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1" r:id="rId2"/>
    <p:sldId id="371" r:id="rId3"/>
    <p:sldId id="376" r:id="rId4"/>
    <p:sldId id="387" r:id="rId5"/>
    <p:sldId id="388" r:id="rId6"/>
    <p:sldId id="389" r:id="rId7"/>
    <p:sldId id="377" r:id="rId8"/>
    <p:sldId id="390" r:id="rId9"/>
    <p:sldId id="391" r:id="rId10"/>
    <p:sldId id="392" r:id="rId11"/>
    <p:sldId id="393" r:id="rId12"/>
    <p:sldId id="394" r:id="rId13"/>
    <p:sldId id="405" r:id="rId14"/>
    <p:sldId id="378" r:id="rId15"/>
    <p:sldId id="395" r:id="rId16"/>
    <p:sldId id="396" r:id="rId17"/>
    <p:sldId id="397" r:id="rId18"/>
    <p:sldId id="398" r:id="rId19"/>
    <p:sldId id="399" r:id="rId20"/>
    <p:sldId id="400" r:id="rId21"/>
    <p:sldId id="402" r:id="rId22"/>
    <p:sldId id="403" r:id="rId23"/>
    <p:sldId id="407" r:id="rId24"/>
    <p:sldId id="406" r:id="rId25"/>
    <p:sldId id="404" r:id="rId26"/>
    <p:sldId id="408" r:id="rId27"/>
    <p:sldId id="412" r:id="rId28"/>
    <p:sldId id="379" r:id="rId29"/>
    <p:sldId id="409" r:id="rId30"/>
    <p:sldId id="410" r:id="rId31"/>
    <p:sldId id="411" r:id="rId32"/>
    <p:sldId id="413" r:id="rId33"/>
    <p:sldId id="342" r:id="rId34"/>
  </p:sldIdLst>
  <p:sldSz cx="6858000" cy="5143500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7311" autoAdjust="0"/>
  </p:normalViewPr>
  <p:slideViewPr>
    <p:cSldViewPr>
      <p:cViewPr varScale="1">
        <p:scale>
          <a:sx n="210" d="100"/>
          <a:sy n="210" d="100"/>
        </p:scale>
        <p:origin x="1974" y="16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696040" y="2890466"/>
            <a:ext cx="5465921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181350"/>
            <a:ext cx="6858000" cy="70981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2318111"/>
            <a:ext cx="6858000" cy="461665"/>
          </a:xfrm>
        </p:spPr>
        <p:txBody>
          <a:bodyPr/>
          <a:lstStyle>
            <a:lvl1pPr algn="ctr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956CD6-1BD5-450E-AEF9-E841F990A7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4851" y="4629150"/>
            <a:ext cx="1183005" cy="364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43F442-90F7-4D19-88D2-77B8EA4A0C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1000" y="4629150"/>
            <a:ext cx="1394656" cy="3641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A6215C0-1C71-4B83-A74A-0717E23DA10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38800" y="4629150"/>
            <a:ext cx="1192964" cy="36416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620684" y="4095750"/>
            <a:ext cx="750915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20"/>
            <a:ext cx="6858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6401943" y="3486150"/>
            <a:ext cx="398907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620684" y="2114550"/>
            <a:ext cx="1051573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5"/>
            <a:ext cx="3543300" cy="945900"/>
          </a:xfrm>
        </p:spPr>
        <p:txBody>
          <a:bodyPr/>
          <a:lstStyle>
            <a:lvl1pPr marL="257175" indent="-257175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66950"/>
            <a:ext cx="6858000" cy="415498"/>
          </a:xfrm>
        </p:spPr>
        <p:txBody>
          <a:bodyPr anchor="ctr"/>
          <a:lstStyle>
            <a:lvl1pPr algn="ctr">
              <a:defRPr sz="2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65910" y="978316"/>
            <a:ext cx="372618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 lIns="252000" rIns="252000" anchor="ctr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258633" y="2032508"/>
            <a:ext cx="4340543" cy="3359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235869" algn="l"/>
                <a:tab pos="2462213" algn="l"/>
              </a:tabLst>
            </a:pPr>
            <a:r>
              <a:rPr sz="21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258633" y="3028950"/>
            <a:ext cx="3298127" cy="735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050" b="1" spc="-4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858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62281"/>
            <a:ext cx="685800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19" y="1636522"/>
            <a:ext cx="564356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6858000" cy="144000"/>
          </a:xfrm>
          <a:prstGeom prst="rect">
            <a:avLst/>
          </a:prstGeom>
          <a:solidFill>
            <a:schemeClr val="tx1"/>
          </a:solidFill>
        </p:spPr>
        <p:txBody>
          <a:bodyPr vert="horz" lIns="20250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5018624"/>
            <a:ext cx="3446736" cy="124876"/>
          </a:xfrm>
          <a:prstGeom prst="rect">
            <a:avLst/>
          </a:prstGeom>
          <a:solidFill>
            <a:schemeClr val="tx1"/>
          </a:solidFill>
        </p:spPr>
        <p:txBody>
          <a:bodyPr vert="horz" lIns="10125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80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46736" y="5020483"/>
            <a:ext cx="3411265" cy="123111"/>
          </a:xfrm>
          <a:prstGeom prst="rect">
            <a:avLst/>
          </a:prstGeom>
          <a:solidFill>
            <a:srgbClr val="FF0000"/>
          </a:solidFill>
        </p:spPr>
        <p:txBody>
          <a:bodyPr wrap="square" lIns="101250" tIns="0" rIns="101250" bIns="0" rtlCol="0">
            <a:spAutoFit/>
          </a:bodyPr>
          <a:lstStyle/>
          <a:p>
            <a:r>
              <a:rPr lang="en-US" altLang="zh-CN" sz="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8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8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3VectorArithmeticAssignments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310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3VectorArithmeticAssignments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3VectorArithmeticAssignments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190750"/>
            <a:ext cx="6858000" cy="492443"/>
          </a:xfrm>
        </p:spPr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03</a:t>
            </a:r>
            <a:r>
              <a:rPr lang="zh-CN" altLang="en-US" sz="3200" dirty="0"/>
              <a:t>讲 向量的四则运算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描述空间的工具</a:t>
            </a:r>
            <a:r>
              <a:rPr lang="en-US" altLang="zh-CN" dirty="0"/>
              <a:t>—</a:t>
            </a:r>
            <a:r>
              <a:rPr lang="zh-CN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数乘的运算规则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</p:spPr>
            <p:txBody>
              <a:bodyPr/>
              <a:lstStyle/>
              <a:p>
                <a:r>
                  <a:rPr lang="zh-CN" altLang="en-US" dirty="0"/>
                  <a:t>       给定一个</a:t>
                </a: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和一个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标量</a:t>
                </a:r>
                <a:r>
                  <a:rPr lang="en-US" altLang="zh-CN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zh-CN" altLang="en-US" dirty="0"/>
                  <a:t>，他们的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数乘变换</a:t>
                </a:r>
                <a:r>
                  <a:rPr lang="zh-CN" altLang="en-US" dirty="0"/>
                  <a:t>运算规则可以表示为：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  <a:blipFill>
                <a:blip r:embed="rId2"/>
                <a:stretch>
                  <a:fillRect l="-178" r="-178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BD2D42-844C-4BA8-BF90-B7131C9C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43150"/>
            <a:ext cx="3460974" cy="22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82538FF-6A55-40E5-A079-8905BA85426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43614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2】</a:t>
                </a:r>
                <a:r>
                  <a:rPr lang="zh-CN" altLang="en-US" dirty="0"/>
                  <a:t>给定标量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，可以得到它们的数乘结果为：</a:t>
                </a:r>
                <a:endParaRPr lang="en-US" altLang="zh-CN" dirty="0"/>
              </a:p>
              <a:p>
                <a:pPr marL="358775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82538FF-6A55-40E5-A079-8905BA854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4361414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</p:spPr>
            <p:txBody>
              <a:bodyPr/>
              <a:lstStyle/>
              <a:p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结果分析：</a:t>
                </a:r>
                <a:endParaRPr lang="en-US" altLang="zh-CN" b="1" dirty="0"/>
              </a:p>
              <a:p>
                <a:r>
                  <a:rPr lang="zh-CN" altLang="en-US" dirty="0"/>
                  <a:t>       向量的数乘是没有方向的，无论左乘还是右乘都具有相同的效果，这意味着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。这个结论，可以轻松推广到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矩阵的数乘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FBE144-B55A-401F-9CF4-3EF28DF35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4"/>
          <a:stretch/>
        </p:blipFill>
        <p:spPr>
          <a:xfrm>
            <a:off x="762000" y="1073127"/>
            <a:ext cx="4343400" cy="2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4400551" y="2396844"/>
            <a:ext cx="590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1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5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向量间的乘法：内积和外积</a:t>
            </a:r>
          </a:p>
        </p:txBody>
      </p:sp>
    </p:spTree>
    <p:extLst>
      <p:ext uri="{BB962C8B-B14F-4D97-AF65-F5344CB8AC3E}">
        <p14:creationId xmlns:p14="http://schemas.microsoft.com/office/powerpoint/2010/main" val="393065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前提：</a:t>
                </a:r>
                <a:r>
                  <a:rPr lang="zh-CN" altLang="en-US" dirty="0"/>
                  <a:t>两个向量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维数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相同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相同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向量内积的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点乘</a:t>
                </a: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运算规则：</a:t>
                </a:r>
                <a:r>
                  <a:rPr lang="zh-CN" altLang="en-US" dirty="0"/>
                  <a:t>对应位置上的元素相乘，然后合并相加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几何意义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dirty="0"/>
                  <a:t>方向上的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投影长度</a:t>
                </a:r>
                <a:r>
                  <a:rPr lang="zh-CN" altLang="en-US" dirty="0"/>
                  <a:t>乘以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模长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几何表示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368BAB-4AD6-4511-9BAE-2A639091933D}"/>
              </a:ext>
            </a:extLst>
          </p:cNvPr>
          <p:cNvGrpSpPr/>
          <p:nvPr/>
        </p:nvGrpSpPr>
        <p:grpSpPr>
          <a:xfrm>
            <a:off x="1524000" y="3181350"/>
            <a:ext cx="4038600" cy="1494533"/>
            <a:chOff x="1524000" y="3181350"/>
            <a:chExt cx="4038600" cy="149453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/>
            <p:nvPr/>
          </p:nvCxnSpPr>
          <p:spPr>
            <a:xfrm flipV="1">
              <a:off x="1524000" y="3181350"/>
              <a:ext cx="2133600" cy="1371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1524000" y="4324350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1752600" y="4324350"/>
              <a:ext cx="228600" cy="304800"/>
            </a:xfrm>
            <a:prstGeom prst="arc">
              <a:avLst>
                <a:gd name="adj1" fmla="val 16200000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/>
            <p:nvPr/>
          </p:nvCxnSpPr>
          <p:spPr>
            <a:xfrm>
              <a:off x="3657600" y="3181350"/>
              <a:ext cx="96825" cy="12573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zh-CN" altLang="en-US" b="1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5015510" y="3955018"/>
                  <a:ext cx="5182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zh-CN" alt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510" y="3955018"/>
                  <a:ext cx="5182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812135" y="4306551"/>
                  <a:ext cx="3722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CN" altLang="en-US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135" y="4306551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8952E6D-5FAA-4EF6-BB32-44690E806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465010"/>
              <a:ext cx="2246823" cy="11725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</p:spPr>
            <p:txBody>
              <a:bodyPr/>
              <a:lstStyle/>
              <a:p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3】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1+4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3+6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5=2+12+30=44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85281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间的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要求两个元素必须是</a:t>
            </a:r>
            <a:r>
              <a:rPr lang="zh-CN" altLang="en-US" dirty="0">
                <a:solidFill>
                  <a:srgbClr val="FF0000"/>
                </a:solidFill>
              </a:rPr>
              <a:t>向量形式</a:t>
            </a:r>
            <a:r>
              <a:rPr lang="zh-CN" altLang="en-US" dirty="0"/>
              <a:t>，同时具有</a:t>
            </a:r>
            <a:r>
              <a:rPr lang="zh-CN" altLang="en-US" dirty="0">
                <a:solidFill>
                  <a:srgbClr val="FF0000"/>
                </a:solidFill>
              </a:rPr>
              <a:t>相同的形态</a:t>
            </a:r>
            <a:r>
              <a:rPr lang="zh-CN" altLang="en-US" dirty="0"/>
              <a:t>。这意味，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矩阵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形式表示的“向量”</a:t>
            </a:r>
            <a:r>
              <a:rPr lang="zh-CN" altLang="en-US" dirty="0"/>
              <a:t>无法进行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运算。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1709B0-27A1-4828-A8D1-407FCD41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6350"/>
            <a:ext cx="4419600" cy="1754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2F6D0A-7657-4DA4-877D-0AA33BBFB0E7}"/>
              </a:ext>
            </a:extLst>
          </p:cNvPr>
          <p:cNvSpPr txBox="1"/>
          <p:nvPr/>
        </p:nvSpPr>
        <p:spPr>
          <a:xfrm>
            <a:off x="3810000" y="2615416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dot</a:t>
            </a:r>
            <a:r>
              <a:rPr lang="zh-CN" altLang="en-US" dirty="0"/>
              <a:t>：点，点乘</a:t>
            </a:r>
          </a:p>
        </p:txBody>
      </p:sp>
    </p:spTree>
    <p:extLst>
      <p:ext uri="{BB962C8B-B14F-4D97-AF65-F5344CB8AC3E}">
        <p14:creationId xmlns:p14="http://schemas.microsoft.com/office/powerpoint/2010/main" val="16406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120987-C0EE-4432-8553-B3510E682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8"/>
          <a:stretch/>
        </p:blipFill>
        <p:spPr>
          <a:xfrm>
            <a:off x="228600" y="1271558"/>
            <a:ext cx="4158926" cy="3456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4648200" y="1218826"/>
            <a:ext cx="2057400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结果分析：</a:t>
            </a:r>
            <a:endParaRPr lang="en-US" altLang="zh-CN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可以看到相同形态的二维矩阵无法进行内积运算，哪怕是行数或列数为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的二维数组。这似乎和前面的运算规则相违背。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9C0D1-E59B-42AD-8941-A69E56C7A783}"/>
              </a:ext>
            </a:extLst>
          </p:cNvPr>
          <p:cNvSpPr txBox="1"/>
          <p:nvPr/>
        </p:nvSpPr>
        <p:spPr>
          <a:xfrm>
            <a:off x="1726442" y="1417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行矩阵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977DAB-EEBB-4B84-94A3-A9C408546011}"/>
              </a:ext>
            </a:extLst>
          </p:cNvPr>
          <p:cNvSpPr txBox="1"/>
          <p:nvPr/>
        </p:nvSpPr>
        <p:spPr>
          <a:xfrm>
            <a:off x="1698463" y="3084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列矩阵</a:t>
            </a:r>
          </a:p>
        </p:txBody>
      </p:sp>
    </p:spTree>
    <p:extLst>
      <p:ext uri="{BB962C8B-B14F-4D97-AF65-F5344CB8AC3E}">
        <p14:creationId xmlns:p14="http://schemas.microsoft.com/office/powerpoint/2010/main" val="22018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FF5EF-6516-46FC-9FBA-4E84A9707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4"/>
            <a:ext cx="3543300" cy="319749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向量的基本知识回顾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列向量及向量的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向量的范数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常用向量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向量的加法和数乘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向量间的乘法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向量的线性组合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BAEDC6-1FED-43CF-9434-EA81584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描述空间的工具</a:t>
            </a:r>
            <a:r>
              <a:rPr lang="en-US" altLang="zh-CN" dirty="0"/>
              <a:t>—</a:t>
            </a:r>
            <a:r>
              <a:rPr lang="zh-CN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40023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208914" y="1159258"/>
            <a:ext cx="649668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若使用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二维数组</a:t>
            </a:r>
            <a:r>
              <a:rPr lang="zh-CN" altLang="en-US" sz="2000" dirty="0">
                <a:latin typeface="+mj-ea"/>
                <a:ea typeface="+mj-ea"/>
              </a:rPr>
              <a:t>表示的“</a:t>
            </a:r>
            <a:r>
              <a:rPr lang="zh-CN" altLang="en-US" sz="2000" b="1" dirty="0">
                <a:latin typeface="+mj-ea"/>
                <a:ea typeface="+mj-ea"/>
              </a:rPr>
              <a:t>向量</a:t>
            </a:r>
            <a:r>
              <a:rPr lang="zh-CN" altLang="en-US" sz="2000" dirty="0">
                <a:latin typeface="+mj-ea"/>
                <a:ea typeface="+mj-ea"/>
              </a:rPr>
              <a:t>”进行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内积</a:t>
            </a:r>
            <a:r>
              <a:rPr lang="zh-CN" altLang="en-US" sz="2000" dirty="0">
                <a:latin typeface="+mj-ea"/>
                <a:ea typeface="+mj-ea"/>
              </a:rPr>
              <a:t>运算，则要求两个数组具有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相同的长度</a:t>
            </a:r>
            <a:r>
              <a:rPr lang="zh-CN" altLang="en-US" sz="2000" dirty="0">
                <a:latin typeface="+mj-ea"/>
                <a:ea typeface="+mj-ea"/>
              </a:rPr>
              <a:t>，同时两个数组互为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转置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B0AD3-7045-4F97-A0EF-3F857A4EE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0"/>
          <a:stretch/>
        </p:blipFill>
        <p:spPr>
          <a:xfrm>
            <a:off x="1752600" y="2258890"/>
            <a:ext cx="3293742" cy="16760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B460BB-C3A2-4DED-86A9-E75D442DCAE3}"/>
              </a:ext>
            </a:extLst>
          </p:cNvPr>
          <p:cNvSpPr/>
          <p:nvPr/>
        </p:nvSpPr>
        <p:spPr>
          <a:xfrm>
            <a:off x="208914" y="4280344"/>
            <a:ext cx="6572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       具体的运算规则将在后面的矩阵乘法中进行解释。</a:t>
            </a:r>
          </a:p>
        </p:txBody>
      </p:sp>
    </p:spTree>
    <p:extLst>
      <p:ext uri="{BB962C8B-B14F-4D97-AF65-F5344CB8AC3E}">
        <p14:creationId xmlns:p14="http://schemas.microsoft.com/office/powerpoint/2010/main" val="234254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向量外积的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标量（二维）、向量（三维以上）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：叉乘、向量积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二维平面的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几何意义（二维）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/>
                  <a:t>张成的平行四边形的面积。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几何表示（二维）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F43FB4-CA8A-4077-A0B7-9705E15D761D}"/>
              </a:ext>
            </a:extLst>
          </p:cNvPr>
          <p:cNvGrpSpPr/>
          <p:nvPr/>
        </p:nvGrpSpPr>
        <p:grpSpPr>
          <a:xfrm>
            <a:off x="1013457" y="3181350"/>
            <a:ext cx="4831085" cy="1387150"/>
            <a:chOff x="914400" y="3397192"/>
            <a:chExt cx="4831085" cy="138715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625792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914400" y="4432809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985020" y="4432809"/>
              <a:ext cx="228600" cy="304800"/>
            </a:xfrm>
            <a:prstGeom prst="arc">
              <a:avLst>
                <a:gd name="adj1" fmla="val 16534338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4" y="3619493"/>
              <a:ext cx="75762" cy="10070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1253359" y="3562904"/>
                  <a:ext cx="3978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1253359" y="3562904"/>
                  <a:ext cx="3978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4405910" y="4063477"/>
                  <a:ext cx="5327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910" y="4063477"/>
                  <a:ext cx="5327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202535" y="4415010"/>
                  <a:ext cx="373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535" y="4415010"/>
                  <a:ext cx="373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33C8A7-01FE-4699-B4B4-42C52B7B2BDD}"/>
                </a:ext>
              </a:extLst>
            </p:cNvPr>
            <p:cNvCxnSpPr/>
            <p:nvPr/>
          </p:nvCxnSpPr>
          <p:spPr>
            <a:xfrm flipV="1">
              <a:off x="1706885" y="3397192"/>
              <a:ext cx="4038600" cy="2286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2A1E746-F128-4D74-9A5B-3FE61E42C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116" y="3397192"/>
              <a:ext cx="792485" cy="103561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9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三维平面的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几何意义（三维）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张成的平面的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法向量</a:t>
                </a:r>
                <a:r>
                  <a:rPr lang="zh-CN" altLang="en-US" dirty="0"/>
                  <a:t>，该向量垂直于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向量构成的平面。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几何表示（三维）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  <a:blipFill>
                <a:blip r:embed="rId2"/>
                <a:stretch>
                  <a:fillRect r="-3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6AF150-9268-4F8C-9186-3047BC24C7DE}"/>
              </a:ext>
            </a:extLst>
          </p:cNvPr>
          <p:cNvGrpSpPr/>
          <p:nvPr/>
        </p:nvGrpSpPr>
        <p:grpSpPr>
          <a:xfrm>
            <a:off x="2133600" y="2602742"/>
            <a:ext cx="2086951" cy="2297425"/>
            <a:chOff x="1951650" y="2647950"/>
            <a:chExt cx="2086951" cy="229742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400" y="2978293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1219201" cy="52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F9967F2-7709-4BFE-89BA-5BFDFA8BC261}"/>
                </a:ext>
              </a:extLst>
            </p:cNvPr>
            <p:cNvCxnSpPr/>
            <p:nvPr/>
          </p:nvCxnSpPr>
          <p:spPr>
            <a:xfrm flipV="1">
              <a:off x="2819400" y="2900088"/>
              <a:ext cx="0" cy="11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A807253-78D5-41C7-904C-2BA5C251FDC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0" cy="90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E6E9A97-F6BC-408B-B6F4-A979242F6FCA}"/>
                </a:ext>
              </a:extLst>
            </p:cNvPr>
            <p:cNvSpPr/>
            <p:nvPr/>
          </p:nvSpPr>
          <p:spPr>
            <a:xfrm>
              <a:off x="2815988" y="3862316"/>
              <a:ext cx="181970" cy="245660"/>
            </a:xfrm>
            <a:custGeom>
              <a:avLst/>
              <a:gdLst>
                <a:gd name="connsiteX0" fmla="*/ 0 w 181970"/>
                <a:gd name="connsiteY0" fmla="*/ 0 h 245660"/>
                <a:gd name="connsiteX1" fmla="*/ 181970 w 181970"/>
                <a:gd name="connsiteY1" fmla="*/ 72788 h 245660"/>
                <a:gd name="connsiteX2" fmla="*/ 172872 w 181970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70" h="245660">
                  <a:moveTo>
                    <a:pt x="0" y="0"/>
                  </a:moveTo>
                  <a:lnTo>
                    <a:pt x="181970" y="72788"/>
                  </a:lnTo>
                  <a:lnTo>
                    <a:pt x="172872" y="245660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B3023FD-8A12-4768-9622-08AA08474996}"/>
                </a:ext>
              </a:extLst>
            </p:cNvPr>
            <p:cNvSpPr/>
            <p:nvPr/>
          </p:nvSpPr>
          <p:spPr>
            <a:xfrm>
              <a:off x="2811439" y="3671248"/>
              <a:ext cx="141027" cy="195618"/>
            </a:xfrm>
            <a:custGeom>
              <a:avLst/>
              <a:gdLst>
                <a:gd name="connsiteX0" fmla="*/ 0 w 141027"/>
                <a:gd name="connsiteY0" fmla="*/ 195618 h 195618"/>
                <a:gd name="connsiteX1" fmla="*/ 141027 w 141027"/>
                <a:gd name="connsiteY1" fmla="*/ 0 h 195618"/>
                <a:gd name="connsiteX2" fmla="*/ 136477 w 141027"/>
                <a:gd name="connsiteY2" fmla="*/ 172871 h 19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27" h="195618">
                  <a:moveTo>
                    <a:pt x="0" y="195618"/>
                  </a:moveTo>
                  <a:lnTo>
                    <a:pt x="141027" y="0"/>
                  </a:lnTo>
                  <a:lnTo>
                    <a:pt x="136477" y="172871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/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/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491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/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1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向量的外积：二个例子（二维向量）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986661"/>
              </a:xfrm>
            </p:spPr>
            <p:txBody>
              <a:bodyPr/>
              <a:lstStyle/>
              <a:p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4】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与向量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的外积。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解：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2</m:t>
                    </m:r>
                    <m:r>
                      <m:rPr>
                        <m:nor/>
                      </m:rPr>
                      <a:rPr lang="zh-CN" altLang="en-US" dirty="0"/>
                      <m:t>∗</m:t>
                    </m:r>
                    <m:r>
                      <m:rPr>
                        <m:nor/>
                      </m:rPr>
                      <a:rPr lang="en-US" altLang="zh-CN" dirty="0"/>
                      <m:t>5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−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4</m:t>
                    </m:r>
                    <m:r>
                      <m:rPr>
                        <m:nor/>
                      </m:rPr>
                      <a:rPr lang="zh-CN" altLang="en-US" dirty="0"/>
                      <m:t>∗</m:t>
                    </m:r>
                    <m:r>
                      <m:rPr>
                        <m:nor/>
                      </m:rPr>
                      <a:rPr lang="en-US" altLang="zh-CN" dirty="0"/>
                      <m:t>3=10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−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12=−2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986661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91075156-2F2D-4361-B174-B006193B4CDC}"/>
              </a:ext>
            </a:extLst>
          </p:cNvPr>
          <p:cNvGrpSpPr/>
          <p:nvPr/>
        </p:nvGrpSpPr>
        <p:grpSpPr>
          <a:xfrm>
            <a:off x="733502" y="3105150"/>
            <a:ext cx="5057698" cy="1706731"/>
            <a:chOff x="733502" y="3105150"/>
            <a:chExt cx="5057698" cy="170673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A06BCBF-782A-46AF-B9CF-D45DACEF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3105150"/>
              <a:ext cx="3276600" cy="170673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ECCA8B-E7BD-4DFD-91C4-AD9BEF952A88}"/>
                </a:ext>
              </a:extLst>
            </p:cNvPr>
            <p:cNvSpPr/>
            <p:nvPr/>
          </p:nvSpPr>
          <p:spPr>
            <a:xfrm>
              <a:off x="733502" y="3249414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 Python</a:t>
              </a:r>
              <a:r>
                <a:rPr lang="zh-CN" altLang="en-US" dirty="0">
                  <a:solidFill>
                    <a:schemeClr val="accent1"/>
                  </a:solidFill>
                </a:rPr>
                <a:t>描述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0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向量的外积：二个例子（三维向量）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4719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5】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的外积。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47199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27534730-BC35-45A6-9E9C-60480297AB6F}"/>
              </a:ext>
            </a:extLst>
          </p:cNvPr>
          <p:cNvGrpSpPr/>
          <p:nvPr/>
        </p:nvGrpSpPr>
        <p:grpSpPr>
          <a:xfrm>
            <a:off x="311924" y="3560731"/>
            <a:ext cx="5658994" cy="1379802"/>
            <a:chOff x="311924" y="3560731"/>
            <a:chExt cx="5658994" cy="13798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327DEF-57A6-4BDE-BB73-0809F9FFF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064"/>
            <a:stretch/>
          </p:blipFill>
          <p:spPr>
            <a:xfrm>
              <a:off x="1676400" y="3560731"/>
              <a:ext cx="2922918" cy="13798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91A9947-2D82-4840-96CD-C8DD520C2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193" r="53074"/>
            <a:stretch/>
          </p:blipFill>
          <p:spPr>
            <a:xfrm>
              <a:off x="4599318" y="4467748"/>
              <a:ext cx="1371600" cy="37642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72A55E-AD73-4525-B94D-7CB2DF352F28}"/>
                </a:ext>
              </a:extLst>
            </p:cNvPr>
            <p:cNvSpPr/>
            <p:nvPr/>
          </p:nvSpPr>
          <p:spPr>
            <a:xfrm>
              <a:off x="311924" y="3660683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Python</a:t>
              </a:r>
              <a:r>
                <a:rPr lang="zh-CN" altLang="en-US" dirty="0">
                  <a:solidFill>
                    <a:schemeClr val="accent1"/>
                  </a:solidFill>
                </a:rPr>
                <a:t>描述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0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4400551" y="2396844"/>
            <a:ext cx="590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1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43637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D79F797-0042-4315-9497-B4B0D35F8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概念和运算规则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向量的</a:t>
                </a:r>
                <a:r>
                  <a:rPr lang="zh-CN" altLang="en-US" b="1" dirty="0"/>
                  <a:t>线性组合</a:t>
                </a:r>
                <a:r>
                  <a:rPr lang="zh-CN" altLang="en-US" dirty="0"/>
                  <a:t>：基于向量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加法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数乘</a:t>
                </a:r>
                <a:r>
                  <a:rPr lang="zh-CN" altLang="en-US" dirty="0"/>
                  <a:t>构建的基本运算。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基本</a:t>
                </a:r>
                <a:r>
                  <a:rPr lang="zh-CN" altLang="en-US" b="1" dirty="0"/>
                  <a:t>运算规则</a:t>
                </a:r>
                <a:r>
                  <a:rPr lang="zh-CN" altLang="en-US" dirty="0"/>
                  <a:t>：假设存在标量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145DFBB-F7C4-4A0C-86BC-7D1EE93F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23652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</p:spTree>
    <p:extLst>
      <p:ext uri="{BB962C8B-B14F-4D97-AF65-F5344CB8AC3E}">
        <p14:creationId xmlns:p14="http://schemas.microsoft.com/office/powerpoint/2010/main" val="134251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413660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b="1" dirty="0">
                    <a:latin typeface="+mj-ea"/>
                    <a:ea typeface="+mj-ea"/>
                  </a:rPr>
                  <a:t>【</a:t>
                </a:r>
                <a:r>
                  <a:rPr lang="zh-CN" altLang="en-US" b="1" dirty="0">
                    <a:latin typeface="+mj-ea"/>
                    <a:ea typeface="+mj-ea"/>
                  </a:rPr>
                  <a:t>例</a:t>
                </a:r>
                <a:r>
                  <a:rPr lang="en-US" altLang="zh-CN" b="1" dirty="0">
                    <a:latin typeface="+mj-ea"/>
                    <a:ea typeface="+mj-ea"/>
                  </a:rPr>
                  <a:t>6】</a:t>
                </a:r>
                <a:r>
                  <a:rPr lang="zh-CN" altLang="en-US" sz="1800" dirty="0">
                    <a:latin typeface="+mj-ea"/>
                    <a:ea typeface="+mj-ea"/>
                  </a:rPr>
                  <a:t>给定标量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=2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=4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=6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j-ea"/>
                    <a:ea typeface="+mj-ea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，试求线性组合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解：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2∗1+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2∗2+4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5+6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2∗3+4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84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4136609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915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7CA31A15-EC1B-4F79-8000-BB7F82C4F8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4252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向量的线性组合需要将向量转换为</a:t>
            </a:r>
            <a:r>
              <a:rPr lang="zh-CN" altLang="en-US" b="1" dirty="0">
                <a:solidFill>
                  <a:srgbClr val="0000FF"/>
                </a:solidFill>
              </a:rPr>
              <a:t>列向量</a:t>
            </a:r>
            <a:r>
              <a:rPr lang="zh-CN" altLang="en-US" dirty="0"/>
              <a:t>，因此需要使用</a:t>
            </a:r>
            <a:r>
              <a:rPr lang="zh-CN" altLang="en-US" b="1" dirty="0">
                <a:solidFill>
                  <a:srgbClr val="FF0000"/>
                </a:solidFill>
              </a:rPr>
              <a:t>二维数组</a:t>
            </a:r>
            <a:r>
              <a:rPr lang="zh-CN" altLang="en-US" dirty="0"/>
              <a:t>来表示列向量。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直接进行线性变换，可以运算，但无法获得最终的列向量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9DCAC8-C759-4C90-B173-D849D005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59258"/>
            <a:ext cx="2424400" cy="15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687EB2-BCFA-4CE4-A03D-FA22A032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59258"/>
            <a:ext cx="2604829" cy="19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4400551" y="2396844"/>
            <a:ext cx="590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1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51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E5C7-7A21-450C-8AFD-45030F0C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03</a:t>
            </a:r>
            <a:r>
              <a:rPr lang="zh-CN" altLang="en-US" dirty="0"/>
              <a:t>讲 向量的四则运算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582178"/>
                <a:ext cx="6858000" cy="2738149"/>
              </a:xfrm>
            </p:spPr>
            <p:txBody>
              <a:bodyPr/>
              <a:lstStyle/>
              <a:p>
                <a:r>
                  <a:rPr lang="zh-CN" altLang="en-US" dirty="0"/>
                  <a:t>       要进行</a:t>
                </a:r>
                <a:r>
                  <a:rPr lang="zh-CN" altLang="en-US" b="1" dirty="0"/>
                  <a:t>向量相加</a:t>
                </a:r>
                <a:r>
                  <a:rPr lang="zh-CN" altLang="en-US" dirty="0"/>
                  <a:t>，前提是两个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:r>
                  <a:rPr lang="zh-CN" altLang="en-US" dirty="0"/>
                  <a:t>具有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相同的形态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 </a:t>
                </a:r>
                <a:r>
                  <a:rPr lang="en-US" altLang="zh-CN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r>
                  <a:rPr lang="en-US" altLang="zh-CN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r>
                  <a:rPr lang="en-US" altLang="zh-CN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</a:t>
                </a:r>
                <a:r>
                  <a: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。向量的加法可以理解为两个向量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对应元素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相加</a:t>
                </a:r>
                <a:r>
                  <a:rPr lang="zh-CN" altLang="en-US" dirty="0"/>
                  <a:t>（按位相加），生成的结果向量维度保持不变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+</a:t>
                </a:r>
                <a:r>
                  <a:rPr lang="en-US" altLang="zh-CN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).</a:t>
                </a:r>
                <a:r>
                  <a: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r>
                  <a:rPr lang="en-US" altLang="zh-CN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r>
                  <a:rPr lang="en-US" altLang="zh-CN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</a:t>
                </a:r>
                <a:r>
                  <a: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       给定两个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 维</a:t>
                </a:r>
                <a:r>
                  <a:rPr lang="zh-CN" altLang="en-US" dirty="0"/>
                  <a:t>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，它们之间的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加法运算规则</a:t>
                </a:r>
                <a:r>
                  <a:rPr lang="zh-CN" altLang="en-US" dirty="0"/>
                  <a:t>可以表示为：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582178"/>
                <a:ext cx="6858000" cy="2738149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995A9-947C-40AB-85D9-F9A74E4E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85" y="2952750"/>
            <a:ext cx="3014429" cy="19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899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1】</a:t>
                </a:r>
                <a:r>
                  <a:rPr lang="zh-CN" altLang="en-US" dirty="0"/>
                  <a:t>求解向量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和</a:t>
                </a:r>
                <a:r>
                  <a:rPr lang="zh-CN" altLang="en-US" dirty="0"/>
                  <a:t>的运算结果。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按照运算规则可以表示为：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8990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</p:spTree>
    <p:extLst>
      <p:ext uri="{BB962C8B-B14F-4D97-AF65-F5344CB8AC3E}">
        <p14:creationId xmlns:p14="http://schemas.microsoft.com/office/powerpoint/2010/main" val="178737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ED4DE7-5198-4D34-B841-95EE0590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5895"/>
            <a:ext cx="5943600" cy="1858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DA5FD-11AC-4633-9F73-4CC551B6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8891"/>
            <a:ext cx="1152381" cy="1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B619E0-63B3-4E42-9576-B34DF4CC0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51"/>
          <a:stretch/>
        </p:blipFill>
        <p:spPr>
          <a:xfrm>
            <a:off x="2209800" y="3064727"/>
            <a:ext cx="1238095" cy="14141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4916B8-CEF1-4D7B-A4D4-29E9C147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988600"/>
            <a:ext cx="1542857" cy="140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62BF148-D775-40B3-B776-E857AFC3B05B}"/>
              </a:ext>
            </a:extLst>
          </p:cNvPr>
          <p:cNvSpPr/>
          <p:nvPr/>
        </p:nvSpPr>
        <p:spPr>
          <a:xfrm>
            <a:off x="3962400" y="3409891"/>
            <a:ext cx="457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2013BF-7479-4254-80D7-98A254600202}"/>
              </a:ext>
            </a:extLst>
          </p:cNvPr>
          <p:cNvSpPr txBox="1"/>
          <p:nvPr/>
        </p:nvSpPr>
        <p:spPr>
          <a:xfrm>
            <a:off x="457200" y="4386869"/>
            <a:ext cx="6191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对于形态为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1×n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单行矩阵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行向量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相加</a:t>
            </a:r>
            <a:r>
              <a:rPr lang="zh-CN" altLang="en-US" dirty="0"/>
              <a:t>，也遵循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按位相加</a:t>
            </a:r>
            <a:r>
              <a:rPr lang="zh-CN" altLang="en-US" dirty="0"/>
              <a:t>的原则。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198E1-7A50-4A8C-BBBE-16EFFD901674}"/>
              </a:ext>
            </a:extLst>
          </p:cNvPr>
          <p:cNvSpPr txBox="1"/>
          <p:nvPr/>
        </p:nvSpPr>
        <p:spPr>
          <a:xfrm>
            <a:off x="3964259" y="1242865"/>
            <a:ext cx="1905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注意已经转换为二维数组形式</a:t>
            </a:r>
          </a:p>
        </p:txBody>
      </p:sp>
    </p:spTree>
    <p:extLst>
      <p:ext uri="{BB962C8B-B14F-4D97-AF65-F5344CB8AC3E}">
        <p14:creationId xmlns:p14="http://schemas.microsoft.com/office/powerpoint/2010/main" val="3542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93293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数乘的概念和特性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333A-7030-42D1-8857-3CB7039C98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452704"/>
          </a:xfrm>
        </p:spPr>
        <p:txBody>
          <a:bodyPr/>
          <a:lstStyle/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数乘</a:t>
            </a:r>
            <a:r>
              <a:rPr lang="zh-CN" altLang="en-US" dirty="0"/>
              <a:t>，又称为向量的</a:t>
            </a:r>
            <a:r>
              <a:rPr lang="zh-CN" altLang="en-US" dirty="0">
                <a:solidFill>
                  <a:srgbClr val="0000FF"/>
                </a:solidFill>
              </a:rPr>
              <a:t>数量乘法</a:t>
            </a:r>
            <a:r>
              <a:rPr lang="zh-CN" altLang="en-US" dirty="0"/>
              <a:t>，它表示的是一个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和一个</a:t>
            </a:r>
            <a:r>
              <a:rPr lang="zh-CN" altLang="en-US" dirty="0">
                <a:solidFill>
                  <a:srgbClr val="FF0000"/>
                </a:solidFill>
              </a:rPr>
              <a:t>向量</a:t>
            </a:r>
            <a:r>
              <a:rPr lang="zh-CN" altLang="en-US" dirty="0"/>
              <a:t>之间的</a:t>
            </a:r>
            <a:r>
              <a:rPr lang="zh-CN" altLang="en-US" b="1" dirty="0">
                <a:solidFill>
                  <a:srgbClr val="FF0000"/>
                </a:solidFill>
              </a:rPr>
              <a:t>乘积</a:t>
            </a:r>
            <a:r>
              <a:rPr lang="zh-CN" altLang="en-US" dirty="0"/>
              <a:t>关系。与向量的加法类似，向量的数乘是由标量和向量中的</a:t>
            </a:r>
            <a:r>
              <a:rPr lang="zh-CN" altLang="en-US" b="1" dirty="0"/>
              <a:t>每个元素</a:t>
            </a:r>
            <a:r>
              <a:rPr lang="zh-CN" altLang="en-US" dirty="0">
                <a:solidFill>
                  <a:srgbClr val="0000FF"/>
                </a:solidFill>
              </a:rPr>
              <a:t>依次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，生成的新向量与原来的向量具有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相同的形态</a:t>
            </a:r>
            <a:r>
              <a:rPr lang="zh-CN" altLang="en-US" dirty="0"/>
              <a:t>。向量的数乘从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zh-CN" altLang="en-US" dirty="0"/>
              <a:t>意义上来说，可以理解为向量沿着所在直线的方向拉升相应的倍数，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拉升的</a:t>
            </a:r>
            <a:r>
              <a:rPr lang="zh-CN" altLang="en-US" b="1" dirty="0">
                <a:solidFill>
                  <a:srgbClr val="0000FF"/>
                </a:solidFill>
              </a:rPr>
              <a:t>倍数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决定，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拉升的</a:t>
            </a:r>
            <a:r>
              <a:rPr lang="zh-CN" altLang="en-US" b="1" dirty="0">
                <a:solidFill>
                  <a:srgbClr val="0000FF"/>
                </a:solidFill>
              </a:rPr>
              <a:t>方向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原向量方向</a:t>
            </a:r>
            <a:r>
              <a:rPr lang="zh-CN" altLang="en-US" dirty="0"/>
              <a:t>保持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不变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41833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数乘的几何示意图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346356-7588-49B6-A740-9750C624C2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1AB82E-426D-4265-AF5E-62C965A8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0" b="36864"/>
          <a:stretch/>
        </p:blipFill>
        <p:spPr>
          <a:xfrm>
            <a:off x="11373" y="1123951"/>
            <a:ext cx="6858000" cy="2319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2D5DA4-6505-4CEE-982A-4464A4EE6802}"/>
                  </a:ext>
                </a:extLst>
              </p:cNvPr>
              <p:cNvSpPr txBox="1"/>
              <p:nvPr/>
            </p:nvSpPr>
            <p:spPr>
              <a:xfrm>
                <a:off x="11373" y="3333750"/>
                <a:ext cx="6694227" cy="164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000" dirty="0"/>
                  <a:t>【</a:t>
                </a:r>
                <a:r>
                  <a:rPr lang="zh-CN" altLang="en-US" sz="2000" b="1" dirty="0"/>
                  <a:t>结果分析</a:t>
                </a:r>
                <a:r>
                  <a:rPr lang="en-US" altLang="zh-CN" sz="2000" dirty="0"/>
                  <a:t>】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       从上图可以看到向量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的几何示意图，两个向量具有相同的方向，但具有不同的长度。向量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的长度刚好是向量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倍。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2D5DA4-6505-4CEE-982A-4464A4EE6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3" y="3333750"/>
                <a:ext cx="6694227" cy="1648400"/>
              </a:xfrm>
              <a:prstGeom prst="rect">
                <a:avLst/>
              </a:prstGeom>
              <a:blipFill>
                <a:blip r:embed="rId3"/>
                <a:stretch>
                  <a:fillRect l="-1002" r="-638" b="-6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</TotalTime>
  <Words>1363</Words>
  <Application>Microsoft Office PowerPoint</Application>
  <PresentationFormat>自定义</PresentationFormat>
  <Paragraphs>168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第2章 描述空间的工具—向量</vt:lpstr>
      <vt:lpstr>第2章 描述空间的工具—向量</vt:lpstr>
      <vt:lpstr>PowerPoint 演示文稿</vt:lpstr>
      <vt:lpstr>向量的加法</vt:lpstr>
      <vt:lpstr>向量的加法</vt:lpstr>
      <vt:lpstr>向量的加法</vt:lpstr>
      <vt:lpstr>PowerPoint 演示文稿</vt:lpstr>
      <vt:lpstr>向量的数乘</vt:lpstr>
      <vt:lpstr>向量的数乘</vt:lpstr>
      <vt:lpstr>向量的数乘</vt:lpstr>
      <vt:lpstr>向量的数乘</vt:lpstr>
      <vt:lpstr>向量的数乘</vt:lpstr>
      <vt:lpstr>PowerPoint 演示文稿</vt:lpstr>
      <vt:lpstr>PowerPoint 演示文稿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PowerPoint 演示文稿</vt:lpstr>
      <vt:lpstr>PowerPoint 演示文稿</vt:lpstr>
      <vt:lpstr>向量的线性组合</vt:lpstr>
      <vt:lpstr>向量的线性组合</vt:lpstr>
      <vt:lpstr>向量的线性组合</vt:lpstr>
      <vt:lpstr>PowerPoint 演示文稿</vt:lpstr>
      <vt:lpstr>第03讲 向量的四则运算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765</cp:revision>
  <dcterms:created xsi:type="dcterms:W3CDTF">2019-02-13T06:30:20Z</dcterms:created>
  <dcterms:modified xsi:type="dcterms:W3CDTF">2020-05-28T15:52:15Z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