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1" r:id="rId2"/>
    <p:sldId id="371" r:id="rId3"/>
    <p:sldId id="382" r:id="rId4"/>
    <p:sldId id="396" r:id="rId5"/>
    <p:sldId id="456" r:id="rId6"/>
    <p:sldId id="760" r:id="rId7"/>
    <p:sldId id="761" r:id="rId8"/>
    <p:sldId id="457" r:id="rId9"/>
    <p:sldId id="772" r:id="rId10"/>
    <p:sldId id="374" r:id="rId11"/>
    <p:sldId id="373" r:id="rId12"/>
    <p:sldId id="383" r:id="rId13"/>
    <p:sldId id="384" r:id="rId14"/>
    <p:sldId id="385" r:id="rId15"/>
    <p:sldId id="377" r:id="rId16"/>
    <p:sldId id="386" r:id="rId17"/>
    <p:sldId id="387" r:id="rId18"/>
    <p:sldId id="405" r:id="rId19"/>
    <p:sldId id="458" r:id="rId20"/>
    <p:sldId id="762" r:id="rId21"/>
    <p:sldId id="763" r:id="rId22"/>
    <p:sldId id="460" r:id="rId23"/>
    <p:sldId id="462" r:id="rId24"/>
    <p:sldId id="463" r:id="rId25"/>
    <p:sldId id="461" r:id="rId26"/>
    <p:sldId id="464" r:id="rId27"/>
    <p:sldId id="465" r:id="rId28"/>
    <p:sldId id="466" r:id="rId29"/>
    <p:sldId id="767" r:id="rId30"/>
    <p:sldId id="764" r:id="rId31"/>
    <p:sldId id="768" r:id="rId32"/>
    <p:sldId id="769" r:id="rId33"/>
    <p:sldId id="771" r:id="rId34"/>
    <p:sldId id="766" r:id="rId35"/>
    <p:sldId id="342" r:id="rId36"/>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7311" autoAdjust="0"/>
  </p:normalViewPr>
  <p:slideViewPr>
    <p:cSldViewPr>
      <p:cViewPr varScale="1">
        <p:scale>
          <a:sx n="87" d="100"/>
          <a:sy n="87" d="100"/>
        </p:scale>
        <p:origin x="84" y="744"/>
      </p:cViewPr>
      <p:guideLst>
        <p:guide orient="horz" pos="3840"/>
        <p:guide pos="2160"/>
      </p:guideLst>
    </p:cSldViewPr>
  </p:slideViewPr>
  <p:notesTextViewPr>
    <p:cViewPr>
      <p:scale>
        <a:sx n="3" d="2"/>
        <a:sy n="3" d="2"/>
      </p:scale>
      <p:origin x="0" y="0"/>
    </p:cViewPr>
  </p:notesTextViewPr>
  <p:notesViewPr>
    <p:cSldViewPr>
      <p:cViewPr varScale="1">
        <p:scale>
          <a:sx n="211" d="100"/>
          <a:sy n="211" d="100"/>
        </p:scale>
        <p:origin x="1488" y="15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2020-6-1</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pic>
        <p:nvPicPr>
          <p:cNvPr id="9" name="图片 8">
            <a:extLst>
              <a:ext uri="{FF2B5EF4-FFF2-40B4-BE49-F238E27FC236}">
                <a16:creationId xmlns:a16="http://schemas.microsoft.com/office/drawing/2014/main" id="{6957E081-2676-4FBE-AEB1-F491915BB665}"/>
              </a:ext>
            </a:extLst>
          </p:cNvPr>
          <p:cNvPicPr>
            <a:picLocks noChangeAspect="1"/>
          </p:cNvPicPr>
          <p:nvPr userDrawn="1"/>
        </p:nvPicPr>
        <p:blipFill>
          <a:blip r:embed="rId2"/>
          <a:stretch>
            <a:fillRect/>
          </a:stretch>
        </p:blipFill>
        <p:spPr>
          <a:xfrm>
            <a:off x="5164651" y="6278159"/>
            <a:ext cx="1183005" cy="364168"/>
          </a:xfrm>
          <a:prstGeom prst="rect">
            <a:avLst/>
          </a:prstGeom>
        </p:spPr>
      </p:pic>
      <p:pic>
        <p:nvPicPr>
          <p:cNvPr id="15" name="图片 14">
            <a:extLst>
              <a:ext uri="{FF2B5EF4-FFF2-40B4-BE49-F238E27FC236}">
                <a16:creationId xmlns:a16="http://schemas.microsoft.com/office/drawing/2014/main" id="{9395F65C-93B6-4FE0-8C4A-E4BEBDE1862C}"/>
              </a:ext>
            </a:extLst>
          </p:cNvPr>
          <p:cNvPicPr>
            <a:picLocks noChangeAspect="1"/>
          </p:cNvPicPr>
          <p:nvPr userDrawn="1"/>
        </p:nvPicPr>
        <p:blipFill>
          <a:blip r:embed="rId3"/>
          <a:stretch>
            <a:fillRect/>
          </a:stretch>
        </p:blipFill>
        <p:spPr>
          <a:xfrm>
            <a:off x="6400800" y="6278159"/>
            <a:ext cx="1394656" cy="364168"/>
          </a:xfrm>
          <a:prstGeom prst="rect">
            <a:avLst/>
          </a:prstGeom>
        </p:spPr>
      </p:pic>
      <p:pic>
        <p:nvPicPr>
          <p:cNvPr id="16" name="图片 15">
            <a:extLst>
              <a:ext uri="{FF2B5EF4-FFF2-40B4-BE49-F238E27FC236}">
                <a16:creationId xmlns:a16="http://schemas.microsoft.com/office/drawing/2014/main" id="{F6184D0A-91FE-42B6-89B9-61BC08BDB096}"/>
              </a:ext>
            </a:extLst>
          </p:cNvPr>
          <p:cNvPicPr>
            <a:picLocks noChangeAspect="1"/>
          </p:cNvPicPr>
          <p:nvPr userDrawn="1"/>
        </p:nvPicPr>
        <p:blipFill>
          <a:blip r:embed="rId4"/>
          <a:stretch>
            <a:fillRect/>
          </a:stretch>
        </p:blipFill>
        <p:spPr>
          <a:xfrm>
            <a:off x="7848600" y="6278159"/>
            <a:ext cx="1192964" cy="364168"/>
          </a:xfrm>
          <a:prstGeom prst="rect">
            <a:avLst/>
          </a:prstGeom>
          <a:ln>
            <a:solidFill>
              <a:schemeClr val="accent6"/>
            </a:solidFill>
          </a:ln>
        </p:spPr>
      </p:pic>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3048000"/>
            <a:ext cx="1402097" cy="14478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baseline="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/35</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teaching.ouxinyu.cn/ComputerMath/Html/Interactions/Lecture06MatrixApplicationAssignments.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3.png"/><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hyperlink" Target="http://teaching.ouxinyu.cn/ComputerMath2020/Html/Lecture06MatrixApplication.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hyperlink" Target="http://teaching.ouxinyu.cn/ComputerMath/Html/Interactions/Lecture06MatrixApplicationAssignment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a:xfrm>
            <a:off x="0" y="3070325"/>
            <a:ext cx="9144000" cy="677108"/>
          </a:xfrm>
        </p:spPr>
        <p:txBody>
          <a:bodyPr/>
          <a:lstStyle/>
          <a:p>
            <a:r>
              <a:rPr lang="zh-CN" altLang="en-US" dirty="0"/>
              <a:t>第</a:t>
            </a:r>
            <a:r>
              <a:rPr lang="en-US" altLang="zh-CN" dirty="0"/>
              <a:t>06</a:t>
            </a:r>
            <a:r>
              <a:rPr lang="zh-CN" altLang="en-US" dirty="0"/>
              <a:t>讲 矩阵的应用</a:t>
            </a:r>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r>
              <a:rPr lang="zh-CN" altLang="en-US" dirty="0"/>
              <a:t>第</a:t>
            </a:r>
            <a:r>
              <a:rPr lang="en-US" altLang="zh-CN" dirty="0"/>
              <a:t>3</a:t>
            </a:r>
            <a:r>
              <a:rPr lang="zh-CN" altLang="en-US" dirty="0"/>
              <a:t>章 矩阵</a:t>
            </a:r>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从</a:t>
            </a:r>
            <a:r>
              <a:rPr lang="zh-CN" altLang="en-US" dirty="0">
                <a:solidFill>
                  <a:schemeClr val="accent6">
                    <a:lumMod val="75000"/>
                  </a:schemeClr>
                </a:solidFill>
              </a:rPr>
              <a:t>向量</a:t>
            </a:r>
            <a:r>
              <a:rPr lang="zh-CN" altLang="en-US" dirty="0"/>
              <a:t>的角度看矩阵乘法</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a:t>
            </a:r>
            <a:r>
              <a:rPr lang="zh-CN" altLang="en-US" dirty="0">
                <a:solidFill>
                  <a:srgbClr val="0000FF"/>
                </a:solidFill>
              </a:rPr>
              <a:t>行向量</a:t>
            </a:r>
            <a:r>
              <a:rPr lang="zh-CN" altLang="en-US" dirty="0"/>
              <a:t>形式和</a:t>
            </a:r>
            <a:r>
              <a:rPr lang="zh-CN" altLang="en-US" dirty="0">
                <a:solidFill>
                  <a:srgbClr val="0000FF"/>
                </a:solidFill>
              </a:rPr>
              <a:t>列向量</a:t>
            </a:r>
            <a:r>
              <a:rPr lang="zh-CN" altLang="en-US" dirty="0"/>
              <a:t>形式</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498648"/>
              </a:xfrm>
            </p:spPr>
            <p:txBody>
              <a:bodyPr/>
              <a:lstStyle/>
              <a:p>
                <a:pPr>
                  <a:lnSpc>
                    <a:spcPct val="150000"/>
                  </a:lnSpc>
                </a:pPr>
                <a:r>
                  <a:rPr lang="zh-CN" altLang="en-US" dirty="0"/>
                  <a:t>      如果</a:t>
                </a:r>
                <a:r>
                  <a:rPr lang="en-US" altLang="zh-CN" b="1" i="1" dirty="0"/>
                  <a:t>A</a:t>
                </a:r>
                <a:r>
                  <a:rPr lang="zh-CN" altLang="en-US" dirty="0"/>
                  <a:t>是一个𝑚</a:t>
                </a:r>
                <a:r>
                  <a:rPr lang="en-US" altLang="zh-CN" dirty="0"/>
                  <a:t>×</a:t>
                </a:r>
                <a:r>
                  <a:rPr lang="zh-CN" altLang="en-US" dirty="0"/>
                  <a:t>𝑛的矩阵，</a:t>
                </a:r>
                <a:r>
                  <a:rPr lang="en-US" altLang="zh-CN" b="1" i="1" dirty="0"/>
                  <a:t> A</a:t>
                </a:r>
                <a:r>
                  <a:rPr lang="zh-CN" altLang="en-US" dirty="0"/>
                  <a:t>的每一行为一个实的</a:t>
                </a:r>
                <a:r>
                  <a:rPr lang="en-US" altLang="zh-CN" dirty="0"/>
                  <a:t>n</a:t>
                </a:r>
                <a:r>
                  <a:rPr lang="zh-CN" altLang="en-US" dirty="0"/>
                  <a:t>元组，于是可以将其看成是𝐑</a:t>
                </a:r>
                <a:r>
                  <a:rPr lang="en-US" altLang="zh-CN" baseline="30000" dirty="0"/>
                  <a:t>1×</a:t>
                </a:r>
                <a:r>
                  <a:rPr lang="zh-CN" altLang="en-US" baseline="30000" dirty="0"/>
                  <a:t>𝐧</a:t>
                </a:r>
                <a:r>
                  <a:rPr lang="zh-CN" altLang="en-US" dirty="0"/>
                  <a:t>中的一个向量。对应于</a:t>
                </a:r>
                <a:r>
                  <a:rPr lang="en-US" altLang="zh-CN" b="1" i="1" dirty="0"/>
                  <a:t>A</a:t>
                </a:r>
                <a:r>
                  <a:rPr lang="zh-CN" altLang="en-US" dirty="0"/>
                  <a:t>的</a:t>
                </a:r>
                <a:r>
                  <a:rPr lang="zh-CN" altLang="en-US" dirty="0">
                    <a:solidFill>
                      <a:srgbClr val="FF0000"/>
                    </a:solidFill>
                  </a:rPr>
                  <a:t>𝑚</a:t>
                </a:r>
                <a:r>
                  <a:rPr lang="zh-CN" altLang="en-US" dirty="0"/>
                  <a:t>个行的向量称为</a:t>
                </a:r>
                <a:r>
                  <a:rPr lang="en-US" altLang="zh-CN" b="1" i="1" dirty="0"/>
                  <a:t>A</a:t>
                </a:r>
                <a:r>
                  <a:rPr lang="zh-CN" altLang="en-US" dirty="0"/>
                  <a:t>的</a:t>
                </a:r>
                <a:r>
                  <a:rPr lang="zh-CN" altLang="en-US" dirty="0">
                    <a:solidFill>
                      <a:srgbClr val="0000FF"/>
                    </a:solidFill>
                  </a:rPr>
                  <a:t>行向量</a:t>
                </a:r>
                <a:r>
                  <a:rPr lang="zh-CN" altLang="en-US" dirty="0"/>
                  <a:t>（</a:t>
                </a:r>
                <a:r>
                  <a:rPr lang="en-US" altLang="zh-CN" dirty="0"/>
                  <a:t>row vector</a:t>
                </a:r>
                <a:r>
                  <a:rPr lang="zh-CN" altLang="en-US" dirty="0"/>
                  <a:t>），记作：</a:t>
                </a:r>
              </a:p>
              <a:p>
                <a:pPr>
                  <a:lnSpc>
                    <a:spcPct val="100000"/>
                  </a:lnSpc>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m>
                                  <m:mPr>
                                    <m:mcs>
                                      <m:mc>
                                        <m:mcPr>
                                          <m:count m:val="1"/>
                                          <m:mcJc m:val="center"/>
                                        </m:mcPr>
                                      </m:mc>
                                    </m:mcs>
                                    <m:ctrlPr>
                                      <a:rPr lang="en-US" altLang="zh-CN" b="0" i="1"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𝑟𝑜𝑤</m:t>
                                          </m:r>
                                          <m:r>
                                            <a:rPr lang="en-US" altLang="zh-CN" i="1" baseline="-2500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𝑟𝑜𝑤</m:t>
                                          </m:r>
                                          <m:r>
                                            <a:rPr lang="en-US" altLang="zh-CN" b="0" i="1" baseline="-25000" smtClean="0">
                                              <a:latin typeface="Cambria Math" panose="02040503050406030204" pitchFamily="18" charset="0"/>
                                            </a:rPr>
                                            <m:t>2</m:t>
                                          </m:r>
                                        </m:sub>
                                      </m:sSub>
                                    </m:e>
                                  </m:mr>
                                </m:m>
                              </m:e>
                            </m:mr>
                            <m:mr>
                              <m:e>
                                <m:m>
                                  <m:mPr>
                                    <m:mcs>
                                      <m:mc>
                                        <m:mcPr>
                                          <m:count m:val="1"/>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𝑟𝑜𝑤</m:t>
                                          </m:r>
                                          <m:r>
                                            <a:rPr lang="en-US" altLang="zh-CN" b="0" i="1" baseline="-25000" smtClean="0">
                                              <a:latin typeface="Cambria Math" panose="02040503050406030204" pitchFamily="18" charset="0"/>
                                            </a:rPr>
                                            <m:t>𝑚</m:t>
                                          </m:r>
                                        </m:sub>
                                      </m:sSub>
                                    </m:e>
                                  </m:mr>
                                </m:m>
                              </m:e>
                            </m:mr>
                          </m:m>
                        </m:e>
                      </m:d>
                    </m:oMath>
                  </m:oMathPara>
                </a14:m>
                <a:endParaRPr lang="en-US" altLang="zh-CN" dirty="0"/>
              </a:p>
              <a:p>
                <a:pPr>
                  <a:lnSpc>
                    <a:spcPct val="150000"/>
                  </a:lnSpc>
                  <a:spcBef>
                    <a:spcPts val="1200"/>
                  </a:spcBef>
                </a:pPr>
                <a:r>
                  <a:rPr lang="zh-CN" altLang="en-US" dirty="0"/>
                  <a:t>       如果</a:t>
                </a:r>
                <a:r>
                  <a:rPr lang="en-US" altLang="zh-CN" b="1" i="1" dirty="0"/>
                  <a:t>A</a:t>
                </a:r>
                <a:r>
                  <a:rPr lang="zh-CN" altLang="en-US" dirty="0"/>
                  <a:t>是一个𝑚</a:t>
                </a:r>
                <a:r>
                  <a:rPr lang="en-US" altLang="zh-CN" dirty="0"/>
                  <a:t>×</a:t>
                </a:r>
                <a:r>
                  <a:rPr lang="zh-CN" altLang="en-US" dirty="0"/>
                  <a:t>𝑛的矩阵，则</a:t>
                </a:r>
                <a:r>
                  <a:rPr lang="en-US" altLang="zh-CN" b="1" i="1" dirty="0"/>
                  <a:t>A</a:t>
                </a:r>
                <a:r>
                  <a:rPr lang="zh-CN" altLang="en-US" dirty="0"/>
                  <a:t>的每一列可以看成是 𝐑</a:t>
                </a:r>
                <a:r>
                  <a:rPr lang="zh-CN" altLang="en-US" baseline="30000" dirty="0"/>
                  <a:t>𝐦</a:t>
                </a:r>
                <a:r>
                  <a:rPr lang="zh-CN" altLang="en-US" dirty="0"/>
                  <a:t> 中的一个向量，且称这</a:t>
                </a:r>
                <a:r>
                  <a:rPr lang="zh-CN" altLang="en-US" dirty="0">
                    <a:solidFill>
                      <a:srgbClr val="FF0000"/>
                    </a:solidFill>
                  </a:rPr>
                  <a:t>𝑛</a:t>
                </a:r>
                <a:r>
                  <a:rPr lang="zh-CN" altLang="en-US" dirty="0"/>
                  <a:t>个向量为</a:t>
                </a:r>
                <a:r>
                  <a:rPr lang="en-US" altLang="zh-CN" b="1" i="1" dirty="0"/>
                  <a:t>A</a:t>
                </a:r>
                <a:r>
                  <a:rPr lang="zh-CN" altLang="en-US" dirty="0"/>
                  <a:t>的</a:t>
                </a:r>
                <a:r>
                  <a:rPr lang="zh-CN" altLang="en-US" dirty="0">
                    <a:solidFill>
                      <a:srgbClr val="0000FF"/>
                    </a:solidFill>
                  </a:rPr>
                  <a:t>列向量</a:t>
                </a:r>
                <a:r>
                  <a:rPr lang="en-US" altLang="zh-CN" dirty="0"/>
                  <a:t>(column vector)</a:t>
                </a:r>
                <a:r>
                  <a:rPr lang="zh-CN" altLang="en-US" dirty="0"/>
                  <a:t>，记作：</a:t>
                </a:r>
              </a:p>
              <a:p>
                <a:pPr>
                  <a:lnSpc>
                    <a:spcPct val="150000"/>
                  </a:lnSpc>
                  <a:spcBef>
                    <a:spcPts val="1800"/>
                  </a:spcBef>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𝑐𝑜𝑙</m:t>
                          </m:r>
                          <m:r>
                            <a:rPr lang="en-US" altLang="zh-CN" i="1" baseline="-25000">
                              <a:latin typeface="Cambria Math" panose="02040503050406030204" pitchFamily="18" charset="0"/>
                            </a:rPr>
                            <m:t>1</m:t>
                          </m:r>
                        </m:sub>
                      </m:sSub>
                      <m:r>
                        <m:rPr>
                          <m:nor/>
                        </m:rPr>
                        <a:rPr lang="en-US" altLang="zh-CN" dirty="0"/>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𝑐𝑜𝑙</m:t>
                          </m:r>
                          <m:r>
                            <a:rPr lang="en-US" altLang="zh-CN" i="1" baseline="-25000">
                              <a:latin typeface="Cambria Math" panose="02040503050406030204" pitchFamily="18" charset="0"/>
                            </a:rPr>
                            <m:t>1</m:t>
                          </m:r>
                        </m:sub>
                      </m:sSub>
                      <m:r>
                        <m:rPr>
                          <m:nor/>
                        </m:rPr>
                        <a:rPr lang="en-US" altLang="zh-CN" dirty="0"/>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𝑐𝑜𝑙</m:t>
                          </m:r>
                          <m:r>
                            <a:rPr lang="en-US" altLang="zh-CN" i="1" baseline="-25000">
                              <a:latin typeface="Cambria Math" panose="02040503050406030204" pitchFamily="18" charset="0"/>
                            </a:rPr>
                            <m:t>1</m:t>
                          </m:r>
                        </m:sub>
                      </m:sSub>
                      <m:r>
                        <m:rPr>
                          <m:nor/>
                        </m:rPr>
                        <a:rPr lang="en-US" altLang="zh-CN" dirty="0"/>
                        <m:t>]</m:t>
                      </m:r>
                    </m:oMath>
                  </m:oMathPara>
                </a14:m>
                <a:endParaRPr lang="en-US" altLang="zh-CN" dirty="0"/>
              </a:p>
              <a:p>
                <a:pPr>
                  <a:lnSpc>
                    <a:spcPct val="100000"/>
                  </a:lnSpc>
                </a:pPr>
                <a:endParaRPr lang="zh-CN" altLang="en-US" dirty="0"/>
              </a:p>
            </p:txBody>
          </p:sp>
        </mc:Choice>
        <mc:Fallback xmlns="">
          <p:sp>
            <p:nvSpPr>
              <p:cNvPr id="4" name="内容占位符 3">
                <a:extLst>
                  <a:ext uri="{FF2B5EF4-FFF2-40B4-BE49-F238E27FC236}">
                    <a16:creationId xmlns:a16="http://schemas.microsoft.com/office/drawing/2014/main" id="{CB0B3645-6502-4185-BCD4-458D9013AA9C}"/>
                  </a:ext>
                </a:extLst>
              </p:cNvPr>
              <p:cNvSpPr>
                <a:spLocks noGrp="1" noRot="1" noChangeAspect="1" noMove="1" noResize="1" noEditPoints="1" noAdjustHandles="1" noChangeArrowheads="1" noChangeShapeType="1" noTextEdit="1"/>
              </p:cNvSpPr>
              <p:nvPr>
                <p:ph sz="quarter" idx="11"/>
              </p:nvPr>
            </p:nvSpPr>
            <p:spPr>
              <a:xfrm>
                <a:off x="0" y="1397097"/>
                <a:ext cx="9144000" cy="5498648"/>
              </a:xfrm>
              <a:blipFill>
                <a:blip r:embed="rId2"/>
                <a:stretch>
                  <a:fillRect l="-467" r="-46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从</a:t>
            </a:r>
            <a:r>
              <a:rPr lang="zh-CN" altLang="en-US" dirty="0">
                <a:solidFill>
                  <a:srgbClr val="FFFF00"/>
                </a:solidFill>
              </a:rPr>
              <a:t>向量</a:t>
            </a:r>
            <a:r>
              <a:rPr lang="zh-CN" altLang="en-US" dirty="0"/>
              <a:t>的角度看矩阵乘法</a:t>
            </a:r>
            <a:endParaRPr lang="en-US" altLang="zh-CN" dirty="0"/>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行空间和列空间</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3133386"/>
          </a:xfrm>
        </p:spPr>
        <p:txBody>
          <a:bodyPr/>
          <a:lstStyle/>
          <a:p>
            <a:pPr>
              <a:lnSpc>
                <a:spcPct val="200000"/>
              </a:lnSpc>
            </a:pPr>
            <a:r>
              <a:rPr lang="en-US" altLang="zh-CN" b="1" dirty="0"/>
              <a:t>【</a:t>
            </a:r>
            <a:r>
              <a:rPr lang="zh-CN" altLang="en-US" b="1" dirty="0"/>
              <a:t>定义</a:t>
            </a:r>
            <a:r>
              <a:rPr lang="en-US" altLang="zh-CN" b="1" dirty="0"/>
              <a:t>6.1】 </a:t>
            </a:r>
          </a:p>
          <a:p>
            <a:pPr marL="342900" indent="-342900">
              <a:lnSpc>
                <a:spcPct val="200000"/>
              </a:lnSpc>
              <a:buFont typeface="Wingdings" panose="05000000000000000000" pitchFamily="2" charset="2"/>
              <a:buChar char="l"/>
            </a:pPr>
            <a:r>
              <a:rPr lang="zh-CN" altLang="en-US" dirty="0"/>
              <a:t>如果</a:t>
            </a:r>
            <a:r>
              <a:rPr lang="en-US" altLang="zh-CN" b="1" i="1" dirty="0"/>
              <a:t>A</a:t>
            </a:r>
            <a:r>
              <a:rPr lang="zh-CN" altLang="en-US" dirty="0"/>
              <a:t>为一个𝑚</a:t>
            </a:r>
            <a:r>
              <a:rPr lang="en-US" altLang="zh-CN" dirty="0"/>
              <a:t>×</a:t>
            </a:r>
            <a:r>
              <a:rPr lang="zh-CN" altLang="en-US" dirty="0"/>
              <a:t>𝑛的矩阵，由</a:t>
            </a:r>
            <a:r>
              <a:rPr lang="en-US" altLang="zh-CN" b="1" i="1" dirty="0"/>
              <a:t>A</a:t>
            </a:r>
            <a:r>
              <a:rPr lang="zh-CN" altLang="en-US" dirty="0"/>
              <a:t>的行向量张成的𝐑</a:t>
            </a:r>
            <a:r>
              <a:rPr lang="en-US" altLang="zh-CN" baseline="30000" dirty="0"/>
              <a:t>1×</a:t>
            </a:r>
            <a:r>
              <a:rPr lang="zh-CN" altLang="en-US" baseline="30000" dirty="0"/>
              <a:t>𝐧</a:t>
            </a:r>
            <a:r>
              <a:rPr lang="zh-CN" altLang="en-US" dirty="0"/>
              <a:t>的子空间称为</a:t>
            </a:r>
            <a:r>
              <a:rPr lang="en-US" altLang="zh-CN" b="1" i="1" dirty="0"/>
              <a:t>A</a:t>
            </a:r>
            <a:r>
              <a:rPr lang="zh-CN" altLang="en-US" dirty="0"/>
              <a:t>的</a:t>
            </a:r>
            <a:r>
              <a:rPr lang="zh-CN" altLang="en-US" dirty="0">
                <a:solidFill>
                  <a:srgbClr val="0000FF"/>
                </a:solidFill>
              </a:rPr>
              <a:t>行空间</a:t>
            </a:r>
            <a:r>
              <a:rPr lang="en-US" altLang="zh-CN" dirty="0"/>
              <a:t>(row space)</a:t>
            </a:r>
            <a:r>
              <a:rPr lang="zh-CN" altLang="en-US" dirty="0"/>
              <a:t>。</a:t>
            </a:r>
            <a:endParaRPr lang="en-US" altLang="zh-CN" dirty="0"/>
          </a:p>
          <a:p>
            <a:pPr marL="342900" indent="-342900">
              <a:lnSpc>
                <a:spcPct val="200000"/>
              </a:lnSpc>
              <a:buFont typeface="Wingdings" panose="05000000000000000000" pitchFamily="2" charset="2"/>
              <a:buChar char="l"/>
            </a:pPr>
            <a:r>
              <a:rPr lang="zh-CN" altLang="en-US" dirty="0"/>
              <a:t>由</a:t>
            </a:r>
            <a:r>
              <a:rPr lang="en-US" altLang="zh-CN" b="1" i="1" dirty="0"/>
              <a:t>A</a:t>
            </a:r>
            <a:r>
              <a:rPr lang="zh-CN" altLang="en-US" dirty="0"/>
              <a:t>的各列张成的𝐑</a:t>
            </a:r>
            <a:r>
              <a:rPr lang="zh-CN" altLang="en-US" baseline="30000" dirty="0"/>
              <a:t>𝐦</a:t>
            </a:r>
            <a:r>
              <a:rPr lang="zh-CN" altLang="en-US" dirty="0"/>
              <a:t>的子空间称为</a:t>
            </a:r>
            <a:r>
              <a:rPr lang="en-US" altLang="zh-CN" b="1" i="1" dirty="0"/>
              <a:t>A</a:t>
            </a:r>
            <a:r>
              <a:rPr lang="zh-CN" altLang="en-US" dirty="0"/>
              <a:t>的</a:t>
            </a:r>
            <a:r>
              <a:rPr lang="zh-CN" altLang="en-US" dirty="0">
                <a:solidFill>
                  <a:srgbClr val="0000FF"/>
                </a:solidFill>
              </a:rPr>
              <a:t>列空间</a:t>
            </a:r>
            <a:r>
              <a:rPr lang="en-US" altLang="zh-CN" dirty="0"/>
              <a:t>(column space)</a:t>
            </a:r>
            <a:r>
              <a:rPr lang="zh-CN" altLang="en-US" dirty="0"/>
              <a:t>。</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从</a:t>
            </a:r>
            <a:r>
              <a:rPr lang="zh-CN" altLang="en-US" dirty="0">
                <a:solidFill>
                  <a:srgbClr val="FFFF00"/>
                </a:solidFill>
              </a:rPr>
              <a:t>向量</a:t>
            </a:r>
            <a:r>
              <a:rPr lang="zh-CN" altLang="en-US" dirty="0"/>
              <a:t>的角度看矩阵乘法</a:t>
            </a:r>
          </a:p>
        </p:txBody>
      </p:sp>
    </p:spTree>
    <p:extLst>
      <p:ext uri="{BB962C8B-B14F-4D97-AF65-F5344CB8AC3E}">
        <p14:creationId xmlns:p14="http://schemas.microsoft.com/office/powerpoint/2010/main" val="5791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例题讲解</a:t>
            </a:r>
            <a:endParaRPr lang="en-US" altLang="zh-CN"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3735473"/>
              </a:xfrm>
            </p:spPr>
            <p:txBody>
              <a:bodyPr/>
              <a:lstStyle/>
              <a:p>
                <a:pPr>
                  <a:lnSpc>
                    <a:spcPct val="150000"/>
                  </a:lnSpc>
                  <a:spcBef>
                    <a:spcPts val="1800"/>
                  </a:spcBef>
                </a:pPr>
                <a:r>
                  <a:rPr lang="en-US" altLang="zh-CN" b="1" dirty="0"/>
                  <a:t>【</a:t>
                </a:r>
                <a:r>
                  <a:rPr lang="zh-CN" altLang="en-US" b="1" dirty="0"/>
                  <a:t>例</a:t>
                </a:r>
                <a:r>
                  <a:rPr lang="en-US" altLang="zh-CN" b="1" dirty="0"/>
                  <a:t>6.2】 </a:t>
                </a:r>
                <a:r>
                  <a:rPr lang="zh-CN" altLang="en-US" dirty="0"/>
                  <a:t>令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mr>
                        </m:m>
                      </m:e>
                    </m:d>
                  </m:oMath>
                </a14:m>
                <a:r>
                  <a:rPr lang="zh-CN" altLang="en-US" dirty="0"/>
                  <a:t>，则</a:t>
                </a:r>
                <a:r>
                  <a:rPr lang="en-US" altLang="zh-CN" dirty="0"/>
                  <a:t>:</a:t>
                </a:r>
              </a:p>
              <a:p>
                <a:pPr marL="342900" indent="-342900">
                  <a:lnSpc>
                    <a:spcPct val="150000"/>
                  </a:lnSpc>
                  <a:buFont typeface="Wingdings" panose="05000000000000000000" pitchFamily="2" charset="2"/>
                  <a:buChar char="l"/>
                </a:pPr>
                <a:r>
                  <a:rPr lang="en-US" altLang="zh-CN" b="1" i="1" dirty="0"/>
                  <a:t>A </a:t>
                </a:r>
                <a:r>
                  <a:rPr lang="zh-CN" altLang="en-US" dirty="0"/>
                  <a:t>的行空间有如下形式的三元组：𝛼</a:t>
                </a:r>
                <a:r>
                  <a:rPr lang="en-US" altLang="zh-CN" dirty="0"/>
                  <a:t>(1,0,0)+</a:t>
                </a:r>
                <a:r>
                  <a:rPr lang="zh-CN" altLang="en-US" dirty="0"/>
                  <a:t>𝛽</a:t>
                </a:r>
                <a:r>
                  <a:rPr lang="en-US" altLang="zh-CN" dirty="0"/>
                  <a:t>(0,1,0)=(</a:t>
                </a:r>
                <a:r>
                  <a:rPr lang="zh-CN" altLang="en-US" dirty="0"/>
                  <a:t>𝛼</a:t>
                </a:r>
                <a:r>
                  <a:rPr lang="en-US" altLang="zh-CN" dirty="0"/>
                  <a:t>,</a:t>
                </a:r>
                <a:r>
                  <a:rPr lang="zh-CN" altLang="en-US" dirty="0"/>
                  <a:t>𝛽</a:t>
                </a:r>
                <a:r>
                  <a:rPr lang="en-US" altLang="zh-CN" dirty="0"/>
                  <a:t>,0) </a:t>
                </a:r>
              </a:p>
              <a:p>
                <a:pPr marL="342900" indent="-342900">
                  <a:lnSpc>
                    <a:spcPct val="150000"/>
                  </a:lnSpc>
                  <a:buFont typeface="Wingdings" panose="05000000000000000000" pitchFamily="2" charset="2"/>
                  <a:buChar char="l"/>
                </a:pPr>
                <a:r>
                  <a:rPr lang="en-US" altLang="zh-CN" b="1" i="1" dirty="0"/>
                  <a:t>A </a:t>
                </a:r>
                <a:r>
                  <a:rPr lang="zh-CN" altLang="en-US" dirty="0"/>
                  <a:t>的列空间是所有如下形式的向量：</a:t>
                </a:r>
                <a14:m>
                  <m:oMath xmlns:m="http://schemas.openxmlformats.org/officeDocument/2006/math">
                    <m:r>
                      <m:rPr>
                        <m:nor/>
                      </m:rPr>
                      <a:rPr lang="zh-CN" altLang="en-US" dirty="0"/>
                      <m:t>𝛼</m:t>
                    </m:r>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mr>
                        </m:m>
                      </m:e>
                    </m:d>
                    <m:r>
                      <m:rPr>
                        <m:nor/>
                      </m:rPr>
                      <a:rPr lang="en-US" altLang="zh-CN" b="0" i="0" smtClean="0">
                        <a:latin typeface="Cambria Math" panose="02040503050406030204" pitchFamily="18" charset="0"/>
                      </a:rPr>
                      <m:t>+</m:t>
                    </m:r>
                    <m:r>
                      <m:rPr>
                        <m:nor/>
                      </m:rPr>
                      <a:rPr lang="zh-CN" altLang="en-US" dirty="0"/>
                      <m:t>𝛽</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0</m:t>
                              </m:r>
                            </m:e>
                          </m:mr>
                          <m:mr>
                            <m:e>
                              <m:r>
                                <a:rPr lang="en-US" altLang="zh-CN" i="1" smtClean="0">
                                  <a:latin typeface="Cambria Math" panose="02040503050406030204" pitchFamily="18" charset="0"/>
                                </a:rPr>
                                <m:t>1</m:t>
                              </m:r>
                            </m:e>
                          </m:mr>
                        </m:m>
                      </m:e>
                    </m:d>
                    <m:r>
                      <m:rPr>
                        <m:nor/>
                      </m:rPr>
                      <a:rPr lang="en-US" altLang="zh-CN" b="0" i="0" smtClean="0">
                        <a:latin typeface="Cambria Math" panose="02040503050406030204" pitchFamily="18" charset="0"/>
                      </a:rPr>
                      <m:t>+</m:t>
                    </m:r>
                    <m:r>
                      <m:rPr>
                        <m:nor/>
                      </m:rPr>
                      <a:rPr lang="zh-CN" altLang="en-US" dirty="0"/>
                      <m:t>𝛾</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0</m:t>
                              </m:r>
                            </m:e>
                          </m:mr>
                          <m:mr>
                            <m:e>
                              <m:r>
                                <a:rPr lang="en-US" altLang="zh-CN" i="1">
                                  <a:latin typeface="Cambria Math" panose="02040503050406030204" pitchFamily="18" charset="0"/>
                                </a:rPr>
                                <m:t>0</m:t>
                              </m:r>
                            </m:e>
                          </m:mr>
                        </m:m>
                      </m:e>
                    </m:d>
                    <m:r>
                      <m:rPr>
                        <m:nor/>
                      </m:rPr>
                      <a:rPr lang="en-US" altLang="zh-CN" b="0" i="0" dirty="0" smtClean="0"/>
                      <m:t>=</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nor/>
                                </m:rPr>
                                <a:rPr lang="zh-CN" altLang="en-US" dirty="0"/>
                                <m:t>𝛼</m:t>
                              </m:r>
                            </m:e>
                          </m:mr>
                          <m:mr>
                            <m:e>
                              <m:r>
                                <m:rPr>
                                  <m:nor/>
                                </m:rPr>
                                <a:rPr lang="zh-CN" altLang="en-US" dirty="0"/>
                                <m:t>𝛽</m:t>
                              </m:r>
                            </m:e>
                          </m:mr>
                        </m:m>
                      </m:e>
                    </m:d>
                  </m:oMath>
                </a14:m>
                <a:endParaRPr lang="en-US" altLang="zh-CN" dirty="0"/>
              </a:p>
              <a:p>
                <a:pPr>
                  <a:lnSpc>
                    <a:spcPct val="150000"/>
                  </a:lnSpc>
                </a:pPr>
                <a:r>
                  <a:rPr lang="zh-CN" altLang="en-US" dirty="0"/>
                  <a:t>      因此，</a:t>
                </a:r>
                <a:r>
                  <a:rPr lang="en-US" altLang="zh-CN" b="1" i="1" dirty="0"/>
                  <a:t>A</a:t>
                </a:r>
                <a:r>
                  <a:rPr lang="zh-CN" altLang="en-US" dirty="0"/>
                  <a:t>的行空间为一个 𝐑</a:t>
                </a:r>
                <a:r>
                  <a:rPr lang="en-US" altLang="zh-CN" baseline="30000" dirty="0"/>
                  <a:t>1×3</a:t>
                </a:r>
                <a:r>
                  <a:rPr lang="en-US" altLang="zh-CN" dirty="0"/>
                  <a:t> </a:t>
                </a:r>
                <a:r>
                  <a:rPr lang="zh-CN" altLang="en-US" dirty="0"/>
                  <a:t>的二维子空间，且</a:t>
                </a:r>
                <a:r>
                  <a:rPr lang="en-US" altLang="zh-CN" dirty="0"/>
                  <a:t>A</a:t>
                </a:r>
                <a:r>
                  <a:rPr lang="zh-CN" altLang="en-US" dirty="0"/>
                  <a:t>的列空间为 𝐑</a:t>
                </a:r>
                <a:r>
                  <a:rPr lang="en-US" altLang="zh-CN" baseline="30000" dirty="0"/>
                  <a:t>2</a:t>
                </a:r>
                <a:r>
                  <a:rPr lang="zh-CN" altLang="en-US" dirty="0"/>
                  <a:t>。</a:t>
                </a:r>
                <a:endParaRPr lang="en-US" altLang="zh-CN" dirty="0"/>
              </a:p>
            </p:txBody>
          </p:sp>
        </mc:Choice>
        <mc:Fallback xmlns="">
          <p:sp>
            <p:nvSpPr>
              <p:cNvPr id="4" name="内容占位符 3">
                <a:extLst>
                  <a:ext uri="{FF2B5EF4-FFF2-40B4-BE49-F238E27FC236}">
                    <a16:creationId xmlns:a16="http://schemas.microsoft.com/office/drawing/2014/main" id="{CB0B3645-6502-4185-BCD4-458D9013AA9C}"/>
                  </a:ext>
                </a:extLst>
              </p:cNvPr>
              <p:cNvSpPr>
                <a:spLocks noGrp="1" noRot="1" noChangeAspect="1" noMove="1" noResize="1" noEditPoints="1" noAdjustHandles="1" noChangeArrowheads="1" noChangeShapeType="1" noTextEdit="1"/>
              </p:cNvSpPr>
              <p:nvPr>
                <p:ph sz="quarter" idx="11"/>
              </p:nvPr>
            </p:nvSpPr>
            <p:spPr>
              <a:xfrm>
                <a:off x="0" y="1397097"/>
                <a:ext cx="9144000" cy="3735473"/>
              </a:xfrm>
              <a:blipFill>
                <a:blip r:embed="rId2"/>
                <a:stretch>
                  <a:fillRect l="-467" r="-467" b="-163"/>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从</a:t>
            </a:r>
            <a:r>
              <a:rPr lang="zh-CN" altLang="en-US" dirty="0">
                <a:solidFill>
                  <a:srgbClr val="FFFF00"/>
                </a:solidFill>
              </a:rPr>
              <a:t>向量</a:t>
            </a:r>
            <a:r>
              <a:rPr lang="zh-CN" altLang="en-US" dirty="0"/>
              <a:t>的角度看矩阵乘法</a:t>
            </a:r>
          </a:p>
        </p:txBody>
      </p:sp>
    </p:spTree>
    <p:extLst>
      <p:ext uri="{BB962C8B-B14F-4D97-AF65-F5344CB8AC3E}">
        <p14:creationId xmlns:p14="http://schemas.microsoft.com/office/powerpoint/2010/main" val="311205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159E3F1-ADD0-410B-940F-3CF44871C403}"/>
              </a:ext>
            </a:extLst>
          </p:cNvPr>
          <p:cNvPicPr>
            <a:picLocks noChangeAspect="1"/>
          </p:cNvPicPr>
          <p:nvPr/>
        </p:nvPicPr>
        <p:blipFill>
          <a:blip r:embed="rId2"/>
          <a:stretch>
            <a:fillRect/>
          </a:stretch>
        </p:blipFill>
        <p:spPr>
          <a:xfrm>
            <a:off x="2891589" y="5193178"/>
            <a:ext cx="3048000" cy="1432192"/>
          </a:xfrm>
          <a:prstGeom prst="rect">
            <a:avLst/>
          </a:prstGeom>
        </p:spPr>
      </p:pic>
      <p:sp>
        <p:nvSpPr>
          <p:cNvPr id="3" name="文本占位符 2">
            <a:extLst>
              <a:ext uri="{FF2B5EF4-FFF2-40B4-BE49-F238E27FC236}">
                <a16:creationId xmlns:a16="http://schemas.microsoft.com/office/drawing/2014/main" id="{4624127A-22E8-47CF-BA12-9493AA092BFB}"/>
              </a:ext>
            </a:extLst>
          </p:cNvPr>
          <p:cNvSpPr>
            <a:spLocks noGrp="1"/>
          </p:cNvSpPr>
          <p:nvPr>
            <p:ph type="body" sz="quarter" idx="10"/>
          </p:nvPr>
        </p:nvSpPr>
        <p:spPr/>
        <p:txBody>
          <a:bodyPr/>
          <a:lstStyle/>
          <a:p>
            <a:r>
              <a:rPr lang="zh-CN" altLang="en-US" dirty="0"/>
              <a:t>基于</a:t>
            </a:r>
            <a:r>
              <a:rPr lang="zh-CN" altLang="en-US" dirty="0">
                <a:solidFill>
                  <a:srgbClr val="0000FF"/>
                </a:solidFill>
              </a:rPr>
              <a:t>行</a:t>
            </a:r>
            <a:r>
              <a:rPr lang="zh-CN" altLang="en-US" dirty="0"/>
              <a:t>视角的矩阵乘法</a:t>
            </a:r>
          </a:p>
        </p:txBody>
      </p:sp>
      <p:sp>
        <p:nvSpPr>
          <p:cNvPr id="4" name="内容占位符 3">
            <a:extLst>
              <a:ext uri="{FF2B5EF4-FFF2-40B4-BE49-F238E27FC236}">
                <a16:creationId xmlns:a16="http://schemas.microsoft.com/office/drawing/2014/main" id="{27AE43C9-22D7-4A27-ACD3-3A8EF952B84D}"/>
              </a:ext>
            </a:extLst>
          </p:cNvPr>
          <p:cNvSpPr>
            <a:spLocks noGrp="1"/>
          </p:cNvSpPr>
          <p:nvPr>
            <p:ph sz="quarter" idx="11"/>
          </p:nvPr>
        </p:nvSpPr>
        <p:spPr>
          <a:xfrm>
            <a:off x="0" y="1397097"/>
            <a:ext cx="9144000" cy="4085056"/>
          </a:xfrm>
        </p:spPr>
        <p:txBody>
          <a:bodyPr/>
          <a:lstStyle/>
          <a:p>
            <a:r>
              <a:rPr lang="zh-CN" altLang="en-US" dirty="0"/>
              <a:t>       下面我们来回顾一下</a:t>
            </a:r>
            <a:r>
              <a:rPr lang="zh-CN" altLang="en-US" dirty="0">
                <a:solidFill>
                  <a:srgbClr val="0000FF"/>
                </a:solidFill>
              </a:rPr>
              <a:t>矩阵</a:t>
            </a:r>
            <a:r>
              <a:rPr lang="zh-CN" altLang="en-US" dirty="0"/>
              <a:t>和</a:t>
            </a:r>
            <a:r>
              <a:rPr lang="zh-CN" altLang="en-US" dirty="0">
                <a:solidFill>
                  <a:srgbClr val="0000FF"/>
                </a:solidFill>
              </a:rPr>
              <a:t>向量</a:t>
            </a:r>
            <a:r>
              <a:rPr lang="zh-CN" altLang="en-US" dirty="0"/>
              <a:t>相乘的运算法则。假设存在一个 𝑚 维向量 𝑥 和一个 𝑚</a:t>
            </a:r>
            <a:r>
              <a:rPr lang="en-US" altLang="zh-CN" dirty="0"/>
              <a:t>×</a:t>
            </a:r>
            <a:r>
              <a:rPr lang="zh-CN" altLang="en-US" dirty="0"/>
              <a:t>𝑛 的矩阵𝐴，它们相乘的规则如下：</a:t>
            </a:r>
            <a:endParaRPr lang="en-US" altLang="zh-CN" dirty="0"/>
          </a:p>
          <a:p>
            <a:endParaRPr lang="en-US" altLang="zh-CN" dirty="0"/>
          </a:p>
          <a:p>
            <a:endParaRPr lang="en-US" altLang="zh-CN" dirty="0"/>
          </a:p>
          <a:p>
            <a:endParaRPr lang="en-US" altLang="zh-CN" dirty="0"/>
          </a:p>
          <a:p>
            <a:r>
              <a:rPr lang="zh-CN" altLang="en-US" dirty="0"/>
              <a:t>       不难发现，矩阵𝐴第𝑖行的行向量的各成分和列向量</a:t>
            </a:r>
            <a:r>
              <a:rPr lang="zh-CN" altLang="en-US" b="1" dirty="0"/>
              <a:t>𝑥</a:t>
            </a:r>
            <a:r>
              <a:rPr lang="zh-CN" altLang="en-US" dirty="0"/>
              <a:t>各成分分别相乘后再相加，得到的就是结果向量</a:t>
            </a:r>
            <a:r>
              <a:rPr lang="zh-CN" altLang="en-US" b="1" dirty="0"/>
              <a:t>𝐴𝑥</a:t>
            </a:r>
            <a:r>
              <a:rPr lang="zh-CN" altLang="en-US" dirty="0"/>
              <a:t>中的第𝑖个成分。</a:t>
            </a:r>
            <a:r>
              <a:rPr lang="zh-CN" altLang="en-US" dirty="0">
                <a:solidFill>
                  <a:srgbClr val="0000FF"/>
                </a:solidFill>
              </a:rPr>
              <a:t>这个计算方法就是</a:t>
            </a:r>
            <a:r>
              <a:rPr lang="zh-CN" altLang="en-US" b="1" dirty="0">
                <a:solidFill>
                  <a:schemeClr val="accent6">
                    <a:lumMod val="75000"/>
                  </a:schemeClr>
                </a:solidFill>
              </a:rPr>
              <a:t>矩阵的各行分别于向量进行点乘运算</a:t>
            </a:r>
            <a:r>
              <a:rPr lang="zh-CN" altLang="en-US" dirty="0">
                <a:solidFill>
                  <a:srgbClr val="0000FF"/>
                </a:solidFill>
              </a:rPr>
              <a:t>的定义式</a:t>
            </a:r>
            <a:r>
              <a:rPr lang="zh-CN" altLang="en-US" dirty="0"/>
              <a:t>，即：</a:t>
            </a:r>
          </a:p>
        </p:txBody>
      </p:sp>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从</a:t>
            </a:r>
            <a:r>
              <a:rPr lang="zh-CN" altLang="en-US" dirty="0">
                <a:solidFill>
                  <a:srgbClr val="FFFF00"/>
                </a:solidFill>
              </a:rPr>
              <a:t>向量</a:t>
            </a:r>
            <a:r>
              <a:rPr lang="zh-CN" altLang="en-US" dirty="0"/>
              <a:t>的角度看矩阵乘法</a:t>
            </a:r>
          </a:p>
        </p:txBody>
      </p:sp>
      <p:pic>
        <p:nvPicPr>
          <p:cNvPr id="6" name="图片 5">
            <a:extLst>
              <a:ext uri="{FF2B5EF4-FFF2-40B4-BE49-F238E27FC236}">
                <a16:creationId xmlns:a16="http://schemas.microsoft.com/office/drawing/2014/main" id="{DF09BFA8-B21A-4E81-B7EE-6B5C8AD70382}"/>
              </a:ext>
            </a:extLst>
          </p:cNvPr>
          <p:cNvPicPr>
            <a:picLocks noChangeAspect="1"/>
          </p:cNvPicPr>
          <p:nvPr/>
        </p:nvPicPr>
        <p:blipFill>
          <a:blip r:embed="rId3"/>
          <a:stretch>
            <a:fillRect/>
          </a:stretch>
        </p:blipFill>
        <p:spPr>
          <a:xfrm>
            <a:off x="1066800" y="2438400"/>
            <a:ext cx="6866667" cy="1514286"/>
          </a:xfrm>
          <a:prstGeom prst="rect">
            <a:avLst/>
          </a:prstGeom>
        </p:spPr>
      </p:pic>
      <p:cxnSp>
        <p:nvCxnSpPr>
          <p:cNvPr id="8" name="直接连接符 7">
            <a:extLst>
              <a:ext uri="{FF2B5EF4-FFF2-40B4-BE49-F238E27FC236}">
                <a16:creationId xmlns:a16="http://schemas.microsoft.com/office/drawing/2014/main" id="{720D78FD-C66F-4AE4-B9A6-5B104EB98461}"/>
              </a:ext>
            </a:extLst>
          </p:cNvPr>
          <p:cNvCxnSpPr/>
          <p:nvPr/>
        </p:nvCxnSpPr>
        <p:spPr>
          <a:xfrm>
            <a:off x="1866900" y="3200400"/>
            <a:ext cx="2057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接连接符 9">
            <a:extLst>
              <a:ext uri="{FF2B5EF4-FFF2-40B4-BE49-F238E27FC236}">
                <a16:creationId xmlns:a16="http://schemas.microsoft.com/office/drawing/2014/main" id="{E4634E20-8ABA-4CC3-A1DA-18BE334C748B}"/>
              </a:ext>
            </a:extLst>
          </p:cNvPr>
          <p:cNvCxnSpPr>
            <a:cxnSpLocks/>
          </p:cNvCxnSpPr>
          <p:nvPr/>
        </p:nvCxnSpPr>
        <p:spPr>
          <a:xfrm>
            <a:off x="4572000" y="2590800"/>
            <a:ext cx="0" cy="1257300"/>
          </a:xfrm>
          <a:prstGeom prst="line">
            <a:avLst/>
          </a:prstGeom>
        </p:spPr>
        <p:style>
          <a:lnRef idx="2">
            <a:schemeClr val="accent2"/>
          </a:lnRef>
          <a:fillRef idx="0">
            <a:schemeClr val="accent2"/>
          </a:fillRef>
          <a:effectRef idx="1">
            <a:schemeClr val="accent2"/>
          </a:effectRef>
          <a:fontRef idx="minor">
            <a:schemeClr val="tx1"/>
          </a:fontRef>
        </p:style>
      </p:cxnSp>
      <p:sp>
        <p:nvSpPr>
          <p:cNvPr id="14" name="椭圆 13">
            <a:extLst>
              <a:ext uri="{FF2B5EF4-FFF2-40B4-BE49-F238E27FC236}">
                <a16:creationId xmlns:a16="http://schemas.microsoft.com/office/drawing/2014/main" id="{B250615F-2F41-40BE-9A15-7E83DD606D45}"/>
              </a:ext>
            </a:extLst>
          </p:cNvPr>
          <p:cNvSpPr/>
          <p:nvPr/>
        </p:nvSpPr>
        <p:spPr>
          <a:xfrm>
            <a:off x="5071664" y="2865521"/>
            <a:ext cx="2743185"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39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1000"/>
                            </p:stCondLst>
                            <p:childTnLst>
                              <p:par>
                                <p:cTn id="26" presetID="21"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heel(1)">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1000"/>
                                        <p:tgtEl>
                                          <p:spTgt spid="4">
                                            <p:txEl>
                                              <p:pRg st="4" end="4"/>
                                            </p:txEl>
                                          </p:spTgt>
                                        </p:tgtEl>
                                      </p:cBhvr>
                                    </p:animEffect>
                                    <p:anim calcmode="lin" valueType="num">
                                      <p:cBhvr>
                                        <p:cTn id="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624127A-22E8-47CF-BA12-9493AA092BFB}"/>
              </a:ext>
            </a:extLst>
          </p:cNvPr>
          <p:cNvSpPr>
            <a:spLocks noGrp="1"/>
          </p:cNvSpPr>
          <p:nvPr>
            <p:ph type="body" sz="quarter" idx="10"/>
          </p:nvPr>
        </p:nvSpPr>
        <p:spPr/>
        <p:txBody>
          <a:bodyPr/>
          <a:lstStyle/>
          <a:p>
            <a:r>
              <a:rPr lang="zh-CN" altLang="en-US" dirty="0"/>
              <a:t>基于</a:t>
            </a:r>
            <a:r>
              <a:rPr lang="zh-CN" altLang="en-US" dirty="0">
                <a:solidFill>
                  <a:srgbClr val="0000FF"/>
                </a:solidFill>
              </a:rPr>
              <a:t>列</a:t>
            </a:r>
            <a:r>
              <a:rPr lang="zh-CN" altLang="en-US" dirty="0"/>
              <a:t>视角的矩阵乘法</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27AE43C9-22D7-4A27-ACD3-3A8EF952B84D}"/>
                  </a:ext>
                </a:extLst>
              </p:cNvPr>
              <p:cNvSpPr>
                <a:spLocks noGrp="1"/>
              </p:cNvSpPr>
              <p:nvPr>
                <p:ph sz="quarter" idx="11"/>
              </p:nvPr>
            </p:nvSpPr>
            <p:spPr>
              <a:xfrm>
                <a:off x="0" y="1397097"/>
                <a:ext cx="9144000" cy="9078731"/>
              </a:xfrm>
            </p:spPr>
            <p:txBody>
              <a:bodyPr/>
              <a:lstStyle/>
              <a:p>
                <a:r>
                  <a:rPr lang="zh-CN" altLang="en-US" dirty="0"/>
                  <a:t>       依然以一个 𝑚 维向量 </a:t>
                </a:r>
                <a:r>
                  <a:rPr lang="zh-CN" altLang="en-US" b="1" dirty="0"/>
                  <a:t>𝑥</a:t>
                </a:r>
                <a:r>
                  <a:rPr lang="zh-CN" altLang="en-US" dirty="0"/>
                  <a:t> 和一个 𝑚</a:t>
                </a:r>
                <a:r>
                  <a:rPr lang="en-US" altLang="zh-CN" dirty="0"/>
                  <a:t>×</a:t>
                </a:r>
                <a:r>
                  <a:rPr lang="zh-CN" altLang="en-US" dirty="0"/>
                  <a:t>𝑛 的矩阵 </a:t>
                </a:r>
                <a:r>
                  <a:rPr lang="zh-CN" altLang="en-US" b="1" dirty="0"/>
                  <a:t>𝐴</a:t>
                </a:r>
                <a:r>
                  <a:rPr lang="zh-CN" altLang="en-US" dirty="0"/>
                  <a:t> 的乘法为例</a:t>
                </a:r>
                <a:r>
                  <a:rPr lang="en-US" altLang="zh-CN" dirty="0"/>
                  <a:t>:</a:t>
                </a:r>
              </a:p>
              <a:p>
                <a:endParaRPr lang="en-US" altLang="zh-CN" dirty="0"/>
              </a:p>
              <a:p>
                <a:endParaRPr lang="en-US" altLang="zh-CN" dirty="0"/>
              </a:p>
              <a:p>
                <a:endParaRPr lang="en-US" altLang="zh-CN" dirty="0"/>
              </a:p>
              <a:p>
                <a:r>
                  <a:rPr lang="zh-CN" altLang="en-US" sz="2000" dirty="0"/>
                  <a:t>       </a:t>
                </a:r>
                <a:r>
                  <a:rPr lang="zh-CN" altLang="en-US" dirty="0"/>
                  <a:t>不难发现，矩阵</a:t>
                </a:r>
                <a:r>
                  <a:rPr lang="en-US" altLang="zh-CN" b="1" i="1" dirty="0"/>
                  <a:t>A</a:t>
                </a:r>
                <a:r>
                  <a:rPr lang="zh-CN" altLang="en-US" dirty="0">
                    <a:solidFill>
                      <a:srgbClr val="0000FF"/>
                    </a:solidFill>
                  </a:rPr>
                  <a:t>第</a:t>
                </a:r>
                <a:r>
                  <a:rPr lang="en-US" altLang="zh-CN" dirty="0">
                    <a:solidFill>
                      <a:srgbClr val="0000FF"/>
                    </a:solidFill>
                  </a:rPr>
                  <a:t>j</a:t>
                </a:r>
                <a:r>
                  <a:rPr lang="zh-CN" altLang="en-US" dirty="0">
                    <a:solidFill>
                      <a:srgbClr val="0000FF"/>
                    </a:solidFill>
                  </a:rPr>
                  <a:t>列</a:t>
                </a:r>
                <a:r>
                  <a:rPr lang="zh-CN" altLang="en-US" dirty="0"/>
                  <a:t>的</a:t>
                </a:r>
                <a:r>
                  <a:rPr lang="zh-CN" altLang="en-US" dirty="0">
                    <a:solidFill>
                      <a:srgbClr val="FF0000"/>
                    </a:solidFill>
                  </a:rPr>
                  <a:t>列向量</a:t>
                </a:r>
                <a:r>
                  <a:rPr lang="zh-CN" altLang="en-US" dirty="0"/>
                  <a:t>的各成分和</a:t>
                </a:r>
                <a:r>
                  <a:rPr lang="zh-CN" altLang="en-US" dirty="0">
                    <a:solidFill>
                      <a:schemeClr val="bg2">
                        <a:lumMod val="50000"/>
                      </a:schemeClr>
                    </a:solidFill>
                  </a:rPr>
                  <a:t>列向量</a:t>
                </a:r>
                <a:r>
                  <a:rPr lang="en-US" altLang="zh-CN" b="1" i="1" dirty="0">
                    <a:solidFill>
                      <a:schemeClr val="bg2">
                        <a:lumMod val="50000"/>
                      </a:schemeClr>
                    </a:solidFill>
                  </a:rPr>
                  <a:t>x</a:t>
                </a:r>
                <a:r>
                  <a:rPr lang="zh-CN" altLang="en-US" dirty="0"/>
                  <a:t>对应的</a:t>
                </a:r>
                <a:r>
                  <a:rPr lang="zh-CN" altLang="en-US" dirty="0">
                    <a:solidFill>
                      <a:srgbClr val="0000FF"/>
                    </a:solidFill>
                  </a:rPr>
                  <a:t>第</a:t>
                </a:r>
                <a:r>
                  <a:rPr lang="en-US" altLang="zh-CN" dirty="0">
                    <a:solidFill>
                      <a:srgbClr val="0000FF"/>
                    </a:solidFill>
                  </a:rPr>
                  <a:t>j</a:t>
                </a:r>
                <a:r>
                  <a:rPr lang="zh-CN" altLang="en-US" dirty="0">
                    <a:solidFill>
                      <a:srgbClr val="0000FF"/>
                    </a:solidFill>
                  </a:rPr>
                  <a:t>行</a:t>
                </a:r>
                <a:r>
                  <a:rPr lang="zh-CN" altLang="en-US" dirty="0"/>
                  <a:t>相乘，得到的是结果向量</a:t>
                </a:r>
                <a:r>
                  <a:rPr lang="en-US" altLang="zh-CN" b="1" i="1" dirty="0"/>
                  <a:t>Ax</a:t>
                </a:r>
                <a:r>
                  <a:rPr lang="zh-CN" altLang="en-US" dirty="0"/>
                  <a:t>中的</a:t>
                </a:r>
                <a:r>
                  <a:rPr lang="zh-CN" altLang="en-US" dirty="0">
                    <a:solidFill>
                      <a:srgbClr val="0000FF"/>
                    </a:solidFill>
                  </a:rPr>
                  <a:t>第</a:t>
                </a:r>
                <a:r>
                  <a:rPr lang="en-US" altLang="zh-CN" dirty="0">
                    <a:solidFill>
                      <a:srgbClr val="0000FF"/>
                    </a:solidFill>
                  </a:rPr>
                  <a:t>j</a:t>
                </a:r>
                <a:r>
                  <a:rPr lang="zh-CN" altLang="en-US" dirty="0">
                    <a:solidFill>
                      <a:srgbClr val="0000FF"/>
                    </a:solidFill>
                  </a:rPr>
                  <a:t>个成分</a:t>
                </a:r>
                <a:r>
                  <a:rPr lang="zh-CN" altLang="en-US" dirty="0"/>
                  <a:t>。</a:t>
                </a:r>
                <a:r>
                  <a:rPr lang="en-US" altLang="zh-CN" b="1" i="1" dirty="0"/>
                  <a:t>Ax</a:t>
                </a:r>
                <a:r>
                  <a:rPr lang="zh-CN" altLang="en-US" dirty="0"/>
                  <a:t>相乘的运算就简化成了</a:t>
                </a:r>
                <a:r>
                  <a:rPr lang="zh-CN" altLang="en-US" b="1" dirty="0">
                    <a:solidFill>
                      <a:schemeClr val="accent6">
                        <a:lumMod val="75000"/>
                      </a:schemeClr>
                    </a:solidFill>
                  </a:rPr>
                  <a:t>原矩阵各列与向量对应位置的线性组合</a:t>
                </a:r>
                <a:r>
                  <a:rPr lang="zh-CN" altLang="en-US" dirty="0"/>
                  <a:t>，即：</a:t>
                </a:r>
                <a:endParaRPr lang="en-US" altLang="zh-CN" dirty="0"/>
              </a:p>
              <a:p>
                <a:pPr marL="180975">
                  <a:lnSpc>
                    <a:spcPct val="12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𝑐𝑜𝑙</m:t>
                          </m:r>
                        </m:e>
                        <m:sub>
                          <m:r>
                            <a:rPr lang="en-US" altLang="zh-CN" b="0" i="1" smtClean="0">
                              <a:latin typeface="Cambria Math" panose="02040503050406030204" pitchFamily="18" charset="0"/>
                            </a:rPr>
                            <m:t>1</m:t>
                          </m:r>
                        </m:sub>
                      </m:sSub>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𝑐𝑜𝑙</m:t>
                          </m:r>
                        </m:e>
                        <m:sub>
                          <m:r>
                            <a:rPr lang="en-US" altLang="zh-CN" b="0" i="1" smtClean="0">
                              <a:latin typeface="Cambria Math" panose="02040503050406030204" pitchFamily="18" charset="0"/>
                            </a:rPr>
                            <m:t>2</m:t>
                          </m:r>
                        </m:sub>
                      </m:sSub>
                      <m:r>
                        <m:rPr>
                          <m:nor/>
                        </m:rPr>
                        <a:rPr lang="en-US" altLang="zh-CN" dirty="0"/>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𝑐𝑜𝑙</m:t>
                          </m:r>
                        </m:e>
                        <m:sub>
                          <m:r>
                            <a:rPr lang="en-US" altLang="zh-CN" b="0" i="1" smtClean="0">
                              <a:latin typeface="Cambria Math" panose="02040503050406030204" pitchFamily="18" charset="0"/>
                            </a:rPr>
                            <m:t>𝑛</m:t>
                          </m:r>
                        </m:sub>
                      </m:sSub>
                      <m:r>
                        <m:rPr>
                          <m:nor/>
                        </m:rPr>
                        <a:rPr lang="en-US" altLang="zh-CN" dirty="0"/>
                        <m:t>]</m:t>
                      </m:r>
                      <m:d>
                        <m:dPr>
                          <m:begChr m:val="["/>
                          <m:endChr m:val="]"/>
                          <m:ctrlPr>
                            <a:rPr lang="en-US" altLang="zh-CN" i="1" dirty="0" smtClean="0">
                              <a:latin typeface="Cambria Math" panose="02040503050406030204" pitchFamily="18" charset="0"/>
                            </a:rPr>
                          </m:ctrlPr>
                        </m:dPr>
                        <m:e>
                          <m:m>
                            <m:mPr>
                              <m:mcs>
                                <m:mc>
                                  <m:mcPr>
                                    <m:count m:val="1"/>
                                    <m:mcJc m:val="center"/>
                                  </m:mcPr>
                                </m:mc>
                              </m:mcs>
                              <m:ctrlPr>
                                <a:rPr lang="en-US" altLang="zh-CN" i="1" dirty="0" smtClean="0">
                                  <a:latin typeface="Cambria Math" panose="02040503050406030204" pitchFamily="18" charset="0"/>
                                </a:rPr>
                              </m:ctrlPr>
                            </m:mPr>
                            <m:m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e>
                            </m:mr>
                            <m:mr>
                              <m:e>
                                <m:eqArr>
                                  <m:eqArrPr>
                                    <m:ctrlPr>
                                      <a:rPr lang="en-US" altLang="zh-CN" i="1" dirty="0" smtClean="0">
                                        <a:latin typeface="Cambria Math" panose="02040503050406030204" pitchFamily="18" charset="0"/>
                                      </a:rPr>
                                    </m:ctrlPr>
                                  </m:eqArr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2</m:t>
                                        </m:r>
                                      </m:sub>
                                    </m:sSub>
                                  </m:e>
                                  <m:e>
                                    <m:r>
                                      <a:rPr lang="zh-CN" altLang="en-US" i="1" smtClean="0">
                                        <a:latin typeface="Cambria Math" panose="02040503050406030204" pitchFamily="18" charset="0"/>
                                      </a:rPr>
                                      <m:t>⋯</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𝑛</m:t>
                                        </m:r>
                                      </m:sub>
                                    </m:sSub>
                                  </m:e>
                                </m:eqArr>
                              </m:e>
                            </m:mr>
                          </m:m>
                        </m:e>
                      </m:d>
                    </m:oMath>
                  </m:oMathPara>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4" name="内容占位符 3">
                <a:extLst>
                  <a:ext uri="{FF2B5EF4-FFF2-40B4-BE49-F238E27FC236}">
                    <a16:creationId xmlns:a16="http://schemas.microsoft.com/office/drawing/2014/main" id="{27AE43C9-22D7-4A27-ACD3-3A8EF952B84D}"/>
                  </a:ext>
                </a:extLst>
              </p:cNvPr>
              <p:cNvSpPr>
                <a:spLocks noGrp="1" noRot="1" noChangeAspect="1" noMove="1" noResize="1" noEditPoints="1" noAdjustHandles="1" noChangeArrowheads="1" noChangeShapeType="1" noTextEdit="1"/>
              </p:cNvSpPr>
              <p:nvPr>
                <p:ph sz="quarter" idx="11"/>
              </p:nvPr>
            </p:nvSpPr>
            <p:spPr>
              <a:xfrm>
                <a:off x="0" y="1397097"/>
                <a:ext cx="9144000" cy="9078731"/>
              </a:xfrm>
              <a:blipFill>
                <a:blip r:embed="rId2"/>
                <a:stretch>
                  <a:fillRect l="-467" r="-46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从</a:t>
            </a:r>
            <a:r>
              <a:rPr lang="zh-CN" altLang="en-US" dirty="0">
                <a:solidFill>
                  <a:srgbClr val="FFFF00"/>
                </a:solidFill>
              </a:rPr>
              <a:t>向量</a:t>
            </a:r>
            <a:r>
              <a:rPr lang="zh-CN" altLang="en-US" dirty="0"/>
              <a:t>的角度看矩阵乘法</a:t>
            </a:r>
          </a:p>
        </p:txBody>
      </p:sp>
      <p:pic>
        <p:nvPicPr>
          <p:cNvPr id="11" name="图片 10">
            <a:extLst>
              <a:ext uri="{FF2B5EF4-FFF2-40B4-BE49-F238E27FC236}">
                <a16:creationId xmlns:a16="http://schemas.microsoft.com/office/drawing/2014/main" id="{BBB058C3-F14B-4F43-B69C-63477EC8BF84}"/>
              </a:ext>
            </a:extLst>
          </p:cNvPr>
          <p:cNvPicPr>
            <a:picLocks noChangeAspect="1"/>
          </p:cNvPicPr>
          <p:nvPr/>
        </p:nvPicPr>
        <p:blipFill>
          <a:blip r:embed="rId3"/>
          <a:stretch>
            <a:fillRect/>
          </a:stretch>
        </p:blipFill>
        <p:spPr>
          <a:xfrm>
            <a:off x="124381" y="1981200"/>
            <a:ext cx="8895238" cy="1304762"/>
          </a:xfrm>
          <a:prstGeom prst="rect">
            <a:avLst/>
          </a:prstGeom>
        </p:spPr>
      </p:pic>
      <p:cxnSp>
        <p:nvCxnSpPr>
          <p:cNvPr id="15" name="直接连接符 14">
            <a:extLst>
              <a:ext uri="{FF2B5EF4-FFF2-40B4-BE49-F238E27FC236}">
                <a16:creationId xmlns:a16="http://schemas.microsoft.com/office/drawing/2014/main" id="{267BB696-CF3E-452B-B60A-C616A4FD6456}"/>
              </a:ext>
            </a:extLst>
          </p:cNvPr>
          <p:cNvCxnSpPr>
            <a:cxnSpLocks/>
          </p:cNvCxnSpPr>
          <p:nvPr/>
        </p:nvCxnSpPr>
        <p:spPr>
          <a:xfrm>
            <a:off x="1524000" y="2133600"/>
            <a:ext cx="0" cy="1143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a:extLst>
              <a:ext uri="{FF2B5EF4-FFF2-40B4-BE49-F238E27FC236}">
                <a16:creationId xmlns:a16="http://schemas.microsoft.com/office/drawing/2014/main" id="{948CCAD2-84C4-4066-8971-4E04266F4467}"/>
              </a:ext>
            </a:extLst>
          </p:cNvPr>
          <p:cNvCxnSpPr/>
          <p:nvPr/>
        </p:nvCxnSpPr>
        <p:spPr>
          <a:xfrm>
            <a:off x="2667000" y="2633581"/>
            <a:ext cx="304800" cy="0"/>
          </a:xfrm>
          <a:prstGeom prst="line">
            <a:avLst/>
          </a:prstGeom>
        </p:spPr>
        <p:style>
          <a:lnRef idx="2">
            <a:schemeClr val="accent2"/>
          </a:lnRef>
          <a:fillRef idx="0">
            <a:schemeClr val="accent2"/>
          </a:fillRef>
          <a:effectRef idx="1">
            <a:schemeClr val="accent2"/>
          </a:effectRef>
          <a:fontRef idx="minor">
            <a:schemeClr val="tx1"/>
          </a:fontRef>
        </p:style>
      </p:cxnSp>
      <p:sp>
        <p:nvSpPr>
          <p:cNvPr id="19" name="椭圆 18">
            <a:extLst>
              <a:ext uri="{FF2B5EF4-FFF2-40B4-BE49-F238E27FC236}">
                <a16:creationId xmlns:a16="http://schemas.microsoft.com/office/drawing/2014/main" id="{346838A4-3DAE-45C9-9487-D9C11525AA47}"/>
              </a:ext>
            </a:extLst>
          </p:cNvPr>
          <p:cNvSpPr/>
          <p:nvPr/>
        </p:nvSpPr>
        <p:spPr>
          <a:xfrm>
            <a:off x="4267200" y="1905000"/>
            <a:ext cx="914397" cy="1523993"/>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9A05AF5A-2BCE-4D5B-B764-D37BF8CAEAD9}"/>
              </a:ext>
            </a:extLst>
          </p:cNvPr>
          <p:cNvSpPr txBox="1"/>
          <p:nvPr/>
        </p:nvSpPr>
        <p:spPr>
          <a:xfrm>
            <a:off x="4724398" y="4838911"/>
            <a:ext cx="3962400" cy="1631216"/>
          </a:xfrm>
          <a:prstGeom prst="rect">
            <a:avLst/>
          </a:prstGeom>
          <a:noFill/>
          <a:ln>
            <a:solidFill>
              <a:schemeClr val="accent5"/>
            </a:solidFill>
          </a:ln>
        </p:spPr>
        <p:txBody>
          <a:bodyPr wrap="square" rtlCol="0">
            <a:spAutoFit/>
          </a:bodyPr>
          <a:lstStyle/>
          <a:p>
            <a:pPr algn="just"/>
            <a:r>
              <a:rPr lang="zh-CN" altLang="en-US" sz="2000" dirty="0">
                <a:solidFill>
                  <a:schemeClr val="accent6"/>
                </a:solidFill>
              </a:rPr>
              <a:t>       这个结果很有趣，从列的角度来看，矩阵</a:t>
            </a:r>
            <a:r>
              <a:rPr lang="en-US" altLang="zh-CN" sz="2000" b="1" i="1" dirty="0">
                <a:solidFill>
                  <a:schemeClr val="accent6"/>
                </a:solidFill>
              </a:rPr>
              <a:t>A</a:t>
            </a:r>
            <a:r>
              <a:rPr lang="zh-CN" altLang="en-US" sz="2000" dirty="0">
                <a:solidFill>
                  <a:schemeClr val="accent6"/>
                </a:solidFill>
              </a:rPr>
              <a:t>与向量</a:t>
            </a:r>
            <a:r>
              <a:rPr lang="en-US" altLang="zh-CN" sz="2000" b="1" i="1" dirty="0">
                <a:solidFill>
                  <a:schemeClr val="accent6"/>
                </a:solidFill>
              </a:rPr>
              <a:t>x</a:t>
            </a:r>
            <a:r>
              <a:rPr lang="zh-CN" altLang="en-US" sz="2000" dirty="0">
                <a:solidFill>
                  <a:schemeClr val="accent6"/>
                </a:solidFill>
              </a:rPr>
              <a:t>的乘法，实质上对</a:t>
            </a:r>
            <a:r>
              <a:rPr lang="zh-CN" altLang="en-US" sz="2000" b="1" dirty="0">
                <a:solidFill>
                  <a:srgbClr val="C00000"/>
                </a:solidFill>
              </a:rPr>
              <a:t>矩阵</a:t>
            </a:r>
            <a:r>
              <a:rPr lang="en-US" altLang="zh-CN" sz="2000" b="1" i="1" dirty="0">
                <a:solidFill>
                  <a:srgbClr val="C00000"/>
                </a:solidFill>
              </a:rPr>
              <a:t>A</a:t>
            </a:r>
            <a:r>
              <a:rPr lang="zh-CN" altLang="en-US" sz="2000" dirty="0">
                <a:solidFill>
                  <a:schemeClr val="accent6">
                    <a:lumMod val="75000"/>
                  </a:schemeClr>
                </a:solidFill>
              </a:rPr>
              <a:t>的各个列向量</a:t>
            </a:r>
            <a:r>
              <a:rPr lang="zh-CN" altLang="en-US" sz="2000" dirty="0">
                <a:solidFill>
                  <a:schemeClr val="accent6"/>
                </a:solidFill>
              </a:rPr>
              <a:t>进行</a:t>
            </a:r>
            <a:r>
              <a:rPr lang="zh-CN" altLang="en-US" sz="2000" dirty="0">
                <a:solidFill>
                  <a:srgbClr val="0000FF"/>
                </a:solidFill>
              </a:rPr>
              <a:t>线性组合</a:t>
            </a:r>
            <a:r>
              <a:rPr lang="zh-CN" altLang="en-US" sz="2000" dirty="0">
                <a:solidFill>
                  <a:schemeClr val="accent6"/>
                </a:solidFill>
              </a:rPr>
              <a:t>的过程，每个列向量的</a:t>
            </a:r>
            <a:r>
              <a:rPr lang="zh-CN" altLang="en-US" sz="2000" dirty="0">
                <a:solidFill>
                  <a:schemeClr val="accent5">
                    <a:lumMod val="75000"/>
                  </a:schemeClr>
                </a:solidFill>
              </a:rPr>
              <a:t>系数</a:t>
            </a:r>
            <a:r>
              <a:rPr lang="zh-CN" altLang="en-US" sz="2000" dirty="0">
                <a:solidFill>
                  <a:schemeClr val="accent6"/>
                </a:solidFill>
              </a:rPr>
              <a:t>就是</a:t>
            </a:r>
            <a:r>
              <a:rPr lang="zh-CN" altLang="en-US" sz="2000" b="1" dirty="0">
                <a:solidFill>
                  <a:srgbClr val="C00000"/>
                </a:solidFill>
              </a:rPr>
              <a:t>向量</a:t>
            </a:r>
            <a:r>
              <a:rPr lang="en-US" altLang="zh-CN" sz="2000" b="1" i="1" dirty="0">
                <a:solidFill>
                  <a:srgbClr val="C00000"/>
                </a:solidFill>
              </a:rPr>
              <a:t>x</a:t>
            </a:r>
            <a:r>
              <a:rPr lang="zh-CN" altLang="en-US" sz="2000" dirty="0">
                <a:solidFill>
                  <a:schemeClr val="accent6"/>
                </a:solidFill>
              </a:rPr>
              <a:t>的各个对应成分。</a:t>
            </a:r>
          </a:p>
        </p:txBody>
      </p:sp>
    </p:spTree>
    <p:extLst>
      <p:ext uri="{BB962C8B-B14F-4D97-AF65-F5344CB8AC3E}">
        <p14:creationId xmlns:p14="http://schemas.microsoft.com/office/powerpoint/2010/main" val="12203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00"/>
                                        <p:tgtEl>
                                          <p:spTgt spid="4">
                                            <p:txEl>
                                              <p:pRg st="5" end="5"/>
                                            </p:txEl>
                                          </p:spTgt>
                                        </p:tgtEl>
                                      </p:cBhvr>
                                    </p:animEffect>
                                    <p:anim calcmode="lin" valueType="num">
                                      <p:cBhvr>
                                        <p:cTn id="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1000"/>
                            </p:stCondLst>
                            <p:childTnLst>
                              <p:par>
                                <p:cTn id="40" presetID="21"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heel(1)">
                                      <p:cBhvr>
                                        <p:cTn id="42" dur="20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624127A-22E8-47CF-BA12-9493AA092BFB}"/>
              </a:ext>
            </a:extLst>
          </p:cNvPr>
          <p:cNvSpPr>
            <a:spLocks noGrp="1"/>
          </p:cNvSpPr>
          <p:nvPr>
            <p:ph type="body" sz="quarter" idx="10"/>
          </p:nvPr>
        </p:nvSpPr>
        <p:spPr/>
        <p:txBody>
          <a:bodyPr/>
          <a:lstStyle/>
          <a:p>
            <a:r>
              <a:rPr lang="zh-CN" altLang="en-US" dirty="0"/>
              <a:t>例题讲解</a:t>
            </a:r>
            <a:endParaRPr lang="en-US" altLang="zh-CN"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27AE43C9-22D7-4A27-ACD3-3A8EF952B84D}"/>
                  </a:ext>
                </a:extLst>
              </p:cNvPr>
              <p:cNvSpPr>
                <a:spLocks noGrp="1"/>
              </p:cNvSpPr>
              <p:nvPr>
                <p:ph sz="quarter" idx="11"/>
              </p:nvPr>
            </p:nvSpPr>
            <p:spPr>
              <a:xfrm>
                <a:off x="0" y="1397097"/>
                <a:ext cx="9144000" cy="4243498"/>
              </a:xfrm>
            </p:spPr>
            <p:txBody>
              <a:bodyPr/>
              <a:lstStyle/>
              <a:p>
                <a:r>
                  <a:rPr lang="en-US" altLang="zh-CN" b="1" dirty="0"/>
                  <a:t>【</a:t>
                </a:r>
                <a:r>
                  <a:rPr lang="zh-CN" altLang="en-US" b="1" dirty="0"/>
                  <a:t>例</a:t>
                </a:r>
                <a:r>
                  <a:rPr lang="en-US" altLang="zh-CN" b="1" dirty="0"/>
                  <a:t>6.3】</a:t>
                </a:r>
                <a:r>
                  <a:rPr lang="zh-CN" altLang="en-US" dirty="0"/>
                  <a:t>给出矩阵乘法：</a:t>
                </a:r>
                <a:endParaRPr lang="en-US" altLang="zh-CN" dirty="0"/>
              </a:p>
              <a:p>
                <a:endParaRPr lang="en-US" altLang="zh-CN" dirty="0"/>
              </a:p>
              <a:p>
                <a:endParaRPr lang="en-US" altLang="zh-CN" dirty="0"/>
              </a:p>
              <a:p>
                <a:endParaRPr lang="en-US" altLang="zh-CN" dirty="0"/>
              </a:p>
              <a:p>
                <a:r>
                  <a:rPr lang="zh-CN" altLang="en-US" dirty="0"/>
                  <a:t>通过乘法计算，最终所得到的结果向量是：</a:t>
                </a:r>
                <a:endParaRPr lang="en-US" altLang="zh-CN" dirty="0"/>
              </a:p>
              <a:p>
                <a:r>
                  <a:rPr lang="zh-CN" altLang="en-US" dirty="0"/>
                  <a:t>       位于矩阵第一列的列向量 </a:t>
                </a:r>
                <a14:m>
                  <m:oMath xmlns:m="http://schemas.openxmlformats.org/officeDocument/2006/math">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mr>
                          <m:mr>
                            <m:e>
                              <m:r>
                                <a:rPr lang="en-US" altLang="zh-CN" i="1" smtClean="0">
                                  <a:latin typeface="Cambria Math" panose="02040503050406030204" pitchFamily="18" charset="0"/>
                                </a:rPr>
                                <m:t>3</m:t>
                              </m:r>
                            </m:e>
                          </m:mr>
                        </m:m>
                      </m:e>
                    </m:d>
                  </m:oMath>
                </a14:m>
                <a:r>
                  <a:rPr lang="zh-CN" altLang="en-US" dirty="0"/>
                  <a:t> 的</a:t>
                </a:r>
                <a:r>
                  <a:rPr lang="en-US" altLang="zh-CN" dirty="0"/>
                  <a:t>3</a:t>
                </a:r>
                <a:r>
                  <a:rPr lang="zh-CN" altLang="en-US" dirty="0"/>
                  <a:t>倍</a:t>
                </a:r>
                <a:r>
                  <a:rPr lang="zh-CN" altLang="en-US" dirty="0">
                    <a:solidFill>
                      <a:srgbClr val="C00000"/>
                    </a:solidFill>
                  </a:rPr>
                  <a:t>加上</a:t>
                </a:r>
                <a:r>
                  <a:rPr lang="zh-CN" altLang="en-US" dirty="0"/>
                  <a:t>位于第二列的列向量的 </a:t>
                </a:r>
                <a14:m>
                  <m:oMath xmlns:m="http://schemas.openxmlformats.org/officeDocument/2006/math">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2</m:t>
                              </m:r>
                            </m:e>
                          </m:mr>
                          <m:mr>
                            <m:e>
                              <m:r>
                                <a:rPr lang="en-US" altLang="zh-CN" i="1" smtClean="0">
                                  <a:latin typeface="Cambria Math" panose="02040503050406030204" pitchFamily="18" charset="0"/>
                                </a:rPr>
                                <m:t>4</m:t>
                              </m:r>
                            </m:e>
                          </m:mr>
                        </m:m>
                      </m:e>
                    </m:d>
                  </m:oMath>
                </a14:m>
                <a:r>
                  <a:rPr lang="zh-CN" altLang="en-US" dirty="0"/>
                  <a:t>的</a:t>
                </a:r>
                <a:r>
                  <a:rPr lang="en-US" altLang="zh-CN" dirty="0"/>
                  <a:t>5</a:t>
                </a:r>
                <a:r>
                  <a:rPr lang="zh-CN" altLang="en-US" dirty="0"/>
                  <a:t>倍。</a:t>
                </a:r>
              </a:p>
            </p:txBody>
          </p:sp>
        </mc:Choice>
        <mc:Fallback xmlns="">
          <p:sp>
            <p:nvSpPr>
              <p:cNvPr id="4" name="内容占位符 3">
                <a:extLst>
                  <a:ext uri="{FF2B5EF4-FFF2-40B4-BE49-F238E27FC236}">
                    <a16:creationId xmlns:a16="http://schemas.microsoft.com/office/drawing/2014/main" id="{27AE43C9-22D7-4A27-ACD3-3A8EF952B84D}"/>
                  </a:ext>
                </a:extLst>
              </p:cNvPr>
              <p:cNvSpPr>
                <a:spLocks noGrp="1" noRot="1" noChangeAspect="1" noMove="1" noResize="1" noEditPoints="1" noAdjustHandles="1" noChangeArrowheads="1" noChangeShapeType="1" noTextEdit="1"/>
              </p:cNvSpPr>
              <p:nvPr>
                <p:ph sz="quarter" idx="11"/>
              </p:nvPr>
            </p:nvSpPr>
            <p:spPr>
              <a:xfrm>
                <a:off x="0" y="1397097"/>
                <a:ext cx="9144000" cy="4243498"/>
              </a:xfrm>
              <a:blipFill>
                <a:blip r:embed="rId2"/>
                <a:stretch>
                  <a:fillRect l="-467" r="-46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从</a:t>
            </a:r>
            <a:r>
              <a:rPr lang="zh-CN" altLang="en-US" dirty="0">
                <a:solidFill>
                  <a:srgbClr val="FFFF00"/>
                </a:solidFill>
              </a:rPr>
              <a:t>向量</a:t>
            </a:r>
            <a:r>
              <a:rPr lang="zh-CN" altLang="en-US" dirty="0"/>
              <a:t>的角度看矩阵乘法</a:t>
            </a:r>
          </a:p>
        </p:txBody>
      </p:sp>
      <p:pic>
        <p:nvPicPr>
          <p:cNvPr id="8" name="图片 7">
            <a:extLst>
              <a:ext uri="{FF2B5EF4-FFF2-40B4-BE49-F238E27FC236}">
                <a16:creationId xmlns:a16="http://schemas.microsoft.com/office/drawing/2014/main" id="{D8C3551F-CC8E-4155-A29C-500D5C46372E}"/>
              </a:ext>
            </a:extLst>
          </p:cNvPr>
          <p:cNvPicPr>
            <a:picLocks noChangeAspect="1"/>
          </p:cNvPicPr>
          <p:nvPr/>
        </p:nvPicPr>
        <p:blipFill>
          <a:blip r:embed="rId3"/>
          <a:stretch>
            <a:fillRect/>
          </a:stretch>
        </p:blipFill>
        <p:spPr>
          <a:xfrm>
            <a:off x="2076762" y="1981200"/>
            <a:ext cx="4990476" cy="1333333"/>
          </a:xfrm>
          <a:prstGeom prst="rect">
            <a:avLst/>
          </a:prstGeom>
        </p:spPr>
      </p:pic>
    </p:spTree>
    <p:extLst>
      <p:ext uri="{BB962C8B-B14F-4D97-AF65-F5344CB8AC3E}">
        <p14:creationId xmlns:p14="http://schemas.microsoft.com/office/powerpoint/2010/main" val="38682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1000"/>
                                        <p:tgtEl>
                                          <p:spTgt spid="4">
                                            <p:txEl>
                                              <p:pRg st="4" end="4"/>
                                            </p:txEl>
                                          </p:spTgt>
                                        </p:tgtEl>
                                      </p:cBhvr>
                                    </p:animEffect>
                                    <p:anim calcmode="lin" valueType="num">
                                      <p:cBhvr>
                                        <p:cTn id="2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624127A-22E8-47CF-BA12-9493AA092BFB}"/>
              </a:ext>
            </a:extLst>
          </p:cNvPr>
          <p:cNvSpPr>
            <a:spLocks noGrp="1"/>
          </p:cNvSpPr>
          <p:nvPr>
            <p:ph type="body" sz="quarter" idx="10"/>
          </p:nvPr>
        </p:nvSpPr>
        <p:spPr/>
        <p:txBody>
          <a:bodyPr/>
          <a:lstStyle/>
          <a:p>
            <a:endParaRPr lang="zh-CN" altLang="en-US" dirty="0"/>
          </a:p>
        </p:txBody>
      </p:sp>
      <p:sp>
        <p:nvSpPr>
          <p:cNvPr id="4" name="内容占位符 3">
            <a:extLst>
              <a:ext uri="{FF2B5EF4-FFF2-40B4-BE49-F238E27FC236}">
                <a16:creationId xmlns:a16="http://schemas.microsoft.com/office/drawing/2014/main" id="{27AE43C9-22D7-4A27-ACD3-3A8EF952B84D}"/>
              </a:ext>
            </a:extLst>
          </p:cNvPr>
          <p:cNvSpPr>
            <a:spLocks noGrp="1"/>
          </p:cNvSpPr>
          <p:nvPr>
            <p:ph sz="quarter" idx="11"/>
          </p:nvPr>
        </p:nvSpPr>
        <p:spPr>
          <a:xfrm>
            <a:off x="0" y="1397097"/>
            <a:ext cx="9144000" cy="3549525"/>
          </a:xfrm>
        </p:spPr>
        <p:txBody>
          <a:bodyPr/>
          <a:lstStyle/>
          <a:p>
            <a:pPr>
              <a:lnSpc>
                <a:spcPct val="150000"/>
              </a:lnSpc>
            </a:pPr>
            <a:r>
              <a:rPr lang="zh-CN" altLang="en-US" dirty="0"/>
              <a:t>       综上所述，一个矩阵和一个向量相乘的过程可以理解为：</a:t>
            </a:r>
            <a:r>
              <a:rPr lang="zh-CN" altLang="en-US" dirty="0">
                <a:solidFill>
                  <a:srgbClr val="0000FF"/>
                </a:solidFill>
              </a:rPr>
              <a:t>对位于原矩阵各列的列向量重新进行线性组合的过程</a:t>
            </a:r>
            <a:r>
              <a:rPr lang="zh-CN" altLang="en-US" dirty="0"/>
              <a:t>，而在线性组合的运算过程中，结果中的</a:t>
            </a:r>
            <a:r>
              <a:rPr lang="zh-CN" altLang="en-US" dirty="0">
                <a:solidFill>
                  <a:srgbClr val="FF0000"/>
                </a:solidFill>
              </a:rPr>
              <a:t>各个系数</a:t>
            </a:r>
            <a:r>
              <a:rPr lang="zh-CN" altLang="en-US" dirty="0"/>
              <a:t>就是乘法运算的</a:t>
            </a:r>
            <a:r>
              <a:rPr lang="zh-CN" altLang="en-US" dirty="0">
                <a:solidFill>
                  <a:schemeClr val="accent6">
                    <a:lumMod val="75000"/>
                  </a:schemeClr>
                </a:solidFill>
              </a:rPr>
              <a:t>列向量中所对应的各个成分</a:t>
            </a:r>
            <a:r>
              <a:rPr lang="zh-CN" altLang="en-US" dirty="0"/>
              <a:t>。</a:t>
            </a:r>
            <a:endParaRPr lang="en-US" altLang="zh-CN" dirty="0"/>
          </a:p>
          <a:p>
            <a:pPr>
              <a:lnSpc>
                <a:spcPct val="150000"/>
              </a:lnSpc>
            </a:pPr>
            <a:r>
              <a:rPr lang="en-US" altLang="zh-CN" dirty="0"/>
              <a:t>       </a:t>
            </a:r>
            <a:r>
              <a:rPr lang="zh-CN" altLang="en-US" dirty="0"/>
              <a:t>这是一种从列的角度去看待矩阵与向量乘法的新视角，对于理解空间坐标的概念非常有帮助。</a:t>
            </a:r>
          </a:p>
        </p:txBody>
      </p:sp>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小节</a:t>
            </a:r>
          </a:p>
        </p:txBody>
      </p:sp>
    </p:spTree>
    <p:extLst>
      <p:ext uri="{BB962C8B-B14F-4D97-AF65-F5344CB8AC3E}">
        <p14:creationId xmlns:p14="http://schemas.microsoft.com/office/powerpoint/2010/main" val="248797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课堂互动</a:t>
            </a:r>
            <a:r>
              <a:rPr lang="zh-CN" altLang="en-US" dirty="0">
                <a:latin typeface="Times New Roman" panose="02020603050405020304" pitchFamily="18" charset="0"/>
                <a:cs typeface="Times New Roman" panose="02020603050405020304" pitchFamily="18" charset="0"/>
              </a:rPr>
              <a:t>二</a:t>
            </a:r>
          </a:p>
        </p:txBody>
      </p:sp>
      <p:sp>
        <p:nvSpPr>
          <p:cNvPr id="3" name="文本框 2">
            <a:extLst>
              <a:ext uri="{FF2B5EF4-FFF2-40B4-BE49-F238E27FC236}">
                <a16:creationId xmlns:a16="http://schemas.microsoft.com/office/drawing/2014/main" id="{3D223072-9A50-4F7D-9AC5-AE026FCE5347}"/>
              </a:ext>
            </a:extLst>
          </p:cNvPr>
          <p:cNvSpPr txBox="1"/>
          <p:nvPr/>
        </p:nvSpPr>
        <p:spPr>
          <a:xfrm>
            <a:off x="5867402" y="3195792"/>
            <a:ext cx="787879" cy="400110"/>
          </a:xfrm>
          <a:prstGeom prst="rect">
            <a:avLst/>
          </a:prstGeom>
          <a:noFill/>
        </p:spPr>
        <p:txBody>
          <a:bodyPr wrap="square" rtlCol="0">
            <a:spAutoFit/>
          </a:bodyPr>
          <a:lstStyle/>
          <a:p>
            <a:r>
              <a:rPr lang="en-US" altLang="zh-CN" sz="2000" dirty="0">
                <a:solidFill>
                  <a:srgbClr val="0000FF"/>
                </a:solidFill>
                <a:hlinkClick r:id="rId2">
                  <a:extLst>
                    <a:ext uri="{A12FA001-AC4F-418D-AE19-62706E023703}">
                      <ahyp:hlinkClr xmlns:ahyp="http://schemas.microsoft.com/office/drawing/2018/hyperlinkcolor" val="tx"/>
                    </a:ext>
                  </a:extLst>
                </a:hlinkClick>
              </a:rPr>
              <a:t>Link</a:t>
            </a:r>
            <a:endParaRPr lang="zh-CN" altLang="en-US" sz="2000" dirty="0">
              <a:solidFill>
                <a:srgbClr val="0000FF"/>
              </a:solidFill>
            </a:endParaRPr>
          </a:p>
        </p:txBody>
      </p:sp>
    </p:spTree>
    <p:extLst>
      <p:ext uri="{BB962C8B-B14F-4D97-AF65-F5344CB8AC3E}">
        <p14:creationId xmlns:p14="http://schemas.microsoft.com/office/powerpoint/2010/main" val="228395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矩阵的应用案例</a:t>
            </a:r>
          </a:p>
        </p:txBody>
      </p:sp>
    </p:spTree>
    <p:extLst>
      <p:ext uri="{BB962C8B-B14F-4D97-AF65-F5344CB8AC3E}">
        <p14:creationId xmlns:p14="http://schemas.microsoft.com/office/powerpoint/2010/main" val="404680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
        <p:nvSpPr>
          <p:cNvPr id="6" name="文本占位符 1">
            <a:extLst>
              <a:ext uri="{FF2B5EF4-FFF2-40B4-BE49-F238E27FC236}">
                <a16:creationId xmlns:a16="http://schemas.microsoft.com/office/drawing/2014/main" id="{B42806E1-8E17-433E-B690-B000E1570A45}"/>
              </a:ext>
            </a:extLst>
          </p:cNvPr>
          <p:cNvSpPr>
            <a:spLocks noGrp="1"/>
          </p:cNvSpPr>
          <p:nvPr>
            <p:ph type="body" sz="quarter" idx="10"/>
          </p:nvPr>
        </p:nvSpPr>
        <p:spPr>
          <a:xfrm>
            <a:off x="3048000" y="1066800"/>
            <a:ext cx="4495800" cy="5094536"/>
          </a:xfrm>
        </p:spPr>
        <p:txBody>
          <a:bodyPr/>
          <a:lstStyle/>
          <a:p>
            <a:pPr>
              <a:spcAft>
                <a:spcPts val="0"/>
              </a:spcAft>
            </a:pPr>
            <a:r>
              <a:rPr lang="zh-CN" altLang="en-US" dirty="0"/>
              <a:t>矩阵的定义及基本操作</a:t>
            </a:r>
          </a:p>
          <a:p>
            <a:pPr>
              <a:spcAft>
                <a:spcPts val="0"/>
              </a:spcAft>
            </a:pPr>
            <a:r>
              <a:rPr lang="zh-CN" altLang="en-US" dirty="0"/>
              <a:t>基于矩阵的向量</a:t>
            </a:r>
            <a:endParaRPr lang="en-US" altLang="zh-CN" dirty="0"/>
          </a:p>
          <a:p>
            <a:pPr>
              <a:spcAft>
                <a:spcPts val="0"/>
              </a:spcAft>
            </a:pPr>
            <a:r>
              <a:rPr lang="zh-CN" altLang="en-US" dirty="0"/>
              <a:t>特殊形态的矩阵</a:t>
            </a:r>
            <a:endParaRPr lang="en-US" altLang="zh-CN" dirty="0"/>
          </a:p>
          <a:p>
            <a:pPr>
              <a:spcAft>
                <a:spcPts val="0"/>
              </a:spcAft>
            </a:pPr>
            <a:r>
              <a:rPr lang="zh-CN" altLang="en-US" dirty="0"/>
              <a:t>矩阵的四则运算</a:t>
            </a:r>
            <a:endParaRPr lang="en-US" altLang="zh-CN" dirty="0"/>
          </a:p>
          <a:p>
            <a:pPr>
              <a:spcAft>
                <a:spcPts val="0"/>
              </a:spcAft>
            </a:pPr>
            <a:r>
              <a:rPr lang="zh-CN" altLang="en-US" dirty="0"/>
              <a:t>矩阵的秩和矩阵的迹</a:t>
            </a:r>
            <a:endParaRPr lang="en-US" altLang="zh-CN" dirty="0"/>
          </a:p>
          <a:p>
            <a:pPr>
              <a:spcAft>
                <a:spcPts val="0"/>
              </a:spcAft>
            </a:pPr>
            <a:r>
              <a:rPr lang="zh-CN" altLang="en-US" dirty="0"/>
              <a:t>矩阵的分块</a:t>
            </a:r>
            <a:endParaRPr lang="en-US" altLang="zh-CN" dirty="0"/>
          </a:p>
          <a:p>
            <a:pPr>
              <a:spcAft>
                <a:spcPts val="0"/>
              </a:spcAft>
            </a:pPr>
            <a:r>
              <a:rPr lang="zh-CN" altLang="en-US" dirty="0"/>
              <a:t>张量的常用操作</a:t>
            </a:r>
            <a:endParaRPr lang="en-US" altLang="zh-CN" dirty="0"/>
          </a:p>
          <a:p>
            <a:pPr>
              <a:spcAft>
                <a:spcPts val="0"/>
              </a:spcAft>
            </a:pPr>
            <a:r>
              <a:rPr lang="zh-CN" altLang="en-US" dirty="0">
                <a:solidFill>
                  <a:srgbClr val="0000FF"/>
                </a:solidFill>
              </a:rPr>
              <a:t>矩阵的应用</a:t>
            </a:r>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7EE164-9E53-4D91-901B-E93705EBBDE0}"/>
              </a:ext>
            </a:extLst>
          </p:cNvPr>
          <p:cNvSpPr>
            <a:spLocks noGrp="1"/>
          </p:cNvSpPr>
          <p:nvPr>
            <p:ph type="body" sz="quarter" idx="10"/>
          </p:nvPr>
        </p:nvSpPr>
        <p:spPr/>
        <p:txBody>
          <a:bodyPr/>
          <a:lstStyle/>
          <a:p>
            <a:r>
              <a:rPr lang="en-US" altLang="zh-CN" dirty="0"/>
              <a:t>【</a:t>
            </a:r>
            <a:r>
              <a:rPr lang="zh-CN" altLang="en-US" dirty="0"/>
              <a:t>例</a:t>
            </a:r>
            <a:r>
              <a:rPr lang="en-US" altLang="zh-CN" dirty="0"/>
              <a:t>6.4】</a:t>
            </a:r>
            <a:r>
              <a:rPr lang="zh-CN" altLang="en-US" dirty="0"/>
              <a:t>特殊矩阵的生成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C6F224-A4A5-4F3F-B473-50B8015C4D08}"/>
                  </a:ext>
                </a:extLst>
              </p:cNvPr>
              <p:cNvSpPr>
                <a:spLocks noGrp="1"/>
              </p:cNvSpPr>
              <p:nvPr>
                <p:ph sz="quarter" idx="11"/>
              </p:nvPr>
            </p:nvSpPr>
            <p:spPr>
              <a:xfrm>
                <a:off x="0" y="1397097"/>
                <a:ext cx="9144000" cy="4108524"/>
              </a:xfrm>
            </p:spPr>
            <p:txBody>
              <a:bodyPr/>
              <a:lstStyle/>
              <a:p>
                <a:pPr lvl="0">
                  <a:lnSpc>
                    <a:spcPct val="150000"/>
                  </a:lnSpc>
                </a:pPr>
                <a:r>
                  <a:rPr lang="zh-CN" altLang="en-US" dirty="0"/>
                  <a:t>      </a:t>
                </a:r>
                <a:r>
                  <a:rPr lang="zh-CN" altLang="zh-CN" dirty="0"/>
                  <a:t>生成特殊规则的矩阵，可用单列乘单行的矩阵乘法。如</a:t>
                </a:r>
                <a:r>
                  <a:rPr lang="zh-CN" altLang="en-US" dirty="0"/>
                  <a:t>：</a:t>
                </a:r>
                <a:endParaRPr lang="zh-CN" altLang="zh-CN" dirty="0"/>
              </a:p>
              <a:p>
                <a:pPr lvl="0">
                  <a:lnSpc>
                    <a:spcPct val="150000"/>
                  </a:lnSpc>
                </a:pPr>
                <a:endParaRPr lang="zh-CN" altLang="zh-CN" dirty="0"/>
              </a:p>
              <a:p>
                <a:pPr lvl="0">
                  <a:lnSpc>
                    <a:spcPct val="150000"/>
                  </a:lnSpc>
                </a:pPr>
                <a:endParaRPr lang="zh-CN" altLang="zh-CN" dirty="0"/>
              </a:p>
              <a:p>
                <a:pPr lvl="0">
                  <a:lnSpc>
                    <a:spcPct val="150000"/>
                  </a:lnSpc>
                </a:pPr>
                <a:endParaRPr lang="zh-CN" altLang="zh-CN" dirty="0"/>
              </a:p>
              <a:p>
                <a:pPr lvl="0">
                  <a:lnSpc>
                    <a:spcPct val="150000"/>
                  </a:lnSpc>
                </a:pPr>
                <a:endParaRPr lang="zh-CN" altLang="zh-CN" dirty="0"/>
              </a:p>
              <a:p>
                <a:pPr lvl="0">
                  <a:lnSpc>
                    <a:spcPct val="150000"/>
                  </a:lnSpc>
                </a:pPr>
                <a:r>
                  <a:rPr lang="en-US" altLang="zh-CN" dirty="0"/>
                  <a:t>      </a:t>
                </a:r>
                <a:r>
                  <a:rPr lang="zh-CN" altLang="zh-CN" dirty="0"/>
                  <a:t>可令</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𝑣</m:t>
                        </m:r>
                      </m:e>
                      <m:sub>
                        <m:r>
                          <a:rPr lang="en-US" altLang="zh-CN">
                            <a:latin typeface="Cambria Math" panose="02040503050406030204" pitchFamily="18" charset="0"/>
                          </a:rPr>
                          <m:t>1</m:t>
                        </m:r>
                      </m:sub>
                    </m:sSub>
                  </m:oMath>
                </a14:m>
                <a:r>
                  <a:rPr lang="en-US" altLang="zh-CN" dirty="0"/>
                  <a:t> = [-10, -9, …, 9, 10],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𝑣</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en-US" altLang="zh-CN" dirty="0"/>
                  <a:t>= [1; 1; …; 1]  (10</a:t>
                </a:r>
                <a:r>
                  <a:rPr lang="zh-CN" altLang="en-US" dirty="0"/>
                  <a:t>行</a:t>
                </a:r>
                <a:r>
                  <a:rPr lang="en-US" altLang="zh-CN" dirty="0"/>
                  <a:t>1</a:t>
                </a:r>
                <a:r>
                  <a:rPr lang="zh-CN" altLang="en-US" dirty="0"/>
                  <a:t>列</a:t>
                </a:r>
                <a:r>
                  <a:rPr lang="en-US" altLang="zh-CN" dirty="0"/>
                  <a:t>)</a:t>
                </a:r>
                <a:r>
                  <a:rPr lang="zh-CN" altLang="en-US" dirty="0"/>
                  <a:t>，</a:t>
                </a:r>
                <a:endParaRPr lang="zh-CN" altLang="zh-CN" dirty="0"/>
              </a:p>
              <a:p>
                <a:pPr lvl="0">
                  <a:lnSpc>
                    <a:spcPct val="150000"/>
                  </a:lnSpc>
                </a:pPr>
                <a:r>
                  <a:rPr lang="zh-CN" altLang="zh-CN" dirty="0"/>
                  <a:t>则</a:t>
                </a:r>
                <a:r>
                  <a:rPr lang="en-US" altLang="zh-CN" dirty="0"/>
                  <a:t> </a:t>
                </a:r>
                <a14:m>
                  <m:oMath xmlns:m="http://schemas.openxmlformats.org/officeDocument/2006/math">
                    <m:r>
                      <a:rPr lang="en-US" altLang="zh-CN" smtClean="0">
                        <a:latin typeface="Cambria Math" panose="02040503050406030204" pitchFamily="18" charset="0"/>
                      </a:rPr>
                      <m:t>𝑋</m:t>
                    </m:r>
                    <m:r>
                      <a:rPr lang="en-US" altLang="zh-CN"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𝑣</m:t>
                        </m:r>
                      </m:e>
                      <m:sub>
                        <m:r>
                          <a:rPr lang="en-US" altLang="zh-CN">
                            <a:latin typeface="Cambria Math" panose="02040503050406030204" pitchFamily="18" charset="0"/>
                          </a:rPr>
                          <m:t>2</m:t>
                        </m:r>
                      </m:sub>
                      <m:sup>
                        <m:r>
                          <a:rPr lang="en-US" altLang="zh-CN"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𝑣</m:t>
                        </m:r>
                      </m:e>
                      <m:sub>
                        <m:r>
                          <a:rPr lang="en-US" altLang="zh-CN" smtClean="0">
                            <a:latin typeface="Cambria Math" panose="02040503050406030204" pitchFamily="18" charset="0"/>
                          </a:rPr>
                          <m:t>1</m:t>
                        </m:r>
                      </m:sub>
                    </m:sSub>
                  </m:oMath>
                </a14:m>
                <a:r>
                  <a:rPr lang="en-US" altLang="zh-CN" dirty="0"/>
                  <a:t> </a:t>
                </a:r>
                <a:r>
                  <a:rPr lang="zh-CN" altLang="zh-CN" dirty="0"/>
                  <a:t>是一个10×21的矩阵。</a:t>
                </a:r>
                <a:endParaRPr lang="zh-CN" altLang="en-US" dirty="0"/>
              </a:p>
            </p:txBody>
          </p:sp>
        </mc:Choice>
        <mc:Fallback xmlns="">
          <p:sp>
            <p:nvSpPr>
              <p:cNvPr id="3" name="内容占位符 2">
                <a:extLst>
                  <a:ext uri="{FF2B5EF4-FFF2-40B4-BE49-F238E27FC236}">
                    <a16:creationId xmlns:a16="http://schemas.microsoft.com/office/drawing/2014/main" id="{DBC6F224-A4A5-4F3F-B473-50B8015C4D08}"/>
                  </a:ext>
                </a:extLst>
              </p:cNvPr>
              <p:cNvSpPr>
                <a:spLocks noGrp="1" noRot="1" noChangeAspect="1" noMove="1" noResize="1" noEditPoints="1" noAdjustHandles="1" noChangeArrowheads="1" noChangeShapeType="1" noTextEdit="1"/>
              </p:cNvSpPr>
              <p:nvPr>
                <p:ph sz="quarter" idx="11"/>
              </p:nvPr>
            </p:nvSpPr>
            <p:spPr>
              <a:xfrm>
                <a:off x="0" y="1397097"/>
                <a:ext cx="9144000" cy="4108524"/>
              </a:xfrm>
              <a:blipFill>
                <a:blip r:embed="rId3"/>
                <a:stretch>
                  <a:fillRect l="-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44EAE014-8278-4184-A7F6-6E6F6E48513A}"/>
              </a:ext>
            </a:extLst>
          </p:cNvPr>
          <p:cNvSpPr>
            <a:spLocks noGrp="1"/>
          </p:cNvSpPr>
          <p:nvPr>
            <p:ph type="title"/>
          </p:nvPr>
        </p:nvSpPr>
        <p:spPr/>
        <p:txBody>
          <a:bodyPr/>
          <a:lstStyle/>
          <a:p>
            <a:r>
              <a:rPr lang="zh-CN" altLang="en-US" dirty="0"/>
              <a:t>矩阵的应用案例</a:t>
            </a:r>
          </a:p>
        </p:txBody>
      </p:sp>
      <p:graphicFrame>
        <p:nvGraphicFramePr>
          <p:cNvPr id="5" name="Object 5">
            <a:extLst>
              <a:ext uri="{FF2B5EF4-FFF2-40B4-BE49-F238E27FC236}">
                <a16:creationId xmlns:a16="http://schemas.microsoft.com/office/drawing/2014/main" id="{F37CF4CE-A174-4B87-AF06-A1FE88B295CC}"/>
              </a:ext>
            </a:extLst>
          </p:cNvPr>
          <p:cNvGraphicFramePr>
            <a:graphicFrameLocks noChangeAspect="1"/>
          </p:cNvGraphicFramePr>
          <p:nvPr>
            <p:extLst>
              <p:ext uri="{D42A27DB-BD31-4B8C-83A1-F6EECF244321}">
                <p14:modId xmlns:p14="http://schemas.microsoft.com/office/powerpoint/2010/main" val="2004806840"/>
              </p:ext>
            </p:extLst>
          </p:nvPr>
        </p:nvGraphicFramePr>
        <p:xfrm>
          <a:off x="838200" y="2362200"/>
          <a:ext cx="7012315" cy="1828800"/>
        </p:xfrm>
        <a:graphic>
          <a:graphicData uri="http://schemas.openxmlformats.org/presentationml/2006/ole">
            <mc:AlternateContent xmlns:mc="http://schemas.openxmlformats.org/markup-compatibility/2006">
              <mc:Choice xmlns:v="urn:schemas-microsoft-com:vml" Requires="v">
                <p:oleObj spid="_x0000_s9297" r:id="rId4" imgW="2629217" imgH="914717" progId="Equation.DSMT4">
                  <p:embed/>
                </p:oleObj>
              </mc:Choice>
              <mc:Fallback>
                <p:oleObj r:id="rId4" imgW="2629217" imgH="914717" progId="Equation.DSMT4">
                  <p:embed/>
                  <p:pic>
                    <p:nvPicPr>
                      <p:cNvPr id="1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362200"/>
                        <a:ext cx="7012315" cy="1828800"/>
                      </a:xfrm>
                      <a:prstGeom prst="rect">
                        <a:avLst/>
                      </a:prstGeom>
                      <a:noFill/>
                    </p:spPr>
                  </p:pic>
                </p:oleObj>
              </mc:Fallback>
            </mc:AlternateContent>
          </a:graphicData>
        </a:graphic>
      </p:graphicFrame>
    </p:spTree>
    <p:extLst>
      <p:ext uri="{BB962C8B-B14F-4D97-AF65-F5344CB8AC3E}">
        <p14:creationId xmlns:p14="http://schemas.microsoft.com/office/powerpoint/2010/main" val="380248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8E1343C-1C2C-4AA5-84C5-AD5581147959}"/>
              </a:ext>
            </a:extLst>
          </p:cNvPr>
          <p:cNvPicPr>
            <a:picLocks noChangeAspect="1"/>
          </p:cNvPicPr>
          <p:nvPr/>
        </p:nvPicPr>
        <p:blipFill rotWithShape="1">
          <a:blip r:embed="rId2"/>
          <a:srcRect b="57412"/>
          <a:stretch/>
        </p:blipFill>
        <p:spPr>
          <a:xfrm>
            <a:off x="601001" y="3278743"/>
            <a:ext cx="7409524" cy="1598057"/>
          </a:xfrm>
          <a:prstGeom prst="rect">
            <a:avLst/>
          </a:prstGeom>
        </p:spPr>
      </p:pic>
      <p:sp>
        <p:nvSpPr>
          <p:cNvPr id="2" name="文本占位符 1">
            <a:extLst>
              <a:ext uri="{FF2B5EF4-FFF2-40B4-BE49-F238E27FC236}">
                <a16:creationId xmlns:a16="http://schemas.microsoft.com/office/drawing/2014/main" id="{857EE164-9E53-4D91-901B-E93705EBBDE0}"/>
              </a:ext>
            </a:extLst>
          </p:cNvPr>
          <p:cNvSpPr>
            <a:spLocks noGrp="1"/>
          </p:cNvSpPr>
          <p:nvPr>
            <p:ph type="body" sz="quarter" idx="10"/>
          </p:nvPr>
        </p:nvSpPr>
        <p:spPr/>
        <p:txBody>
          <a:bodyPr/>
          <a:lstStyle/>
          <a:p>
            <a:r>
              <a:rPr lang="en-US" altLang="zh-CN" dirty="0"/>
              <a:t>【</a:t>
            </a:r>
            <a:r>
              <a:rPr lang="zh-CN" altLang="en-US" dirty="0"/>
              <a:t>例</a:t>
            </a:r>
            <a:r>
              <a:rPr lang="en-US" altLang="zh-CN" dirty="0"/>
              <a:t>6.5】</a:t>
            </a:r>
            <a:r>
              <a:rPr lang="zh-CN" altLang="en-US" dirty="0"/>
              <a:t> 生产成本核算问题</a:t>
            </a:r>
          </a:p>
        </p:txBody>
      </p:sp>
      <p:sp>
        <p:nvSpPr>
          <p:cNvPr id="3" name="内容占位符 2">
            <a:extLst>
              <a:ext uri="{FF2B5EF4-FFF2-40B4-BE49-F238E27FC236}">
                <a16:creationId xmlns:a16="http://schemas.microsoft.com/office/drawing/2014/main" id="{DBC6F224-A4A5-4F3F-B473-50B8015C4D08}"/>
              </a:ext>
            </a:extLst>
          </p:cNvPr>
          <p:cNvSpPr>
            <a:spLocks noGrp="1"/>
          </p:cNvSpPr>
          <p:nvPr>
            <p:ph sz="quarter" idx="11"/>
          </p:nvPr>
        </p:nvSpPr>
        <p:spPr/>
        <p:txBody>
          <a:bodyPr/>
          <a:lstStyle/>
          <a:p>
            <a:pPr lvl="0"/>
            <a:r>
              <a:rPr lang="zh-CN" altLang="en-US" dirty="0"/>
              <a:t>       某厂生产三种产品，它的成本分为三类。每一类成本中，给出生产单个产品时估计需要的量。同时给出每季度生产每种产品数量的估计。该公司希望在股东会上用一个表格展示出每一季度三类成本的数量：原料费、工资和管理费。</a:t>
            </a:r>
          </a:p>
        </p:txBody>
      </p:sp>
      <p:sp>
        <p:nvSpPr>
          <p:cNvPr id="12" name="标题 11">
            <a:extLst>
              <a:ext uri="{FF2B5EF4-FFF2-40B4-BE49-F238E27FC236}">
                <a16:creationId xmlns:a16="http://schemas.microsoft.com/office/drawing/2014/main" id="{B60FE395-4F42-4A7D-B153-0BF1B355E849}"/>
              </a:ext>
            </a:extLst>
          </p:cNvPr>
          <p:cNvSpPr>
            <a:spLocks noGrp="1"/>
          </p:cNvSpPr>
          <p:nvPr>
            <p:ph type="title"/>
          </p:nvPr>
        </p:nvSpPr>
        <p:spPr/>
        <p:txBody>
          <a:bodyPr/>
          <a:lstStyle/>
          <a:p>
            <a:r>
              <a:rPr lang="zh-CN" altLang="en-US" dirty="0"/>
              <a:t>矩阵的应用案例</a:t>
            </a:r>
          </a:p>
        </p:txBody>
      </p:sp>
      <p:pic>
        <p:nvPicPr>
          <p:cNvPr id="9" name="图片 8">
            <a:extLst>
              <a:ext uri="{FF2B5EF4-FFF2-40B4-BE49-F238E27FC236}">
                <a16:creationId xmlns:a16="http://schemas.microsoft.com/office/drawing/2014/main" id="{B3417FD0-B825-49A2-B7CD-E98451B88C09}"/>
              </a:ext>
            </a:extLst>
          </p:cNvPr>
          <p:cNvPicPr>
            <a:picLocks noChangeAspect="1"/>
          </p:cNvPicPr>
          <p:nvPr/>
        </p:nvPicPr>
        <p:blipFill rotWithShape="1">
          <a:blip r:embed="rId2"/>
          <a:srcRect t="46650" b="5747"/>
          <a:stretch/>
        </p:blipFill>
        <p:spPr>
          <a:xfrm>
            <a:off x="1143000" y="4856076"/>
            <a:ext cx="7409524" cy="1786252"/>
          </a:xfrm>
          <a:prstGeom prst="rect">
            <a:avLst/>
          </a:prstGeom>
        </p:spPr>
      </p:pic>
    </p:spTree>
    <p:extLst>
      <p:ext uri="{BB962C8B-B14F-4D97-AF65-F5344CB8AC3E}">
        <p14:creationId xmlns:p14="http://schemas.microsoft.com/office/powerpoint/2010/main" val="246669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6.5】</a:t>
            </a:r>
            <a:r>
              <a:rPr lang="zh-CN" altLang="en-US" dirty="0"/>
              <a:t> 生产成本核算问题</a:t>
            </a:r>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3583509"/>
          </a:xfrm>
        </p:spPr>
        <p:txBody>
          <a:bodyPr/>
          <a:lstStyle/>
          <a:p>
            <a:pPr marL="342900" indent="-342900">
              <a:lnSpc>
                <a:spcPct val="120000"/>
              </a:lnSpc>
              <a:buFont typeface="Wingdings" panose="05000000000000000000" pitchFamily="2" charset="2"/>
              <a:buChar char="l"/>
            </a:pPr>
            <a:r>
              <a:rPr lang="zh-CN" altLang="en-US" sz="2000" dirty="0"/>
              <a:t>如果按  𝑄</a:t>
            </a:r>
            <a:r>
              <a:rPr lang="en-US" altLang="zh-CN" sz="2000" dirty="0"/>
              <a:t>=</a:t>
            </a:r>
            <a:r>
              <a:rPr lang="zh-CN" altLang="en-US" sz="2000" dirty="0"/>
              <a:t>𝑀∗𝑃  构造乘积，则</a:t>
            </a:r>
            <a:r>
              <a:rPr lang="en-US" altLang="zh-CN" sz="2000" dirty="0"/>
              <a:t>MP</a:t>
            </a:r>
            <a:r>
              <a:rPr lang="zh-CN" altLang="en-US" sz="2000" dirty="0"/>
              <a:t>的第一列表示夏季的成本。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0.1∗4000+0.3∗2000+0.15∗5800=1870 </a:t>
            </a:r>
          </a:p>
          <a:p>
            <a:pPr marL="800089" lvl="1" indent="-342900">
              <a:lnSpc>
                <a:spcPct val="120000"/>
              </a:lnSpc>
              <a:buFont typeface="Arial" panose="020B0604020202020204" pitchFamily="34" charset="0"/>
              <a:buChar char="•"/>
            </a:pPr>
            <a:r>
              <a:rPr lang="zh-CN" altLang="en-US" sz="2000" dirty="0"/>
              <a:t>工资： </a:t>
            </a:r>
            <a:r>
              <a:rPr lang="en-US" altLang="zh-CN" sz="2000" dirty="0"/>
              <a:t>0.3∗4000+0.4∗2000+0.25∗5800=3450 </a:t>
            </a:r>
          </a:p>
          <a:p>
            <a:pPr marL="800089" lvl="1" indent="-342900">
              <a:lnSpc>
                <a:spcPct val="120000"/>
              </a:lnSpc>
              <a:buFont typeface="Arial" panose="020B0604020202020204" pitchFamily="34" charset="0"/>
              <a:buChar char="•"/>
            </a:pPr>
            <a:r>
              <a:rPr lang="zh-CN" altLang="en-US" sz="2000" dirty="0"/>
              <a:t>管理费和其他： </a:t>
            </a:r>
            <a:r>
              <a:rPr lang="en-US" altLang="zh-CN" sz="2000" dirty="0"/>
              <a:t>0.1∗4000+0.2∗2000+0.15∗5800=1670 </a:t>
            </a:r>
          </a:p>
          <a:p>
            <a:pPr marL="457200" indent="-457200">
              <a:lnSpc>
                <a:spcPct val="120000"/>
              </a:lnSpc>
              <a:buFont typeface="Wingdings" panose="05000000000000000000" pitchFamily="2" charset="2"/>
              <a:buChar char="l"/>
            </a:pPr>
            <a:r>
              <a:rPr lang="en-US" altLang="zh-CN" sz="2000" dirty="0"/>
              <a:t>MP</a:t>
            </a:r>
            <a:r>
              <a:rPr lang="zh-CN" altLang="en-US" sz="2000" dirty="0"/>
              <a:t>的第二列表示秋季的成本。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0.1∗4500+0.3∗2600+0.15∗6200=2100 </a:t>
            </a:r>
          </a:p>
          <a:p>
            <a:pPr marL="800089" lvl="1" indent="-342900">
              <a:lnSpc>
                <a:spcPct val="120000"/>
              </a:lnSpc>
              <a:buFont typeface="Arial" panose="020B0604020202020204" pitchFamily="34" charset="0"/>
              <a:buChar char="•"/>
            </a:pPr>
            <a:r>
              <a:rPr lang="zh-CN" altLang="en-US" sz="2000" dirty="0"/>
              <a:t>工资</a:t>
            </a:r>
            <a:r>
              <a:rPr lang="en-US" altLang="zh-CN" sz="2000" dirty="0"/>
              <a:t>:  0.3∗4500+0.4∗2600+0.25∗6200 </a:t>
            </a:r>
          </a:p>
          <a:p>
            <a:pPr marL="800089" lvl="1" indent="-342900">
              <a:lnSpc>
                <a:spcPct val="120000"/>
              </a:lnSpc>
              <a:buFont typeface="Arial" panose="020B0604020202020204" pitchFamily="34" charset="0"/>
              <a:buChar char="•"/>
            </a:pPr>
            <a:r>
              <a:rPr lang="zh-CN" altLang="en-US" sz="2000" dirty="0"/>
              <a:t>管理费和其他</a:t>
            </a:r>
            <a:r>
              <a:rPr lang="en-US" altLang="zh-CN" sz="2000" dirty="0"/>
              <a:t>:  0.1∗4500+0.2∗2600+0.15∗6200  </a:t>
            </a:r>
          </a:p>
          <a:p>
            <a:pPr marL="342900" indent="-342900">
              <a:lnSpc>
                <a:spcPct val="120000"/>
              </a:lnSpc>
              <a:buFont typeface="Wingdings" panose="05000000000000000000" pitchFamily="2" charset="2"/>
              <a:buChar char="l"/>
            </a:pPr>
            <a:r>
              <a:rPr lang="en-US" altLang="zh-CN" sz="2000" dirty="0"/>
              <a:t>MP</a:t>
            </a:r>
            <a:r>
              <a:rPr lang="zh-CN" altLang="en-US" sz="2000" dirty="0"/>
              <a:t>的第三列和第四列表示冬季和秋季的成本。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spTree>
    <p:extLst>
      <p:ext uri="{BB962C8B-B14F-4D97-AF65-F5344CB8AC3E}">
        <p14:creationId xmlns:p14="http://schemas.microsoft.com/office/powerpoint/2010/main" val="60089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1000"/>
                                        <p:tgtEl>
                                          <p:spTgt spid="5">
                                            <p:txEl>
                                              <p:pRg st="5" end="5"/>
                                            </p:txEl>
                                          </p:spTgt>
                                        </p:tgtEl>
                                      </p:cBhvr>
                                    </p:animEffect>
                                    <p:anim calcmode="lin" valueType="num">
                                      <p:cBhvr>
                                        <p:cTn id="4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nodeType="after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1000"/>
                                        <p:tgtEl>
                                          <p:spTgt spid="5">
                                            <p:txEl>
                                              <p:pRg st="7" end="7"/>
                                            </p:txEl>
                                          </p:spTgt>
                                        </p:tgtEl>
                                      </p:cBhvr>
                                    </p:animEffect>
                                    <p:anim calcmode="lin" valueType="num">
                                      <p:cBhvr>
                                        <p:cTn id="5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6.5】</a:t>
            </a:r>
            <a:r>
              <a:rPr lang="zh-CN" altLang="en-US" dirty="0"/>
              <a:t> 生产成本核算问题</a:t>
            </a:r>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1736849"/>
          </a:xfrm>
        </p:spPr>
        <p:txBody>
          <a:bodyPr/>
          <a:lstStyle/>
          <a:p>
            <a:pPr>
              <a:lnSpc>
                <a:spcPct val="120000"/>
              </a:lnSpc>
            </a:pPr>
            <a:r>
              <a:rPr lang="en-US" altLang="zh-CN" sz="2000" dirty="0"/>
              <a:t>       MP</a:t>
            </a:r>
            <a:r>
              <a:rPr lang="zh-CN" altLang="en-US" sz="2000" dirty="0"/>
              <a:t>第一行的元素表示四个季度原料的总成本，第二和第三行的元素分别表示四个季度中每一季度工资和管理的成本。每一类成本的年度总成本可由矩阵的每一行元素相加得到。每一列元素相加，即可得到每一季度的总成本。下表汇总了总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pic>
        <p:nvPicPr>
          <p:cNvPr id="2" name="图片 1">
            <a:extLst>
              <a:ext uri="{FF2B5EF4-FFF2-40B4-BE49-F238E27FC236}">
                <a16:creationId xmlns:a16="http://schemas.microsoft.com/office/drawing/2014/main" id="{42436B23-BD4B-4FB0-B9DC-DC7857873931}"/>
              </a:ext>
            </a:extLst>
          </p:cNvPr>
          <p:cNvPicPr>
            <a:picLocks noChangeAspect="1"/>
          </p:cNvPicPr>
          <p:nvPr/>
        </p:nvPicPr>
        <p:blipFill>
          <a:blip r:embed="rId3"/>
          <a:stretch>
            <a:fillRect/>
          </a:stretch>
        </p:blipFill>
        <p:spPr>
          <a:xfrm>
            <a:off x="2324381" y="4489946"/>
            <a:ext cx="4495238" cy="2152381"/>
          </a:xfrm>
          <a:prstGeom prst="rect">
            <a:avLst/>
          </a:prstGeom>
        </p:spPr>
      </p:pic>
    </p:spTree>
    <p:extLst>
      <p:ext uri="{BB962C8B-B14F-4D97-AF65-F5344CB8AC3E}">
        <p14:creationId xmlns:p14="http://schemas.microsoft.com/office/powerpoint/2010/main" val="15008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6.5】</a:t>
            </a:r>
            <a:r>
              <a:rPr lang="zh-CN" altLang="en-US" dirty="0"/>
              <a:t> 生产成本核算问题</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8" name="图片 7">
            <a:extLst>
              <a:ext uri="{FF2B5EF4-FFF2-40B4-BE49-F238E27FC236}">
                <a16:creationId xmlns:a16="http://schemas.microsoft.com/office/drawing/2014/main" id="{B205892C-F489-438F-8D5C-AF0B1453650F}"/>
              </a:ext>
            </a:extLst>
          </p:cNvPr>
          <p:cNvPicPr>
            <a:picLocks noChangeAspect="1"/>
          </p:cNvPicPr>
          <p:nvPr/>
        </p:nvPicPr>
        <p:blipFill>
          <a:blip r:embed="rId2"/>
          <a:stretch>
            <a:fillRect/>
          </a:stretch>
        </p:blipFill>
        <p:spPr>
          <a:xfrm>
            <a:off x="152400" y="1629400"/>
            <a:ext cx="8533333" cy="4857143"/>
          </a:xfrm>
          <a:prstGeom prst="rect">
            <a:avLst/>
          </a:prstGeom>
        </p:spPr>
      </p:pic>
      <p:pic>
        <p:nvPicPr>
          <p:cNvPr id="9" name="图片 8">
            <a:extLst>
              <a:ext uri="{FF2B5EF4-FFF2-40B4-BE49-F238E27FC236}">
                <a16:creationId xmlns:a16="http://schemas.microsoft.com/office/drawing/2014/main" id="{405D057C-4D04-4D60-9FE0-9DFF8F6770BF}"/>
              </a:ext>
            </a:extLst>
          </p:cNvPr>
          <p:cNvPicPr>
            <a:picLocks noChangeAspect="1"/>
          </p:cNvPicPr>
          <p:nvPr/>
        </p:nvPicPr>
        <p:blipFill>
          <a:blip r:embed="rId3"/>
          <a:stretch>
            <a:fillRect/>
          </a:stretch>
        </p:blipFill>
        <p:spPr>
          <a:xfrm>
            <a:off x="5124836" y="4650145"/>
            <a:ext cx="4028495" cy="1836398"/>
          </a:xfrm>
          <a:prstGeom prst="rect">
            <a:avLst/>
          </a:prstGeom>
        </p:spPr>
      </p:pic>
    </p:spTree>
    <p:extLst>
      <p:ext uri="{BB962C8B-B14F-4D97-AF65-F5344CB8AC3E}">
        <p14:creationId xmlns:p14="http://schemas.microsoft.com/office/powerpoint/2010/main" val="16158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6.6】</a:t>
            </a:r>
            <a:r>
              <a:rPr lang="zh-CN" altLang="en-US" dirty="0"/>
              <a:t> 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412536"/>
              </a:xfrm>
            </p:spPr>
            <p:txBody>
              <a:bodyPr/>
              <a:lstStyle/>
              <a:p>
                <a:r>
                  <a:rPr lang="zh-CN" altLang="en-US" dirty="0"/>
                  <a:t>        某城镇中，有</a:t>
                </a:r>
                <a:r>
                  <a:rPr lang="en-US" altLang="zh-CN" dirty="0"/>
                  <a:t>8000</a:t>
                </a:r>
                <a:r>
                  <a:rPr lang="zh-CN" altLang="en-US" dirty="0"/>
                  <a:t>位已婚女性和</a:t>
                </a:r>
                <a:r>
                  <a:rPr lang="en-US" altLang="zh-CN" dirty="0"/>
                  <a:t>2000</a:t>
                </a:r>
                <a:r>
                  <a:rPr lang="zh-CN" altLang="en-US" dirty="0"/>
                  <a:t>位单身女性，假设每年有</a:t>
                </a:r>
                <a:r>
                  <a:rPr lang="en-US" altLang="zh-CN" dirty="0"/>
                  <a:t>30%</a:t>
                </a:r>
                <a:r>
                  <a:rPr lang="zh-CN" altLang="en-US" dirty="0"/>
                  <a:t>的已婚女性离婚，</a:t>
                </a:r>
                <a:r>
                  <a:rPr lang="en-US" altLang="zh-CN" dirty="0"/>
                  <a:t>20%</a:t>
                </a:r>
                <a:r>
                  <a:rPr lang="zh-CN" altLang="en-US" dirty="0"/>
                  <a:t>的单身女性结婚。假设所有女性的总数为一常数，试求</a:t>
                </a:r>
                <a:r>
                  <a:rPr lang="en-US" altLang="zh-CN" dirty="0"/>
                  <a:t>1</a:t>
                </a:r>
                <a:r>
                  <a:rPr lang="zh-CN" altLang="en-US" dirty="0"/>
                  <a:t>年后有多少已婚女性和单身女性？</a:t>
                </a:r>
                <a:r>
                  <a:rPr lang="en-US" altLang="zh-CN" dirty="0"/>
                  <a:t>2</a:t>
                </a:r>
                <a:r>
                  <a:rPr lang="zh-CN" altLang="en-US" dirty="0"/>
                  <a:t>年后呢？</a:t>
                </a:r>
                <a:r>
                  <a:rPr lang="en-US" altLang="zh-CN" dirty="0"/>
                  <a:t>10</a:t>
                </a:r>
                <a:r>
                  <a:rPr lang="zh-CN" altLang="en-US" dirty="0"/>
                  <a:t>年后呢？</a:t>
                </a:r>
              </a:p>
              <a:p>
                <a:r>
                  <a:rPr lang="zh-CN" altLang="en-US" b="1" dirty="0"/>
                  <a:t>解：</a:t>
                </a:r>
                <a:r>
                  <a:rPr lang="zh-CN" altLang="en-US" dirty="0"/>
                  <a:t>我们可以用如下的思路构建矩阵</a:t>
                </a:r>
                <a:r>
                  <a:rPr lang="en-US" altLang="zh-CN" dirty="0"/>
                  <a:t>A</a:t>
                </a:r>
                <a:r>
                  <a:rPr lang="zh-CN" altLang="en-US" dirty="0"/>
                  <a:t>。</a:t>
                </a:r>
                <a:endParaRPr lang="en-US" altLang="zh-CN" dirty="0"/>
              </a:p>
              <a:p>
                <a:r>
                  <a:rPr lang="en-US" altLang="zh-CN" dirty="0"/>
                  <a:t>1). </a:t>
                </a:r>
                <a:r>
                  <a:rPr lang="zh-CN" altLang="en-US" dirty="0"/>
                  <a:t>矩阵</a:t>
                </a:r>
                <a:r>
                  <a:rPr lang="en-US" altLang="zh-CN" dirty="0"/>
                  <a:t>A</a:t>
                </a:r>
                <a:r>
                  <a:rPr lang="zh-CN" altLang="en-US" dirty="0"/>
                  <a:t>的第一行元素分别为</a:t>
                </a:r>
                <a:r>
                  <a:rPr lang="en-US" altLang="zh-CN" dirty="0"/>
                  <a:t>1</a:t>
                </a:r>
                <a:r>
                  <a:rPr lang="zh-CN" altLang="en-US" dirty="0"/>
                  <a:t>年后仍处于婚姻状态的已婚女性和已婚的单身女性百分比</a:t>
                </a:r>
                <a:r>
                  <a:rPr lang="en-US" altLang="zh-CN" dirty="0"/>
                  <a:t>;</a:t>
                </a:r>
              </a:p>
              <a:p>
                <a:r>
                  <a:rPr lang="en-US" altLang="zh-CN" dirty="0"/>
                  <a:t>2). </a:t>
                </a:r>
                <a:r>
                  <a:rPr lang="zh-CN" altLang="en-US" dirty="0"/>
                  <a:t>第二行元素分别为</a:t>
                </a:r>
                <a:r>
                  <a:rPr lang="en-US" altLang="zh-CN" dirty="0"/>
                  <a:t>1</a:t>
                </a:r>
                <a:r>
                  <a:rPr lang="zh-CN" altLang="en-US" dirty="0"/>
                  <a:t>年后离婚的已婚女性和未婚的单身女性的百分比。则：</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m:oMathPara>
                </a14:m>
                <a:endParaRPr lang="zh-CN" altLang="en-US" dirty="0"/>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412536"/>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2484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6.6】</a:t>
            </a:r>
            <a:r>
              <a:rPr lang="zh-CN" altLang="en-US" dirty="0"/>
              <a:t> 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218380"/>
              </a:xfrm>
            </p:spPr>
            <p:txBody>
              <a:bodyPr/>
              <a:lstStyle/>
              <a:p>
                <a:pPr>
                  <a:lnSpc>
                    <a:spcPct val="150000"/>
                  </a:lnSpc>
                </a:pPr>
                <a:r>
                  <a:rPr lang="zh-CN" altLang="en-US" dirty="0">
                    <a:solidFill>
                      <a:schemeClr val="tx1"/>
                    </a:solidFill>
                  </a:rPr>
                  <a:t>       若令 </a:t>
                </a:r>
                <a14:m>
                  <m:oMath xmlns:m="http://schemas.openxmlformats.org/officeDocument/2006/math">
                    <m:r>
                      <m:rPr>
                        <m:sty m:val="p"/>
                      </m:rPr>
                      <a:rPr lang="en-US" altLang="zh-CN" b="0" i="0" smtClean="0">
                        <a:solidFill>
                          <a:schemeClr val="tx1"/>
                        </a:solidFill>
                        <a:latin typeface="Cambria Math" panose="02040503050406030204" pitchFamily="18" charset="0"/>
                      </a:rPr>
                      <m:t>x</m:t>
                    </m:r>
                    <m:r>
                      <a:rPr lang="en-US" altLang="zh-CN" b="0" i="0" smtClean="0">
                        <a:solidFill>
                          <a:schemeClr val="tx1"/>
                        </a:solidFill>
                        <a:latin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8000</m:t>
                            </m:r>
                          </m:e>
                          <m:e>
                            <m:r>
                              <a:rPr lang="en-US" altLang="zh-CN" b="0" i="1" smtClean="0">
                                <a:solidFill>
                                  <a:schemeClr val="tx1"/>
                                </a:solidFill>
                                <a:latin typeface="Cambria Math" panose="02040503050406030204" pitchFamily="18" charset="0"/>
                              </a:rPr>
                              <m:t>2000</m:t>
                            </m:r>
                          </m:e>
                        </m:eqArr>
                      </m:e>
                    </m:d>
                    <m:r>
                      <a:rPr lang="en-US" altLang="zh-CN" i="1">
                        <a:solidFill>
                          <a:schemeClr val="tx1"/>
                        </a:solidFill>
                        <a:latin typeface="Cambria Math" panose="02040503050406030204" pitchFamily="18" charset="0"/>
                      </a:rPr>
                      <m:t> </m:t>
                    </m:r>
                  </m:oMath>
                </a14:m>
                <a:r>
                  <a:rPr lang="zh-CN" altLang="en-US" dirty="0">
                    <a:solidFill>
                      <a:schemeClr val="tx1"/>
                    </a:solidFill>
                  </a:rPr>
                  <a:t>，则</a:t>
                </a:r>
                <a:r>
                  <a:rPr lang="en-US" altLang="zh-CN" dirty="0">
                    <a:solidFill>
                      <a:srgbClr val="7030A0"/>
                    </a:solidFill>
                  </a:rPr>
                  <a:t>1</a:t>
                </a:r>
                <a:r>
                  <a:rPr lang="zh-CN" altLang="en-US" dirty="0">
                    <a:solidFill>
                      <a:srgbClr val="7030A0"/>
                    </a:solidFill>
                  </a:rPr>
                  <a:t>年后已婚女性</a:t>
                </a:r>
                <a:r>
                  <a:rPr lang="zh-CN" altLang="en-US" dirty="0">
                    <a:solidFill>
                      <a:schemeClr val="tx1"/>
                    </a:solidFill>
                  </a:rPr>
                  <a:t>和</a:t>
                </a:r>
                <a:r>
                  <a:rPr lang="zh-CN" altLang="en-US" dirty="0">
                    <a:solidFill>
                      <a:srgbClr val="7030A0"/>
                    </a:solidFill>
                  </a:rPr>
                  <a:t>单身女性人数</a:t>
                </a:r>
                <a:r>
                  <a:rPr lang="zh-CN" altLang="en-US" dirty="0">
                    <a:solidFill>
                      <a:schemeClr val="tx1"/>
                    </a:solidFill>
                  </a:rPr>
                  <a:t>可以用 𝐴 乘以𝑥计算</a:t>
                </a:r>
                <a:r>
                  <a:rPr lang="en-US" altLang="zh-CN" dirty="0">
                    <a:solidFill>
                      <a:schemeClr val="tx1"/>
                    </a:solidFill>
                  </a:rPr>
                  <a:t>. </a:t>
                </a:r>
              </a:p>
              <a:p>
                <a:pPr marL="342900" indent="-342900">
                  <a:lnSpc>
                    <a:spcPct val="150000"/>
                  </a:lnSpc>
                  <a:buFont typeface="Wingdings" panose="05000000000000000000" pitchFamily="2" charset="2"/>
                  <a:buChar char="l"/>
                </a:pPr>
                <a:r>
                  <a:rPr lang="en-US" altLang="zh-CN" dirty="0">
                    <a:solidFill>
                      <a:schemeClr val="tx1"/>
                    </a:solidFill>
                  </a:rPr>
                  <a:t>8000*0.7</a:t>
                </a:r>
                <a:r>
                  <a:rPr lang="zh-CN" altLang="en-US" dirty="0">
                    <a:solidFill>
                      <a:schemeClr val="tx1"/>
                    </a:solidFill>
                  </a:rPr>
                  <a:t>表示仍然在婚姻状态的已婚女性，</a:t>
                </a:r>
                <a:r>
                  <a:rPr lang="en-US" altLang="zh-CN" dirty="0">
                    <a:solidFill>
                      <a:schemeClr val="tx1"/>
                    </a:solidFill>
                  </a:rPr>
                  <a:t>2000*0.2</a:t>
                </a:r>
                <a:r>
                  <a:rPr lang="zh-CN" altLang="en-US" dirty="0">
                    <a:solidFill>
                      <a:schemeClr val="tx1"/>
                    </a:solidFill>
                  </a:rPr>
                  <a:t>为转变为已婚的单身女性，两者相加就是</a:t>
                </a:r>
                <a:r>
                  <a:rPr lang="en-US" altLang="zh-CN" dirty="0">
                    <a:solidFill>
                      <a:schemeClr val="tx1"/>
                    </a:solidFill>
                  </a:rPr>
                  <a:t>1</a:t>
                </a:r>
                <a:r>
                  <a:rPr lang="zh-CN" altLang="en-US" dirty="0">
                    <a:solidFill>
                      <a:schemeClr val="tx1"/>
                    </a:solidFill>
                  </a:rPr>
                  <a:t>年后已婚女性的总人数；</a:t>
                </a:r>
                <a:endParaRPr lang="en-US" altLang="zh-CN" dirty="0">
                  <a:solidFill>
                    <a:schemeClr val="tx1"/>
                  </a:solidFill>
                </a:endParaRPr>
              </a:p>
              <a:p>
                <a:pPr marL="342900" indent="-342900">
                  <a:lnSpc>
                    <a:spcPct val="150000"/>
                  </a:lnSpc>
                  <a:buFont typeface="Wingdings" panose="05000000000000000000" pitchFamily="2" charset="2"/>
                  <a:buChar char="l"/>
                </a:pPr>
                <a:r>
                  <a:rPr lang="en-US" altLang="zh-CN" dirty="0">
                    <a:solidFill>
                      <a:schemeClr val="tx1"/>
                    </a:solidFill>
                  </a:rPr>
                  <a:t>8000*0.3</a:t>
                </a:r>
                <a:r>
                  <a:rPr lang="zh-CN" altLang="en-US" dirty="0">
                    <a:solidFill>
                      <a:schemeClr val="tx1"/>
                    </a:solidFill>
                  </a:rPr>
                  <a:t>表示</a:t>
                </a:r>
                <a:r>
                  <a:rPr lang="en-US" altLang="zh-CN" dirty="0">
                    <a:solidFill>
                      <a:schemeClr val="tx1"/>
                    </a:solidFill>
                  </a:rPr>
                  <a:t>1</a:t>
                </a:r>
                <a:r>
                  <a:rPr lang="zh-CN" altLang="en-US" dirty="0">
                    <a:solidFill>
                      <a:schemeClr val="tx1"/>
                    </a:solidFill>
                  </a:rPr>
                  <a:t>年后离婚的已婚女性，</a:t>
                </a:r>
                <a:r>
                  <a:rPr lang="en-US" altLang="zh-CN" dirty="0">
                    <a:solidFill>
                      <a:schemeClr val="tx1"/>
                    </a:solidFill>
                  </a:rPr>
                  <a:t>2000*0.8</a:t>
                </a:r>
                <a:r>
                  <a:rPr lang="zh-CN" altLang="en-US" dirty="0">
                    <a:solidFill>
                      <a:schemeClr val="tx1"/>
                    </a:solidFill>
                  </a:rPr>
                  <a:t>表示仍然未婚的未婚女性，两者相加就是</a:t>
                </a:r>
                <a:r>
                  <a:rPr lang="en-US" altLang="zh-CN" dirty="0">
                    <a:solidFill>
                      <a:schemeClr val="tx1"/>
                    </a:solidFill>
                  </a:rPr>
                  <a:t>1</a:t>
                </a:r>
                <a:r>
                  <a:rPr lang="zh-CN" altLang="en-US" dirty="0">
                    <a:solidFill>
                      <a:schemeClr val="tx1"/>
                    </a:solidFill>
                  </a:rPr>
                  <a:t>年后未婚女性的总人数。</a:t>
                </a:r>
                <a:endParaRPr lang="en-US" altLang="zh-CN" dirty="0">
                  <a:solidFill>
                    <a:schemeClr val="tx1"/>
                  </a:solidFill>
                </a:endParaRPr>
              </a:p>
              <a:p>
                <a:pPr algn="ctr"/>
                <a14:m>
                  <m:oMath xmlns:m="http://schemas.openxmlformats.org/officeDocument/2006/math">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8000</m:t>
                            </m:r>
                          </m:e>
                          <m:e>
                            <m:r>
                              <a:rPr lang="en-US" altLang="zh-CN" i="1">
                                <a:latin typeface="Cambria Math" panose="02040503050406030204" pitchFamily="18" charset="0"/>
                              </a:rPr>
                              <m:t>2000</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smtClean="0">
                                <a:latin typeface="Cambria Math" panose="02040503050406030204" pitchFamily="18" charset="0"/>
                              </a:rPr>
                              <m:t>6</m:t>
                            </m:r>
                            <m:r>
                              <a:rPr lang="en-US" altLang="zh-CN" i="1">
                                <a:latin typeface="Cambria Math" panose="02040503050406030204" pitchFamily="18" charset="0"/>
                              </a:rPr>
                              <m:t>000</m:t>
                            </m:r>
                          </m:e>
                          <m:e>
                            <m:r>
                              <a:rPr lang="en-US" altLang="zh-CN" i="1" smtClean="0">
                                <a:latin typeface="Cambria Math" panose="02040503050406030204" pitchFamily="18" charset="0"/>
                              </a:rPr>
                              <m:t>4</m:t>
                            </m:r>
                            <m:r>
                              <a:rPr lang="en-US" altLang="zh-CN" i="1">
                                <a:latin typeface="Cambria Math" panose="02040503050406030204" pitchFamily="18" charset="0"/>
                              </a:rPr>
                              <m:t>000</m:t>
                            </m:r>
                          </m:e>
                        </m:eqArr>
                      </m:e>
                    </m:d>
                  </m:oMath>
                </a14:m>
                <a:endParaRPr lang="en-US" altLang="zh-CN" dirty="0"/>
              </a:p>
              <a:p>
                <a:pPr algn="l"/>
                <a:r>
                  <a:rPr lang="en-US" altLang="zh-CN" dirty="0"/>
                  <a:t>     1</a:t>
                </a:r>
                <a:r>
                  <a:rPr lang="zh-CN" altLang="en-US" dirty="0"/>
                  <a:t>年后将有</a:t>
                </a:r>
                <a:r>
                  <a:rPr lang="en-US" altLang="zh-CN" dirty="0"/>
                  <a:t>6000</a:t>
                </a:r>
                <a:r>
                  <a:rPr lang="zh-CN" altLang="en-US" dirty="0"/>
                  <a:t>位已婚女性，</a:t>
                </a:r>
                <a:r>
                  <a:rPr lang="en-US" altLang="zh-CN" dirty="0"/>
                  <a:t>4000</a:t>
                </a:r>
                <a:r>
                  <a:rPr lang="zh-CN" altLang="en-US" dirty="0"/>
                  <a:t>位单身女性。</a:t>
                </a:r>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218380"/>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7127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6.6】</a:t>
            </a:r>
            <a:r>
              <a:rPr lang="zh-CN" altLang="en-US" dirty="0"/>
              <a:t> 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4854241"/>
              </a:xfrm>
            </p:spPr>
            <p:txBody>
              <a:bodyPr/>
              <a:lstStyle/>
              <a:p>
                <a:pPr>
                  <a:lnSpc>
                    <a:spcPct val="150000"/>
                  </a:lnSpc>
                </a:pPr>
                <a:r>
                  <a:rPr lang="zh-CN" altLang="en-US" dirty="0"/>
                  <a:t>     要求</a:t>
                </a:r>
                <a:r>
                  <a:rPr lang="en-US" altLang="zh-CN" dirty="0">
                    <a:solidFill>
                      <a:srgbClr val="7030A0"/>
                    </a:solidFill>
                  </a:rPr>
                  <a:t>2</a:t>
                </a:r>
                <a:r>
                  <a:rPr lang="zh-CN" altLang="en-US" dirty="0">
                    <a:solidFill>
                      <a:srgbClr val="7030A0"/>
                    </a:solidFill>
                  </a:rPr>
                  <a:t>年后已婚女性</a:t>
                </a:r>
                <a:r>
                  <a:rPr lang="zh-CN" altLang="en-US" dirty="0"/>
                  <a:t>和</a:t>
                </a:r>
                <a:r>
                  <a:rPr lang="zh-CN" altLang="en-US" dirty="0">
                    <a:solidFill>
                      <a:srgbClr val="7030A0"/>
                    </a:solidFill>
                  </a:rPr>
                  <a:t>单身女性</a:t>
                </a:r>
                <a:r>
                  <a:rPr lang="zh-CN" altLang="en-US" dirty="0"/>
                  <a:t>的数量，即计算</a:t>
                </a:r>
                <a:endParaRPr lang="en-US" altLang="zh-CN" dirty="0"/>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𝐴</m:t>
                      </m:r>
                      <m:r>
                        <a:rPr lang="en-US" altLang="zh-CN" b="0" i="1" baseline="30000" smtClean="0">
                          <a:latin typeface="Cambria Math" panose="02040503050406030204" pitchFamily="18" charset="0"/>
                        </a:rPr>
                        <m:t>2</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𝐴𝑥</m:t>
                          </m:r>
                        </m:e>
                      </m:d>
                    </m:oMath>
                  </m:oMathPara>
                </a14:m>
                <a:endParaRPr lang="en-US" altLang="zh-CN" b="0"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oMath>
                  </m:oMathPara>
                </a14:m>
                <a:endParaRPr lang="en-US" altLang="zh-CN"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5000</m:t>
                              </m:r>
                            </m:e>
                            <m:e>
                              <m:r>
                                <a:rPr lang="en-US" altLang="zh-CN" i="1">
                                  <a:latin typeface="Cambria Math" panose="02040503050406030204" pitchFamily="18" charset="0"/>
                                </a:rPr>
                                <m:t>5000</m:t>
                              </m:r>
                            </m:e>
                          </m:eqArr>
                        </m:e>
                      </m:d>
                    </m:oMath>
                  </m:oMathPara>
                </a14:m>
                <a:endParaRPr lang="en-US" altLang="zh-CN" sz="2000" dirty="0"/>
              </a:p>
              <a:p>
                <a:pPr>
                  <a:lnSpc>
                    <a:spcPct val="150000"/>
                  </a:lnSpc>
                </a:pPr>
                <a:r>
                  <a:rPr lang="en-US" altLang="zh-CN" dirty="0"/>
                  <a:t>2</a:t>
                </a:r>
                <a:r>
                  <a:rPr lang="zh-CN" altLang="en-US" dirty="0"/>
                  <a:t>年后，一半的女性将为未婚，一般的女性将为单身。</a:t>
                </a:r>
                <a:endParaRPr lang="en-US" altLang="zh-CN" dirty="0"/>
              </a:p>
              <a:p>
                <a:pPr>
                  <a:lnSpc>
                    <a:spcPct val="150000"/>
                  </a:lnSpc>
                </a:pPr>
                <a:r>
                  <a:rPr lang="zh-CN" altLang="en-US" dirty="0"/>
                  <a:t>一般地，</a:t>
                </a:r>
                <a:r>
                  <a:rPr lang="en-US" altLang="zh-CN" dirty="0"/>
                  <a:t>n</a:t>
                </a:r>
                <a:r>
                  <a:rPr lang="zh-CN" altLang="en-US" dirty="0"/>
                  <a:t>年后已婚女性和单身女性的数量可由</a:t>
                </a:r>
                <a14:m>
                  <m:oMath xmlns:m="http://schemas.openxmlformats.org/officeDocument/2006/math">
                    <m:r>
                      <a:rPr lang="en-US" altLang="zh-CN" b="1" i="1">
                        <a:latin typeface="Cambria Math" panose="02040503050406030204" pitchFamily="18" charset="0"/>
                      </a:rPr>
                      <m:t>𝑨</m:t>
                    </m:r>
                    <m:r>
                      <a:rPr lang="en-US" altLang="zh-CN" b="1" i="1" baseline="30000" smtClean="0">
                        <a:latin typeface="Cambria Math" panose="02040503050406030204" pitchFamily="18" charset="0"/>
                      </a:rPr>
                      <m:t>𝒏</m:t>
                    </m:r>
                    <m:r>
                      <a:rPr lang="en-US" altLang="zh-CN" b="1" i="1">
                        <a:latin typeface="Cambria Math" panose="02040503050406030204" pitchFamily="18" charset="0"/>
                      </a:rPr>
                      <m:t>𝒙</m:t>
                    </m:r>
                  </m:oMath>
                </a14:m>
                <a:r>
                  <a:rPr lang="zh-CN" altLang="en-US" dirty="0"/>
                  <a:t>求得。</a:t>
                </a:r>
                <a:endParaRPr lang="en-US" altLang="zh-CN" dirty="0"/>
              </a:p>
              <a:p>
                <a:pPr>
                  <a:lnSpc>
                    <a:spcPct val="150000"/>
                  </a:lnSpc>
                </a:pPr>
                <a:r>
                  <a:rPr lang="zh-CN" altLang="en-US" dirty="0">
                    <a:solidFill>
                      <a:srgbClr val="FF0000"/>
                    </a:solidFill>
                  </a:rPr>
                  <a:t>问题是，当</a:t>
                </a:r>
                <a:r>
                  <a:rPr lang="en-US" altLang="zh-CN" dirty="0">
                    <a:solidFill>
                      <a:srgbClr val="FF0000"/>
                    </a:solidFill>
                  </a:rPr>
                  <a:t>n</a:t>
                </a:r>
                <a:r>
                  <a:rPr lang="zh-CN" altLang="en-US" dirty="0">
                    <a:solidFill>
                      <a:srgbClr val="FF0000"/>
                    </a:solidFill>
                  </a:rPr>
                  <a:t>很大的时候，计算会变得很复杂！</a:t>
                </a:r>
                <a:endParaRPr lang="zh-CN" altLang="en-US" sz="2000" dirty="0">
                  <a:solidFill>
                    <a:srgbClr val="FF0000"/>
                  </a:solidFill>
                </a:endParaRPr>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4854241"/>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3626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fade">
                                      <p:cBhvr>
                                        <p:cTn id="38" dur="1000"/>
                                        <p:tgtEl>
                                          <p:spTgt spid="8">
                                            <p:txEl>
                                              <p:pRg st="5" end="5"/>
                                            </p:txEl>
                                          </p:spTgt>
                                        </p:tgtEl>
                                      </p:cBhvr>
                                    </p:animEffect>
                                    <p:anim calcmode="lin" valueType="num">
                                      <p:cBhvr>
                                        <p:cTn id="3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fade">
                                      <p:cBhvr>
                                        <p:cTn id="44" dur="1000"/>
                                        <p:tgtEl>
                                          <p:spTgt spid="8">
                                            <p:txEl>
                                              <p:pRg st="6" end="6"/>
                                            </p:txEl>
                                          </p:spTgt>
                                        </p:tgtEl>
                                      </p:cBhvr>
                                    </p:animEffect>
                                    <p:anim calcmode="lin" valueType="num">
                                      <p:cBhvr>
                                        <p:cTn id="4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6.6】</a:t>
            </a:r>
            <a:r>
              <a:rPr lang="zh-CN" altLang="en-US" dirty="0"/>
              <a:t> 婚姻状况计算模型</a:t>
            </a:r>
          </a:p>
        </p:txBody>
      </p:sp>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1333534"/>
          </a:xfrm>
        </p:spPr>
        <p:txBody>
          <a:bodyPr/>
          <a:lstStyle/>
          <a:p>
            <a:pPr>
              <a:lnSpc>
                <a:spcPct val="150000"/>
              </a:lnSpc>
            </a:pPr>
            <a:r>
              <a:rPr lang="zh-CN" altLang="en-US" dirty="0"/>
              <a:t>       按照以上的分析，我们将使用</a:t>
            </a:r>
            <a:r>
              <a:rPr lang="en-US" altLang="zh-CN" dirty="0"/>
              <a:t>Python</a:t>
            </a:r>
            <a:r>
              <a:rPr lang="zh-CN" altLang="en-US" dirty="0"/>
              <a:t>代码实现后续的计算，求解</a:t>
            </a:r>
            <a:r>
              <a:rPr lang="en-US" altLang="zh-CN" dirty="0"/>
              <a:t>10</a:t>
            </a:r>
            <a:r>
              <a:rPr lang="zh-CN" altLang="en-US" dirty="0"/>
              <a:t>年后的已婚女性和单身女性的数量。</a:t>
            </a:r>
            <a:endParaRPr lang="zh-CN" altLang="en-US" sz="2000" dirty="0">
              <a:solidFill>
                <a:srgbClr val="FF0000"/>
              </a:solidFill>
            </a:endParaRP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2" name="图片 1">
            <a:extLst>
              <a:ext uri="{FF2B5EF4-FFF2-40B4-BE49-F238E27FC236}">
                <a16:creationId xmlns:a16="http://schemas.microsoft.com/office/drawing/2014/main" id="{0293C36C-CCD2-4E2F-A52F-423B60C15F26}"/>
              </a:ext>
            </a:extLst>
          </p:cNvPr>
          <p:cNvPicPr>
            <a:picLocks noChangeAspect="1"/>
          </p:cNvPicPr>
          <p:nvPr/>
        </p:nvPicPr>
        <p:blipFill>
          <a:blip r:embed="rId2"/>
          <a:stretch>
            <a:fillRect/>
          </a:stretch>
        </p:blipFill>
        <p:spPr>
          <a:xfrm>
            <a:off x="623916" y="2586135"/>
            <a:ext cx="7896168" cy="4051527"/>
          </a:xfrm>
          <a:prstGeom prst="rect">
            <a:avLst/>
          </a:prstGeom>
        </p:spPr>
      </p:pic>
    </p:spTree>
    <p:extLst>
      <p:ext uri="{BB962C8B-B14F-4D97-AF65-F5344CB8AC3E}">
        <p14:creationId xmlns:p14="http://schemas.microsoft.com/office/powerpoint/2010/main" val="33823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6.7】</a:t>
            </a:r>
            <a:r>
              <a:rPr lang="zh-CN" altLang="en-US" dirty="0"/>
              <a:t> 网络的矩阵分割和连接</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
        <p:nvSpPr>
          <p:cNvPr id="9" name="Rectangle 3">
            <a:extLst>
              <a:ext uri="{FF2B5EF4-FFF2-40B4-BE49-F238E27FC236}">
                <a16:creationId xmlns:a16="http://schemas.microsoft.com/office/drawing/2014/main" id="{81ED0D34-8FBF-44A6-A415-FD190B91FE25}"/>
              </a:ext>
            </a:extLst>
          </p:cNvPr>
          <p:cNvSpPr txBox="1">
            <a:spLocks noChangeArrowheads="1"/>
          </p:cNvSpPr>
          <p:nvPr/>
        </p:nvSpPr>
        <p:spPr>
          <a:xfrm>
            <a:off x="255587" y="1468171"/>
            <a:ext cx="6334994" cy="4656583"/>
          </a:xfrm>
          <a:prstGeom prst="rect">
            <a:avLst/>
          </a:prstGeom>
        </p:spPr>
        <p:txBody>
          <a:bodyPr vert="horz" lIns="45720" tIns="45720" rIns="4572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2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baseline="0">
                <a:solidFill>
                  <a:schemeClr val="tx1">
                    <a:tint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600" kern="1200" baseline="0">
                <a:solidFill>
                  <a:schemeClr val="tx1">
                    <a:tint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3366FF"/>
              </a:buClr>
            </a:pPr>
            <a:r>
              <a:rPr lang="zh-CN" altLang="en-US" sz="2000" dirty="0">
                <a:ln w="635">
                  <a:noFill/>
                </a:ln>
                <a:solidFill>
                  <a:prstClr val="black"/>
                </a:solidFill>
                <a:latin typeface="+mn-lt"/>
              </a:rPr>
              <a:t>         在电路设计中，经常要把复杂的电路分割为局部电路，每一个电路都用一个网络“黑盒子”来表示。“黑盒子”的输入为</a:t>
            </a:r>
            <a:r>
              <a:rPr lang="en-US" altLang="zh-CN" sz="2000" i="1" dirty="0">
                <a:ln w="635">
                  <a:noFill/>
                </a:ln>
                <a:solidFill>
                  <a:prstClr val="black"/>
                </a:solidFill>
                <a:latin typeface="Times New Roman" panose="02020603050405020304" pitchFamily="18" charset="0"/>
                <a:cs typeface="Times New Roman" panose="02020603050405020304" pitchFamily="18" charset="0"/>
              </a:rPr>
              <a:t>u</a:t>
            </a:r>
            <a:r>
              <a:rPr lang="en-US" altLang="zh-CN" sz="2000" baseline="-25000" dirty="0">
                <a:ln w="635">
                  <a:noFill/>
                </a:ln>
                <a:solidFill>
                  <a:prstClr val="black"/>
                </a:solidFill>
                <a:latin typeface="+mn-lt"/>
              </a:rPr>
              <a:t>1</a:t>
            </a:r>
            <a:r>
              <a:rPr lang="zh-CN" altLang="en-US" sz="2000" dirty="0">
                <a:ln w="635">
                  <a:noFill/>
                </a:ln>
                <a:solidFill>
                  <a:prstClr val="black"/>
                </a:solidFill>
                <a:latin typeface="+mn-lt"/>
              </a:rPr>
              <a:t>，</a:t>
            </a:r>
            <a:r>
              <a:rPr lang="en-US" altLang="zh-CN" sz="2000" i="1" dirty="0">
                <a:ln w="635">
                  <a:noFill/>
                </a:ln>
                <a:solidFill>
                  <a:prstClr val="black"/>
                </a:solidFill>
                <a:latin typeface="Times New Roman" panose="02020603050405020304" pitchFamily="18" charset="0"/>
                <a:cs typeface="Times New Roman" panose="02020603050405020304" pitchFamily="18" charset="0"/>
              </a:rPr>
              <a:t>i</a:t>
            </a:r>
            <a:r>
              <a:rPr lang="en-US" altLang="zh-CN" sz="2000" baseline="-25000" dirty="0">
                <a:ln w="635">
                  <a:noFill/>
                </a:ln>
                <a:solidFill>
                  <a:prstClr val="black"/>
                </a:solidFill>
                <a:latin typeface="+mn-lt"/>
              </a:rPr>
              <a:t>1</a:t>
            </a:r>
            <a:r>
              <a:rPr lang="zh-CN" altLang="en-US" sz="2000" dirty="0">
                <a:ln w="635">
                  <a:noFill/>
                </a:ln>
                <a:solidFill>
                  <a:prstClr val="black"/>
                </a:solidFill>
                <a:latin typeface="+mn-lt"/>
              </a:rPr>
              <a:t>，输出为</a:t>
            </a:r>
            <a:r>
              <a:rPr lang="en-US" altLang="zh-CN" sz="2000" i="1" dirty="0">
                <a:ln w="635">
                  <a:noFill/>
                </a:ln>
                <a:solidFill>
                  <a:prstClr val="black"/>
                </a:solidFill>
                <a:latin typeface="Times New Roman" panose="02020603050405020304" pitchFamily="18" charset="0"/>
                <a:cs typeface="Times New Roman" panose="02020603050405020304" pitchFamily="18" charset="0"/>
              </a:rPr>
              <a:t>u</a:t>
            </a:r>
            <a:r>
              <a:rPr lang="en-US" altLang="zh-CN" sz="2000" baseline="-25000" dirty="0">
                <a:ln w="635">
                  <a:noFill/>
                </a:ln>
                <a:solidFill>
                  <a:prstClr val="black"/>
                </a:solidFill>
                <a:latin typeface="+mn-lt"/>
              </a:rPr>
              <a:t>2</a:t>
            </a:r>
            <a:r>
              <a:rPr lang="zh-CN" altLang="en-US" sz="2000" dirty="0">
                <a:ln w="635">
                  <a:noFill/>
                </a:ln>
                <a:solidFill>
                  <a:prstClr val="black"/>
                </a:solidFill>
                <a:latin typeface="+mn-lt"/>
              </a:rPr>
              <a:t>，</a:t>
            </a:r>
            <a:r>
              <a:rPr lang="en-US" altLang="zh-CN" sz="2000" i="1" dirty="0">
                <a:ln w="635">
                  <a:noFill/>
                </a:ln>
                <a:solidFill>
                  <a:prstClr val="black"/>
                </a:solidFill>
                <a:latin typeface="Times New Roman" panose="02020603050405020304" pitchFamily="18" charset="0"/>
                <a:cs typeface="Times New Roman" panose="02020603050405020304" pitchFamily="18" charset="0"/>
              </a:rPr>
              <a:t>i</a:t>
            </a:r>
            <a:r>
              <a:rPr lang="en-US" altLang="zh-CN" sz="2000" baseline="-25000" dirty="0">
                <a:ln w="635">
                  <a:noFill/>
                </a:ln>
                <a:solidFill>
                  <a:prstClr val="black"/>
                </a:solidFill>
                <a:latin typeface="+mn-lt"/>
              </a:rPr>
              <a:t>2</a:t>
            </a:r>
            <a:r>
              <a:rPr lang="zh-CN" altLang="en-US" sz="2000" dirty="0">
                <a:ln w="635">
                  <a:noFill/>
                </a:ln>
                <a:solidFill>
                  <a:prstClr val="black"/>
                </a:solidFill>
                <a:latin typeface="+mn-lt"/>
              </a:rPr>
              <a:t>，都有两个变量，因此其输入输出关系用</a:t>
            </a:r>
            <a:r>
              <a:rPr lang="en-US" altLang="zh-CN" sz="2000" dirty="0">
                <a:ln w="635">
                  <a:noFill/>
                </a:ln>
                <a:solidFill>
                  <a:prstClr val="black"/>
                </a:solidFill>
                <a:latin typeface="+mn-lt"/>
              </a:rPr>
              <a:t>2×2</a:t>
            </a:r>
            <a:r>
              <a:rPr lang="zh-CN" altLang="en-US" sz="2000" dirty="0">
                <a:ln w="635">
                  <a:noFill/>
                </a:ln>
                <a:solidFill>
                  <a:prstClr val="black"/>
                </a:solidFill>
                <a:latin typeface="+mn-lt"/>
              </a:rPr>
              <a:t>矩阵</a:t>
            </a:r>
            <a:r>
              <a:rPr lang="en-US" altLang="zh-CN" sz="2000" b="1" i="1" dirty="0">
                <a:ln w="635">
                  <a:noFill/>
                </a:ln>
                <a:solidFill>
                  <a:prstClr val="black"/>
                </a:solidFill>
                <a:latin typeface="+mn-lt"/>
              </a:rPr>
              <a:t>A</a:t>
            </a:r>
            <a:r>
              <a:rPr lang="zh-CN" altLang="en-US" sz="2000" dirty="0">
                <a:ln w="635">
                  <a:noFill/>
                </a:ln>
                <a:solidFill>
                  <a:prstClr val="black"/>
                </a:solidFill>
                <a:latin typeface="+mn-lt"/>
              </a:rPr>
              <a:t>来表示（如右图）</a:t>
            </a:r>
            <a:r>
              <a:rPr lang="en-US" altLang="zh-CN" sz="2000" dirty="0">
                <a:ln w="635">
                  <a:noFill/>
                </a:ln>
                <a:solidFill>
                  <a:prstClr val="black"/>
                </a:solidFill>
                <a:latin typeface="+mn-lt"/>
              </a:rPr>
              <a:t>,</a:t>
            </a:r>
            <a:r>
              <a:rPr lang="en-US" altLang="zh-CN" sz="2000" b="1" i="1" dirty="0">
                <a:ln w="635">
                  <a:noFill/>
                </a:ln>
                <a:solidFill>
                  <a:prstClr val="black"/>
                </a:solidFill>
                <a:latin typeface="+mn-lt"/>
              </a:rPr>
              <a:t> A</a:t>
            </a:r>
            <a:r>
              <a:rPr lang="zh-CN" altLang="en-US" sz="2000" dirty="0">
                <a:ln w="635">
                  <a:noFill/>
                </a:ln>
                <a:solidFill>
                  <a:prstClr val="black"/>
                </a:solidFill>
                <a:latin typeface="+mn-lt"/>
              </a:rPr>
              <a:t>被称为该电路的</a:t>
            </a:r>
            <a:r>
              <a:rPr lang="zh-CN" altLang="en-US" sz="2000" b="1" dirty="0">
                <a:ln w="635">
                  <a:noFill/>
                </a:ln>
                <a:solidFill>
                  <a:prstClr val="black"/>
                </a:solidFill>
                <a:latin typeface="+mn-lt"/>
              </a:rPr>
              <a:t>传输矩阵</a:t>
            </a:r>
            <a:r>
              <a:rPr lang="zh-CN" altLang="en-US" sz="2000" dirty="0">
                <a:ln w="635">
                  <a:noFill/>
                </a:ln>
                <a:solidFill>
                  <a:prstClr val="black"/>
                </a:solidFill>
                <a:latin typeface="+mn-lt"/>
              </a:rPr>
              <a:t>。</a:t>
            </a:r>
            <a:endParaRPr lang="en-US" altLang="zh-CN" sz="2000" dirty="0">
              <a:ln w="635">
                <a:noFill/>
              </a:ln>
              <a:solidFill>
                <a:prstClr val="black"/>
              </a:solidFill>
              <a:latin typeface="+mn-lt"/>
            </a:endParaRPr>
          </a:p>
          <a:p>
            <a:pPr algn="just">
              <a:lnSpc>
                <a:spcPct val="150000"/>
              </a:lnSpc>
              <a:buClr>
                <a:srgbClr val="3366FF"/>
              </a:buClr>
            </a:pPr>
            <a:r>
              <a:rPr lang="en-US" altLang="zh-CN" sz="2000" dirty="0">
                <a:ln w="635">
                  <a:noFill/>
                </a:ln>
                <a:solidFill>
                  <a:prstClr val="black"/>
                </a:solidFill>
                <a:latin typeface="+mn-lt"/>
              </a:rPr>
              <a:t>         </a:t>
            </a:r>
            <a:r>
              <a:rPr lang="zh-CN" altLang="en-US" sz="2000" dirty="0">
                <a:ln w="635">
                  <a:noFill/>
                </a:ln>
                <a:solidFill>
                  <a:srgbClr val="0000FF"/>
                </a:solidFill>
                <a:latin typeface="+mn-lt"/>
              </a:rPr>
              <a:t>传输矩阵</a:t>
            </a:r>
            <a:r>
              <a:rPr lang="zh-CN" altLang="en-US" sz="2000" dirty="0">
                <a:ln w="635">
                  <a:noFill/>
                </a:ln>
                <a:solidFill>
                  <a:prstClr val="black"/>
                </a:solidFill>
                <a:latin typeface="+mn-lt"/>
              </a:rPr>
              <a:t>的元素可以用理论计算，也可用实验测试的方法取得。把复杂的电路分成许多串接局部电路，分别求出或测出它们的传输矩阵，再相乘起来，得到总的传输矩阵，可以使分析和测量电路的工作简化。 </a:t>
            </a:r>
          </a:p>
        </p:txBody>
      </p:sp>
      <p:graphicFrame>
        <p:nvGraphicFramePr>
          <p:cNvPr id="11" name="Object 5">
            <a:extLst>
              <a:ext uri="{FF2B5EF4-FFF2-40B4-BE49-F238E27FC236}">
                <a16:creationId xmlns:a16="http://schemas.microsoft.com/office/drawing/2014/main" id="{654B846A-0A38-470A-B956-5495663D0AB3}"/>
              </a:ext>
            </a:extLst>
          </p:cNvPr>
          <p:cNvGraphicFramePr>
            <a:graphicFrameLocks noChangeAspect="1"/>
          </p:cNvGraphicFramePr>
          <p:nvPr>
            <p:extLst>
              <p:ext uri="{D42A27DB-BD31-4B8C-83A1-F6EECF244321}">
                <p14:modId xmlns:p14="http://schemas.microsoft.com/office/powerpoint/2010/main" val="1586996817"/>
              </p:ext>
            </p:extLst>
          </p:nvPr>
        </p:nvGraphicFramePr>
        <p:xfrm>
          <a:off x="6816171" y="3581400"/>
          <a:ext cx="1955800" cy="895350"/>
        </p:xfrm>
        <a:graphic>
          <a:graphicData uri="http://schemas.openxmlformats.org/presentationml/2006/ole">
            <mc:AlternateContent xmlns:mc="http://schemas.openxmlformats.org/markup-compatibility/2006">
              <mc:Choice xmlns:v="urn:schemas-microsoft-com:vml" Requires="v">
                <p:oleObj spid="_x0000_s13374" r:id="rId3" imgW="865795" imgH="483967" progId="Equation.DSMT4">
                  <p:embed/>
                </p:oleObj>
              </mc:Choice>
              <mc:Fallback>
                <p:oleObj r:id="rId3" imgW="865795" imgH="483967" progId="Equation.DSMT4">
                  <p:embed/>
                  <p:pic>
                    <p:nvPicPr>
                      <p:cNvPr id="11" name="Object 5">
                        <a:extLst>
                          <a:ext uri="{FF2B5EF4-FFF2-40B4-BE49-F238E27FC236}">
                            <a16:creationId xmlns:a16="http://schemas.microsoft.com/office/drawing/2014/main" id="{654B846A-0A38-470A-B956-5495663D0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171" y="3581400"/>
                        <a:ext cx="1955800" cy="895350"/>
                      </a:xfrm>
                      <a:prstGeom prst="rect">
                        <a:avLst/>
                      </a:prstGeom>
                      <a:noFill/>
                    </p:spPr>
                  </p:pic>
                </p:oleObj>
              </mc:Fallback>
            </mc:AlternateContent>
          </a:graphicData>
        </a:graphic>
      </p:graphicFrame>
      <p:pic>
        <p:nvPicPr>
          <p:cNvPr id="5" name="图片 4">
            <a:extLst>
              <a:ext uri="{FF2B5EF4-FFF2-40B4-BE49-F238E27FC236}">
                <a16:creationId xmlns:a16="http://schemas.microsoft.com/office/drawing/2014/main" id="{6E066015-3C55-4DCB-A63C-FDD351BC5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4806" y="1903631"/>
            <a:ext cx="1638529" cy="1143160"/>
          </a:xfrm>
          <a:prstGeom prst="rect">
            <a:avLst/>
          </a:prstGeom>
        </p:spPr>
      </p:pic>
    </p:spTree>
    <p:extLst>
      <p:ext uri="{BB962C8B-B14F-4D97-AF65-F5344CB8AC3E}">
        <p14:creationId xmlns:p14="http://schemas.microsoft.com/office/powerpoint/2010/main" val="220196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4000"/>
                            </p:stCondLst>
                            <p:childTnLst>
                              <p:par>
                                <p:cTn id="23" presetID="42" presetClass="entr" presetSubtype="0" fill="hold"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1000"/>
                                        <p:tgtEl>
                                          <p:spTgt spid="9">
                                            <p:txEl>
                                              <p:pRg st="1" end="1"/>
                                            </p:txEl>
                                          </p:spTgt>
                                        </p:tgtEl>
                                      </p:cBhvr>
                                    </p:animEffect>
                                    <p:anim calcmode="lin" valueType="num">
                                      <p:cBhvr>
                                        <p:cTn id="2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从</a:t>
            </a:r>
            <a:r>
              <a:rPr lang="zh-CN" altLang="en-US" dirty="0">
                <a:solidFill>
                  <a:schemeClr val="accent6">
                    <a:lumMod val="75000"/>
                  </a:schemeClr>
                </a:solidFill>
              </a:rPr>
              <a:t>线性变换</a:t>
            </a:r>
            <a:r>
              <a:rPr lang="zh-CN" altLang="en-US" dirty="0"/>
              <a:t>的角度看矩阵与向量的乘法</a:t>
            </a:r>
          </a:p>
        </p:txBody>
      </p:sp>
    </p:spTree>
    <p:extLst>
      <p:ext uri="{BB962C8B-B14F-4D97-AF65-F5344CB8AC3E}">
        <p14:creationId xmlns:p14="http://schemas.microsoft.com/office/powerpoint/2010/main" val="419922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6.7】</a:t>
            </a:r>
            <a:r>
              <a:rPr lang="zh-CN" altLang="en-US" dirty="0"/>
              <a:t> 网络的矩阵分割和连接</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
        <p:nvSpPr>
          <p:cNvPr id="9" name="Rectangle 3">
            <a:extLst>
              <a:ext uri="{FF2B5EF4-FFF2-40B4-BE49-F238E27FC236}">
                <a16:creationId xmlns:a16="http://schemas.microsoft.com/office/drawing/2014/main" id="{81ED0D34-8FBF-44A6-A415-FD190B91FE25}"/>
              </a:ext>
            </a:extLst>
          </p:cNvPr>
          <p:cNvSpPr txBox="1">
            <a:spLocks noChangeArrowheads="1"/>
          </p:cNvSpPr>
          <p:nvPr/>
        </p:nvSpPr>
        <p:spPr>
          <a:xfrm>
            <a:off x="255586" y="1468171"/>
            <a:ext cx="8659813" cy="4656583"/>
          </a:xfrm>
          <a:prstGeom prst="rect">
            <a:avLst/>
          </a:prstGeom>
        </p:spPr>
        <p:txBody>
          <a:bodyPr vert="horz" lIns="45720" tIns="45720" rIns="4572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2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baseline="0">
                <a:solidFill>
                  <a:schemeClr val="tx1">
                    <a:tint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600" kern="1200" baseline="0">
                <a:solidFill>
                  <a:schemeClr val="tx1">
                    <a:tint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3366FF"/>
              </a:buClr>
            </a:pPr>
            <a:r>
              <a:rPr lang="zh-CN" altLang="en-US" sz="2000" dirty="0">
                <a:ln w="635">
                  <a:noFill/>
                </a:ln>
                <a:solidFill>
                  <a:prstClr val="black"/>
                </a:solidFill>
                <a:latin typeface="Times New Roman" panose="02020603050405020304" pitchFamily="18" charset="0"/>
                <a:cs typeface="Times New Roman" panose="02020603050405020304" pitchFamily="18" charset="0"/>
              </a:rPr>
              <a:t>         给出如下电路图，同时已知输入电流</a:t>
            </a:r>
            <a:r>
              <a:rPr lang="en-US" altLang="zh-CN" sz="2000" i="1" dirty="0" err="1">
                <a:ln w="635">
                  <a:noFill/>
                </a:ln>
                <a:solidFill>
                  <a:srgbClr val="0000FF"/>
                </a:solidFill>
                <a:latin typeface="Times New Roman" panose="02020603050405020304" pitchFamily="18" charset="0"/>
                <a:cs typeface="Times New Roman" panose="02020603050405020304" pitchFamily="18" charset="0"/>
              </a:rPr>
              <a:t>i</a:t>
            </a:r>
            <a:r>
              <a:rPr lang="en-US" altLang="zh-CN" sz="2000" baseline="-25000" dirty="0" err="1">
                <a:ln w="635">
                  <a:noFill/>
                </a:ln>
                <a:solidFill>
                  <a:srgbClr val="0000FF"/>
                </a:solidFill>
                <a:latin typeface="Times New Roman" panose="02020603050405020304" pitchFamily="18" charset="0"/>
                <a:cs typeface="Times New Roman" panose="02020603050405020304" pitchFamily="18" charset="0"/>
              </a:rPr>
              <a:t>in</a:t>
            </a:r>
            <a:r>
              <a:rPr lang="zh-CN" altLang="en-US" sz="2000" dirty="0">
                <a:ln w="635">
                  <a:noFill/>
                </a:ln>
                <a:solidFill>
                  <a:prstClr val="black"/>
                </a:solidFill>
                <a:latin typeface="Times New Roman" panose="02020603050405020304" pitchFamily="18" charset="0"/>
                <a:cs typeface="Times New Roman" panose="02020603050405020304" pitchFamily="18" charset="0"/>
              </a:rPr>
              <a:t>和输入电压</a:t>
            </a:r>
            <a:r>
              <a:rPr lang="en-US" altLang="zh-CN" sz="2000" i="1" dirty="0" err="1">
                <a:ln w="635">
                  <a:noFill/>
                </a:ln>
                <a:solidFill>
                  <a:srgbClr val="0000FF"/>
                </a:solidFill>
                <a:latin typeface="Times New Roman" panose="02020603050405020304" pitchFamily="18" charset="0"/>
                <a:cs typeface="Times New Roman" panose="02020603050405020304" pitchFamily="18" charset="0"/>
              </a:rPr>
              <a:t>u</a:t>
            </a:r>
            <a:r>
              <a:rPr lang="en-US" altLang="zh-CN" sz="2000" baseline="-25000" dirty="0" err="1">
                <a:ln w="635">
                  <a:noFill/>
                </a:ln>
                <a:solidFill>
                  <a:srgbClr val="0000FF"/>
                </a:solidFill>
                <a:latin typeface="Times New Roman" panose="02020603050405020304" pitchFamily="18" charset="0"/>
                <a:cs typeface="Times New Roman" panose="02020603050405020304" pitchFamily="18" charset="0"/>
              </a:rPr>
              <a:t>in</a:t>
            </a:r>
            <a:r>
              <a:rPr lang="zh-CN" altLang="en-US" sz="2000" dirty="0">
                <a:ln w="635">
                  <a:noFill/>
                </a:ln>
                <a:solidFill>
                  <a:prstClr val="black"/>
                </a:solidFill>
                <a:latin typeface="Times New Roman" panose="02020603050405020304" pitchFamily="18" charset="0"/>
                <a:cs typeface="Times New Roman" panose="02020603050405020304" pitchFamily="18" charset="0"/>
              </a:rPr>
              <a:t>，并且已知四个电阻的电阻值，求输出电流</a:t>
            </a:r>
            <a:r>
              <a:rPr lang="en-US" altLang="zh-CN" sz="2000" i="1" dirty="0" err="1">
                <a:ln w="635">
                  <a:noFill/>
                </a:ln>
                <a:solidFill>
                  <a:srgbClr val="0000FF"/>
                </a:solidFill>
                <a:latin typeface="Times New Roman" panose="02020603050405020304" pitchFamily="18" charset="0"/>
                <a:cs typeface="Times New Roman" panose="02020603050405020304" pitchFamily="18" charset="0"/>
              </a:rPr>
              <a:t>i</a:t>
            </a:r>
            <a:r>
              <a:rPr lang="en-US" altLang="zh-CN" sz="2000" baseline="-25000" dirty="0" err="1">
                <a:ln w="635">
                  <a:noFill/>
                </a:ln>
                <a:solidFill>
                  <a:srgbClr val="0000FF"/>
                </a:solidFill>
                <a:latin typeface="Times New Roman" panose="02020603050405020304" pitchFamily="18" charset="0"/>
                <a:cs typeface="Times New Roman" panose="02020603050405020304" pitchFamily="18" charset="0"/>
              </a:rPr>
              <a:t>out</a:t>
            </a:r>
            <a:r>
              <a:rPr lang="zh-CN" altLang="en-US" sz="2000" dirty="0">
                <a:ln w="635">
                  <a:noFill/>
                </a:ln>
                <a:solidFill>
                  <a:prstClr val="black"/>
                </a:solidFill>
                <a:latin typeface="Times New Roman" panose="02020603050405020304" pitchFamily="18" charset="0"/>
                <a:cs typeface="Times New Roman" panose="02020603050405020304" pitchFamily="18" charset="0"/>
              </a:rPr>
              <a:t>和输出电压</a:t>
            </a:r>
            <a:r>
              <a:rPr lang="en-US" altLang="zh-CN" sz="2000" i="1" dirty="0" err="1">
                <a:ln w="635">
                  <a:noFill/>
                </a:ln>
                <a:solidFill>
                  <a:srgbClr val="0000FF"/>
                </a:solidFill>
                <a:latin typeface="Times New Roman" panose="02020603050405020304" pitchFamily="18" charset="0"/>
                <a:cs typeface="Times New Roman" panose="02020603050405020304" pitchFamily="18" charset="0"/>
              </a:rPr>
              <a:t>u</a:t>
            </a:r>
            <a:r>
              <a:rPr lang="en-US" altLang="zh-CN" sz="2000" baseline="-25000" dirty="0" err="1">
                <a:ln w="635">
                  <a:noFill/>
                </a:ln>
                <a:solidFill>
                  <a:srgbClr val="0000FF"/>
                </a:solidFill>
                <a:latin typeface="Times New Roman" panose="02020603050405020304" pitchFamily="18" charset="0"/>
                <a:cs typeface="Times New Roman" panose="02020603050405020304" pitchFamily="18" charset="0"/>
              </a:rPr>
              <a:t>out</a:t>
            </a:r>
            <a:r>
              <a:rPr lang="zh-CN" altLang="en-US" sz="2000" dirty="0">
                <a:ln w="635">
                  <a:noFill/>
                </a:ln>
                <a:solidFill>
                  <a:prstClr val="black"/>
                </a:solidFill>
                <a:latin typeface="Times New Roman" panose="02020603050405020304" pitchFamily="18" charset="0"/>
                <a:cs typeface="Times New Roman" panose="02020603050405020304" pitchFamily="18" charset="0"/>
              </a:rPr>
              <a:t>。</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r>
              <a:rPr lang="zh-CN" altLang="en-US" sz="2000" dirty="0">
                <a:ln w="635">
                  <a:noFill/>
                </a:ln>
                <a:solidFill>
                  <a:prstClr val="black"/>
                </a:solidFill>
                <a:latin typeface="Times New Roman" panose="02020603050405020304" pitchFamily="18" charset="0"/>
                <a:cs typeface="Times New Roman" panose="02020603050405020304" pitchFamily="18" charset="0"/>
              </a:rPr>
              <a:t>        为了求输出电流、电压，我们可以将以上电路图抽象化为黑盒图，并拆分成不同电路模块的组合，再通过矩阵乘法求解最终的输出矩阵。如下图所示，其中</a:t>
            </a:r>
            <a:r>
              <a:rPr lang="en-US" altLang="zh-CN" sz="2000" b="1" i="1" dirty="0">
                <a:ln w="635">
                  <a:noFill/>
                </a:ln>
                <a:solidFill>
                  <a:prstClr val="black"/>
                </a:solidFill>
                <a:latin typeface="Times New Roman" panose="02020603050405020304" pitchFamily="18" charset="0"/>
                <a:cs typeface="Times New Roman" panose="02020603050405020304" pitchFamily="18" charset="0"/>
              </a:rPr>
              <a:t>A1</a:t>
            </a:r>
            <a:r>
              <a:rPr lang="zh-CN" altLang="en-US" sz="2000" b="1" i="1" dirty="0">
                <a:ln w="635">
                  <a:noFill/>
                </a:ln>
                <a:solidFill>
                  <a:prstClr val="black"/>
                </a:solidFill>
                <a:latin typeface="Times New Roman" panose="02020603050405020304" pitchFamily="18" charset="0"/>
                <a:cs typeface="Times New Roman" panose="02020603050405020304" pitchFamily="18" charset="0"/>
              </a:rPr>
              <a:t>、</a:t>
            </a:r>
            <a:r>
              <a:rPr lang="en-US" altLang="zh-CN" sz="2000" b="1" i="1" dirty="0">
                <a:ln w="635">
                  <a:noFill/>
                </a:ln>
                <a:solidFill>
                  <a:prstClr val="black"/>
                </a:solidFill>
                <a:latin typeface="Times New Roman" panose="02020603050405020304" pitchFamily="18" charset="0"/>
                <a:cs typeface="Times New Roman" panose="02020603050405020304" pitchFamily="18" charset="0"/>
              </a:rPr>
              <a:t>A4</a:t>
            </a:r>
            <a:r>
              <a:rPr lang="zh-CN" altLang="en-US" sz="2000" dirty="0">
                <a:ln w="635">
                  <a:noFill/>
                </a:ln>
                <a:solidFill>
                  <a:prstClr val="black"/>
                </a:solidFill>
                <a:latin typeface="Times New Roman" panose="02020603050405020304" pitchFamily="18" charset="0"/>
                <a:cs typeface="Times New Roman" panose="02020603050405020304" pitchFamily="18" charset="0"/>
              </a:rPr>
              <a:t>为串联电路，</a:t>
            </a:r>
            <a:r>
              <a:rPr lang="en-US" altLang="zh-CN" sz="2000" b="1" i="1" dirty="0">
                <a:ln w="635">
                  <a:noFill/>
                </a:ln>
                <a:solidFill>
                  <a:prstClr val="black"/>
                </a:solidFill>
                <a:latin typeface="Times New Roman" panose="02020603050405020304" pitchFamily="18" charset="0"/>
                <a:cs typeface="Times New Roman" panose="02020603050405020304" pitchFamily="18" charset="0"/>
              </a:rPr>
              <a:t>A2</a:t>
            </a:r>
            <a:r>
              <a:rPr lang="zh-CN" altLang="en-US" sz="2000" b="1" i="1" dirty="0">
                <a:ln w="635">
                  <a:noFill/>
                </a:ln>
                <a:solidFill>
                  <a:prstClr val="black"/>
                </a:solidFill>
                <a:latin typeface="Times New Roman" panose="02020603050405020304" pitchFamily="18" charset="0"/>
                <a:cs typeface="Times New Roman" panose="02020603050405020304" pitchFamily="18" charset="0"/>
              </a:rPr>
              <a:t>、</a:t>
            </a:r>
            <a:r>
              <a:rPr lang="en-US" altLang="zh-CN" sz="2000" b="1" i="1" dirty="0">
                <a:ln w="635">
                  <a:noFill/>
                </a:ln>
                <a:solidFill>
                  <a:prstClr val="black"/>
                </a:solidFill>
                <a:latin typeface="Times New Roman" panose="02020603050405020304" pitchFamily="18" charset="0"/>
                <a:cs typeface="Times New Roman" panose="02020603050405020304" pitchFamily="18" charset="0"/>
              </a:rPr>
              <a:t>A3</a:t>
            </a:r>
            <a:r>
              <a:rPr lang="zh-CN" altLang="en-US" sz="2000" dirty="0">
                <a:ln w="635">
                  <a:noFill/>
                </a:ln>
                <a:solidFill>
                  <a:prstClr val="black"/>
                </a:solidFill>
                <a:latin typeface="Times New Roman" panose="02020603050405020304" pitchFamily="18" charset="0"/>
                <a:cs typeface="Times New Roman" panose="02020603050405020304" pitchFamily="18" charset="0"/>
              </a:rPr>
              <a:t>为并联电路。：</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endParaRPr lang="zh-CN" altLang="en-US" sz="2000" dirty="0">
              <a:ln w="635">
                <a:noFill/>
              </a:ln>
              <a:solidFill>
                <a:prstClr val="black"/>
              </a:solidFill>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3F278514-EAC9-40BD-8E4A-78FA45873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91" y="2590800"/>
            <a:ext cx="7706801" cy="1533739"/>
          </a:xfrm>
          <a:prstGeom prst="rect">
            <a:avLst/>
          </a:prstGeom>
        </p:spPr>
      </p:pic>
      <p:pic>
        <p:nvPicPr>
          <p:cNvPr id="14" name="图片 13">
            <a:extLst>
              <a:ext uri="{FF2B5EF4-FFF2-40B4-BE49-F238E27FC236}">
                <a16:creationId xmlns:a16="http://schemas.microsoft.com/office/drawing/2014/main" id="{45A35C94-0712-42BB-A03A-8C800A938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5843355"/>
            <a:ext cx="8297433" cy="704948"/>
          </a:xfrm>
          <a:prstGeom prst="rect">
            <a:avLst/>
          </a:prstGeom>
        </p:spPr>
      </p:pic>
    </p:spTree>
    <p:extLst>
      <p:ext uri="{BB962C8B-B14F-4D97-AF65-F5344CB8AC3E}">
        <p14:creationId xmlns:p14="http://schemas.microsoft.com/office/powerpoint/2010/main" val="38958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1000"/>
                                        <p:tgtEl>
                                          <p:spTgt spid="9">
                                            <p:txEl>
                                              <p:pRg st="4" end="4"/>
                                            </p:txEl>
                                          </p:spTgt>
                                        </p:tgtEl>
                                      </p:cBhvr>
                                    </p:animEffect>
                                    <p:anim calcmode="lin" valueType="num">
                                      <p:cBhvr>
                                        <p:cTn id="2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6.7】</a:t>
            </a:r>
            <a:r>
              <a:rPr lang="zh-CN" altLang="en-US" dirty="0"/>
              <a:t> 网络的矩阵分割和连接</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81ED0D34-8FBF-44A6-A415-FD190B91FE25}"/>
                  </a:ext>
                </a:extLst>
              </p:cNvPr>
              <p:cNvSpPr txBox="1">
                <a:spLocks noChangeArrowheads="1"/>
              </p:cNvSpPr>
              <p:nvPr/>
            </p:nvSpPr>
            <p:spPr>
              <a:xfrm>
                <a:off x="255586" y="1468171"/>
                <a:ext cx="8659813" cy="4656583"/>
              </a:xfrm>
              <a:prstGeom prst="rect">
                <a:avLst/>
              </a:prstGeom>
            </p:spPr>
            <p:txBody>
              <a:bodyPr vert="horz" lIns="45720" tIns="45720" rIns="4572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2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baseline="0">
                    <a:solidFill>
                      <a:schemeClr val="tx1">
                        <a:tint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600" kern="1200" baseline="0">
                    <a:solidFill>
                      <a:schemeClr val="tx1">
                        <a:tint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3366FF"/>
                  </a:buClr>
                </a:pPr>
                <a:r>
                  <a:rPr lang="zh-CN" altLang="en-US" sz="2000" dirty="0">
                    <a:ln w="635">
                      <a:noFill/>
                    </a:ln>
                    <a:solidFill>
                      <a:prstClr val="black"/>
                    </a:solidFill>
                    <a:latin typeface="Times New Roman" panose="02020603050405020304" pitchFamily="18" charset="0"/>
                    <a:cs typeface="Times New Roman" panose="02020603050405020304" pitchFamily="18" charset="0"/>
                  </a:rPr>
                  <a:t>         首先给出一个简化版的例子：</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r>
                  <a:rPr lang="en-US" altLang="zh-CN" sz="2000" b="1" dirty="0">
                    <a:ln w="635">
                      <a:noFill/>
                    </a:ln>
                    <a:solidFill>
                      <a:prstClr val="black"/>
                    </a:solidFill>
                    <a:latin typeface="Times New Roman" panose="02020603050405020304" pitchFamily="18" charset="0"/>
                    <a:cs typeface="Times New Roman" panose="02020603050405020304" pitchFamily="18" charset="0"/>
                  </a:rPr>
                  <a:t>1. </a:t>
                </a:r>
                <a:r>
                  <a:rPr lang="zh-CN" altLang="en-US" sz="2000" b="1" dirty="0">
                    <a:ln w="635">
                      <a:noFill/>
                    </a:ln>
                    <a:solidFill>
                      <a:prstClr val="black"/>
                    </a:solidFill>
                    <a:latin typeface="Times New Roman" panose="02020603050405020304" pitchFamily="18" charset="0"/>
                    <a:cs typeface="Times New Roman" panose="02020603050405020304" pitchFamily="18" charset="0"/>
                  </a:rPr>
                  <a:t>求第一个子网络（串联电路）的传输矩阵</a:t>
                </a:r>
                <a:endParaRPr lang="en-US" altLang="zh-CN" sz="2000" b="1"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1).</a:t>
                </a:r>
                <a:r>
                  <a:rPr lang="zh-CN" altLang="en-US" sz="2000" dirty="0">
                    <a:ln w="635">
                      <a:noFill/>
                    </a:ln>
                    <a:solidFill>
                      <a:prstClr val="black"/>
                    </a:solidFill>
                    <a:latin typeface="Times New Roman" panose="02020603050405020304" pitchFamily="18" charset="0"/>
                    <a:cs typeface="Times New Roman" panose="02020603050405020304" pitchFamily="18" charset="0"/>
                  </a:rPr>
                  <a:t> 根据电路原理可以得到</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00000"/>
                  </a:lnSpc>
                  <a:buClr>
                    <a:srgbClr val="3366FF"/>
                  </a:buClr>
                </a:pP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oMath>
                </a14:m>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oMath>
                </a14:m>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oMath>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spcBef>
                    <a:spcPts val="2400"/>
                  </a:spcBef>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2). </a:t>
                </a:r>
                <a:r>
                  <a:rPr lang="zh-CN" altLang="en-US" sz="2000" dirty="0">
                    <a:ln w="635">
                      <a:noFill/>
                    </a:ln>
                    <a:solidFill>
                      <a:prstClr val="black"/>
                    </a:solidFill>
                    <a:latin typeface="Times New Roman" panose="02020603050405020304" pitchFamily="18" charset="0"/>
                    <a:cs typeface="Times New Roman" panose="02020603050405020304" pitchFamily="18" charset="0"/>
                  </a:rPr>
                  <a:t>将公式转换为矩阵方程</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00000"/>
                  </a:lnSpc>
                  <a:buClr>
                    <a:srgbClr val="3366FF"/>
                  </a:buClr>
                </a:pPr>
                <a14:m>
                  <m:oMath xmlns:m="http://schemas.openxmlformats.org/officeDocument/2006/math">
                    <m:d>
                      <m:dPr>
                        <m:begChr m:val="["/>
                        <m:endChr m:val="]"/>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𝑢</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mr>
                        </m:m>
                      </m:e>
                    </m:d>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m:rPr>
                                  <m:nor/>
                                </m:rPr>
                                <a:rPr lang="en-US" altLang="zh-CN" sz="2000" dirty="0">
                                  <a:ln w="635">
                                    <a:noFill/>
                                  </a:ln>
                                  <a:solidFill>
                                    <a:prstClr val="black"/>
                                  </a:solidFill>
                                  <a:cs typeface="Times New Roman" panose="02020603050405020304" pitchFamily="18" charset="0"/>
                                </a:rPr>
                                <m:t> </m:t>
                              </m:r>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0</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
                      </m:e>
                    </m:d>
                    <m:r>
                      <a:rPr lang="en-US" altLang="zh-CN" sz="2000" i="1">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0</m:t>
                              </m:r>
                            </m:e>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e>
                          </m:mr>
                        </m:m>
                      </m:e>
                    </m:d>
                  </m:oMath>
                </a14:m>
                <a:r>
                  <a:rPr lang="en-US" altLang="zh-CN" sz="2000" dirty="0">
                    <a:ln w="635">
                      <a:noFill/>
                    </a:ln>
                    <a:solidFill>
                      <a:prstClr val="black"/>
                    </a:solidFill>
                    <a:cs typeface="Times New Roman" panose="02020603050405020304" pitchFamily="18" charset="0"/>
                  </a:rPr>
                  <a:t> </a:t>
                </a:r>
                <a14:m>
                  <m:oMath xmlns:m="http://schemas.openxmlformats.org/officeDocument/2006/math">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
                      </m:e>
                    </m:d>
                  </m:oMath>
                </a14:m>
                <a:r>
                  <a:rPr lang="en-US" altLang="zh-CN" sz="2000" dirty="0">
                    <a:ln w="635">
                      <a:noFill/>
                    </a:ln>
                    <a:solidFill>
                      <a:prstClr val="black"/>
                    </a:solidFill>
                    <a:latin typeface="Times New Roman" panose="02020603050405020304" pitchFamily="18" charset="0"/>
                    <a:cs typeface="Times New Roman" panose="02020603050405020304" pitchFamily="18" charset="0"/>
                  </a:rPr>
                  <a:t>=</a:t>
                </a:r>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𝐴</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sub>
                    </m:sSub>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
                      </m:e>
                    </m:d>
                  </m:oMath>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spcBef>
                    <a:spcPts val="2400"/>
                  </a:spcBef>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3). </a:t>
                </a:r>
                <a:r>
                  <a:rPr lang="zh-CN" altLang="en-US" sz="2000" dirty="0">
                    <a:ln w="635">
                      <a:noFill/>
                    </a:ln>
                    <a:solidFill>
                      <a:prstClr val="black"/>
                    </a:solidFill>
                    <a:latin typeface="Times New Roman" panose="02020603050405020304" pitchFamily="18" charset="0"/>
                    <a:cs typeface="Times New Roman" panose="02020603050405020304" pitchFamily="18" charset="0"/>
                  </a:rPr>
                  <a:t>获得第一个子网络的传输矩阵，即</a:t>
                </a:r>
                <a:r>
                  <a:rPr lang="zh-CN" altLang="en-US" sz="2000" dirty="0">
                    <a:ln w="635">
                      <a:noFill/>
                    </a:ln>
                    <a:solidFill>
                      <a:srgbClr val="0000FF"/>
                    </a:solidFill>
                    <a:latin typeface="Times New Roman" panose="02020603050405020304" pitchFamily="18" charset="0"/>
                    <a:cs typeface="Times New Roman" panose="02020603050405020304" pitchFamily="18" charset="0"/>
                  </a:rPr>
                  <a:t>单一串联电路</a:t>
                </a:r>
                <a:r>
                  <a:rPr lang="zh-CN" altLang="en-US" sz="2000" dirty="0">
                    <a:ln w="635">
                      <a:noFill/>
                    </a:ln>
                    <a:solidFill>
                      <a:prstClr val="black"/>
                    </a:solidFill>
                    <a:latin typeface="Times New Roman" panose="02020603050405020304" pitchFamily="18" charset="0"/>
                    <a:cs typeface="Times New Roman" panose="02020603050405020304" pitchFamily="18" charset="0"/>
                  </a:rPr>
                  <a:t>的传输矩阵。</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00000"/>
                  </a:lnSpc>
                  <a:buClr>
                    <a:srgbClr val="3366FF"/>
                  </a:buClr>
                </a:pP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oMath>
                </a14:m>
                <a:r>
                  <a:rPr lang="en-US" altLang="zh-CN" sz="2000" dirty="0">
                    <a:ln w="635">
                      <a:noFill/>
                    </a:ln>
                    <a:solidFill>
                      <a:prstClr val="black"/>
                    </a:solidFill>
                    <a:cs typeface="Times New Roman" panose="02020603050405020304" pitchFamily="18" charset="0"/>
                  </a:rPr>
                  <a:t> </a:t>
                </a:r>
                <a14:m>
                  <m:oMath xmlns:m="http://schemas.openxmlformats.org/officeDocument/2006/math">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i="1">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r>
                                <a:rPr lang="en-US" altLang="zh-CN" sz="2000" i="1">
                                  <a:ln w="635">
                                    <a:noFill/>
                                  </a:ln>
                                  <a:solidFill>
                                    <a:prstClr val="black"/>
                                  </a:solidFill>
                                  <a:latin typeface="Cambria Math" panose="02040503050406030204" pitchFamily="18" charset="0"/>
                                  <a:cs typeface="Times New Roman" panose="02020603050405020304" pitchFamily="18" charset="0"/>
                                </a:rPr>
                                <m:t>0</m:t>
                              </m:r>
                            </m:e>
                            <m:e>
                              <m:r>
                                <a:rPr lang="en-US" altLang="zh-CN" sz="2000" i="1">
                                  <a:ln w="635">
                                    <a:noFill/>
                                  </a:ln>
                                  <a:solidFill>
                                    <a:prstClr val="black"/>
                                  </a:solidFill>
                                  <a:latin typeface="Cambria Math" panose="02040503050406030204" pitchFamily="18" charset="0"/>
                                  <a:cs typeface="Times New Roman" panose="02020603050405020304" pitchFamily="18" charset="0"/>
                                </a:rPr>
                                <m:t>1</m:t>
                              </m:r>
                            </m:e>
                          </m:mr>
                        </m:m>
                      </m:e>
                    </m:d>
                  </m:oMath>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57200" indent="-457200" algn="just">
                  <a:lnSpc>
                    <a:spcPct val="150000"/>
                  </a:lnSpc>
                  <a:buClr>
                    <a:srgbClr val="3366FF"/>
                  </a:buClr>
                  <a:buAutoNum type="arabicPeriod"/>
                </a:pP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81ED0D34-8FBF-44A6-A415-FD190B91FE25}"/>
                  </a:ext>
                </a:extLst>
              </p:cNvPr>
              <p:cNvSpPr txBox="1">
                <a:spLocks noRot="1" noChangeAspect="1" noMove="1" noResize="1" noEditPoints="1" noAdjustHandles="1" noChangeArrowheads="1" noChangeShapeType="1" noTextEdit="1"/>
              </p:cNvSpPr>
              <p:nvPr/>
            </p:nvSpPr>
            <p:spPr>
              <a:xfrm>
                <a:off x="255586" y="1468171"/>
                <a:ext cx="8659813" cy="4656583"/>
              </a:xfrm>
              <a:prstGeom prst="rect">
                <a:avLst/>
              </a:prstGeom>
              <a:blipFill>
                <a:blip r:embed="rId2"/>
                <a:stretch>
                  <a:fillRect l="-126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EDF1D0A-4B02-4377-BDC8-9C727C15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057400"/>
            <a:ext cx="3274845" cy="1126380"/>
          </a:xfrm>
          <a:prstGeom prst="rect">
            <a:avLst/>
          </a:prstGeom>
        </p:spPr>
      </p:pic>
      <p:pic>
        <p:nvPicPr>
          <p:cNvPr id="7" name="图片 6">
            <a:extLst>
              <a:ext uri="{FF2B5EF4-FFF2-40B4-BE49-F238E27FC236}">
                <a16:creationId xmlns:a16="http://schemas.microsoft.com/office/drawing/2014/main" id="{97E4C010-ECCE-416B-9262-57D5DB297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3352800"/>
            <a:ext cx="3402014" cy="572157"/>
          </a:xfrm>
          <a:prstGeom prst="rect">
            <a:avLst/>
          </a:prstGeom>
        </p:spPr>
      </p:pic>
    </p:spTree>
    <p:extLst>
      <p:ext uri="{BB962C8B-B14F-4D97-AF65-F5344CB8AC3E}">
        <p14:creationId xmlns:p14="http://schemas.microsoft.com/office/powerpoint/2010/main" val="32663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1000"/>
                                        <p:tgtEl>
                                          <p:spTgt spid="9">
                                            <p:txEl>
                                              <p:pRg st="2" end="2"/>
                                            </p:txEl>
                                          </p:spTgt>
                                        </p:tgtEl>
                                      </p:cBhvr>
                                    </p:animEffect>
                                    <p:anim calcmode="lin" valueType="num">
                                      <p:cBhvr>
                                        <p:cTn id="3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1000"/>
                                        <p:tgtEl>
                                          <p:spTgt spid="9">
                                            <p:txEl>
                                              <p:pRg st="3" end="3"/>
                                            </p:txEl>
                                          </p:spTgt>
                                        </p:tgtEl>
                                      </p:cBhvr>
                                    </p:animEffect>
                                    <p:anim calcmode="lin" valueType="num">
                                      <p:cBhvr>
                                        <p:cTn id="3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Effect transition="in" filter="fade">
                                      <p:cBhvr>
                                        <p:cTn id="45" dur="1000"/>
                                        <p:tgtEl>
                                          <p:spTgt spid="9">
                                            <p:txEl>
                                              <p:pRg st="4" end="4"/>
                                            </p:txEl>
                                          </p:spTgt>
                                        </p:tgtEl>
                                      </p:cBhvr>
                                    </p:animEffect>
                                    <p:anim calcmode="lin" valueType="num">
                                      <p:cBhvr>
                                        <p:cTn id="4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nodeType="after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1000"/>
                                        <p:tgtEl>
                                          <p:spTgt spid="9">
                                            <p:txEl>
                                              <p:pRg st="5" end="5"/>
                                            </p:txEl>
                                          </p:spTgt>
                                        </p:tgtEl>
                                      </p:cBhvr>
                                    </p:animEffect>
                                    <p:anim calcmode="lin" valueType="num">
                                      <p:cBhvr>
                                        <p:cTn id="5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9">
                                            <p:txEl>
                                              <p:pRg st="6" end="6"/>
                                            </p:txEl>
                                          </p:spTgt>
                                        </p:tgtEl>
                                        <p:attrNameLst>
                                          <p:attrName>style.visibility</p:attrName>
                                        </p:attrNameLst>
                                      </p:cBhvr>
                                      <p:to>
                                        <p:strVal val="visible"/>
                                      </p:to>
                                    </p:set>
                                    <p:animEffect transition="in" filter="fade">
                                      <p:cBhvr>
                                        <p:cTn id="58" dur="1000"/>
                                        <p:tgtEl>
                                          <p:spTgt spid="9">
                                            <p:txEl>
                                              <p:pRg st="6" end="6"/>
                                            </p:txEl>
                                          </p:spTgt>
                                        </p:tgtEl>
                                      </p:cBhvr>
                                    </p:animEffect>
                                    <p:anim calcmode="lin" valueType="num">
                                      <p:cBhvr>
                                        <p:cTn id="5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42" presetClass="entr" presetSubtype="0" fill="hold" nodeType="afterEffect">
                                  <p:stCondLst>
                                    <p:cond delay="0"/>
                                  </p:stCondLst>
                                  <p:childTnLst>
                                    <p:set>
                                      <p:cBhvr>
                                        <p:cTn id="63" dur="1" fill="hold">
                                          <p:stCondLst>
                                            <p:cond delay="0"/>
                                          </p:stCondLst>
                                        </p:cTn>
                                        <p:tgtEl>
                                          <p:spTgt spid="9">
                                            <p:txEl>
                                              <p:pRg st="7" end="7"/>
                                            </p:txEl>
                                          </p:spTgt>
                                        </p:tgtEl>
                                        <p:attrNameLst>
                                          <p:attrName>style.visibility</p:attrName>
                                        </p:attrNameLst>
                                      </p:cBhvr>
                                      <p:to>
                                        <p:strVal val="visible"/>
                                      </p:to>
                                    </p:set>
                                    <p:animEffect transition="in" filter="fade">
                                      <p:cBhvr>
                                        <p:cTn id="64" dur="1000"/>
                                        <p:tgtEl>
                                          <p:spTgt spid="9">
                                            <p:txEl>
                                              <p:pRg st="7" end="7"/>
                                            </p:txEl>
                                          </p:spTgt>
                                        </p:tgtEl>
                                      </p:cBhvr>
                                    </p:animEffect>
                                    <p:anim calcmode="lin" valueType="num">
                                      <p:cBhvr>
                                        <p:cTn id="6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6.7】</a:t>
            </a:r>
            <a:r>
              <a:rPr lang="zh-CN" altLang="en-US" dirty="0"/>
              <a:t> 网络的矩阵分割和连接</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81ED0D34-8FBF-44A6-A415-FD190B91FE25}"/>
                  </a:ext>
                </a:extLst>
              </p:cNvPr>
              <p:cNvSpPr txBox="1">
                <a:spLocks noChangeArrowheads="1"/>
              </p:cNvSpPr>
              <p:nvPr/>
            </p:nvSpPr>
            <p:spPr>
              <a:xfrm>
                <a:off x="255586" y="1468171"/>
                <a:ext cx="8659813" cy="4656583"/>
              </a:xfrm>
              <a:prstGeom prst="rect">
                <a:avLst/>
              </a:prstGeom>
            </p:spPr>
            <p:txBody>
              <a:bodyPr vert="horz" lIns="45720" tIns="45720" rIns="4572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2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baseline="0">
                    <a:solidFill>
                      <a:schemeClr val="tx1">
                        <a:tint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600" kern="1200" baseline="0">
                    <a:solidFill>
                      <a:schemeClr val="tx1">
                        <a:tint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3366FF"/>
                  </a:buClr>
                </a:pPr>
                <a:r>
                  <a:rPr lang="zh-CN" altLang="en-US" sz="2000" dirty="0">
                    <a:ln w="635">
                      <a:noFill/>
                    </a:ln>
                    <a:solidFill>
                      <a:prstClr val="black"/>
                    </a:solidFill>
                    <a:latin typeface="Times New Roman" panose="02020603050405020304" pitchFamily="18" charset="0"/>
                    <a:cs typeface="Times New Roman" panose="02020603050405020304" pitchFamily="18" charset="0"/>
                  </a:rPr>
                  <a:t>         首先给出一个简化版的例子：</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r>
                  <a:rPr lang="en-US" altLang="zh-CN" sz="2000" b="1" dirty="0">
                    <a:ln w="635">
                      <a:noFill/>
                    </a:ln>
                    <a:solidFill>
                      <a:prstClr val="black"/>
                    </a:solidFill>
                    <a:latin typeface="Times New Roman" panose="02020603050405020304" pitchFamily="18" charset="0"/>
                    <a:cs typeface="Times New Roman" panose="02020603050405020304" pitchFamily="18" charset="0"/>
                  </a:rPr>
                  <a:t>2. </a:t>
                </a:r>
                <a:r>
                  <a:rPr lang="zh-CN" altLang="en-US" sz="2000" b="1" dirty="0">
                    <a:ln w="635">
                      <a:noFill/>
                    </a:ln>
                    <a:solidFill>
                      <a:prstClr val="black"/>
                    </a:solidFill>
                    <a:latin typeface="Times New Roman" panose="02020603050405020304" pitchFamily="18" charset="0"/>
                    <a:cs typeface="Times New Roman" panose="02020603050405020304" pitchFamily="18" charset="0"/>
                  </a:rPr>
                  <a:t>求第二个子网络（并联电路）的传输矩阵</a:t>
                </a:r>
                <a:endParaRPr lang="en-US" altLang="zh-CN" sz="2000" b="1"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1).</a:t>
                </a:r>
                <a:r>
                  <a:rPr lang="zh-CN" altLang="en-US" sz="2000" dirty="0">
                    <a:ln w="635">
                      <a:noFill/>
                    </a:ln>
                    <a:solidFill>
                      <a:prstClr val="black"/>
                    </a:solidFill>
                    <a:latin typeface="Times New Roman" panose="02020603050405020304" pitchFamily="18" charset="0"/>
                    <a:cs typeface="Times New Roman" panose="02020603050405020304" pitchFamily="18" charset="0"/>
                  </a:rPr>
                  <a:t> 根据电路原理可以得到</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00000"/>
                  </a:lnSpc>
                  <a:buClr>
                    <a:srgbClr val="3366FF"/>
                  </a:buClr>
                </a:pP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3</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smtClean="0">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𝑢</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oMath>
                </a14:m>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smtClean="0">
                            <a:ln w="635">
                              <a:noFill/>
                            </a:ln>
                            <a:solidFill>
                              <a:prstClr val="black"/>
                            </a:solidFill>
                            <a:latin typeface="Cambria Math" panose="02040503050406030204" pitchFamily="18" charset="0"/>
                            <a:cs typeface="Times New Roman" panose="02020603050405020304" pitchFamily="18" charset="0"/>
                          </a:rPr>
                          <m:t>3</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smtClean="0">
                            <a:ln w="635">
                              <a:noFill/>
                            </a:ln>
                            <a:solidFill>
                              <a:prstClr val="black"/>
                            </a:solidFill>
                            <a:latin typeface="Cambria Math" panose="02040503050406030204" pitchFamily="18" charset="0"/>
                            <a:cs typeface="Times New Roman" panose="02020603050405020304" pitchFamily="18" charset="0"/>
                          </a:rPr>
                          <m:t>2</m:t>
                        </m:r>
                      </m:sub>
                    </m:sSub>
                  </m:oMath>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spcBef>
                    <a:spcPts val="2400"/>
                  </a:spcBef>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2). </a:t>
                </a:r>
                <a:r>
                  <a:rPr lang="zh-CN" altLang="en-US" sz="2000" dirty="0">
                    <a:ln w="635">
                      <a:noFill/>
                    </a:ln>
                    <a:solidFill>
                      <a:prstClr val="black"/>
                    </a:solidFill>
                    <a:latin typeface="Times New Roman" panose="02020603050405020304" pitchFamily="18" charset="0"/>
                    <a:cs typeface="Times New Roman" panose="02020603050405020304" pitchFamily="18" charset="0"/>
                  </a:rPr>
                  <a:t>将公式转换为矩阵方程</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00000"/>
                  </a:lnSpc>
                  <a:buClr>
                    <a:srgbClr val="3366FF"/>
                  </a:buClr>
                </a:pPr>
                <a14:m>
                  <m:oMath xmlns:m="http://schemas.openxmlformats.org/officeDocument/2006/math">
                    <m:d>
                      <m:dPr>
                        <m:begChr m:val="["/>
                        <m:endChr m:val="]"/>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𝑢</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3</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𝑖</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3</m:t>
                                  </m:r>
                                </m:sub>
                              </m:sSub>
                            </m:e>
                          </m:mr>
                        </m:m>
                      </m:e>
                    </m:d>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+0</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r>
                                <m:rPr>
                                  <m:nor/>
                                </m:rPr>
                                <a:rPr lang="en-US" altLang="zh-CN" sz="2000" dirty="0">
                                  <a:ln w="635">
                                    <a:noFill/>
                                  </a:ln>
                                  <a:solidFill>
                                    <a:prstClr val="black"/>
                                  </a:solidFill>
                                  <a:cs typeface="Times New Roman" panose="02020603050405020304" pitchFamily="18" charset="0"/>
                                </a:rPr>
                                <m:t> </m:t>
                              </m:r>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e>
                          </m:mr>
                        </m:m>
                      </m:e>
                    </m:d>
                    <m:r>
                      <a:rPr lang="en-US" altLang="zh-CN" sz="2000" i="1">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e>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0</m:t>
                              </m:r>
                            </m:e>
                          </m:mr>
                          <m:mr>
                            <m:e>
                              <m:r>
                                <a:rPr lang="en-US" altLang="zh-CN" sz="2000" i="1">
                                  <a:ln w="635">
                                    <a:noFill/>
                                  </a:ln>
                                  <a:solidFill>
                                    <a:prstClr val="black"/>
                                  </a:solidFill>
                                  <a:latin typeface="Cambria Math" panose="02040503050406030204" pitchFamily="18" charset="0"/>
                                  <a:cs typeface="Times New Roman" panose="02020603050405020304" pitchFamily="18" charset="0"/>
                                </a:rPr>
                                <m:t>−</m:t>
                              </m:r>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e>
                          </m:mr>
                        </m:m>
                      </m:e>
                    </m:d>
                  </m:oMath>
                </a14:m>
                <a:r>
                  <a:rPr lang="en-US" altLang="zh-CN" sz="2000" dirty="0">
                    <a:ln w="635">
                      <a:noFill/>
                    </a:ln>
                    <a:solidFill>
                      <a:prstClr val="black"/>
                    </a:solidFill>
                    <a:cs typeface="Times New Roman" panose="02020603050405020304" pitchFamily="18" charset="0"/>
                  </a:rPr>
                  <a:t> </a:t>
                </a:r>
                <a14:m>
                  <m:oMath xmlns:m="http://schemas.openxmlformats.org/officeDocument/2006/math">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e>
                          </m:mr>
                        </m:m>
                      </m:e>
                    </m:d>
                  </m:oMath>
                </a14:m>
                <a:r>
                  <a:rPr lang="en-US" altLang="zh-CN" sz="2000" dirty="0">
                    <a:ln w="635">
                      <a:noFill/>
                    </a:ln>
                    <a:solidFill>
                      <a:prstClr val="black"/>
                    </a:solidFill>
                    <a:latin typeface="Times New Roman" panose="02020603050405020304" pitchFamily="18" charset="0"/>
                    <a:cs typeface="Times New Roman" panose="02020603050405020304" pitchFamily="18" charset="0"/>
                  </a:rPr>
                  <a:t>=</a:t>
                </a:r>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sSubPr>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𝐴</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2</m:t>
                                  </m:r>
                                </m:sub>
                              </m:sSub>
                            </m:e>
                          </m:mr>
                        </m:m>
                      </m:e>
                    </m:d>
                  </m:oMath>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spcBef>
                    <a:spcPts val="2400"/>
                  </a:spcBef>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3). </a:t>
                </a:r>
                <a:r>
                  <a:rPr lang="zh-CN" altLang="en-US" sz="2000" dirty="0">
                    <a:ln w="635">
                      <a:noFill/>
                    </a:ln>
                    <a:solidFill>
                      <a:prstClr val="black"/>
                    </a:solidFill>
                    <a:latin typeface="Times New Roman" panose="02020603050405020304" pitchFamily="18" charset="0"/>
                    <a:cs typeface="Times New Roman" panose="02020603050405020304" pitchFamily="18" charset="0"/>
                  </a:rPr>
                  <a:t>获得第二个子网络的传输矩阵，即</a:t>
                </a:r>
                <a:r>
                  <a:rPr lang="zh-CN" altLang="en-US" sz="2000" dirty="0">
                    <a:ln w="635">
                      <a:noFill/>
                    </a:ln>
                    <a:solidFill>
                      <a:srgbClr val="0000FF"/>
                    </a:solidFill>
                    <a:latin typeface="Times New Roman" panose="02020603050405020304" pitchFamily="18" charset="0"/>
                    <a:cs typeface="Times New Roman" panose="02020603050405020304" pitchFamily="18" charset="0"/>
                  </a:rPr>
                  <a:t>单一并联电路</a:t>
                </a:r>
                <a:r>
                  <a:rPr lang="zh-CN" altLang="en-US" sz="2000" dirty="0">
                    <a:ln w="635">
                      <a:noFill/>
                    </a:ln>
                    <a:solidFill>
                      <a:prstClr val="black"/>
                    </a:solidFill>
                    <a:latin typeface="Times New Roman" panose="02020603050405020304" pitchFamily="18" charset="0"/>
                    <a:cs typeface="Times New Roman" panose="02020603050405020304" pitchFamily="18" charset="0"/>
                  </a:rPr>
                  <a:t>的传输矩阵。</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50000"/>
                  </a:lnSpc>
                  <a:buClr>
                    <a:srgbClr val="3366FF"/>
                  </a:buClr>
                </a:pPr>
                <a14:m>
                  <m:oMathPara xmlns:m="http://schemas.openxmlformats.org/officeDocument/2006/math">
                    <m:oMathParaPr>
                      <m:jc m:val="left"/>
                    </m:oMathParaPr>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smtClean="0">
                              <a:ln w="635">
                                <a:noFill/>
                              </a:ln>
                              <a:solidFill>
                                <a:prstClr val="black"/>
                              </a:solidFill>
                              <a:latin typeface="Cambria Math" panose="02040503050406030204" pitchFamily="18" charset="0"/>
                              <a:cs typeface="Times New Roman" panose="02020603050405020304" pitchFamily="18" charset="0"/>
                            </a:rPr>
                            <m:t>2</m:t>
                          </m:r>
                        </m:sub>
                      </m:s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i="1">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0</m:t>
                                </m:r>
                              </m:e>
                            </m:mr>
                            <m:mr>
                              <m:e>
                                <m:r>
                                  <a:rPr lang="en-US" altLang="zh-CN" sz="2000" i="1">
                                    <a:ln w="635">
                                      <a:noFill/>
                                    </a:ln>
                                    <a:solidFill>
                                      <a:prstClr val="black"/>
                                    </a:solidFill>
                                    <a:latin typeface="Cambria Math" panose="02040503050406030204" pitchFamily="18" charset="0"/>
                                    <a:cs typeface="Times New Roman" panose="02020603050405020304" pitchFamily="18" charset="0"/>
                                  </a:rPr>
                                  <m:t>−1/</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e>
                                <m:r>
                                  <a:rPr lang="en-US" altLang="zh-CN" sz="2000" i="1">
                                    <a:ln w="635">
                                      <a:noFill/>
                                    </a:ln>
                                    <a:solidFill>
                                      <a:prstClr val="black"/>
                                    </a:solidFill>
                                    <a:latin typeface="Cambria Math" panose="02040503050406030204" pitchFamily="18" charset="0"/>
                                    <a:cs typeface="Times New Roman" panose="02020603050405020304" pitchFamily="18" charset="0"/>
                                  </a:rPr>
                                  <m:t>1</m:t>
                                </m:r>
                              </m:e>
                            </m:mr>
                          </m:m>
                        </m:e>
                      </m:d>
                    </m:oMath>
                  </m:oMathPara>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57200" indent="-457200" algn="just">
                  <a:lnSpc>
                    <a:spcPct val="150000"/>
                  </a:lnSpc>
                  <a:buClr>
                    <a:srgbClr val="3366FF"/>
                  </a:buClr>
                  <a:buAutoNum type="arabicPeriod"/>
                </a:pP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81ED0D34-8FBF-44A6-A415-FD190B91FE25}"/>
                  </a:ext>
                </a:extLst>
              </p:cNvPr>
              <p:cNvSpPr txBox="1">
                <a:spLocks noRot="1" noChangeAspect="1" noMove="1" noResize="1" noEditPoints="1" noAdjustHandles="1" noChangeArrowheads="1" noChangeShapeType="1" noTextEdit="1"/>
              </p:cNvSpPr>
              <p:nvPr/>
            </p:nvSpPr>
            <p:spPr>
              <a:xfrm>
                <a:off x="255586" y="1468171"/>
                <a:ext cx="8659813" cy="4656583"/>
              </a:xfrm>
              <a:prstGeom prst="rect">
                <a:avLst/>
              </a:prstGeom>
              <a:blipFill>
                <a:blip r:embed="rId2"/>
                <a:stretch>
                  <a:fillRect l="-126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EDF1D0A-4B02-4377-BDC8-9C727C15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057400"/>
            <a:ext cx="3274845" cy="1126380"/>
          </a:xfrm>
          <a:prstGeom prst="rect">
            <a:avLst/>
          </a:prstGeom>
        </p:spPr>
      </p:pic>
      <p:pic>
        <p:nvPicPr>
          <p:cNvPr id="7" name="图片 6">
            <a:extLst>
              <a:ext uri="{FF2B5EF4-FFF2-40B4-BE49-F238E27FC236}">
                <a16:creationId xmlns:a16="http://schemas.microsoft.com/office/drawing/2014/main" id="{97E4C010-ECCE-416B-9262-57D5DB297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3352800"/>
            <a:ext cx="3402014" cy="572157"/>
          </a:xfrm>
          <a:prstGeom prst="rect">
            <a:avLst/>
          </a:prstGeom>
        </p:spPr>
      </p:pic>
    </p:spTree>
    <p:extLst>
      <p:ext uri="{BB962C8B-B14F-4D97-AF65-F5344CB8AC3E}">
        <p14:creationId xmlns:p14="http://schemas.microsoft.com/office/powerpoint/2010/main" val="32629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1000"/>
                                        <p:tgtEl>
                                          <p:spTgt spid="9">
                                            <p:txEl>
                                              <p:pRg st="2" end="2"/>
                                            </p:txEl>
                                          </p:spTgt>
                                        </p:tgtEl>
                                      </p:cBhvr>
                                    </p:animEffect>
                                    <p:anim calcmode="lin" valueType="num">
                                      <p:cBhvr>
                                        <p:cTn id="3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1000"/>
                                        <p:tgtEl>
                                          <p:spTgt spid="9">
                                            <p:txEl>
                                              <p:pRg st="3" end="3"/>
                                            </p:txEl>
                                          </p:spTgt>
                                        </p:tgtEl>
                                      </p:cBhvr>
                                    </p:animEffect>
                                    <p:anim calcmode="lin" valueType="num">
                                      <p:cBhvr>
                                        <p:cTn id="3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Effect transition="in" filter="fade">
                                      <p:cBhvr>
                                        <p:cTn id="45" dur="1000"/>
                                        <p:tgtEl>
                                          <p:spTgt spid="9">
                                            <p:txEl>
                                              <p:pRg st="4" end="4"/>
                                            </p:txEl>
                                          </p:spTgt>
                                        </p:tgtEl>
                                      </p:cBhvr>
                                    </p:animEffect>
                                    <p:anim calcmode="lin" valueType="num">
                                      <p:cBhvr>
                                        <p:cTn id="4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nodeType="after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1000"/>
                                        <p:tgtEl>
                                          <p:spTgt spid="9">
                                            <p:txEl>
                                              <p:pRg st="5" end="5"/>
                                            </p:txEl>
                                          </p:spTgt>
                                        </p:tgtEl>
                                      </p:cBhvr>
                                    </p:animEffect>
                                    <p:anim calcmode="lin" valueType="num">
                                      <p:cBhvr>
                                        <p:cTn id="5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9">
                                            <p:txEl>
                                              <p:pRg st="6" end="6"/>
                                            </p:txEl>
                                          </p:spTgt>
                                        </p:tgtEl>
                                        <p:attrNameLst>
                                          <p:attrName>style.visibility</p:attrName>
                                        </p:attrNameLst>
                                      </p:cBhvr>
                                      <p:to>
                                        <p:strVal val="visible"/>
                                      </p:to>
                                    </p:set>
                                    <p:animEffect transition="in" filter="fade">
                                      <p:cBhvr>
                                        <p:cTn id="58" dur="1000"/>
                                        <p:tgtEl>
                                          <p:spTgt spid="9">
                                            <p:txEl>
                                              <p:pRg st="6" end="6"/>
                                            </p:txEl>
                                          </p:spTgt>
                                        </p:tgtEl>
                                      </p:cBhvr>
                                    </p:animEffect>
                                    <p:anim calcmode="lin" valueType="num">
                                      <p:cBhvr>
                                        <p:cTn id="5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42" presetClass="entr" presetSubtype="0" fill="hold" nodeType="afterEffect">
                                  <p:stCondLst>
                                    <p:cond delay="0"/>
                                  </p:stCondLst>
                                  <p:childTnLst>
                                    <p:set>
                                      <p:cBhvr>
                                        <p:cTn id="63" dur="1" fill="hold">
                                          <p:stCondLst>
                                            <p:cond delay="0"/>
                                          </p:stCondLst>
                                        </p:cTn>
                                        <p:tgtEl>
                                          <p:spTgt spid="9">
                                            <p:txEl>
                                              <p:pRg st="7" end="7"/>
                                            </p:txEl>
                                          </p:spTgt>
                                        </p:tgtEl>
                                        <p:attrNameLst>
                                          <p:attrName>style.visibility</p:attrName>
                                        </p:attrNameLst>
                                      </p:cBhvr>
                                      <p:to>
                                        <p:strVal val="visible"/>
                                      </p:to>
                                    </p:set>
                                    <p:animEffect transition="in" filter="fade">
                                      <p:cBhvr>
                                        <p:cTn id="64" dur="1000"/>
                                        <p:tgtEl>
                                          <p:spTgt spid="9">
                                            <p:txEl>
                                              <p:pRg st="7" end="7"/>
                                            </p:txEl>
                                          </p:spTgt>
                                        </p:tgtEl>
                                      </p:cBhvr>
                                    </p:animEffect>
                                    <p:anim calcmode="lin" valueType="num">
                                      <p:cBhvr>
                                        <p:cTn id="6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6.7】</a:t>
            </a:r>
            <a:r>
              <a:rPr lang="zh-CN" altLang="en-US" dirty="0"/>
              <a:t> 网络的矩阵分割和连接</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81ED0D34-8FBF-44A6-A415-FD190B91FE25}"/>
                  </a:ext>
                </a:extLst>
              </p:cNvPr>
              <p:cNvSpPr txBox="1">
                <a:spLocks noChangeArrowheads="1"/>
              </p:cNvSpPr>
              <p:nvPr/>
            </p:nvSpPr>
            <p:spPr>
              <a:xfrm>
                <a:off x="255586" y="1468171"/>
                <a:ext cx="8659813" cy="4656583"/>
              </a:xfrm>
              <a:prstGeom prst="rect">
                <a:avLst/>
              </a:prstGeom>
            </p:spPr>
            <p:txBody>
              <a:bodyPr vert="horz" lIns="45720" tIns="45720" rIns="4572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200" kern="12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None/>
                  <a:defRPr sz="1800" kern="1200" baseline="0">
                    <a:solidFill>
                      <a:schemeClr val="tx1">
                        <a:tint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None/>
                  <a:defRPr sz="1600" kern="1200" baseline="0">
                    <a:solidFill>
                      <a:schemeClr val="tx1">
                        <a:tint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400" kern="1200" baseline="0">
                    <a:solidFill>
                      <a:schemeClr val="tx1">
                        <a:tint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3366FF"/>
                  </a:buClr>
                </a:pPr>
                <a:r>
                  <a:rPr lang="zh-CN" altLang="en-US" sz="2000" dirty="0">
                    <a:ln w="635">
                      <a:noFill/>
                    </a:ln>
                    <a:solidFill>
                      <a:prstClr val="black"/>
                    </a:solidFill>
                    <a:latin typeface="Times New Roman" panose="02020603050405020304" pitchFamily="18" charset="0"/>
                    <a:cs typeface="Times New Roman" panose="02020603050405020304" pitchFamily="18" charset="0"/>
                  </a:rPr>
                  <a:t>         首先给出一个简化版的例子：</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r>
                  <a:rPr lang="en-US" altLang="zh-CN" sz="2000" b="1" dirty="0">
                    <a:ln w="635">
                      <a:noFill/>
                    </a:ln>
                    <a:solidFill>
                      <a:prstClr val="black"/>
                    </a:solidFill>
                    <a:latin typeface="Times New Roman" panose="02020603050405020304" pitchFamily="18" charset="0"/>
                    <a:cs typeface="Times New Roman" panose="02020603050405020304" pitchFamily="18" charset="0"/>
                  </a:rPr>
                  <a:t>3. </a:t>
                </a:r>
                <a:r>
                  <a:rPr lang="zh-CN" altLang="en-US" sz="2000" b="1" dirty="0">
                    <a:ln w="635">
                      <a:noFill/>
                    </a:ln>
                    <a:solidFill>
                      <a:prstClr val="black"/>
                    </a:solidFill>
                    <a:latin typeface="Times New Roman" panose="02020603050405020304" pitchFamily="18" charset="0"/>
                    <a:cs typeface="Times New Roman" panose="02020603050405020304" pitchFamily="18" charset="0"/>
                  </a:rPr>
                  <a:t>求总电路的传输矩阵</a:t>
                </a:r>
                <a:endParaRPr lang="en-US" altLang="zh-CN" sz="2000" b="1" dirty="0">
                  <a:ln w="635">
                    <a:noFill/>
                  </a:ln>
                  <a:solidFill>
                    <a:prstClr val="black"/>
                  </a:solidFill>
                  <a:latin typeface="Times New Roman" panose="02020603050405020304" pitchFamily="18" charset="0"/>
                  <a:cs typeface="Times New Roman" panose="02020603050405020304" pitchFamily="18" charset="0"/>
                </a:endParaRPr>
              </a:p>
              <a:p>
                <a:pPr algn="just">
                  <a:lnSpc>
                    <a:spcPct val="150000"/>
                  </a:lnSpc>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    1). </a:t>
                </a:r>
                <a:r>
                  <a:rPr lang="zh-CN" altLang="en-US" sz="2000" dirty="0">
                    <a:ln w="635">
                      <a:noFill/>
                    </a:ln>
                    <a:solidFill>
                      <a:prstClr val="black"/>
                    </a:solidFill>
                    <a:latin typeface="Times New Roman" panose="02020603050405020304" pitchFamily="18" charset="0"/>
                    <a:cs typeface="Times New Roman" panose="02020603050405020304" pitchFamily="18" charset="0"/>
                  </a:rPr>
                  <a:t>联立以上两个网络获得输入输出的关系</a:t>
                </a:r>
                <a:endParaRPr lang="en-US" altLang="zh-CN" sz="2000" i="1"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buClr>
                    <a:srgbClr val="3366FF"/>
                  </a:buClr>
                </a:pPr>
                <a:r>
                  <a:rPr lang="en-US" altLang="zh-CN" sz="2000" dirty="0">
                    <a:ln w="635">
                      <a:noFill/>
                    </a:ln>
                    <a:solidFill>
                      <a:prstClr val="black"/>
                    </a:solidFill>
                    <a:cs typeface="Times New Roman" panose="02020603050405020304" pitchFamily="18" charset="0"/>
                  </a:rPr>
                  <a:t>     </a:t>
                </a:r>
                <a14:m>
                  <m:oMath xmlns:m="http://schemas.openxmlformats.org/officeDocument/2006/math">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3</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3</m:t>
                                  </m:r>
                                </m:sub>
                              </m:sSub>
                            </m:e>
                          </m:mr>
                        </m:m>
                      </m:e>
                    </m:d>
                    <m:r>
                      <a:rPr lang="en-US" altLang="zh-CN" sz="2000" i="1">
                        <a:ln w="635">
                          <a:noFill/>
                        </a:ln>
                        <a:solidFill>
                          <a:prstClr val="black"/>
                        </a:solidFill>
                        <a:latin typeface="Cambria Math" panose="02040503050406030204" pitchFamily="18" charset="0"/>
                        <a:cs typeface="Times New Roman" panose="02020603050405020304" pitchFamily="18" charset="0"/>
                      </a:rPr>
                      <m:t> </m:t>
                    </m:r>
                    <m:r>
                      <a:rPr lang="en-US" altLang="zh-CN" sz="2000" i="1" smtClean="0">
                        <a:ln w="635">
                          <a:noFill/>
                        </a:ln>
                        <a:solidFill>
                          <a:prstClr val="black"/>
                        </a:solidFill>
                        <a:latin typeface="Cambria Math" panose="02040503050406030204" pitchFamily="18" charset="0"/>
                        <a:cs typeface="Times New Roman" panose="02020603050405020304" pitchFamily="18" charset="0"/>
                      </a:rPr>
                      <m:t>=</m:t>
                    </m:r>
                  </m:oMath>
                </a14:m>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mr>
                        </m:m>
                      </m:e>
                    </m:d>
                    <m:r>
                      <a:rPr lang="en-US" altLang="zh-CN" sz="2000" i="1" smtClean="0">
                        <a:ln w="635">
                          <a:noFill/>
                        </a:ln>
                        <a:solidFill>
                          <a:prstClr val="black"/>
                        </a:solidFill>
                        <a:latin typeface="Cambria Math" panose="02040503050406030204" pitchFamily="18" charset="0"/>
                        <a:cs typeface="Times New Roman" panose="02020603050405020304" pitchFamily="18" charset="0"/>
                      </a:rPr>
                      <m:t>=</m:t>
                    </m:r>
                  </m:oMath>
                </a14:m>
                <a:r>
                  <a:rPr lang="en-US" altLang="zh-CN" sz="2000" dirty="0">
                    <a:ln w="635">
                      <a:noFill/>
                    </a:ln>
                    <a:solidFill>
                      <a:prstClr val="black"/>
                    </a:solidFill>
                    <a:cs typeface="Times New Roman" panose="02020603050405020304" pitchFamily="18" charset="0"/>
                  </a:rPr>
                  <a:t> </a:t>
                </a:r>
                <a14:m>
                  <m:oMath xmlns:m="http://schemas.openxmlformats.org/officeDocument/2006/math">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 </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
                      </m:e>
                    </m:d>
                  </m:oMath>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2). </a:t>
                </a:r>
                <a:r>
                  <a:rPr lang="zh-CN" altLang="en-US" sz="2000" dirty="0">
                    <a:ln w="635">
                      <a:noFill/>
                    </a:ln>
                    <a:solidFill>
                      <a:prstClr val="black"/>
                    </a:solidFill>
                    <a:latin typeface="Times New Roman" panose="02020603050405020304" pitchFamily="18" charset="0"/>
                    <a:cs typeface="Times New Roman" panose="02020603050405020304" pitchFamily="18" charset="0"/>
                  </a:rPr>
                  <a:t>获得总电路传输矩阵</a:t>
                </a:r>
                <a14:m>
                  <m:oMath xmlns:m="http://schemas.openxmlformats.org/officeDocument/2006/math">
                    <m:r>
                      <a:rPr lang="en-US" altLang="zh-CN" sz="2000" b="1" i="1">
                        <a:ln w="635">
                          <a:noFill/>
                        </a:ln>
                        <a:solidFill>
                          <a:prstClr val="black"/>
                        </a:solidFill>
                        <a:latin typeface="Cambria Math" panose="02040503050406030204" pitchFamily="18" charset="0"/>
                        <a:cs typeface="Times New Roman" panose="02020603050405020304" pitchFamily="18" charset="0"/>
                      </a:rPr>
                      <m:t>𝑨</m:t>
                    </m:r>
                  </m:oMath>
                </a14:m>
                <a:endParaRPr lang="en-US" altLang="zh-CN" sz="2000" b="1"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00000"/>
                  </a:lnSpc>
                  <a:buClr>
                    <a:srgbClr val="3366FF"/>
                  </a:buClr>
                </a:pPr>
                <a14:m>
                  <m:oMathPara xmlns:m="http://schemas.openxmlformats.org/officeDocument/2006/math">
                    <m:oMathParaPr>
                      <m:jc m:val="centerGroup"/>
                    </m:oMathParaPr>
                    <m:oMath xmlns:m="http://schemas.openxmlformats.org/officeDocument/2006/math">
                      <m:r>
                        <a:rPr lang="en-US" altLang="zh-CN" sz="2000" b="0" i="1" smtClean="0">
                          <a:ln w="635">
                            <a:noFill/>
                          </a:ln>
                          <a:solidFill>
                            <a:prstClr val="black"/>
                          </a:solidFill>
                          <a:latin typeface="Cambria Math" panose="02040503050406030204" pitchFamily="18" charset="0"/>
                          <a:cs typeface="Times New Roman" panose="02020603050405020304" pitchFamily="18" charset="0"/>
                        </a:rPr>
                        <m:t>𝐴</m:t>
                      </m:r>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 </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𝐴</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 </m:t>
                      </m:r>
                      <m:r>
                        <a:rPr lang="en-US" altLang="zh-CN" sz="2000" b="0" i="1" smtClean="0">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i="1">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0</m:t>
                                </m:r>
                              </m:e>
                            </m:mr>
                            <m:mr>
                              <m:e>
                                <m:r>
                                  <a:rPr lang="en-US" altLang="zh-CN" sz="2000" i="1">
                                    <a:ln w="635">
                                      <a:noFill/>
                                    </a:ln>
                                    <a:solidFill>
                                      <a:prstClr val="black"/>
                                    </a:solidFill>
                                    <a:latin typeface="Cambria Math" panose="02040503050406030204" pitchFamily="18" charset="0"/>
                                    <a:cs typeface="Times New Roman" panose="02020603050405020304" pitchFamily="18" charset="0"/>
                                  </a:rPr>
                                  <m:t>−1/</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e>
                                <m:r>
                                  <a:rPr lang="en-US" altLang="zh-CN" sz="2000" i="1">
                                    <a:ln w="635">
                                      <a:noFill/>
                                    </a:ln>
                                    <a:solidFill>
                                      <a:prstClr val="black"/>
                                    </a:solidFill>
                                    <a:latin typeface="Cambria Math" panose="02040503050406030204" pitchFamily="18" charset="0"/>
                                    <a:cs typeface="Times New Roman" panose="02020603050405020304" pitchFamily="18" charset="0"/>
                                  </a:rPr>
                                  <m:t>1</m:t>
                                </m:r>
                              </m:e>
                            </m:mr>
                          </m:m>
                        </m:e>
                      </m:d>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i="1">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r>
                                  <a:rPr lang="en-US" altLang="zh-CN" sz="2000" i="1">
                                    <a:ln w="635">
                                      <a:noFill/>
                                    </a:ln>
                                    <a:solidFill>
                                      <a:prstClr val="black"/>
                                    </a:solidFill>
                                    <a:latin typeface="Cambria Math" panose="02040503050406030204" pitchFamily="18" charset="0"/>
                                    <a:cs typeface="Times New Roman" panose="02020603050405020304" pitchFamily="18" charset="0"/>
                                  </a:rPr>
                                  <m:t>0</m:t>
                                </m:r>
                              </m:e>
                              <m:e>
                                <m:r>
                                  <a:rPr lang="en-US" altLang="zh-CN" sz="2000" i="1">
                                    <a:ln w="635">
                                      <a:noFill/>
                                    </a:ln>
                                    <a:solidFill>
                                      <a:prstClr val="black"/>
                                    </a:solidFill>
                                    <a:latin typeface="Cambria Math" panose="02040503050406030204" pitchFamily="18" charset="0"/>
                                    <a:cs typeface="Times New Roman" panose="02020603050405020304" pitchFamily="18" charset="0"/>
                                  </a:rPr>
                                  <m:t>1</m:t>
                                </m:r>
                              </m:e>
                            </m:mr>
                          </m:m>
                        </m:e>
                      </m:d>
                      <m:r>
                        <a:rPr lang="en-US" altLang="zh-CN" sz="2000" i="1">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smtClean="0">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r>
                                  <a:rPr lang="en-US" altLang="zh-CN" sz="2000" i="1">
                                    <a:ln w="635">
                                      <a:noFill/>
                                    </a:ln>
                                    <a:solidFill>
                                      <a:prstClr val="black"/>
                                    </a:solidFill>
                                    <a:latin typeface="Cambria Math" panose="02040503050406030204" pitchFamily="18" charset="0"/>
                                    <a:cs typeface="Times New Roman" panose="02020603050405020304" pitchFamily="18" charset="0"/>
                                  </a:rPr>
                                  <m:t>−</m:t>
                                </m:r>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e>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b="0" i="1" smtClean="0">
                                        <a:ln w="635">
                                          <a:noFill/>
                                        </a:ln>
                                        <a:solidFill>
                                          <a:prstClr val="black"/>
                                        </a:solidFill>
                                        <a:latin typeface="Cambria Math" panose="02040503050406030204" pitchFamily="18" charset="0"/>
                                        <a:cs typeface="Times New Roman" panose="02020603050405020304" pitchFamily="18" charset="0"/>
                                      </a:rPr>
                                      <m:t>1</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mr>
                          </m:m>
                        </m:e>
                      </m:d>
                    </m:oMath>
                  </m:oMathPara>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180975" algn="just">
                  <a:lnSpc>
                    <a:spcPct val="100000"/>
                  </a:lnSpc>
                  <a:spcBef>
                    <a:spcPts val="2400"/>
                  </a:spcBef>
                  <a:buClr>
                    <a:srgbClr val="3366FF"/>
                  </a:buClr>
                </a:pPr>
                <a:r>
                  <a:rPr lang="en-US" altLang="zh-CN" sz="2000" dirty="0">
                    <a:ln w="635">
                      <a:noFill/>
                    </a:ln>
                    <a:solidFill>
                      <a:prstClr val="black"/>
                    </a:solidFill>
                    <a:latin typeface="Times New Roman" panose="02020603050405020304" pitchFamily="18" charset="0"/>
                    <a:cs typeface="Times New Roman" panose="02020603050405020304" pitchFamily="18" charset="0"/>
                  </a:rPr>
                  <a:t>3). </a:t>
                </a:r>
                <a:r>
                  <a:rPr lang="zh-CN" altLang="en-US" sz="2000" dirty="0">
                    <a:ln w="635">
                      <a:noFill/>
                    </a:ln>
                    <a:solidFill>
                      <a:prstClr val="black"/>
                    </a:solidFill>
                    <a:latin typeface="Times New Roman" panose="02020603050405020304" pitchFamily="18" charset="0"/>
                    <a:cs typeface="Times New Roman" panose="02020603050405020304" pitchFamily="18" charset="0"/>
                  </a:rPr>
                  <a:t>利用传输矩阵求输出电压和输出电流</a:t>
                </a: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44500" algn="just">
                  <a:lnSpc>
                    <a:spcPct val="150000"/>
                  </a:lnSpc>
                  <a:buClr>
                    <a:srgbClr val="3366FF"/>
                  </a:buClr>
                </a:pPr>
                <a14:m>
                  <m:oMathPara xmlns:m="http://schemas.openxmlformats.org/officeDocument/2006/math">
                    <m:oMathParaPr>
                      <m:jc m:val="left"/>
                    </m:oMathParaPr>
                    <m:oMath xmlns:m="http://schemas.openxmlformats.org/officeDocument/2006/math">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3</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3</m:t>
                                    </m:r>
                                  </m:sub>
                                </m:sSub>
                              </m:e>
                            </m:mr>
                          </m:m>
                        </m:e>
                      </m:d>
                      <m:r>
                        <a:rPr lang="en-US" altLang="zh-CN" sz="2000" i="1">
                          <a:ln w="635">
                            <a:noFill/>
                          </a:ln>
                          <a:solidFill>
                            <a:prstClr val="black"/>
                          </a:solidFill>
                          <a:latin typeface="Cambria Math" panose="02040503050406030204" pitchFamily="18" charset="0"/>
                          <a:cs typeface="Times New Roman" panose="02020603050405020304" pitchFamily="18" charset="0"/>
                        </a:rPr>
                        <m:t>=</m:t>
                      </m:r>
                      <m:r>
                        <a:rPr lang="en-US" altLang="zh-CN" sz="2000" i="1">
                          <a:ln w="635">
                            <a:noFill/>
                          </a:ln>
                          <a:solidFill>
                            <a:prstClr val="black"/>
                          </a:solidFill>
                          <a:latin typeface="Cambria Math" panose="02040503050406030204" pitchFamily="18" charset="0"/>
                          <a:cs typeface="Times New Roman" panose="02020603050405020304" pitchFamily="18" charset="0"/>
                        </a:rPr>
                        <m:t>𝐴</m:t>
                      </m:r>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
                        </m:e>
                      </m:d>
                      <m:r>
                        <a:rPr lang="en-US" altLang="zh-CN" sz="2000" i="1">
                          <a:ln w="635">
                            <a:noFill/>
                          </a:ln>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r>
                                  <m:rPr>
                                    <m:brk m:alnAt="7"/>
                                  </m:rPr>
                                  <a:rPr lang="en-US" altLang="zh-CN" sz="2000" i="1">
                                    <a:ln w="635">
                                      <a:noFill/>
                                    </a:ln>
                                    <a:solidFill>
                                      <a:prstClr val="black"/>
                                    </a:solidFill>
                                    <a:latin typeface="Cambria Math" panose="02040503050406030204" pitchFamily="18" charset="0"/>
                                    <a:cs typeface="Times New Roman" panose="02020603050405020304" pitchFamily="18" charset="0"/>
                                  </a:rPr>
                                  <m:t>1</m:t>
                                </m:r>
                              </m:e>
                              <m:e>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r>
                                  <a:rPr lang="en-US" altLang="zh-CN" sz="2000" i="1">
                                    <a:ln w="635">
                                      <a:noFill/>
                                    </a:ln>
                                    <a:solidFill>
                                      <a:prstClr val="black"/>
                                    </a:solidFill>
                                    <a:latin typeface="Cambria Math" panose="02040503050406030204" pitchFamily="18" charset="0"/>
                                    <a:cs typeface="Times New Roman" panose="02020603050405020304" pitchFamily="18" charset="0"/>
                                  </a:rPr>
                                  <m:t>−1/</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e>
                                <m:r>
                                  <a:rPr lang="en-US" altLang="zh-CN" sz="2000" i="1">
                                    <a:ln w="635">
                                      <a:noFill/>
                                    </a:ln>
                                    <a:solidFill>
                                      <a:prstClr val="black"/>
                                    </a:solidFill>
                                    <a:latin typeface="Cambria Math" panose="02040503050406030204" pitchFamily="18" charset="0"/>
                                    <a:cs typeface="Times New Roman" panose="02020603050405020304" pitchFamily="18" charset="0"/>
                                  </a:rPr>
                                  <m:t>1+</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r>
                                  <a:rPr lang="en-US" altLang="zh-CN" sz="2000" i="1">
                                    <a:ln w="635">
                                      <a:noFill/>
                                    </a:ln>
                                    <a:solidFill>
                                      <a:prstClr val="black"/>
                                    </a:solidFill>
                                    <a:latin typeface="Cambria Math" panose="02040503050406030204" pitchFamily="18" charset="0"/>
                                    <a:cs typeface="Times New Roman" panose="02020603050405020304" pitchFamily="18" charset="0"/>
                                  </a:rPr>
                                  <m:t>/</m:t>
                                </m:r>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𝑅</m:t>
                                    </m:r>
                                  </m:e>
                                  <m:sub>
                                    <m:r>
                                      <a:rPr lang="en-US" altLang="zh-CN" sz="2000" i="1">
                                        <a:ln w="635">
                                          <a:noFill/>
                                        </a:ln>
                                        <a:solidFill>
                                          <a:prstClr val="black"/>
                                        </a:solidFill>
                                        <a:latin typeface="Cambria Math" panose="02040503050406030204" pitchFamily="18" charset="0"/>
                                        <a:cs typeface="Times New Roman" panose="02020603050405020304" pitchFamily="18" charset="0"/>
                                      </a:rPr>
                                      <m:t>2</m:t>
                                    </m:r>
                                  </m:sub>
                                </m:sSub>
                              </m:e>
                            </m:mr>
                          </m:m>
                        </m:e>
                      </m:d>
                      <m:d>
                        <m:dPr>
                          <m:begChr m:val="["/>
                          <m:endChr m:val="]"/>
                          <m:ctrlPr>
                            <a:rPr lang="en-US" altLang="zh-CN" sz="2000"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000"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𝑢</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r>
                              <m:e>
                                <m:sSub>
                                  <m:sSubPr>
                                    <m:ctrlPr>
                                      <a:rPr lang="en-US" altLang="zh-CN" sz="2000" i="1">
                                        <a:ln w="635">
                                          <a:noFill/>
                                        </a:ln>
                                        <a:solidFill>
                                          <a:prstClr val="black"/>
                                        </a:solidFill>
                                        <a:latin typeface="Cambria Math" panose="02040503050406030204" pitchFamily="18" charset="0"/>
                                        <a:cs typeface="Times New Roman" panose="02020603050405020304" pitchFamily="18" charset="0"/>
                                      </a:rPr>
                                    </m:ctrlPr>
                                  </m:sSubPr>
                                  <m:e>
                                    <m:r>
                                      <a:rPr lang="en-US" altLang="zh-CN" sz="2000" i="1">
                                        <a:ln w="635">
                                          <a:noFill/>
                                        </a:ln>
                                        <a:solidFill>
                                          <a:prstClr val="black"/>
                                        </a:solidFill>
                                        <a:latin typeface="Cambria Math" panose="02040503050406030204" pitchFamily="18" charset="0"/>
                                        <a:cs typeface="Times New Roman" panose="02020603050405020304" pitchFamily="18" charset="0"/>
                                      </a:rPr>
                                      <m:t>𝑖</m:t>
                                    </m:r>
                                  </m:e>
                                  <m:sub>
                                    <m:r>
                                      <a:rPr lang="en-US" altLang="zh-CN" sz="2000" i="1">
                                        <a:ln w="635">
                                          <a:noFill/>
                                        </a:ln>
                                        <a:solidFill>
                                          <a:prstClr val="black"/>
                                        </a:solidFill>
                                        <a:latin typeface="Cambria Math" panose="02040503050406030204" pitchFamily="18" charset="0"/>
                                        <a:cs typeface="Times New Roman" panose="02020603050405020304" pitchFamily="18" charset="0"/>
                                      </a:rPr>
                                      <m:t>1</m:t>
                                    </m:r>
                                  </m:sub>
                                </m:sSub>
                              </m:e>
                            </m:mr>
                          </m:m>
                        </m:e>
                      </m:d>
                    </m:oMath>
                  </m:oMathPara>
                </a14:m>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a:p>
                <a:pPr marL="457200" indent="-457200" algn="just">
                  <a:lnSpc>
                    <a:spcPct val="150000"/>
                  </a:lnSpc>
                  <a:buClr>
                    <a:srgbClr val="3366FF"/>
                  </a:buClr>
                  <a:buAutoNum type="arabicPeriod"/>
                </a:pPr>
                <a:endParaRPr lang="en-US" altLang="zh-CN" sz="2000" dirty="0">
                  <a:ln w="635">
                    <a:noFill/>
                  </a:ln>
                  <a:solidFill>
                    <a:prstClr val="black"/>
                  </a:solidFill>
                  <a:latin typeface="Times New Roman" panose="02020603050405020304" pitchFamily="18" charset="0"/>
                  <a:cs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81ED0D34-8FBF-44A6-A415-FD190B91FE25}"/>
                  </a:ext>
                </a:extLst>
              </p:cNvPr>
              <p:cNvSpPr txBox="1">
                <a:spLocks noRot="1" noChangeAspect="1" noMove="1" noResize="1" noEditPoints="1" noAdjustHandles="1" noChangeArrowheads="1" noChangeShapeType="1" noTextEdit="1"/>
              </p:cNvSpPr>
              <p:nvPr/>
            </p:nvSpPr>
            <p:spPr>
              <a:xfrm>
                <a:off x="255586" y="1468171"/>
                <a:ext cx="8659813" cy="4656583"/>
              </a:xfrm>
              <a:prstGeom prst="rect">
                <a:avLst/>
              </a:prstGeom>
              <a:blipFill>
                <a:blip r:embed="rId2"/>
                <a:stretch>
                  <a:fillRect l="-1268" b="-117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EDF1D0A-4B02-4377-BDC8-9C727C15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057400"/>
            <a:ext cx="3274845" cy="1126380"/>
          </a:xfrm>
          <a:prstGeom prst="rect">
            <a:avLst/>
          </a:prstGeom>
        </p:spPr>
      </p:pic>
      <p:pic>
        <p:nvPicPr>
          <p:cNvPr id="7" name="图片 6">
            <a:extLst>
              <a:ext uri="{FF2B5EF4-FFF2-40B4-BE49-F238E27FC236}">
                <a16:creationId xmlns:a16="http://schemas.microsoft.com/office/drawing/2014/main" id="{97E4C010-ECCE-416B-9262-57D5DB297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3352800"/>
            <a:ext cx="3402014" cy="572157"/>
          </a:xfrm>
          <a:prstGeom prst="rect">
            <a:avLst/>
          </a:prstGeom>
        </p:spPr>
      </p:pic>
    </p:spTree>
    <p:extLst>
      <p:ext uri="{BB962C8B-B14F-4D97-AF65-F5344CB8AC3E}">
        <p14:creationId xmlns:p14="http://schemas.microsoft.com/office/powerpoint/2010/main" val="30500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1000"/>
                                        <p:tgtEl>
                                          <p:spTgt spid="9">
                                            <p:txEl>
                                              <p:pRg st="2" end="2"/>
                                            </p:txEl>
                                          </p:spTgt>
                                        </p:tgtEl>
                                      </p:cBhvr>
                                    </p:animEffect>
                                    <p:anim calcmode="lin" valueType="num">
                                      <p:cBhvr>
                                        <p:cTn id="3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1000"/>
                                        <p:tgtEl>
                                          <p:spTgt spid="9">
                                            <p:txEl>
                                              <p:pRg st="3" end="3"/>
                                            </p:txEl>
                                          </p:spTgt>
                                        </p:tgtEl>
                                      </p:cBhvr>
                                    </p:animEffect>
                                    <p:anim calcmode="lin" valueType="num">
                                      <p:cBhvr>
                                        <p:cTn id="3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Effect transition="in" filter="fade">
                                      <p:cBhvr>
                                        <p:cTn id="45" dur="1000"/>
                                        <p:tgtEl>
                                          <p:spTgt spid="9">
                                            <p:txEl>
                                              <p:pRg st="4" end="4"/>
                                            </p:txEl>
                                          </p:spTgt>
                                        </p:tgtEl>
                                      </p:cBhvr>
                                    </p:animEffect>
                                    <p:anim calcmode="lin" valueType="num">
                                      <p:cBhvr>
                                        <p:cTn id="4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nodeType="after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1000"/>
                                        <p:tgtEl>
                                          <p:spTgt spid="9">
                                            <p:txEl>
                                              <p:pRg st="5" end="5"/>
                                            </p:txEl>
                                          </p:spTgt>
                                        </p:tgtEl>
                                      </p:cBhvr>
                                    </p:animEffect>
                                    <p:anim calcmode="lin" valueType="num">
                                      <p:cBhvr>
                                        <p:cTn id="5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9">
                                            <p:txEl>
                                              <p:pRg st="6" end="6"/>
                                            </p:txEl>
                                          </p:spTgt>
                                        </p:tgtEl>
                                        <p:attrNameLst>
                                          <p:attrName>style.visibility</p:attrName>
                                        </p:attrNameLst>
                                      </p:cBhvr>
                                      <p:to>
                                        <p:strVal val="visible"/>
                                      </p:to>
                                    </p:set>
                                    <p:animEffect transition="in" filter="fade">
                                      <p:cBhvr>
                                        <p:cTn id="58" dur="1000"/>
                                        <p:tgtEl>
                                          <p:spTgt spid="9">
                                            <p:txEl>
                                              <p:pRg st="6" end="6"/>
                                            </p:txEl>
                                          </p:spTgt>
                                        </p:tgtEl>
                                      </p:cBhvr>
                                    </p:animEffect>
                                    <p:anim calcmode="lin" valueType="num">
                                      <p:cBhvr>
                                        <p:cTn id="5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42" presetClass="entr" presetSubtype="0" fill="hold" nodeType="afterEffect">
                                  <p:stCondLst>
                                    <p:cond delay="0"/>
                                  </p:stCondLst>
                                  <p:childTnLst>
                                    <p:set>
                                      <p:cBhvr>
                                        <p:cTn id="63" dur="1" fill="hold">
                                          <p:stCondLst>
                                            <p:cond delay="0"/>
                                          </p:stCondLst>
                                        </p:cTn>
                                        <p:tgtEl>
                                          <p:spTgt spid="9">
                                            <p:txEl>
                                              <p:pRg st="7" end="7"/>
                                            </p:txEl>
                                          </p:spTgt>
                                        </p:tgtEl>
                                        <p:attrNameLst>
                                          <p:attrName>style.visibility</p:attrName>
                                        </p:attrNameLst>
                                      </p:cBhvr>
                                      <p:to>
                                        <p:strVal val="visible"/>
                                      </p:to>
                                    </p:set>
                                    <p:animEffect transition="in" filter="fade">
                                      <p:cBhvr>
                                        <p:cTn id="64" dur="1000"/>
                                        <p:tgtEl>
                                          <p:spTgt spid="9">
                                            <p:txEl>
                                              <p:pRg st="7" end="7"/>
                                            </p:txEl>
                                          </p:spTgt>
                                        </p:tgtEl>
                                      </p:cBhvr>
                                    </p:animEffect>
                                    <p:anim calcmode="lin" valueType="num">
                                      <p:cBhvr>
                                        <p:cTn id="6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6.7-</a:t>
            </a:r>
            <a:r>
              <a:rPr lang="zh-CN" altLang="en-US" dirty="0"/>
              <a:t>总结</a:t>
            </a:r>
            <a:r>
              <a:rPr lang="en-US" altLang="zh-CN" dirty="0"/>
              <a:t>】</a:t>
            </a:r>
            <a:r>
              <a:rPr lang="zh-CN" altLang="en-US" dirty="0"/>
              <a:t> 网络的矩阵分割和连接</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33E4D747-EDA1-47D1-B847-64B34E8449B2}"/>
                  </a:ext>
                </a:extLst>
              </p:cNvPr>
              <p:cNvSpPr>
                <a:spLocks noGrp="1"/>
              </p:cNvSpPr>
              <p:nvPr>
                <p:ph sz="quarter" idx="11"/>
              </p:nvPr>
            </p:nvSpPr>
            <p:spPr>
              <a:xfrm>
                <a:off x="0" y="1397097"/>
                <a:ext cx="9144000" cy="5235371"/>
              </a:xfrm>
            </p:spPr>
            <p:txBody>
              <a:bodyPr/>
              <a:lstStyle/>
              <a:p>
                <a:pPr>
                  <a:lnSpc>
                    <a:spcPct val="150000"/>
                  </a:lnSpc>
                </a:pPr>
                <a:r>
                  <a:rPr lang="zh-CN" altLang="en-US" dirty="0"/>
                  <a:t>       对于由单一电路构成的集成电路，我们可以使用</a:t>
                </a:r>
                <a:r>
                  <a:rPr lang="zh-CN" altLang="en-US" dirty="0">
                    <a:solidFill>
                      <a:srgbClr val="0000FF"/>
                    </a:solidFill>
                  </a:rPr>
                  <a:t>矩阵连乘</a:t>
                </a:r>
                <a:r>
                  <a:rPr lang="zh-CN" altLang="en-US" dirty="0"/>
                  <a:t>的方法进行求解，值得注意的是多个单一电路合并时的</a:t>
                </a:r>
                <a:r>
                  <a:rPr lang="zh-CN" altLang="en-US" dirty="0">
                    <a:solidFill>
                      <a:schemeClr val="accent6">
                        <a:lumMod val="75000"/>
                      </a:schemeClr>
                    </a:solidFill>
                  </a:rPr>
                  <a:t>顺序</a:t>
                </a:r>
                <a:r>
                  <a:rPr lang="zh-CN" altLang="en-US" dirty="0"/>
                  <a:t>与矩阵连乘的</a:t>
                </a:r>
                <a:r>
                  <a:rPr lang="zh-CN" altLang="en-US" dirty="0">
                    <a:solidFill>
                      <a:schemeClr val="accent6">
                        <a:lumMod val="75000"/>
                      </a:schemeClr>
                    </a:solidFill>
                  </a:rPr>
                  <a:t>顺序</a:t>
                </a:r>
                <a:r>
                  <a:rPr lang="zh-CN" altLang="en-US" dirty="0"/>
                  <a:t>密切相关。事实上，对于复杂电路也可以用类似的方法求解。</a:t>
                </a:r>
                <a:endParaRPr lang="en-US" altLang="zh-CN" dirty="0"/>
              </a:p>
              <a:p>
                <a:endParaRPr lang="en-US" altLang="zh-CN" dirty="0"/>
              </a:p>
              <a:p>
                <a:endParaRPr lang="en-US" altLang="zh-CN" dirty="0"/>
              </a:p>
              <a:p>
                <a:endParaRPr lang="en-US" altLang="zh-CN" i="1" dirty="0">
                  <a:ln w="635">
                    <a:noFill/>
                  </a:ln>
                  <a:solidFill>
                    <a:prstClr val="black"/>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i="1">
                          <a:ln w="635">
                            <a:noFill/>
                          </a:ln>
                          <a:solidFill>
                            <a:prstClr val="black"/>
                          </a:solidFill>
                          <a:latin typeface="Cambria Math" panose="02040503050406030204" pitchFamily="18" charset="0"/>
                          <a:cs typeface="Times New Roman" panose="02020603050405020304" pitchFamily="18" charset="0"/>
                        </a:rPr>
                        <m:t>𝐴</m:t>
                      </m:r>
                      <m:r>
                        <a:rPr lang="en-US" altLang="zh-CN" i="1">
                          <a:ln w="635">
                            <a:noFill/>
                          </a:ln>
                          <a:solidFill>
                            <a:prstClr val="black"/>
                          </a:solidFill>
                          <a:latin typeface="Cambria Math" panose="02040503050406030204" pitchFamily="18" charset="0"/>
                          <a:cs typeface="Times New Roman" panose="02020603050405020304" pitchFamily="18" charset="0"/>
                        </a:rPr>
                        <m:t>=</m:t>
                      </m:r>
                      <m:r>
                        <a:rPr lang="en-US" altLang="zh-CN" b="0" i="1" smtClean="0">
                          <a:ln w="635">
                            <a:noFill/>
                          </a:ln>
                          <a:solidFill>
                            <a:prstClr val="black"/>
                          </a:solidFill>
                          <a:latin typeface="Cambria Math" panose="02040503050406030204" pitchFamily="18" charset="0"/>
                          <a:cs typeface="Times New Roman" panose="02020603050405020304" pitchFamily="18" charset="0"/>
                        </a:rPr>
                        <m:t>𝐴</m:t>
                      </m:r>
                      <m:r>
                        <a:rPr lang="en-US" altLang="zh-CN" b="0" i="1" smtClean="0">
                          <a:ln w="635">
                            <a:noFill/>
                          </a:ln>
                          <a:solidFill>
                            <a:prstClr val="black"/>
                          </a:solidFill>
                          <a:latin typeface="Cambria Math" panose="02040503050406030204" pitchFamily="18" charset="0"/>
                          <a:cs typeface="Times New Roman" panose="02020603050405020304" pitchFamily="18" charset="0"/>
                        </a:rPr>
                        <m:t>1</m:t>
                      </m:r>
                      <m:r>
                        <a:rPr lang="en-US" altLang="zh-CN" b="0" i="1" smtClean="0">
                          <a:ln w="635">
                            <a:noFill/>
                          </a:ln>
                          <a:solidFill>
                            <a:prstClr val="black"/>
                          </a:solidFill>
                          <a:latin typeface="Cambria Math" panose="02040503050406030204" pitchFamily="18" charset="0"/>
                          <a:cs typeface="Times New Roman" panose="02020603050405020304" pitchFamily="18" charset="0"/>
                        </a:rPr>
                        <m:t>𝐴</m:t>
                      </m:r>
                      <m:r>
                        <a:rPr lang="en-US" altLang="zh-CN" b="0" i="1" smtClean="0">
                          <a:ln w="635">
                            <a:noFill/>
                          </a:ln>
                          <a:solidFill>
                            <a:prstClr val="black"/>
                          </a:solidFill>
                          <a:latin typeface="Cambria Math" panose="02040503050406030204" pitchFamily="18" charset="0"/>
                          <a:cs typeface="Times New Roman" panose="02020603050405020304" pitchFamily="18" charset="0"/>
                        </a:rPr>
                        <m:t>2</m:t>
                      </m:r>
                      <m:r>
                        <a:rPr lang="en-US" altLang="zh-CN" b="0" i="1" smtClean="0">
                          <a:ln w="635">
                            <a:noFill/>
                          </a:ln>
                          <a:solidFill>
                            <a:prstClr val="black"/>
                          </a:solidFill>
                          <a:latin typeface="Cambria Math" panose="02040503050406030204" pitchFamily="18" charset="0"/>
                          <a:cs typeface="Times New Roman" panose="02020603050405020304" pitchFamily="18" charset="0"/>
                        </a:rPr>
                        <m:t>𝐴</m:t>
                      </m:r>
                      <m:r>
                        <a:rPr lang="en-US" altLang="zh-CN" b="0" i="1" smtClean="0">
                          <a:ln w="635">
                            <a:noFill/>
                          </a:ln>
                          <a:solidFill>
                            <a:prstClr val="black"/>
                          </a:solidFill>
                          <a:latin typeface="Cambria Math" panose="02040503050406030204" pitchFamily="18" charset="0"/>
                          <a:cs typeface="Times New Roman" panose="02020603050405020304" pitchFamily="18" charset="0"/>
                        </a:rPr>
                        <m:t>3</m:t>
                      </m:r>
                      <m:r>
                        <a:rPr lang="en-US" altLang="zh-CN" b="0" i="1" smtClean="0">
                          <a:ln w="635">
                            <a:noFill/>
                          </a:ln>
                          <a:solidFill>
                            <a:prstClr val="black"/>
                          </a:solidFill>
                          <a:latin typeface="Cambria Math" panose="02040503050406030204" pitchFamily="18" charset="0"/>
                          <a:cs typeface="Times New Roman" panose="02020603050405020304" pitchFamily="18" charset="0"/>
                        </a:rPr>
                        <m:t>𝐴</m:t>
                      </m:r>
                      <m:r>
                        <a:rPr lang="en-US" altLang="zh-CN" b="0" i="1" smtClean="0">
                          <a:ln w="635">
                            <a:noFill/>
                          </a:ln>
                          <a:solidFill>
                            <a:prstClr val="black"/>
                          </a:solidFill>
                          <a:latin typeface="Cambria Math" panose="02040503050406030204" pitchFamily="18" charset="0"/>
                          <a:cs typeface="Times New Roman" panose="02020603050405020304" pitchFamily="18" charset="0"/>
                        </a:rPr>
                        <m:t>3=</m:t>
                      </m:r>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𝐴</m:t>
                          </m:r>
                        </m:e>
                        <m:sub>
                          <m:r>
                            <a:rPr lang="en-US" altLang="zh-CN" b="0" i="1" smtClean="0">
                              <a:ln w="635">
                                <a:noFill/>
                              </a:ln>
                              <a:solidFill>
                                <a:prstClr val="black"/>
                              </a:solidFill>
                              <a:latin typeface="Cambria Math" panose="02040503050406030204" pitchFamily="18" charset="0"/>
                              <a:cs typeface="Times New Roman" panose="02020603050405020304" pitchFamily="18" charset="0"/>
                            </a:rPr>
                            <m:t>1</m:t>
                          </m:r>
                        </m:sub>
                      </m:sSub>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𝐴</m:t>
                          </m:r>
                        </m:e>
                        <m:sub>
                          <m:r>
                            <a:rPr lang="en-US" altLang="zh-CN" b="0" i="1" smtClean="0">
                              <a:ln w="635">
                                <a:noFill/>
                              </a:ln>
                              <a:solidFill>
                                <a:prstClr val="black"/>
                              </a:solidFill>
                              <a:latin typeface="Cambria Math" panose="02040503050406030204" pitchFamily="18" charset="0"/>
                              <a:cs typeface="Times New Roman" panose="02020603050405020304" pitchFamily="18" charset="0"/>
                            </a:rPr>
                            <m:t>2</m:t>
                          </m:r>
                        </m:sub>
                      </m:sSub>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𝐴</m:t>
                          </m:r>
                        </m:e>
                        <m:sub>
                          <m:r>
                            <a:rPr lang="en-US" altLang="zh-CN" i="1">
                              <a:ln w="635">
                                <a:noFill/>
                              </a:ln>
                              <a:solidFill>
                                <a:prstClr val="black"/>
                              </a:solidFill>
                              <a:latin typeface="Cambria Math" panose="02040503050406030204" pitchFamily="18" charset="0"/>
                              <a:cs typeface="Times New Roman" panose="02020603050405020304" pitchFamily="18" charset="0"/>
                            </a:rPr>
                            <m:t>2</m:t>
                          </m:r>
                        </m:sub>
                      </m:sSub>
                      <m:r>
                        <a:rPr lang="en-US" altLang="zh-CN" i="1">
                          <a:ln w="635">
                            <a:noFill/>
                          </a:ln>
                          <a:solidFill>
                            <a:prstClr val="black"/>
                          </a:solidFill>
                          <a:latin typeface="Cambria Math" panose="02040503050406030204" pitchFamily="18" charset="0"/>
                          <a:cs typeface="Times New Roman" panose="02020603050405020304" pitchFamily="18" charset="0"/>
                        </a:rPr>
                        <m:t> </m:t>
                      </m:r>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𝐴</m:t>
                          </m:r>
                        </m:e>
                        <m:sub>
                          <m:r>
                            <a:rPr lang="en-US" altLang="zh-CN" i="1">
                              <a:ln w="635">
                                <a:noFill/>
                              </a:ln>
                              <a:solidFill>
                                <a:prstClr val="black"/>
                              </a:solidFill>
                              <a:latin typeface="Cambria Math" panose="02040503050406030204" pitchFamily="18" charset="0"/>
                              <a:cs typeface="Times New Roman" panose="020206030504050203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𝑢</m:t>
                                    </m:r>
                                  </m:e>
                                  <m:sub>
                                    <m:r>
                                      <m:rPr>
                                        <m:sty m:val="p"/>
                                      </m:rPr>
                                      <a:rPr lang="en-US" altLang="zh-CN" i="1">
                                        <a:ln w="635">
                                          <a:noFill/>
                                        </a:ln>
                                        <a:solidFill>
                                          <a:prstClr val="black"/>
                                        </a:solidFill>
                                        <a:latin typeface="Cambria Math" panose="02040503050406030204" pitchFamily="18" charset="0"/>
                                        <a:cs typeface="Times New Roman" panose="02020603050405020304" pitchFamily="18" charset="0"/>
                                      </a:rPr>
                                      <m:t>o</m:t>
                                    </m:r>
                                    <m:r>
                                      <a:rPr lang="en-US" altLang="zh-CN" b="0" i="1" smtClean="0">
                                        <a:ln w="635">
                                          <a:noFill/>
                                        </a:ln>
                                        <a:solidFill>
                                          <a:prstClr val="black"/>
                                        </a:solidFill>
                                        <a:latin typeface="Cambria Math" panose="02040503050406030204" pitchFamily="18" charset="0"/>
                                        <a:cs typeface="Times New Roman" panose="02020603050405020304" pitchFamily="18" charset="0"/>
                                      </a:rPr>
                                      <m:t>𝑢𝑡</m:t>
                                    </m:r>
                                  </m:sub>
                                </m:sSub>
                              </m:e>
                            </m:mr>
                            <m:mr>
                              <m:e>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𝑖</m:t>
                                    </m:r>
                                  </m:e>
                                  <m:sub>
                                    <m:r>
                                      <a:rPr lang="en-US" altLang="zh-CN" b="0" i="1" smtClean="0">
                                        <a:ln w="635">
                                          <a:noFill/>
                                        </a:ln>
                                        <a:solidFill>
                                          <a:prstClr val="black"/>
                                        </a:solidFill>
                                        <a:latin typeface="Cambria Math" panose="02040503050406030204" pitchFamily="18" charset="0"/>
                                        <a:cs typeface="Times New Roman" panose="02020603050405020304" pitchFamily="18" charset="0"/>
                                      </a:rPr>
                                      <m:t>𝑜𝑢𝑡</m:t>
                                    </m:r>
                                  </m:sub>
                                </m:sSub>
                              </m:e>
                            </m:mr>
                          </m:m>
                        </m:e>
                      </m:d>
                      <m:r>
                        <a:rPr lang="en-US" altLang="zh-CN" i="1">
                          <a:ln w="635">
                            <a:noFill/>
                          </a:ln>
                          <a:solidFill>
                            <a:prstClr val="black"/>
                          </a:solidFill>
                          <a:latin typeface="Cambria Math" panose="02040503050406030204" pitchFamily="18" charset="0"/>
                          <a:cs typeface="Times New Roman" panose="02020603050405020304" pitchFamily="18" charset="0"/>
                        </a:rPr>
                        <m:t>=</m:t>
                      </m:r>
                      <m:r>
                        <a:rPr lang="en-US" altLang="zh-CN" i="1">
                          <a:ln w="635">
                            <a:noFill/>
                          </a:ln>
                          <a:solidFill>
                            <a:prstClr val="black"/>
                          </a:solidFill>
                          <a:latin typeface="Cambria Math" panose="02040503050406030204" pitchFamily="18" charset="0"/>
                          <a:cs typeface="Times New Roman" panose="02020603050405020304" pitchFamily="18" charset="0"/>
                        </a:rPr>
                        <m:t>𝐴</m:t>
                      </m:r>
                      <m:d>
                        <m:dPr>
                          <m:begChr m:val="["/>
                          <m:endChr m:val="]"/>
                          <m:ctrlPr>
                            <a:rPr lang="en-US" altLang="zh-CN" i="1">
                              <a:ln w="635">
                                <a:noFill/>
                              </a:ln>
                              <a:solidFill>
                                <a:prstClr val="black"/>
                              </a:solidFill>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i="1">
                                  <a:ln w="635">
                                    <a:noFill/>
                                  </a:ln>
                                  <a:solidFill>
                                    <a:prstClr val="black"/>
                                  </a:solidFill>
                                  <a:latin typeface="Cambria Math" panose="02040503050406030204" pitchFamily="18" charset="0"/>
                                  <a:cs typeface="Times New Roman" panose="02020603050405020304" pitchFamily="18" charset="0"/>
                                </a:rPr>
                              </m:ctrlPr>
                            </m:mPr>
                            <m:mr>
                              <m:e>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𝑢</m:t>
                                    </m:r>
                                  </m:e>
                                  <m:sub>
                                    <m:r>
                                      <a:rPr lang="en-US" altLang="zh-CN" b="0" i="1" smtClean="0">
                                        <a:ln w="635">
                                          <a:noFill/>
                                        </a:ln>
                                        <a:solidFill>
                                          <a:prstClr val="black"/>
                                        </a:solidFill>
                                        <a:latin typeface="Cambria Math" panose="02040503050406030204" pitchFamily="18" charset="0"/>
                                        <a:cs typeface="Times New Roman" panose="02020603050405020304" pitchFamily="18" charset="0"/>
                                      </a:rPr>
                                      <m:t>𝑖𝑛</m:t>
                                    </m:r>
                                  </m:sub>
                                </m:sSub>
                              </m:e>
                            </m:mr>
                            <m:mr>
                              <m:e>
                                <m:sSub>
                                  <m:sSubPr>
                                    <m:ctrlPr>
                                      <a:rPr lang="en-US" altLang="zh-CN" i="1">
                                        <a:ln w="635">
                                          <a:noFill/>
                                        </a:ln>
                                        <a:solidFill>
                                          <a:prstClr val="black"/>
                                        </a:solidFill>
                                        <a:latin typeface="Cambria Math" panose="02040503050406030204" pitchFamily="18" charset="0"/>
                                        <a:cs typeface="Times New Roman" panose="02020603050405020304" pitchFamily="18" charset="0"/>
                                      </a:rPr>
                                    </m:ctrlPr>
                                  </m:sSubPr>
                                  <m:e>
                                    <m:r>
                                      <a:rPr lang="en-US" altLang="zh-CN" i="1">
                                        <a:ln w="635">
                                          <a:noFill/>
                                        </a:ln>
                                        <a:solidFill>
                                          <a:prstClr val="black"/>
                                        </a:solidFill>
                                        <a:latin typeface="Cambria Math" panose="02040503050406030204" pitchFamily="18" charset="0"/>
                                        <a:cs typeface="Times New Roman" panose="02020603050405020304" pitchFamily="18" charset="0"/>
                                      </a:rPr>
                                      <m:t>𝑖</m:t>
                                    </m:r>
                                  </m:e>
                                  <m:sub>
                                    <m:r>
                                      <a:rPr lang="en-US" altLang="zh-CN" b="0" i="1" smtClean="0">
                                        <a:ln w="635">
                                          <a:noFill/>
                                        </a:ln>
                                        <a:solidFill>
                                          <a:prstClr val="black"/>
                                        </a:solidFill>
                                        <a:latin typeface="Cambria Math" panose="02040503050406030204" pitchFamily="18" charset="0"/>
                                        <a:cs typeface="Times New Roman" panose="02020603050405020304" pitchFamily="18" charset="0"/>
                                      </a:rPr>
                                      <m:t>𝑖𝑛</m:t>
                                    </m:r>
                                  </m:sub>
                                </m:sSub>
                              </m:e>
                            </m:mr>
                          </m:m>
                        </m:e>
                      </m:d>
                    </m:oMath>
                  </m:oMathPara>
                </a14:m>
                <a:endParaRPr lang="zh-CN" altLang="en-US" dirty="0"/>
              </a:p>
            </p:txBody>
          </p:sp>
        </mc:Choice>
        <mc:Fallback xmlns="">
          <p:sp>
            <p:nvSpPr>
              <p:cNvPr id="5" name="内容占位符 4">
                <a:extLst>
                  <a:ext uri="{FF2B5EF4-FFF2-40B4-BE49-F238E27FC236}">
                    <a16:creationId xmlns:a16="http://schemas.microsoft.com/office/drawing/2014/main" id="{33E4D747-EDA1-47D1-B847-64B34E8449B2}"/>
                  </a:ext>
                </a:extLst>
              </p:cNvPr>
              <p:cNvSpPr>
                <a:spLocks noGrp="1" noRot="1" noChangeAspect="1" noMove="1" noResize="1" noEditPoints="1" noAdjustHandles="1" noChangeArrowheads="1" noChangeShapeType="1" noTextEdit="1"/>
              </p:cNvSpPr>
              <p:nvPr>
                <p:ph sz="quarter" idx="11"/>
              </p:nvPr>
            </p:nvSpPr>
            <p:spPr>
              <a:xfrm>
                <a:off x="0" y="1397097"/>
                <a:ext cx="9144000" cy="5235371"/>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cxnSp>
        <p:nvCxnSpPr>
          <p:cNvPr id="11" name="直接箭头连接符 10">
            <a:extLst>
              <a:ext uri="{FF2B5EF4-FFF2-40B4-BE49-F238E27FC236}">
                <a16:creationId xmlns:a16="http://schemas.microsoft.com/office/drawing/2014/main" id="{3796CA4C-45FC-44E7-B41D-C708824EC244}"/>
              </a:ext>
            </a:extLst>
          </p:cNvPr>
          <p:cNvCxnSpPr>
            <a:cxnSpLocks/>
          </p:cNvCxnSpPr>
          <p:nvPr/>
        </p:nvCxnSpPr>
        <p:spPr>
          <a:xfrm>
            <a:off x="1066800" y="4825975"/>
            <a:ext cx="7010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0B026402-9889-47DB-9E6F-B4BD39F32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699521"/>
            <a:ext cx="7162800" cy="608550"/>
          </a:xfrm>
          <a:prstGeom prst="rect">
            <a:avLst/>
          </a:prstGeom>
        </p:spPr>
      </p:pic>
      <p:sp>
        <p:nvSpPr>
          <p:cNvPr id="6" name="文本框 5">
            <a:extLst>
              <a:ext uri="{FF2B5EF4-FFF2-40B4-BE49-F238E27FC236}">
                <a16:creationId xmlns:a16="http://schemas.microsoft.com/office/drawing/2014/main" id="{C8A08633-8134-4F57-8CE6-E774E15975F5}"/>
              </a:ext>
            </a:extLst>
          </p:cNvPr>
          <p:cNvSpPr txBox="1"/>
          <p:nvPr/>
        </p:nvSpPr>
        <p:spPr>
          <a:xfrm>
            <a:off x="5715000" y="6303773"/>
            <a:ext cx="3352800" cy="338554"/>
          </a:xfrm>
          <a:prstGeom prst="rect">
            <a:avLst/>
          </a:prstGeom>
          <a:noFill/>
        </p:spPr>
        <p:txBody>
          <a:bodyPr wrap="square" rtlCol="0">
            <a:spAutoFit/>
          </a:bodyPr>
          <a:lstStyle/>
          <a:p>
            <a:r>
              <a:rPr lang="zh-CN" altLang="en-US" sz="1600" dirty="0">
                <a:solidFill>
                  <a:srgbClr val="00B050"/>
                </a:solidFill>
              </a:rPr>
              <a:t>本例</a:t>
            </a:r>
            <a:r>
              <a:rPr lang="en-US" altLang="zh-CN" sz="1600" dirty="0">
                <a:solidFill>
                  <a:srgbClr val="00B050"/>
                </a:solidFill>
              </a:rPr>
              <a:t>Python</a:t>
            </a:r>
            <a:r>
              <a:rPr lang="zh-CN" altLang="en-US" sz="1600" dirty="0">
                <a:solidFill>
                  <a:srgbClr val="00B050"/>
                </a:solidFill>
              </a:rPr>
              <a:t>代码，请参看</a:t>
            </a:r>
            <a:r>
              <a:rPr lang="zh-CN" altLang="en-US" sz="1600" dirty="0">
                <a:solidFill>
                  <a:srgbClr val="00B050"/>
                </a:solidFill>
                <a:hlinkClick r:id="rId4">
                  <a:extLst>
                    <a:ext uri="{A12FA001-AC4F-418D-AE19-62706E023703}">
                      <ahyp:hlinkClr xmlns:ahyp="http://schemas.microsoft.com/office/drawing/2018/hyperlinkcolor" val="tx"/>
                    </a:ext>
                  </a:extLst>
                </a:hlinkClick>
              </a:rPr>
              <a:t>在线教案</a:t>
            </a:r>
            <a:r>
              <a:rPr lang="zh-CN" altLang="en-US" sz="1600" dirty="0">
                <a:solidFill>
                  <a:srgbClr val="00B050"/>
                </a:solidFill>
              </a:rPr>
              <a:t>。</a:t>
            </a:r>
          </a:p>
        </p:txBody>
      </p:sp>
      <p:sp>
        <p:nvSpPr>
          <p:cNvPr id="2" name="矩形 1">
            <a:extLst>
              <a:ext uri="{FF2B5EF4-FFF2-40B4-BE49-F238E27FC236}">
                <a16:creationId xmlns:a16="http://schemas.microsoft.com/office/drawing/2014/main" id="{5F033099-A584-4BD4-9084-1F8114438F44}"/>
              </a:ext>
            </a:extLst>
          </p:cNvPr>
          <p:cNvSpPr/>
          <p:nvPr/>
        </p:nvSpPr>
        <p:spPr>
          <a:xfrm>
            <a:off x="1524000" y="4597375"/>
            <a:ext cx="990600" cy="457200"/>
          </a:xfrm>
          <a:prstGeom prst="rect">
            <a:avLst/>
          </a:prstGeom>
          <a:solidFill>
            <a:schemeClr val="accent3"/>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n w="0"/>
                <a:solidFill>
                  <a:schemeClr val="tx1"/>
                </a:solidFill>
              </a:rPr>
              <a:t>A</a:t>
            </a:r>
            <a:r>
              <a:rPr lang="en-US" altLang="zh-CN" baseline="-25000" dirty="0">
                <a:ln w="0"/>
                <a:solidFill>
                  <a:schemeClr val="tx1"/>
                </a:solidFill>
              </a:rPr>
              <a:t>1</a:t>
            </a:r>
            <a:endParaRPr lang="zh-CN" altLang="en-US" baseline="-25000" dirty="0">
              <a:ln w="0"/>
              <a:solidFill>
                <a:schemeClr val="tx1"/>
              </a:solidFill>
            </a:endParaRPr>
          </a:p>
        </p:txBody>
      </p:sp>
      <p:sp>
        <p:nvSpPr>
          <p:cNvPr id="8" name="矩形 7">
            <a:extLst>
              <a:ext uri="{FF2B5EF4-FFF2-40B4-BE49-F238E27FC236}">
                <a16:creationId xmlns:a16="http://schemas.microsoft.com/office/drawing/2014/main" id="{68949FA9-7FBC-4CB5-8ACD-870C67ED7A25}"/>
              </a:ext>
            </a:extLst>
          </p:cNvPr>
          <p:cNvSpPr/>
          <p:nvPr/>
        </p:nvSpPr>
        <p:spPr>
          <a:xfrm>
            <a:off x="6553200" y="4597375"/>
            <a:ext cx="990600" cy="457200"/>
          </a:xfrm>
          <a:prstGeom prst="rect">
            <a:avLst/>
          </a:prstGeom>
          <a:solidFill>
            <a:schemeClr val="accent3"/>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n w="0"/>
                <a:solidFill>
                  <a:schemeClr val="tx1"/>
                </a:solidFill>
              </a:rPr>
              <a:t>A</a:t>
            </a:r>
            <a:r>
              <a:rPr lang="en-US" altLang="zh-CN" baseline="-25000" dirty="0">
                <a:ln w="0"/>
                <a:solidFill>
                  <a:schemeClr val="tx1"/>
                </a:solidFill>
              </a:rPr>
              <a:t>1</a:t>
            </a:r>
            <a:endParaRPr lang="zh-CN" altLang="en-US" baseline="-25000" dirty="0">
              <a:ln w="0"/>
              <a:solidFill>
                <a:schemeClr val="tx1"/>
              </a:solidFill>
            </a:endParaRPr>
          </a:p>
        </p:txBody>
      </p:sp>
      <p:sp>
        <p:nvSpPr>
          <p:cNvPr id="9" name="矩形 8">
            <a:extLst>
              <a:ext uri="{FF2B5EF4-FFF2-40B4-BE49-F238E27FC236}">
                <a16:creationId xmlns:a16="http://schemas.microsoft.com/office/drawing/2014/main" id="{A8895AB2-6789-4A9F-A457-24AB65D72DB1}"/>
              </a:ext>
            </a:extLst>
          </p:cNvPr>
          <p:cNvSpPr/>
          <p:nvPr/>
        </p:nvSpPr>
        <p:spPr>
          <a:xfrm>
            <a:off x="3200400" y="4597375"/>
            <a:ext cx="990600" cy="457200"/>
          </a:xfrm>
          <a:prstGeom prst="rect">
            <a:avLst/>
          </a:prstGeom>
          <a:solidFill>
            <a:srgbClr val="FFC000"/>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n w="0"/>
                <a:solidFill>
                  <a:schemeClr val="tx1"/>
                </a:solidFill>
              </a:rPr>
              <a:t>A</a:t>
            </a:r>
            <a:r>
              <a:rPr lang="en-US" altLang="zh-CN" baseline="-25000" dirty="0">
                <a:ln w="0"/>
                <a:solidFill>
                  <a:schemeClr val="tx1"/>
                </a:solidFill>
              </a:rPr>
              <a:t>2</a:t>
            </a:r>
            <a:endParaRPr lang="zh-CN" altLang="en-US" baseline="-25000" dirty="0">
              <a:ln w="0"/>
              <a:solidFill>
                <a:schemeClr val="tx1"/>
              </a:solidFill>
            </a:endParaRPr>
          </a:p>
        </p:txBody>
      </p:sp>
      <p:sp>
        <p:nvSpPr>
          <p:cNvPr id="10" name="矩形 9">
            <a:extLst>
              <a:ext uri="{FF2B5EF4-FFF2-40B4-BE49-F238E27FC236}">
                <a16:creationId xmlns:a16="http://schemas.microsoft.com/office/drawing/2014/main" id="{529CA185-C45B-46FD-8BF6-0A7180554111}"/>
              </a:ext>
            </a:extLst>
          </p:cNvPr>
          <p:cNvSpPr/>
          <p:nvPr/>
        </p:nvSpPr>
        <p:spPr>
          <a:xfrm>
            <a:off x="4876800" y="4597375"/>
            <a:ext cx="990600" cy="457200"/>
          </a:xfrm>
          <a:prstGeom prst="rect">
            <a:avLst/>
          </a:prstGeom>
          <a:solidFill>
            <a:srgbClr val="FFC000"/>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n w="0"/>
                <a:solidFill>
                  <a:schemeClr val="tx1"/>
                </a:solidFill>
              </a:rPr>
              <a:t>A</a:t>
            </a:r>
            <a:r>
              <a:rPr lang="en-US" altLang="zh-CN" baseline="-25000" dirty="0">
                <a:ln w="0"/>
                <a:solidFill>
                  <a:schemeClr val="tx1"/>
                </a:solidFill>
              </a:rPr>
              <a:t>2</a:t>
            </a:r>
            <a:endParaRPr lang="zh-CN" altLang="en-US" baseline="-25000" dirty="0">
              <a:ln w="0"/>
              <a:solidFill>
                <a:schemeClr val="tx1"/>
              </a:solidFill>
            </a:endParaRPr>
          </a:p>
        </p:txBody>
      </p:sp>
    </p:spTree>
    <p:extLst>
      <p:ext uri="{BB962C8B-B14F-4D97-AF65-F5344CB8AC3E}">
        <p14:creationId xmlns:p14="http://schemas.microsoft.com/office/powerpoint/2010/main" val="73904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1000"/>
                                        <p:tgtEl>
                                          <p:spTgt spid="5">
                                            <p:txEl>
                                              <p:pRg st="4" end="4"/>
                                            </p:txEl>
                                          </p:spTgt>
                                        </p:tgtEl>
                                      </p:cBhvr>
                                    </p:animEffect>
                                    <p:anim calcmode="lin" valueType="num">
                                      <p:cBhvr>
                                        <p:cTn id="1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1000"/>
                                        <p:tgtEl>
                                          <p:spTgt spid="5">
                                            <p:txEl>
                                              <p:pRg st="5" end="5"/>
                                            </p:txEl>
                                          </p:spTgt>
                                        </p:tgtEl>
                                      </p:cBhvr>
                                    </p:animEffect>
                                    <p:anim calcmode="lin" valueType="num">
                                      <p:cBhvr>
                                        <p:cTn id="2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386903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sz="2000" dirty="0"/>
                  <a:t>        矩阵与向量的乘法可以理解成</a:t>
                </a:r>
                <a:r>
                  <a:rPr lang="en-US" altLang="zh-CN" sz="2000" dirty="0"/>
                  <a:t>: </a:t>
                </a:r>
                <a:r>
                  <a:rPr lang="zh-CN" altLang="en-US" sz="2000" dirty="0">
                    <a:solidFill>
                      <a:srgbClr val="0000FF"/>
                    </a:solidFill>
                  </a:rPr>
                  <a:t>向量 </a:t>
                </a:r>
                <a:r>
                  <a:rPr lang="zh-CN" altLang="en-US" sz="2000" b="1" dirty="0">
                    <a:solidFill>
                      <a:srgbClr val="0000FF"/>
                    </a:solidFill>
                  </a:rPr>
                  <a:t>𝑥</a:t>
                </a:r>
                <a:r>
                  <a:rPr lang="zh-CN" altLang="en-US" sz="2000" dirty="0">
                    <a:solidFill>
                      <a:srgbClr val="0000FF"/>
                    </a:solidFill>
                  </a:rPr>
                  <a:t> 到向量 </a:t>
                </a:r>
                <a:r>
                  <a:rPr lang="zh-CN" altLang="en-US" sz="2000" b="1" dirty="0">
                    <a:solidFill>
                      <a:srgbClr val="0000FF"/>
                    </a:solidFill>
                  </a:rPr>
                  <a:t>𝑦</a:t>
                </a:r>
                <a:r>
                  <a:rPr lang="zh-CN" altLang="en-US" sz="2000" dirty="0">
                    <a:solidFill>
                      <a:srgbClr val="0000FF"/>
                    </a:solidFill>
                  </a:rPr>
                  <a:t> 的线性变换</a:t>
                </a:r>
                <a:r>
                  <a:rPr lang="zh-CN" altLang="en-US" sz="2000" dirty="0"/>
                  <a:t>。</a:t>
                </a:r>
                <a:endParaRPr lang="en-US" altLang="zh-CN" sz="2000" dirty="0"/>
              </a:p>
              <a:p>
                <a:pPr lvl="0">
                  <a:lnSpc>
                    <a:spcPct val="150000"/>
                  </a:lnSpc>
                </a:pPr>
                <a:r>
                  <a:rPr lang="en-US" altLang="zh-CN" sz="2000" dirty="0"/>
                  <a:t>【</a:t>
                </a:r>
                <a:r>
                  <a:rPr lang="zh-CN" altLang="en-US" sz="2000" b="1" dirty="0"/>
                  <a:t>定义</a:t>
                </a:r>
                <a:r>
                  <a:rPr lang="en-US" altLang="zh-CN" sz="2000" b="1" dirty="0"/>
                  <a:t>6.1</a:t>
                </a:r>
                <a:r>
                  <a:rPr lang="en-US" altLang="zh-CN" sz="2000" dirty="0"/>
                  <a:t>】</a:t>
                </a:r>
                <a:r>
                  <a:rPr lang="zh-CN" altLang="en-US" sz="2000" dirty="0"/>
                  <a:t>对于向量 </a:t>
                </a:r>
                <a:r>
                  <a:rPr lang="zh-CN" altLang="en-US" sz="2000" b="1" dirty="0"/>
                  <a:t>𝑦 </a:t>
                </a:r>
                <a:r>
                  <a:rPr lang="en-US" altLang="zh-CN" sz="2000" dirty="0"/>
                  <a:t>= [</a:t>
                </a:r>
                <a:r>
                  <a:rPr lang="zh-CN" altLang="en-US" sz="2000" dirty="0"/>
                  <a:t>𝑦</a:t>
                </a:r>
                <a:r>
                  <a:rPr lang="en-US" altLang="zh-CN" sz="2000" baseline="-25000" dirty="0"/>
                  <a:t>1</a:t>
                </a:r>
                <a:r>
                  <a:rPr lang="en-US" altLang="zh-CN" sz="2000" dirty="0"/>
                  <a:t>,</a:t>
                </a:r>
                <a:r>
                  <a:rPr lang="zh-CN" altLang="en-US" sz="2000" dirty="0"/>
                  <a:t>𝑦</a:t>
                </a:r>
                <a:r>
                  <a:rPr lang="en-US" altLang="zh-CN" sz="2000" baseline="-25000" dirty="0"/>
                  <a:t>2</a:t>
                </a:r>
                <a:r>
                  <a:rPr lang="en-US" altLang="zh-CN" sz="2000" dirty="0"/>
                  <a:t>,...,</a:t>
                </a:r>
                <a:r>
                  <a:rPr lang="zh-CN" altLang="en-US" sz="2000" dirty="0"/>
                  <a:t>𝑦</a:t>
                </a:r>
                <a:r>
                  <a:rPr lang="zh-CN" altLang="en-US" sz="2000" baseline="-25000" dirty="0"/>
                  <a:t>𝑚</a:t>
                </a:r>
                <a:r>
                  <a:rPr lang="en-US" altLang="zh-CN" sz="2000" dirty="0"/>
                  <a:t>]</a:t>
                </a:r>
                <a:r>
                  <a:rPr lang="zh-CN" altLang="en-US" sz="2000" baseline="30000" dirty="0"/>
                  <a:t>𝑇</a:t>
                </a:r>
                <a:r>
                  <a:rPr lang="zh-CN" altLang="en-US" sz="2000" dirty="0"/>
                  <a:t>，若它能由向量 </a:t>
                </a:r>
                <a:r>
                  <a:rPr lang="zh-CN" altLang="en-US" sz="2000" b="1" dirty="0"/>
                  <a:t>𝑥 </a:t>
                </a:r>
                <a:r>
                  <a:rPr lang="en-US" altLang="zh-CN" sz="2000" dirty="0"/>
                  <a:t>= [</a:t>
                </a:r>
                <a:r>
                  <a:rPr lang="zh-CN" altLang="en-US" sz="2000" dirty="0"/>
                  <a:t>𝑥</a:t>
                </a:r>
                <a:r>
                  <a:rPr lang="en-US" altLang="zh-CN" sz="2000" baseline="-25000" dirty="0"/>
                  <a:t>1</a:t>
                </a:r>
                <a:r>
                  <a:rPr lang="en-US" altLang="zh-CN" sz="2000" dirty="0"/>
                  <a:t>,</a:t>
                </a:r>
                <a:r>
                  <a:rPr lang="zh-CN" altLang="en-US" sz="2000" dirty="0"/>
                  <a:t>𝑥</a:t>
                </a:r>
                <a:r>
                  <a:rPr lang="en-US" altLang="zh-CN" sz="2000" baseline="-25000" dirty="0"/>
                  <a:t>2</a:t>
                </a:r>
                <a:r>
                  <a:rPr lang="en-US" altLang="zh-CN" sz="2000" dirty="0"/>
                  <a:t>,...,</a:t>
                </a:r>
                <a:r>
                  <a:rPr lang="zh-CN" altLang="en-US" sz="2000" dirty="0"/>
                  <a:t>𝑥</a:t>
                </a:r>
                <a:r>
                  <a:rPr lang="zh-CN" altLang="en-US" sz="2000" baseline="-25000" dirty="0"/>
                  <a:t>𝑛</a:t>
                </a:r>
                <a:r>
                  <a:rPr lang="en-US" altLang="zh-CN" sz="2000" dirty="0"/>
                  <a:t>]</a:t>
                </a:r>
                <a:r>
                  <a:rPr lang="zh-CN" altLang="en-US" sz="2000" baseline="30000" dirty="0"/>
                  <a:t>𝑇</a:t>
                </a:r>
                <a:r>
                  <a:rPr lang="zh-CN" altLang="en-US" sz="2000" dirty="0"/>
                  <a:t>  线性表示，即有：</a:t>
                </a:r>
                <a14:m>
                  <m:oMath xmlns:m="http://schemas.openxmlformats.org/officeDocument/2006/math">
                    <m:d>
                      <m:dPr>
                        <m:begChr m:val="{"/>
                        <m:endChr m:val=""/>
                        <m:ctrlPr>
                          <a:rPr lang="en-US" altLang="zh-CN" sz="2000" i="1" smtClean="0">
                            <a:latin typeface="Cambria Math" panose="02040503050406030204" pitchFamily="18" charset="0"/>
                          </a:rPr>
                        </m:ctrlPr>
                      </m:dPr>
                      <m:e>
                        <m:m>
                          <m:mPr>
                            <m:mcs>
                              <m:mc>
                                <m:mcPr>
                                  <m:count m:val="1"/>
                                  <m:mcJc m:val="center"/>
                                </m:mcPr>
                              </m:mc>
                            </m:mcs>
                            <m:ctrlPr>
                              <a:rPr lang="en-US" altLang="zh-CN" sz="2000" i="1" smtClean="0">
                                <a:latin typeface="Cambria Math" panose="02040503050406030204" pitchFamily="18" charset="0"/>
                              </a:rPr>
                            </m:ctrlPr>
                          </m:mPr>
                          <m:mr>
                            <m:e>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y</m:t>
                                  </m:r>
                                </m:e>
                                <m:sub>
                                  <m:r>
                                    <a:rPr lang="en-US" altLang="zh-CN" sz="2000" b="0" i="1" smtClean="0">
                                      <a:latin typeface="Cambria Math" panose="02040503050406030204" pitchFamily="18" charset="0"/>
                                    </a:rPr>
                                    <m:t>1</m:t>
                                  </m:r>
                                </m:sub>
                              </m:sSub>
                              <m:r>
                                <m:rPr>
                                  <m:brk m:alnAt="7"/>
                                </m:rP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12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𝑛</m:t>
                                  </m:r>
                                </m:sub>
                              </m:sSub>
                            </m:e>
                          </m:mr>
                          <m:mr>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y</m:t>
                                  </m:r>
                                </m:e>
                                <m:sub>
                                  <m:r>
                                    <a:rPr lang="en-US" altLang="zh-CN" sz="2000" i="1">
                                      <a:latin typeface="Cambria Math" panose="02040503050406030204" pitchFamily="18" charset="0"/>
                                    </a:rPr>
                                    <m:t>2</m:t>
                                  </m:r>
                                </m:sub>
                              </m:sSub>
                              <m:r>
                                <m:rPr>
                                  <m:brk m:alnAt="7"/>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smtClean="0">
                                      <a:latin typeface="Cambria Math" panose="02040503050406030204" pitchFamily="18" charset="0"/>
                                    </a:rPr>
                                    <m:t>2</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r>
                                    <a:rPr lang="en-US" altLang="zh-CN" sz="2000" i="1">
                                      <a:latin typeface="Cambria Math" panose="02040503050406030204" pitchFamily="18" charset="0"/>
                                    </a:rPr>
                                    <m:t>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mr>
                          <m:mr>
                            <m:e>
                              <m:eqArr>
                                <m:eqArrPr>
                                  <m:ctrlPr>
                                    <a:rPr lang="en-US" altLang="zh-CN" sz="2000" i="1" smtClean="0">
                                      <a:latin typeface="Cambria Math" panose="02040503050406030204" pitchFamily="18" charset="0"/>
                                    </a:rPr>
                                  </m:ctrlPr>
                                </m:eqArrPr>
                                <m:e>
                                  <m:r>
                                    <a:rPr lang="en-US" altLang="zh-CN" sz="2000" i="1" smtClean="0">
                                      <a:latin typeface="Cambria Math" panose="02040503050406030204" pitchFamily="18" charset="0"/>
                                    </a:rPr>
                                    <m:t>…</m:t>
                                  </m:r>
                                </m:e>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y</m:t>
                                      </m:r>
                                    </m:e>
                                    <m:sub>
                                      <m:r>
                                        <a:rPr lang="en-US" altLang="zh-CN" sz="2000" b="0" i="1" smtClean="0">
                                          <a:latin typeface="Cambria Math" panose="02040503050406030204" pitchFamily="18" charset="0"/>
                                        </a:rPr>
                                        <m:t>𝑚</m:t>
                                      </m:r>
                                    </m:sub>
                                  </m:sSub>
                                  <m:r>
                                    <m:rPr>
                                      <m:brk m:alnAt="7"/>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i="1">
                                          <a:latin typeface="Cambria Math" panose="02040503050406030204" pitchFamily="18" charset="0"/>
                                        </a:rPr>
                                        <m:t>𝑛</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eqArr>
                            </m:e>
                          </m:mr>
                        </m:m>
                      </m:e>
                    </m:d>
                  </m:oMath>
                </a14:m>
                <a:endParaRPr lang="en-US" altLang="zh-CN" sz="2000" dirty="0"/>
              </a:p>
              <a:p>
                <a:pPr lvl="0">
                  <a:lnSpc>
                    <a:spcPct val="150000"/>
                  </a:lnSpc>
                  <a:spcBef>
                    <a:spcPts val="600"/>
                  </a:spcBef>
                </a:pPr>
                <a:r>
                  <a:rPr lang="zh-CN" altLang="en-US" sz="2000" dirty="0"/>
                  <a:t>       则称此关系式为向量 </a:t>
                </a:r>
                <a:r>
                  <a:rPr lang="zh-CN" altLang="en-US" sz="2000" b="1" dirty="0"/>
                  <a:t>𝑥 </a:t>
                </a:r>
                <a:r>
                  <a:rPr lang="zh-CN" altLang="en-US" sz="2000" dirty="0"/>
                  <a:t>到向量 </a:t>
                </a:r>
                <a:r>
                  <a:rPr lang="zh-CN" altLang="en-US" sz="2000" b="1" dirty="0"/>
                  <a:t>𝑦 </a:t>
                </a:r>
                <a:r>
                  <a:rPr lang="zh-CN" altLang="en-US" sz="2000" dirty="0"/>
                  <a:t>的</a:t>
                </a:r>
                <a:r>
                  <a:rPr lang="zh-CN" altLang="en-US" sz="2000" b="1" dirty="0"/>
                  <a:t>线性变换</a:t>
                </a:r>
                <a:r>
                  <a:rPr lang="zh-CN" altLang="en-US" sz="2000" dirty="0"/>
                  <a:t>，可以写成</a:t>
                </a:r>
                <a:r>
                  <a:rPr lang="zh-CN" altLang="en-US" sz="2000" dirty="0">
                    <a:solidFill>
                      <a:srgbClr val="0000FF"/>
                    </a:solidFill>
                  </a:rPr>
                  <a:t>输出向量 </a:t>
                </a:r>
                <a:r>
                  <a:rPr lang="zh-CN" altLang="en-US" sz="2000" b="1" dirty="0">
                    <a:solidFill>
                      <a:srgbClr val="0000FF"/>
                    </a:solidFill>
                  </a:rPr>
                  <a:t>𝑦 </a:t>
                </a:r>
                <a:r>
                  <a:rPr lang="zh-CN" altLang="en-US" sz="2000" dirty="0">
                    <a:solidFill>
                      <a:srgbClr val="FF0000"/>
                    </a:solidFill>
                  </a:rPr>
                  <a:t>等于</a:t>
                </a:r>
                <a:r>
                  <a:rPr lang="zh-CN" altLang="en-US" sz="2000" dirty="0">
                    <a:solidFill>
                      <a:srgbClr val="0000FF"/>
                    </a:solidFill>
                  </a:rPr>
                  <a:t>系数矩阵 </a:t>
                </a:r>
                <a:r>
                  <a:rPr lang="zh-CN" altLang="en-US" sz="2000" b="1" dirty="0">
                    <a:solidFill>
                      <a:srgbClr val="0000FF"/>
                    </a:solidFill>
                  </a:rPr>
                  <a:t>𝐴</a:t>
                </a:r>
                <a:r>
                  <a:rPr lang="zh-CN" altLang="en-US" sz="2000" dirty="0"/>
                  <a:t> </a:t>
                </a:r>
                <a:r>
                  <a:rPr lang="zh-CN" altLang="en-US" sz="2000" dirty="0">
                    <a:solidFill>
                      <a:srgbClr val="FF0000"/>
                    </a:solidFill>
                  </a:rPr>
                  <a:t>左乘</a:t>
                </a:r>
                <a:r>
                  <a:rPr lang="zh-CN" altLang="en-US" sz="2000" dirty="0">
                    <a:solidFill>
                      <a:srgbClr val="0000FF"/>
                    </a:solidFill>
                  </a:rPr>
                  <a:t>输入向量 </a:t>
                </a:r>
                <a:r>
                  <a:rPr lang="zh-CN" altLang="en-US" sz="2000" b="1" dirty="0">
                    <a:solidFill>
                      <a:srgbClr val="0000FF"/>
                    </a:solidFill>
                  </a:rPr>
                  <a:t>𝑥</a:t>
                </a:r>
                <a:r>
                  <a:rPr lang="zh-CN" altLang="en-US" sz="2000" dirty="0"/>
                  <a:t>：</a:t>
                </a:r>
                <a:endParaRPr lang="zh-CN" altLang="zh-CN" sz="2000" dirty="0"/>
              </a:p>
            </p:txBody>
          </p:sp>
        </mc:Choice>
        <mc:Fallback xmlns="">
          <p:sp>
            <p:nvSpPr>
              <p:cNvPr id="3" name="Rectangle 2">
                <a:extLst>
                  <a:ext uri="{FF2B5EF4-FFF2-40B4-BE49-F238E27FC236}">
                    <a16:creationId xmlns:a16="http://schemas.microsoft.com/office/drawing/2014/main" id="{98E2C95A-5ADC-4806-9AE8-96C43F7750C2}"/>
                  </a:ext>
                </a:extLst>
              </p:cNvPr>
              <p:cNvSpPr>
                <a:spLocks noGrp="1" noRot="1" noChangeAspect="1" noMove="1" noResize="1" noEditPoints="1" noAdjustHandles="1" noChangeArrowheads="1" noChangeShapeType="1" noTextEdit="1"/>
              </p:cNvSpPr>
              <p:nvPr>
                <p:ph sz="quarter" idx="11"/>
              </p:nvPr>
            </p:nvSpPr>
            <p:spPr>
              <a:xfrm>
                <a:off x="0" y="776238"/>
                <a:ext cx="9144000" cy="3869036"/>
              </a:xfrm>
              <a:blipFill>
                <a:blip r:embed="rId2"/>
                <a:stretch>
                  <a:fillRect l="-133" r="-133"/>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从</a:t>
            </a:r>
            <a:r>
              <a:rPr lang="zh-CN" altLang="en-US" dirty="0">
                <a:solidFill>
                  <a:srgbClr val="FFFF00"/>
                </a:solidFill>
              </a:rPr>
              <a:t>线性变换</a:t>
            </a:r>
            <a:r>
              <a:rPr lang="zh-CN" altLang="en-US" dirty="0"/>
              <a:t>的角度看矩阵与向量的乘法</a:t>
            </a:r>
          </a:p>
        </p:txBody>
      </p:sp>
      <p:pic>
        <p:nvPicPr>
          <p:cNvPr id="12" name="图片 11">
            <a:extLst>
              <a:ext uri="{FF2B5EF4-FFF2-40B4-BE49-F238E27FC236}">
                <a16:creationId xmlns:a16="http://schemas.microsoft.com/office/drawing/2014/main" id="{D8E0A32B-268A-4564-ADCE-434537361312}"/>
              </a:ext>
            </a:extLst>
          </p:cNvPr>
          <p:cNvPicPr>
            <a:picLocks noChangeAspect="1"/>
          </p:cNvPicPr>
          <p:nvPr/>
        </p:nvPicPr>
        <p:blipFill>
          <a:blip r:embed="rId3"/>
          <a:stretch>
            <a:fillRect/>
          </a:stretch>
        </p:blipFill>
        <p:spPr>
          <a:xfrm>
            <a:off x="457200" y="4775781"/>
            <a:ext cx="8219048" cy="1571429"/>
          </a:xfrm>
          <a:prstGeom prst="rect">
            <a:avLst/>
          </a:prstGeom>
        </p:spPr>
      </p:pic>
    </p:spTree>
    <p:extLst>
      <p:ext uri="{BB962C8B-B14F-4D97-AF65-F5344CB8AC3E}">
        <p14:creationId xmlns:p14="http://schemas.microsoft.com/office/powerpoint/2010/main" val="4112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5210877"/>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在进行向量与矩阵乘法的时候，矩阵</a:t>
            </a:r>
            <a:r>
              <a:rPr lang="en-US" altLang="zh-CN" b="1" i="1" dirty="0"/>
              <a:t>A</a:t>
            </a:r>
            <a:r>
              <a:rPr lang="zh-CN" altLang="en-US" dirty="0"/>
              <a:t>在左，列向量</a:t>
            </a:r>
            <a:r>
              <a:rPr lang="en-US" altLang="zh-CN" b="1" i="1" dirty="0"/>
              <a:t>x</a:t>
            </a:r>
            <a:r>
              <a:rPr lang="zh-CN" altLang="en-US" dirty="0"/>
              <a:t>在右，即</a:t>
            </a:r>
            <a:r>
              <a:rPr lang="en-US" altLang="zh-CN" b="1" i="1" dirty="0"/>
              <a:t>Ax</a:t>
            </a:r>
            <a:r>
              <a:rPr lang="zh-CN" altLang="en-US" dirty="0"/>
              <a:t>的顺序不能变。对照矩阵与矩阵的乘法规则，我们可以总结矩阵与向量的乘法规则：</a:t>
            </a:r>
            <a:r>
              <a:rPr lang="zh-CN" altLang="en-US" dirty="0">
                <a:solidFill>
                  <a:srgbClr val="0000FF"/>
                </a:solidFill>
              </a:rPr>
              <a:t>当把列向量看作是一个列数为</a:t>
            </a:r>
            <a:r>
              <a:rPr lang="en-US" altLang="zh-CN" dirty="0">
                <a:solidFill>
                  <a:srgbClr val="0000FF"/>
                </a:solidFill>
              </a:rPr>
              <a:t>1</a:t>
            </a:r>
            <a:r>
              <a:rPr lang="zh-CN" altLang="en-US" dirty="0">
                <a:solidFill>
                  <a:srgbClr val="0000FF"/>
                </a:solidFill>
              </a:rPr>
              <a:t>的特殊矩阵时，那么运算过程就变得比较简单了</a:t>
            </a:r>
            <a:r>
              <a:rPr lang="zh-CN" altLang="en-US" dirty="0"/>
              <a:t>。</a:t>
            </a:r>
          </a:p>
          <a:p>
            <a:pPr marL="342900" lvl="0" indent="-342900">
              <a:lnSpc>
                <a:spcPct val="150000"/>
              </a:lnSpc>
              <a:buFont typeface="Wingdings" panose="05000000000000000000" pitchFamily="2" charset="2"/>
              <a:buChar char="l"/>
            </a:pPr>
            <a:r>
              <a:rPr lang="zh-CN" altLang="en-US" dirty="0"/>
              <a:t>矩阵在</a:t>
            </a:r>
            <a:r>
              <a:rPr lang="zh-CN" altLang="en-US" dirty="0">
                <a:solidFill>
                  <a:schemeClr val="accent6">
                    <a:lumMod val="75000"/>
                  </a:schemeClr>
                </a:solidFill>
              </a:rPr>
              <a:t>左</a:t>
            </a:r>
            <a:r>
              <a:rPr lang="zh-CN" altLang="en-US" dirty="0"/>
              <a:t>，列向量在</a:t>
            </a:r>
            <a:r>
              <a:rPr lang="zh-CN" altLang="en-US" dirty="0">
                <a:solidFill>
                  <a:schemeClr val="accent6">
                    <a:lumMod val="75000"/>
                  </a:schemeClr>
                </a:solidFill>
              </a:rPr>
              <a:t>右</a:t>
            </a:r>
            <a:r>
              <a:rPr lang="zh-CN" altLang="en-US" dirty="0"/>
              <a:t>，矩阵的</a:t>
            </a:r>
            <a:r>
              <a:rPr lang="zh-CN" altLang="en-US" dirty="0">
                <a:solidFill>
                  <a:srgbClr val="0000FF"/>
                </a:solidFill>
              </a:rPr>
              <a:t>列数</a:t>
            </a:r>
            <a:r>
              <a:rPr lang="zh-CN" altLang="en-US" dirty="0"/>
              <a:t>和列向量的</a:t>
            </a:r>
            <a:r>
              <a:rPr lang="zh-CN" altLang="en-US" dirty="0">
                <a:solidFill>
                  <a:srgbClr val="0000FF"/>
                </a:solidFill>
              </a:rPr>
              <a:t>维数</a:t>
            </a:r>
            <a:r>
              <a:rPr lang="zh-CN" altLang="en-US" dirty="0"/>
              <a:t>必须相等</a:t>
            </a:r>
          </a:p>
          <a:p>
            <a:pPr marL="342900" lvl="0" indent="-342900">
              <a:lnSpc>
                <a:spcPct val="150000"/>
              </a:lnSpc>
              <a:buFont typeface="Wingdings" panose="05000000000000000000" pitchFamily="2" charset="2"/>
              <a:buChar char="l"/>
            </a:pPr>
            <a:r>
              <a:rPr lang="zh-CN" altLang="en-US" dirty="0"/>
              <a:t>矩阵和列向量相乘的</a:t>
            </a:r>
            <a:r>
              <a:rPr lang="zh-CN" altLang="en-US" dirty="0">
                <a:solidFill>
                  <a:srgbClr val="0000FF"/>
                </a:solidFill>
              </a:rPr>
              <a:t>结果</a:t>
            </a:r>
            <a:r>
              <a:rPr lang="zh-CN" altLang="en-US" dirty="0"/>
              <a:t>也</a:t>
            </a:r>
            <a:r>
              <a:rPr lang="zh-CN" altLang="en-US" dirty="0">
                <a:solidFill>
                  <a:srgbClr val="0000FF"/>
                </a:solidFill>
              </a:rPr>
              <a:t>是</a:t>
            </a:r>
            <a:r>
              <a:rPr lang="zh-CN" altLang="en-US" dirty="0"/>
              <a:t>一个</a:t>
            </a:r>
            <a:r>
              <a:rPr lang="zh-CN" altLang="en-US" dirty="0">
                <a:solidFill>
                  <a:srgbClr val="0000FF"/>
                </a:solidFill>
              </a:rPr>
              <a:t>列向量</a:t>
            </a:r>
            <a:r>
              <a:rPr lang="zh-CN" altLang="en-US" dirty="0"/>
              <a:t>；</a:t>
            </a:r>
          </a:p>
          <a:p>
            <a:pPr marL="342900" lvl="0" indent="-342900">
              <a:lnSpc>
                <a:spcPct val="150000"/>
              </a:lnSpc>
              <a:buFont typeface="Wingdings" panose="05000000000000000000" pitchFamily="2" charset="2"/>
              <a:buChar char="l"/>
            </a:pPr>
            <a:r>
              <a:rPr lang="zh-CN" altLang="en-US" dirty="0"/>
              <a:t>矩阵的</a:t>
            </a:r>
            <a:r>
              <a:rPr lang="zh-CN" altLang="en-US" dirty="0">
                <a:solidFill>
                  <a:srgbClr val="0000FF"/>
                </a:solidFill>
              </a:rPr>
              <a:t>行数</a:t>
            </a:r>
            <a:r>
              <a:rPr lang="zh-CN" altLang="en-US" dirty="0"/>
              <a:t>就是结果向量的</a:t>
            </a:r>
            <a:r>
              <a:rPr lang="zh-CN" altLang="en-US" dirty="0">
                <a:solidFill>
                  <a:srgbClr val="0000FF"/>
                </a:solidFill>
              </a:rPr>
              <a:t>维数</a:t>
            </a:r>
            <a:r>
              <a:rPr lang="zh-CN" altLang="en-US" dirty="0"/>
              <a:t>；</a:t>
            </a:r>
          </a:p>
          <a:p>
            <a:pPr marL="342900" lvl="0" indent="-342900">
              <a:lnSpc>
                <a:spcPct val="150000"/>
              </a:lnSpc>
              <a:buFont typeface="Wingdings" panose="05000000000000000000" pitchFamily="2" charset="2"/>
              <a:buChar char="l"/>
            </a:pPr>
            <a:r>
              <a:rPr lang="zh-CN" altLang="en-US" dirty="0"/>
              <a:t>乘法运算的实施过程就是：矩阵的每行和列向量的</a:t>
            </a:r>
            <a:r>
              <a:rPr lang="zh-CN" altLang="en-US" dirty="0">
                <a:solidFill>
                  <a:schemeClr val="accent6">
                    <a:lumMod val="75000"/>
                  </a:schemeClr>
                </a:solidFill>
              </a:rPr>
              <a:t>对应元素</a:t>
            </a:r>
            <a:r>
              <a:rPr lang="zh-CN" altLang="en-US" dirty="0"/>
              <a:t>分别</a:t>
            </a:r>
            <a:r>
              <a:rPr lang="zh-CN" altLang="en-US" dirty="0">
                <a:solidFill>
                  <a:srgbClr val="0000FF"/>
                </a:solidFill>
              </a:rPr>
              <a:t>相乘后</a:t>
            </a:r>
            <a:r>
              <a:rPr lang="zh-CN" altLang="en-US" dirty="0"/>
              <a:t>，</a:t>
            </a:r>
            <a:r>
              <a:rPr lang="zh-CN" altLang="en-US" dirty="0">
                <a:solidFill>
                  <a:srgbClr val="0000FF"/>
                </a:solidFill>
              </a:rPr>
              <a:t>再相加</a:t>
            </a:r>
            <a:r>
              <a:rPr lang="zh-CN" altLang="en-US" dirty="0"/>
              <a:t>。</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从</a:t>
            </a:r>
            <a:r>
              <a:rPr lang="zh-CN" altLang="en-US" dirty="0">
                <a:solidFill>
                  <a:srgbClr val="FFFF00"/>
                </a:solidFill>
              </a:rPr>
              <a:t>线性变换</a:t>
            </a:r>
            <a:r>
              <a:rPr lang="zh-CN" altLang="en-US" dirty="0"/>
              <a:t>的角度看矩阵与向量的乘法</a:t>
            </a:r>
          </a:p>
        </p:txBody>
      </p:sp>
    </p:spTree>
    <p:extLst>
      <p:ext uri="{BB962C8B-B14F-4D97-AF65-F5344CB8AC3E}">
        <p14:creationId xmlns:p14="http://schemas.microsoft.com/office/powerpoint/2010/main" val="7136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107355-B9A7-4EF9-BD99-BFCDF2717F31}"/>
              </a:ext>
            </a:extLst>
          </p:cNvPr>
          <p:cNvSpPr>
            <a:spLocks noGrp="1"/>
          </p:cNvSpPr>
          <p:nvPr>
            <p:ph type="body" sz="quarter" idx="10"/>
          </p:nvPr>
        </p:nvSpPr>
        <p:spPr>
          <a:xfrm>
            <a:off x="0" y="904653"/>
            <a:ext cx="9144000" cy="492443"/>
          </a:xfrm>
        </p:spPr>
        <p:txBody>
          <a:bodyPr/>
          <a:lstStyle/>
          <a:p>
            <a:r>
              <a:rPr lang="zh-CN" altLang="en-US" dirty="0">
                <a:solidFill>
                  <a:srgbClr val="3366FF"/>
                </a:solidFill>
                <a:latin typeface="微软雅黑" panose="020B0503020204020204" pitchFamily="34" charset="-122"/>
              </a:rPr>
              <a:t>多次线性变换等价于矩阵连乘</a:t>
            </a:r>
            <a:endParaRPr lang="zh-CN" altLang="en-US"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从</a:t>
            </a:r>
            <a:r>
              <a:rPr lang="zh-CN" altLang="en-US" dirty="0">
                <a:solidFill>
                  <a:srgbClr val="FFFF00"/>
                </a:solidFill>
              </a:rPr>
              <a:t>线性变换</a:t>
            </a:r>
            <a:r>
              <a:rPr lang="zh-CN" altLang="en-US" dirty="0"/>
              <a:t>的角度看矩阵与向量的乘法</a:t>
            </a:r>
          </a:p>
        </p:txBody>
      </p:sp>
      <p:sp>
        <p:nvSpPr>
          <p:cNvPr id="8" name="Rectangle 3">
            <a:extLst>
              <a:ext uri="{FF2B5EF4-FFF2-40B4-BE49-F238E27FC236}">
                <a16:creationId xmlns:a16="http://schemas.microsoft.com/office/drawing/2014/main" id="{4125DE57-3474-40DB-88E7-C9109D6DEFEA}"/>
              </a:ext>
            </a:extLst>
          </p:cNvPr>
          <p:cNvSpPr txBox="1">
            <a:spLocks noChangeArrowheads="1"/>
          </p:cNvSpPr>
          <p:nvPr/>
        </p:nvSpPr>
        <p:spPr>
          <a:xfrm>
            <a:off x="136525" y="1489076"/>
            <a:ext cx="7772400" cy="1133475"/>
          </a:xfrm>
          <a:prstGeom prst="rect">
            <a:avLst/>
          </a:prstGeom>
        </p:spPr>
        <p:txBody>
          <a:bodyPr vert="horz" lIns="180000" tIns="180000" rIns="91440" bIns="45720" rtlCol="0">
            <a:noAutofit/>
          </a:bodyPr>
          <a:lstStyle>
            <a:lvl1pPr marL="385763" indent="-385763" algn="l" defTabSz="914400" rtl="0" eaLnBrk="1" latinLnBrk="0" hangingPunct="1">
              <a:lnSpc>
                <a:spcPct val="120000"/>
              </a:lnSpc>
              <a:spcBef>
                <a:spcPts val="1000"/>
              </a:spcBef>
              <a:buClr>
                <a:srgbClr val="FFC000"/>
              </a:buClr>
              <a:buSzPct val="100000"/>
              <a:buFont typeface="Arial" panose="020B0604020202020204" pitchFamily="34" charset="0"/>
              <a:buChar char="•"/>
              <a:defRPr sz="22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914400" rtl="0" eaLnBrk="1" latinLnBrk="0" hangingPunct="1">
              <a:lnSpc>
                <a:spcPct val="120000"/>
              </a:lnSpc>
              <a:spcBef>
                <a:spcPts val="500"/>
              </a:spcBef>
              <a:buClr>
                <a:srgbClr val="FFC000"/>
              </a:buClr>
              <a:buFont typeface="Arial" panose="020B0604020202020204" pitchFamily="34" charset="0"/>
              <a:buChar char="•"/>
              <a:defRPr sz="2000" kern="1200" baseline="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914400" rtl="0" eaLnBrk="1" latinLnBrk="0" hangingPunct="1">
              <a:lnSpc>
                <a:spcPct val="120000"/>
              </a:lnSpc>
              <a:spcBef>
                <a:spcPts val="500"/>
              </a:spcBef>
              <a:buClr>
                <a:srgbClr val="FFC000"/>
              </a:buClr>
              <a:buFont typeface="Arial" panose="020B0604020202020204" pitchFamily="34" charset="0"/>
              <a:buChar char="•"/>
              <a:defRPr sz="1800" kern="1200" baseline="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914400" rtl="0" eaLnBrk="1" latinLnBrk="0" hangingPunct="1">
              <a:lnSpc>
                <a:spcPct val="90000"/>
              </a:lnSpc>
              <a:spcBef>
                <a:spcPts val="500"/>
              </a:spcBef>
              <a:buClr>
                <a:srgbClr val="FFC000"/>
              </a:buClr>
              <a:buFont typeface="Arial" panose="020B0604020202020204" pitchFamily="34" charset="0"/>
              <a:buChar char="•"/>
              <a:defRPr sz="1600" kern="1200" baseline="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914400" rtl="0" eaLnBrk="1" latinLnBrk="0" hangingPunct="1">
              <a:lnSpc>
                <a:spcPct val="90000"/>
              </a:lnSpc>
              <a:spcBef>
                <a:spcPts val="500"/>
              </a:spcBef>
              <a:buClr>
                <a:srgbClr val="FFC000"/>
              </a:buClr>
              <a:buFont typeface="Arial" panose="020B0604020202020204" pitchFamily="34" charset="0"/>
              <a:buChar char="•"/>
              <a:defRPr sz="1600" kern="1200" baseline="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2000" dirty="0">
                <a:latin typeface="+mn-lt"/>
              </a:rPr>
              <a:t>设				</a:t>
            </a:r>
            <a:r>
              <a:rPr lang="en-US" altLang="zh-CN" sz="2000" dirty="0">
                <a:latin typeface="+mn-lt"/>
              </a:rPr>
              <a:t>         </a:t>
            </a:r>
            <a:r>
              <a:rPr lang="zh-CN" altLang="en-US" sz="2000" dirty="0">
                <a:latin typeface="+mn-lt"/>
              </a:rPr>
              <a:t>可</a:t>
            </a:r>
            <a:r>
              <a:rPr lang="zh-CN" altLang="zh-CN" sz="2000" dirty="0">
                <a:latin typeface="+mn-lt"/>
              </a:rPr>
              <a:t>写成</a:t>
            </a:r>
            <a:r>
              <a:rPr lang="en-US" altLang="zh-CN" sz="2000" dirty="0">
                <a:latin typeface="+mn-lt"/>
              </a:rPr>
              <a:t> </a:t>
            </a:r>
            <a:r>
              <a:rPr lang="en-US" altLang="zh-CN" sz="2000" b="1" i="1" dirty="0">
                <a:latin typeface="+mn-lt"/>
              </a:rPr>
              <a:t>y</a:t>
            </a:r>
            <a:r>
              <a:rPr lang="en-US" altLang="zh-CN" sz="2000" dirty="0">
                <a:latin typeface="+mn-lt"/>
              </a:rPr>
              <a:t> </a:t>
            </a:r>
            <a:r>
              <a:rPr lang="zh-CN" altLang="zh-CN" sz="2000" dirty="0">
                <a:latin typeface="+mn-lt"/>
              </a:rPr>
              <a:t>=</a:t>
            </a:r>
            <a:r>
              <a:rPr lang="en-US" altLang="zh-CN" sz="2000" dirty="0">
                <a:latin typeface="+mn-lt"/>
              </a:rPr>
              <a:t> </a:t>
            </a:r>
            <a:r>
              <a:rPr lang="zh-CN" altLang="zh-CN" sz="2000" b="1" i="1" dirty="0">
                <a:latin typeface="+mn-lt"/>
              </a:rPr>
              <a:t>A</a:t>
            </a:r>
            <a:r>
              <a:rPr lang="en-US" altLang="zh-CN" sz="2000" b="1" i="1" dirty="0">
                <a:latin typeface="+mn-lt"/>
              </a:rPr>
              <a:t>x</a:t>
            </a:r>
          </a:p>
          <a:p>
            <a:pPr marL="0" indent="0">
              <a:buNone/>
            </a:pPr>
            <a:endParaRPr lang="en-US" altLang="zh-CN" sz="2000" dirty="0">
              <a:latin typeface="+mn-lt"/>
            </a:endParaRPr>
          </a:p>
          <a:p>
            <a:pPr marL="0" indent="0">
              <a:buNone/>
            </a:pPr>
            <a:r>
              <a:rPr lang="zh-CN" altLang="zh-CN" sz="2000" dirty="0">
                <a:latin typeface="+mn-lt"/>
              </a:rPr>
              <a:t>及			</a:t>
            </a:r>
            <a:r>
              <a:rPr lang="en-US" altLang="zh-CN" sz="2000" dirty="0">
                <a:latin typeface="+mn-lt"/>
              </a:rPr>
              <a:t> </a:t>
            </a:r>
            <a:r>
              <a:rPr lang="zh-CN" altLang="en-US" sz="2000" dirty="0">
                <a:latin typeface="+mn-lt"/>
              </a:rPr>
              <a:t>可</a:t>
            </a:r>
            <a:r>
              <a:rPr lang="zh-CN" altLang="zh-CN" sz="2000" dirty="0">
                <a:latin typeface="+mn-lt"/>
              </a:rPr>
              <a:t>写成</a:t>
            </a:r>
            <a:r>
              <a:rPr lang="en-US" altLang="zh-CN" sz="2000" dirty="0">
                <a:latin typeface="+mn-lt"/>
              </a:rPr>
              <a:t> </a:t>
            </a:r>
            <a:r>
              <a:rPr lang="en-US" altLang="zh-CN" sz="2000" b="1" i="1" dirty="0">
                <a:latin typeface="+mn-lt"/>
              </a:rPr>
              <a:t>x</a:t>
            </a:r>
            <a:r>
              <a:rPr lang="en-US" altLang="zh-CN" sz="2000" dirty="0">
                <a:latin typeface="+mn-lt"/>
              </a:rPr>
              <a:t> </a:t>
            </a:r>
            <a:r>
              <a:rPr lang="zh-CN" altLang="zh-CN" sz="2000" dirty="0">
                <a:latin typeface="+mn-lt"/>
              </a:rPr>
              <a:t>=</a:t>
            </a:r>
            <a:r>
              <a:rPr lang="en-US" altLang="zh-CN" sz="2000" dirty="0">
                <a:latin typeface="+mn-lt"/>
              </a:rPr>
              <a:t> </a:t>
            </a:r>
            <a:r>
              <a:rPr lang="zh-CN" altLang="zh-CN" sz="2000" b="1" i="1" dirty="0">
                <a:latin typeface="+mn-lt"/>
              </a:rPr>
              <a:t>B</a:t>
            </a:r>
            <a:r>
              <a:rPr lang="en-US" altLang="zh-CN" sz="2000" b="1" i="1" dirty="0">
                <a:latin typeface="+mn-lt"/>
              </a:rPr>
              <a:t>t</a:t>
            </a:r>
            <a:endParaRPr lang="zh-CN" altLang="zh-CN" sz="2000" b="1" i="1" dirty="0">
              <a:latin typeface="+mn-lt"/>
            </a:endParaRPr>
          </a:p>
          <a:p>
            <a:pPr marL="0" indent="0">
              <a:buNone/>
            </a:pPr>
            <a:endParaRPr lang="zh-CN" altLang="zh-CN" sz="2000" dirty="0">
              <a:latin typeface="+mn-lt"/>
            </a:endParaRPr>
          </a:p>
          <a:p>
            <a:pPr marL="0" indent="0">
              <a:buNone/>
            </a:pPr>
            <a:r>
              <a:rPr lang="zh-CN" altLang="zh-CN" sz="2000" dirty="0">
                <a:latin typeface="+mn-lt"/>
              </a:rPr>
              <a:t>则有：</a:t>
            </a:r>
          </a:p>
          <a:p>
            <a:pPr marL="0" indent="0">
              <a:buNone/>
            </a:pPr>
            <a:endParaRPr lang="zh-CN" altLang="zh-CN" sz="2000" dirty="0">
              <a:latin typeface="+mn-lt"/>
            </a:endParaRPr>
          </a:p>
          <a:p>
            <a:pPr marL="0" indent="0">
              <a:buNone/>
            </a:pPr>
            <a:endParaRPr lang="zh-CN" altLang="zh-CN" sz="2000" dirty="0">
              <a:latin typeface="+mn-lt"/>
            </a:endParaRPr>
          </a:p>
        </p:txBody>
      </p:sp>
      <p:graphicFrame>
        <p:nvGraphicFramePr>
          <p:cNvPr id="9" name="Object 5">
            <a:extLst>
              <a:ext uri="{FF2B5EF4-FFF2-40B4-BE49-F238E27FC236}">
                <a16:creationId xmlns:a16="http://schemas.microsoft.com/office/drawing/2014/main" id="{FC896AD0-64D0-4C02-AF54-7B18A7EC8975}"/>
              </a:ext>
            </a:extLst>
          </p:cNvPr>
          <p:cNvGraphicFramePr>
            <a:graphicFrameLocks noChangeAspect="1"/>
          </p:cNvGraphicFramePr>
          <p:nvPr/>
        </p:nvGraphicFramePr>
        <p:xfrm>
          <a:off x="736472" y="1553638"/>
          <a:ext cx="3775026" cy="820393"/>
        </p:xfrm>
        <a:graphic>
          <a:graphicData uri="http://schemas.openxmlformats.org/presentationml/2006/ole">
            <mc:AlternateContent xmlns:mc="http://schemas.openxmlformats.org/markup-compatibility/2006">
              <mc:Choice xmlns:v="urn:schemas-microsoft-com:vml" Requires="v">
                <p:oleObj spid="_x0000_s7488" r:id="rId3" imgW="1451266" imgH="420328" progId="Equation.DSMT4">
                  <p:embed/>
                </p:oleObj>
              </mc:Choice>
              <mc:Fallback>
                <p:oleObj r:id="rId3" imgW="1451266" imgH="420328" progId="Equation.DSMT4">
                  <p:embed/>
                  <p:pic>
                    <p:nvPicPr>
                      <p:cNvPr id="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72" y="1553638"/>
                        <a:ext cx="3775026" cy="820393"/>
                      </a:xfrm>
                      <a:prstGeom prst="rect">
                        <a:avLst/>
                      </a:prstGeom>
                      <a:noFill/>
                    </p:spPr>
                  </p:pic>
                </p:oleObj>
              </mc:Fallback>
            </mc:AlternateContent>
          </a:graphicData>
        </a:graphic>
      </p:graphicFrame>
      <p:graphicFrame>
        <p:nvGraphicFramePr>
          <p:cNvPr id="10" name="Object 7">
            <a:extLst>
              <a:ext uri="{FF2B5EF4-FFF2-40B4-BE49-F238E27FC236}">
                <a16:creationId xmlns:a16="http://schemas.microsoft.com/office/drawing/2014/main" id="{1BCDA709-6E20-40A5-A601-4CB377100584}"/>
              </a:ext>
            </a:extLst>
          </p:cNvPr>
          <p:cNvGraphicFramePr>
            <a:graphicFrameLocks noChangeAspect="1"/>
          </p:cNvGraphicFramePr>
          <p:nvPr/>
        </p:nvGraphicFramePr>
        <p:xfrm>
          <a:off x="818363" y="2542682"/>
          <a:ext cx="2016125" cy="971550"/>
        </p:xfrm>
        <a:graphic>
          <a:graphicData uri="http://schemas.openxmlformats.org/presentationml/2006/ole">
            <mc:AlternateContent xmlns:mc="http://schemas.openxmlformats.org/markup-compatibility/2006">
              <mc:Choice xmlns:v="urn:schemas-microsoft-com:vml" Requires="v">
                <p:oleObj spid="_x0000_s7489" r:id="rId5" imgW="967616" imgH="623970" progId="Equation.DSMT4">
                  <p:embed/>
                </p:oleObj>
              </mc:Choice>
              <mc:Fallback>
                <p:oleObj r:id="rId5" imgW="967616" imgH="623970" progId="Equation.DSMT4">
                  <p:embed/>
                  <p:pic>
                    <p:nvPicPr>
                      <p:cNvPr id="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63" y="2542682"/>
                        <a:ext cx="2016125"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a:extLst>
              <a:ext uri="{FF2B5EF4-FFF2-40B4-BE49-F238E27FC236}">
                <a16:creationId xmlns:a16="http://schemas.microsoft.com/office/drawing/2014/main" id="{CE5112E5-390B-485A-9116-EA7BEDAEB7DA}"/>
              </a:ext>
            </a:extLst>
          </p:cNvPr>
          <p:cNvGraphicFramePr>
            <a:graphicFrameLocks noChangeAspect="1"/>
          </p:cNvGraphicFramePr>
          <p:nvPr/>
        </p:nvGraphicFramePr>
        <p:xfrm>
          <a:off x="736472" y="3980180"/>
          <a:ext cx="7608704" cy="2227517"/>
        </p:xfrm>
        <a:graphic>
          <a:graphicData uri="http://schemas.openxmlformats.org/presentationml/2006/ole">
            <mc:AlternateContent xmlns:mc="http://schemas.openxmlformats.org/markup-compatibility/2006">
              <mc:Choice xmlns:v="urn:schemas-microsoft-com:vml" Requires="v">
                <p:oleObj spid="_x0000_s7490" r:id="rId7" imgW="2692397" imgH="1054397" progId="Equation.DSMT4">
                  <p:embed/>
                </p:oleObj>
              </mc:Choice>
              <mc:Fallback>
                <p:oleObj r:id="rId7" imgW="2692397" imgH="1054397" progId="Equation.DSMT4">
                  <p:embed/>
                  <p:pic>
                    <p:nvPicPr>
                      <p:cNvPr id="2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472" y="3980180"/>
                        <a:ext cx="7608704" cy="2227517"/>
                      </a:xfrm>
                      <a:prstGeom prst="rect">
                        <a:avLst/>
                      </a:prstGeom>
                      <a:noFill/>
                    </p:spPr>
                  </p:pic>
                </p:oleObj>
              </mc:Fallback>
            </mc:AlternateContent>
          </a:graphicData>
        </a:graphic>
      </p:graphicFrame>
    </p:spTree>
    <p:extLst>
      <p:ext uri="{BB962C8B-B14F-4D97-AF65-F5344CB8AC3E}">
        <p14:creationId xmlns:p14="http://schemas.microsoft.com/office/powerpoint/2010/main" val="354647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107355-B9A7-4EF9-BD99-BFCDF2717F31}"/>
              </a:ext>
            </a:extLst>
          </p:cNvPr>
          <p:cNvSpPr>
            <a:spLocks noGrp="1"/>
          </p:cNvSpPr>
          <p:nvPr>
            <p:ph type="body" sz="quarter" idx="10"/>
          </p:nvPr>
        </p:nvSpPr>
        <p:spPr>
          <a:xfrm>
            <a:off x="0" y="904653"/>
            <a:ext cx="9144000" cy="492443"/>
          </a:xfrm>
        </p:spPr>
        <p:txBody>
          <a:bodyPr/>
          <a:lstStyle/>
          <a:p>
            <a:r>
              <a:rPr lang="zh-CN" altLang="en-US" dirty="0">
                <a:solidFill>
                  <a:srgbClr val="3366FF"/>
                </a:solidFill>
                <a:latin typeface="微软雅黑" panose="020B0503020204020204" pitchFamily="34" charset="-122"/>
              </a:rPr>
              <a:t>从矩阵乘法的角度看线性方程组</a:t>
            </a:r>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从</a:t>
            </a:r>
            <a:r>
              <a:rPr lang="zh-CN" altLang="en-US" dirty="0">
                <a:solidFill>
                  <a:srgbClr val="FFFF00"/>
                </a:solidFill>
              </a:rPr>
              <a:t>线性变换</a:t>
            </a:r>
            <a:r>
              <a:rPr lang="zh-CN" altLang="en-US" dirty="0"/>
              <a:t>的角度看矩阵与向量的乘法</a:t>
            </a:r>
          </a:p>
        </p:txBody>
      </p:sp>
      <p:sp>
        <p:nvSpPr>
          <p:cNvPr id="12" name="Rectangle 3">
            <a:extLst>
              <a:ext uri="{FF2B5EF4-FFF2-40B4-BE49-F238E27FC236}">
                <a16:creationId xmlns:a16="http://schemas.microsoft.com/office/drawing/2014/main" id="{41E8DD2E-E9B5-4D14-8732-D2627690524E}"/>
              </a:ext>
            </a:extLst>
          </p:cNvPr>
          <p:cNvSpPr txBox="1">
            <a:spLocks noChangeArrowheads="1"/>
          </p:cNvSpPr>
          <p:nvPr/>
        </p:nvSpPr>
        <p:spPr>
          <a:xfrm>
            <a:off x="216258" y="1473728"/>
            <a:ext cx="7772400" cy="1131887"/>
          </a:xfrm>
          <a:prstGeom prst="rect">
            <a:avLst/>
          </a:prstGeom>
        </p:spPr>
        <p:txBody>
          <a:bodyPr vert="horz" lIns="180000" tIns="180000" rIns="91440" bIns="45720" rtlCol="0">
            <a:noAutofit/>
          </a:bodyPr>
          <a:lstStyle>
            <a:lvl1pPr marL="385763" indent="-385763" algn="l" defTabSz="914400" rtl="0" eaLnBrk="1" latinLnBrk="0" hangingPunct="1">
              <a:lnSpc>
                <a:spcPct val="120000"/>
              </a:lnSpc>
              <a:spcBef>
                <a:spcPts val="1000"/>
              </a:spcBef>
              <a:buClr>
                <a:srgbClr val="FFC000"/>
              </a:buClr>
              <a:buSzPct val="100000"/>
              <a:buFont typeface="Arial" panose="020B0604020202020204" pitchFamily="34" charset="0"/>
              <a:buChar char="•"/>
              <a:defRPr sz="22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914400" rtl="0" eaLnBrk="1" latinLnBrk="0" hangingPunct="1">
              <a:lnSpc>
                <a:spcPct val="120000"/>
              </a:lnSpc>
              <a:spcBef>
                <a:spcPts val="500"/>
              </a:spcBef>
              <a:buClr>
                <a:srgbClr val="FFC000"/>
              </a:buClr>
              <a:buFont typeface="Arial" panose="020B0604020202020204" pitchFamily="34" charset="0"/>
              <a:buChar char="•"/>
              <a:defRPr sz="2000" kern="1200" baseline="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914400" rtl="0" eaLnBrk="1" latinLnBrk="0" hangingPunct="1">
              <a:lnSpc>
                <a:spcPct val="120000"/>
              </a:lnSpc>
              <a:spcBef>
                <a:spcPts val="500"/>
              </a:spcBef>
              <a:buClr>
                <a:srgbClr val="FFC000"/>
              </a:buClr>
              <a:buFont typeface="Arial" panose="020B0604020202020204" pitchFamily="34" charset="0"/>
              <a:buChar char="•"/>
              <a:defRPr sz="1800" kern="1200" baseline="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914400" rtl="0" eaLnBrk="1" latinLnBrk="0" hangingPunct="1">
              <a:lnSpc>
                <a:spcPct val="90000"/>
              </a:lnSpc>
              <a:spcBef>
                <a:spcPts val="500"/>
              </a:spcBef>
              <a:buClr>
                <a:srgbClr val="FFC000"/>
              </a:buClr>
              <a:buFont typeface="Arial" panose="020B0604020202020204" pitchFamily="34" charset="0"/>
              <a:buChar char="•"/>
              <a:defRPr sz="1600" kern="1200" baseline="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914400" rtl="0" eaLnBrk="1" latinLnBrk="0" hangingPunct="1">
              <a:lnSpc>
                <a:spcPct val="90000"/>
              </a:lnSpc>
              <a:spcBef>
                <a:spcPts val="500"/>
              </a:spcBef>
              <a:buClr>
                <a:srgbClr val="FFC000"/>
              </a:buClr>
              <a:buFont typeface="Arial" panose="020B0604020202020204" pitchFamily="34" charset="0"/>
              <a:buChar char="•"/>
              <a:defRPr sz="1600" kern="1200" baseline="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zh-CN" altLang="zh-CN" sz="2000" b="1" dirty="0">
                <a:latin typeface="黑体" panose="02010609060101010101" pitchFamily="49" charset="-122"/>
                <a:ea typeface="黑体" panose="02010609060101010101" pitchFamily="49" charset="-122"/>
              </a:rPr>
              <a:t>线性方程组</a:t>
            </a:r>
          </a:p>
          <a:p>
            <a:pPr marL="0" indent="0">
              <a:spcBef>
                <a:spcPts val="0"/>
              </a:spcBef>
              <a:buFontTx/>
              <a:buNone/>
            </a:pPr>
            <a:endParaRPr lang="zh-CN" altLang="zh-CN" sz="2000" b="1" dirty="0">
              <a:latin typeface="黑体" panose="02010609060101010101" pitchFamily="49" charset="-122"/>
              <a:ea typeface="黑体" panose="02010609060101010101" pitchFamily="49" charset="-122"/>
            </a:endParaRPr>
          </a:p>
          <a:p>
            <a:pPr marL="0" indent="0">
              <a:spcBef>
                <a:spcPts val="0"/>
              </a:spcBef>
              <a:buFontTx/>
              <a:buNone/>
            </a:pPr>
            <a:endParaRPr lang="zh-CN" altLang="zh-CN" sz="2000" b="1" dirty="0">
              <a:latin typeface="黑体" panose="02010609060101010101" pitchFamily="49" charset="-122"/>
              <a:ea typeface="黑体" panose="02010609060101010101" pitchFamily="49" charset="-122"/>
            </a:endParaRPr>
          </a:p>
          <a:p>
            <a:pPr marL="0" indent="0">
              <a:spcBef>
                <a:spcPts val="0"/>
              </a:spcBef>
              <a:buFontTx/>
              <a:buNone/>
            </a:pPr>
            <a:endParaRPr lang="zh-CN" altLang="zh-CN" sz="2000" b="1" dirty="0">
              <a:latin typeface="黑体" panose="02010609060101010101" pitchFamily="49" charset="-122"/>
              <a:ea typeface="黑体" panose="02010609060101010101" pitchFamily="49" charset="-122"/>
            </a:endParaRPr>
          </a:p>
          <a:p>
            <a:pPr marL="0" indent="0">
              <a:spcBef>
                <a:spcPts val="0"/>
              </a:spcBef>
              <a:buFontTx/>
              <a:buNone/>
            </a:pPr>
            <a:endParaRPr lang="zh-CN" altLang="zh-CN" sz="2000" b="1" dirty="0">
              <a:latin typeface="黑体" panose="02010609060101010101" pitchFamily="49" charset="-122"/>
              <a:ea typeface="黑体" panose="02010609060101010101" pitchFamily="49" charset="-122"/>
            </a:endParaRPr>
          </a:p>
          <a:p>
            <a:pPr marL="0" indent="0">
              <a:spcBef>
                <a:spcPts val="0"/>
              </a:spcBef>
              <a:buFontTx/>
              <a:buNone/>
            </a:pPr>
            <a:endParaRPr lang="en-US" altLang="zh-CN" sz="2000" b="1" dirty="0">
              <a:latin typeface="黑体" panose="02010609060101010101" pitchFamily="49" charset="-122"/>
              <a:ea typeface="黑体" panose="02010609060101010101" pitchFamily="49" charset="-122"/>
            </a:endParaRPr>
          </a:p>
          <a:p>
            <a:pPr marL="0" indent="0">
              <a:spcBef>
                <a:spcPts val="0"/>
              </a:spcBef>
              <a:buFontTx/>
              <a:buNone/>
            </a:pPr>
            <a:r>
              <a:rPr lang="zh-CN" altLang="zh-CN" sz="2000" b="1" dirty="0">
                <a:latin typeface="黑体" panose="02010609060101010101" pitchFamily="49" charset="-122"/>
                <a:ea typeface="黑体" panose="02010609060101010101" pitchFamily="49" charset="-122"/>
              </a:rPr>
              <a:t>可看成系数矩阵A与输入变量X的乘积：A*X=b</a:t>
            </a:r>
          </a:p>
        </p:txBody>
      </p:sp>
      <p:graphicFrame>
        <p:nvGraphicFramePr>
          <p:cNvPr id="13" name="Object 5">
            <a:extLst>
              <a:ext uri="{FF2B5EF4-FFF2-40B4-BE49-F238E27FC236}">
                <a16:creationId xmlns:a16="http://schemas.microsoft.com/office/drawing/2014/main" id="{4B098A85-7C1D-42E3-82FB-E754AC674A56}"/>
              </a:ext>
            </a:extLst>
          </p:cNvPr>
          <p:cNvGraphicFramePr>
            <a:graphicFrameLocks noChangeAspect="1"/>
          </p:cNvGraphicFramePr>
          <p:nvPr/>
        </p:nvGraphicFramePr>
        <p:xfrm>
          <a:off x="358354" y="4436585"/>
          <a:ext cx="6206347" cy="1402666"/>
        </p:xfrm>
        <a:graphic>
          <a:graphicData uri="http://schemas.openxmlformats.org/presentationml/2006/ole">
            <mc:AlternateContent xmlns:mc="http://schemas.openxmlformats.org/markup-compatibility/2006">
              <mc:Choice xmlns:v="urn:schemas-microsoft-com:vml" Requires="v">
                <p:oleObj spid="_x0000_s8402" r:id="rId3" imgW="3022917" imgH="940117" progId="Equation.DSMT4">
                  <p:embed/>
                </p:oleObj>
              </mc:Choice>
              <mc:Fallback>
                <p:oleObj r:id="rId3" imgW="3022917" imgH="940117" progId="Equation.DSMT4">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354" y="4436585"/>
                        <a:ext cx="6206347" cy="1402666"/>
                      </a:xfrm>
                      <a:prstGeom prst="rect">
                        <a:avLst/>
                      </a:prstGeom>
                      <a:noFill/>
                    </p:spPr>
                  </p:pic>
                </p:oleObj>
              </mc:Fallback>
            </mc:AlternateContent>
          </a:graphicData>
        </a:graphic>
      </p:graphicFrame>
      <p:graphicFrame>
        <p:nvGraphicFramePr>
          <p:cNvPr id="14" name="Object 7">
            <a:extLst>
              <a:ext uri="{FF2B5EF4-FFF2-40B4-BE49-F238E27FC236}">
                <a16:creationId xmlns:a16="http://schemas.microsoft.com/office/drawing/2014/main" id="{563876F3-A941-4066-B956-F34297D14DC4}"/>
              </a:ext>
            </a:extLst>
          </p:cNvPr>
          <p:cNvGraphicFramePr>
            <a:graphicFrameLocks noChangeAspect="1"/>
          </p:cNvGraphicFramePr>
          <p:nvPr/>
        </p:nvGraphicFramePr>
        <p:xfrm>
          <a:off x="358354" y="2055963"/>
          <a:ext cx="4515329" cy="1512497"/>
        </p:xfrm>
        <a:graphic>
          <a:graphicData uri="http://schemas.openxmlformats.org/presentationml/2006/ole">
            <mc:AlternateContent xmlns:mc="http://schemas.openxmlformats.org/markup-compatibility/2006">
              <mc:Choice xmlns:v="urn:schemas-microsoft-com:vml" Requires="v">
                <p:oleObj spid="_x0000_s8403" r:id="rId5" imgW="1854517" imgH="825817" progId="Equation.DSMT4">
                  <p:embed/>
                </p:oleObj>
              </mc:Choice>
              <mc:Fallback>
                <p:oleObj r:id="rId5" imgW="1854517" imgH="825817" progId="Equation.DSMT4">
                  <p:embed/>
                  <p:pic>
                    <p:nvPicPr>
                      <p:cNvPr id="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354" y="2055963"/>
                        <a:ext cx="4515329" cy="1512497"/>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BA63DB66-8599-4F22-94B6-3D246575A963}"/>
              </a:ext>
            </a:extLst>
          </p:cNvPr>
          <p:cNvSpPr txBox="1"/>
          <p:nvPr/>
        </p:nvSpPr>
        <p:spPr>
          <a:xfrm>
            <a:off x="2583091" y="2043457"/>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16" name="文本框 15">
            <a:extLst>
              <a:ext uri="{FF2B5EF4-FFF2-40B4-BE49-F238E27FC236}">
                <a16:creationId xmlns:a16="http://schemas.microsoft.com/office/drawing/2014/main" id="{C9F8E4CC-66E0-47F0-852C-38D913C4D805}"/>
              </a:ext>
            </a:extLst>
          </p:cNvPr>
          <p:cNvSpPr txBox="1"/>
          <p:nvPr/>
        </p:nvSpPr>
        <p:spPr>
          <a:xfrm>
            <a:off x="2583091" y="2390243"/>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17" name="文本框 16">
            <a:extLst>
              <a:ext uri="{FF2B5EF4-FFF2-40B4-BE49-F238E27FC236}">
                <a16:creationId xmlns:a16="http://schemas.microsoft.com/office/drawing/2014/main" id="{2535A241-E898-43B9-8CC6-A170E07DCC8A}"/>
              </a:ext>
            </a:extLst>
          </p:cNvPr>
          <p:cNvSpPr txBox="1"/>
          <p:nvPr/>
        </p:nvSpPr>
        <p:spPr>
          <a:xfrm>
            <a:off x="2587454" y="3067715"/>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18" name="文本框 17">
            <a:extLst>
              <a:ext uri="{FF2B5EF4-FFF2-40B4-BE49-F238E27FC236}">
                <a16:creationId xmlns:a16="http://schemas.microsoft.com/office/drawing/2014/main" id="{A64A8E4E-953D-4421-9816-62EF102BB4FE}"/>
              </a:ext>
            </a:extLst>
          </p:cNvPr>
          <p:cNvSpPr txBox="1"/>
          <p:nvPr/>
        </p:nvSpPr>
        <p:spPr>
          <a:xfrm rot="5400000">
            <a:off x="2647281" y="2755787"/>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19" name="文本框 18">
            <a:extLst>
              <a:ext uri="{FF2B5EF4-FFF2-40B4-BE49-F238E27FC236}">
                <a16:creationId xmlns:a16="http://schemas.microsoft.com/office/drawing/2014/main" id="{3A9DEEDE-857D-45D8-A78E-50C2CA8C7B97}"/>
              </a:ext>
            </a:extLst>
          </p:cNvPr>
          <p:cNvSpPr txBox="1"/>
          <p:nvPr/>
        </p:nvSpPr>
        <p:spPr>
          <a:xfrm>
            <a:off x="2425325" y="4436585"/>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0" name="文本框 19">
            <a:extLst>
              <a:ext uri="{FF2B5EF4-FFF2-40B4-BE49-F238E27FC236}">
                <a16:creationId xmlns:a16="http://schemas.microsoft.com/office/drawing/2014/main" id="{B5DFFFEE-4603-4596-BC56-CDAB988AA1DC}"/>
              </a:ext>
            </a:extLst>
          </p:cNvPr>
          <p:cNvSpPr txBox="1"/>
          <p:nvPr/>
        </p:nvSpPr>
        <p:spPr>
          <a:xfrm>
            <a:off x="2425325" y="4783371"/>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1" name="文本框 20">
            <a:extLst>
              <a:ext uri="{FF2B5EF4-FFF2-40B4-BE49-F238E27FC236}">
                <a16:creationId xmlns:a16="http://schemas.microsoft.com/office/drawing/2014/main" id="{19A38AD9-FB29-4C04-979F-728FA67BB8EC}"/>
              </a:ext>
            </a:extLst>
          </p:cNvPr>
          <p:cNvSpPr txBox="1"/>
          <p:nvPr/>
        </p:nvSpPr>
        <p:spPr>
          <a:xfrm>
            <a:off x="2429688" y="5460843"/>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2" name="文本框 21">
            <a:extLst>
              <a:ext uri="{FF2B5EF4-FFF2-40B4-BE49-F238E27FC236}">
                <a16:creationId xmlns:a16="http://schemas.microsoft.com/office/drawing/2014/main" id="{6F2E1121-E709-484A-A238-8A35EDC2F184}"/>
              </a:ext>
            </a:extLst>
          </p:cNvPr>
          <p:cNvSpPr txBox="1"/>
          <p:nvPr/>
        </p:nvSpPr>
        <p:spPr>
          <a:xfrm rot="5400000">
            <a:off x="1943237" y="5122775"/>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3" name="文本框 22">
            <a:extLst>
              <a:ext uri="{FF2B5EF4-FFF2-40B4-BE49-F238E27FC236}">
                <a16:creationId xmlns:a16="http://schemas.microsoft.com/office/drawing/2014/main" id="{AF5C7A3F-5660-4E17-B49E-78D8CCEDB972}"/>
              </a:ext>
            </a:extLst>
          </p:cNvPr>
          <p:cNvSpPr txBox="1"/>
          <p:nvPr/>
        </p:nvSpPr>
        <p:spPr>
          <a:xfrm rot="5400000">
            <a:off x="1240618" y="5130305"/>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4" name="文本框 23">
            <a:extLst>
              <a:ext uri="{FF2B5EF4-FFF2-40B4-BE49-F238E27FC236}">
                <a16:creationId xmlns:a16="http://schemas.microsoft.com/office/drawing/2014/main" id="{CA416987-CDB2-4EDA-A5C9-495BC27FAD1A}"/>
              </a:ext>
            </a:extLst>
          </p:cNvPr>
          <p:cNvSpPr txBox="1"/>
          <p:nvPr/>
        </p:nvSpPr>
        <p:spPr>
          <a:xfrm rot="5400000">
            <a:off x="3156903" y="5112437"/>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5" name="文本框 24">
            <a:extLst>
              <a:ext uri="{FF2B5EF4-FFF2-40B4-BE49-F238E27FC236}">
                <a16:creationId xmlns:a16="http://schemas.microsoft.com/office/drawing/2014/main" id="{E50D3F33-130E-47F3-A998-D5EB9B4898E7}"/>
              </a:ext>
            </a:extLst>
          </p:cNvPr>
          <p:cNvSpPr txBox="1"/>
          <p:nvPr/>
        </p:nvSpPr>
        <p:spPr>
          <a:xfrm rot="5400000">
            <a:off x="4691768" y="5119240"/>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
        <p:nvSpPr>
          <p:cNvPr id="26" name="文本框 25">
            <a:extLst>
              <a:ext uri="{FF2B5EF4-FFF2-40B4-BE49-F238E27FC236}">
                <a16:creationId xmlns:a16="http://schemas.microsoft.com/office/drawing/2014/main" id="{614A2D31-ECC8-4709-9EE5-F6A1F154C99B}"/>
              </a:ext>
            </a:extLst>
          </p:cNvPr>
          <p:cNvSpPr txBox="1"/>
          <p:nvPr/>
        </p:nvSpPr>
        <p:spPr>
          <a:xfrm rot="5400000">
            <a:off x="6108855" y="5112438"/>
            <a:ext cx="306805" cy="369332"/>
          </a:xfrm>
          <a:prstGeom prst="rect">
            <a:avLst/>
          </a:prstGeom>
          <a:solidFill>
            <a:schemeClr val="bg1"/>
          </a:solid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428235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2073352"/>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b="1" dirty="0"/>
                  <a:t>【</a:t>
                </a:r>
                <a:r>
                  <a:rPr lang="zh-CN" altLang="en-US" b="1" dirty="0"/>
                  <a:t>例</a:t>
                </a:r>
                <a:r>
                  <a:rPr lang="en-US" altLang="zh-CN" b="1" dirty="0"/>
                  <a:t>6.1】</a:t>
                </a:r>
                <a:r>
                  <a:rPr lang="zh-CN" altLang="en-US" dirty="0"/>
                  <a:t> 给出一个矩阵与向量相乘的例子：</a:t>
                </a:r>
                <a:endParaRPr lang="en-US" altLang="zh-CN" dirty="0"/>
              </a:p>
              <a:p>
                <a:pPr lvl="0">
                  <a:lnSpc>
                    <a:spcPct val="150000"/>
                  </a:lnSpc>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𝐴𝑥</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mr>
                            <m:mr>
                              <m:e>
                                <m:r>
                                  <a:rPr lang="en-US" altLang="zh-CN" sz="2000" b="0" i="1" smtClean="0">
                                    <a:latin typeface="Cambria Math" panose="02040503050406030204" pitchFamily="18" charset="0"/>
                                  </a:rPr>
                                  <m:t>4</m:t>
                                </m:r>
                              </m:e>
                              <m:e>
                                <m:r>
                                  <a:rPr lang="en-US" altLang="zh-CN" sz="2000" b="0" i="1" smtClean="0">
                                    <a:latin typeface="Cambria Math" panose="02040503050406030204" pitchFamily="18" charset="0"/>
                                  </a:rPr>
                                  <m:t>5</m:t>
                                </m:r>
                              </m:e>
                            </m:mr>
                            <m:mr>
                              <m:e>
                                <m:r>
                                  <a:rPr lang="en-US" altLang="zh-CN" sz="2000" b="0" i="1" smtClean="0">
                                    <a:latin typeface="Cambria Math" panose="02040503050406030204" pitchFamily="18" charset="0"/>
                                  </a:rPr>
                                  <m:t>7</m:t>
                                </m:r>
                              </m:e>
                              <m:e>
                                <m:r>
                                  <a:rPr lang="en-US" altLang="zh-CN" sz="2000" b="0" i="1" smtClean="0">
                                    <a:latin typeface="Cambria Math" panose="02040503050406030204" pitchFamily="18" charset="0"/>
                                  </a:rPr>
                                  <m:t>8</m:t>
                                </m:r>
                              </m:e>
                            </m:mr>
                          </m:m>
                        </m:e>
                      </m:d>
                      <m:d>
                        <m:dPr>
                          <m:begChr m:val="["/>
                          <m:endChr m:val="]"/>
                          <m:ctrlPr>
                            <a:rPr lang="en-US" altLang="zh-CN" sz="2000" b="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3</m:t>
                                </m:r>
                              </m:e>
                            </m:mr>
                            <m:mr>
                              <m:e>
                                <m:r>
                                  <a:rPr lang="en-US" altLang="zh-CN" sz="2000" b="0" i="1" smtClean="0">
                                    <a:latin typeface="Cambria Math" panose="02040503050406030204" pitchFamily="18" charset="0"/>
                                  </a:rPr>
                                  <m:t>4</m:t>
                                </m:r>
                              </m:e>
                            </m:mr>
                          </m:m>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∗3+2∗4</m:t>
                                </m:r>
                              </m:e>
                            </m:mr>
                            <m:mr>
                              <m:e>
                                <m:r>
                                  <a:rPr lang="en-US" altLang="zh-CN" sz="2000" b="0" i="1" smtClean="0">
                                    <a:latin typeface="Cambria Math" panose="02040503050406030204" pitchFamily="18" charset="0"/>
                                  </a:rPr>
                                  <m:t>4∗3+5∗4</m:t>
                                </m:r>
                              </m:e>
                            </m:mr>
                            <m:mr>
                              <m:e>
                                <m:r>
                                  <a:rPr lang="en-US" altLang="zh-CN" sz="2000" b="0" i="1" smtClean="0">
                                    <a:latin typeface="Cambria Math" panose="02040503050406030204" pitchFamily="18" charset="0"/>
                                  </a:rPr>
                                  <m:t>7∗3+8∗4</m:t>
                                </m:r>
                              </m:e>
                            </m:mr>
                          </m:m>
                        </m:e>
                      </m:d>
                      <m:r>
                        <a:rPr lang="en-US" altLang="zh-CN" sz="2000" b="0" i="1" smtClean="0">
                          <a:latin typeface="Cambria Math" panose="02040503050406030204" pitchFamily="18" charset="0"/>
                        </a:rPr>
                        <m:t>=</m:t>
                      </m:r>
                      <m:d>
                        <m:dPr>
                          <m:begChr m:val="["/>
                          <m:endChr m:val="]"/>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a:rPr lang="en-US" altLang="zh-CN" sz="2000" b="0" i="1" smtClean="0">
                                    <a:latin typeface="Cambria Math" panose="02040503050406030204" pitchFamily="18" charset="0"/>
                                  </a:rPr>
                                  <m:t>11</m:t>
                                </m:r>
                              </m:e>
                            </m:mr>
                            <m:mr>
                              <m:e>
                                <m:r>
                                  <a:rPr lang="en-US" altLang="zh-CN" sz="2000" b="0" i="1" smtClean="0">
                                    <a:latin typeface="Cambria Math" panose="02040503050406030204" pitchFamily="18" charset="0"/>
                                  </a:rPr>
                                  <m:t>32</m:t>
                                </m:r>
                              </m:e>
                            </m:mr>
                            <m:mr>
                              <m:e>
                                <m:r>
                                  <a:rPr lang="en-US" altLang="zh-CN" sz="2000" b="0" i="1" smtClean="0">
                                    <a:latin typeface="Cambria Math" panose="02040503050406030204" pitchFamily="18" charset="0"/>
                                  </a:rPr>
                                  <m:t>53</m:t>
                                </m:r>
                              </m:e>
                            </m:mr>
                          </m:m>
                        </m:e>
                      </m:d>
                      <m:r>
                        <a:rPr lang="en-US" altLang="zh-CN" sz="2000" i="1">
                          <a:latin typeface="Cambria Math" panose="02040503050406030204" pitchFamily="18" charset="0"/>
                        </a:rPr>
                        <m:t>=</m:t>
                      </m:r>
                      <m:r>
                        <a:rPr lang="en-US" altLang="zh-CN" sz="2000" b="0" i="1" smtClean="0">
                          <a:latin typeface="Cambria Math" panose="02040503050406030204" pitchFamily="18" charset="0"/>
                        </a:rPr>
                        <m:t>𝐵</m:t>
                      </m:r>
                    </m:oMath>
                  </m:oMathPara>
                </a14:m>
                <a:endParaRPr lang="en-US" altLang="zh-CN" sz="2000" dirty="0"/>
              </a:p>
            </p:txBody>
          </p:sp>
        </mc:Choice>
        <mc:Fallback xmlns="">
          <p:sp>
            <p:nvSpPr>
              <p:cNvPr id="3" name="Rectangle 2">
                <a:extLst>
                  <a:ext uri="{FF2B5EF4-FFF2-40B4-BE49-F238E27FC236}">
                    <a16:creationId xmlns:a16="http://schemas.microsoft.com/office/drawing/2014/main" id="{98E2C95A-5ADC-4806-9AE8-96C43F7750C2}"/>
                  </a:ext>
                </a:extLst>
              </p:cNvPr>
              <p:cNvSpPr>
                <a:spLocks noGrp="1" noRot="1" noChangeAspect="1" noMove="1" noResize="1" noEditPoints="1" noAdjustHandles="1" noChangeArrowheads="1" noChangeShapeType="1" noTextEdit="1"/>
              </p:cNvSpPr>
              <p:nvPr>
                <p:ph sz="quarter" idx="11"/>
              </p:nvPr>
            </p:nvSpPr>
            <p:spPr>
              <a:xfrm>
                <a:off x="0" y="776238"/>
                <a:ext cx="9144000" cy="2073352"/>
              </a:xfrm>
              <a:blipFill>
                <a:blip r:embed="rId2"/>
                <a:stretch>
                  <a:fillRect l="-467"/>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从</a:t>
            </a:r>
            <a:r>
              <a:rPr lang="zh-CN" altLang="en-US" dirty="0">
                <a:solidFill>
                  <a:srgbClr val="FFFF00"/>
                </a:solidFill>
              </a:rPr>
              <a:t>线性变换</a:t>
            </a:r>
            <a:r>
              <a:rPr lang="zh-CN" altLang="en-US" dirty="0"/>
              <a:t>的角度看矩阵与向量的乘法</a:t>
            </a:r>
          </a:p>
        </p:txBody>
      </p:sp>
      <mc:AlternateContent xmlns:mc="http://schemas.openxmlformats.org/markup-compatibility/2006" xmlns:a14="http://schemas.microsoft.com/office/drawing/2010/main">
        <mc:Choice Requires="a14">
          <p:sp>
            <p:nvSpPr>
              <p:cNvPr id="10" name="Rectangle 4">
                <a:extLst>
                  <a:ext uri="{FF2B5EF4-FFF2-40B4-BE49-F238E27FC236}">
                    <a16:creationId xmlns:a16="http://schemas.microsoft.com/office/drawing/2014/main" id="{C60D9A6C-E519-41DB-978E-E5ACF1027B1A}"/>
                  </a:ext>
                </a:extLst>
              </p:cNvPr>
              <p:cNvSpPr>
                <a:spLocks noChangeArrowheads="1"/>
              </p:cNvSpPr>
              <p:nvPr/>
            </p:nvSpPr>
            <p:spPr bwMode="auto">
              <a:xfrm>
                <a:off x="0" y="3200945"/>
                <a:ext cx="9144000" cy="3269613"/>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j-ea"/>
                    <a:ea typeface="+mj-ea"/>
                  </a:rPr>
                  <a:t>【结果分析】</a:t>
                </a:r>
                <a:endParaRPr kumimoji="0" lang="zh-CN" altLang="zh-CN" sz="2000" b="0" i="0" u="none" strike="noStrike" cap="none" normalizeH="0" baseline="0" dirty="0">
                  <a:ln>
                    <a:noFill/>
                  </a:ln>
                  <a:solidFill>
                    <a:schemeClr val="tx1"/>
                  </a:solidFill>
                  <a:effectLst/>
                  <a:latin typeface="+mj-ea"/>
                  <a:ea typeface="+mj-ea"/>
                </a:endParaRPr>
              </a:p>
              <a:p>
                <a:pPr lvl="0" algn="just" defTabSz="914400">
                  <a:lnSpc>
                    <a:spcPct val="150000"/>
                  </a:lnSpc>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从程序运行的结果来看，原始向量 </a:t>
                </a:r>
                <a14:m>
                  <m:oMath xmlns:m="http://schemas.openxmlformats.org/officeDocument/2006/math">
                    <m:r>
                      <a:rPr lang="en-US" altLang="zh-CN" sz="2000" b="1" i="1">
                        <a:latin typeface="Cambria Math" panose="02040503050406030204" pitchFamily="18" charset="0"/>
                      </a:rPr>
                      <m:t>𝒙</m:t>
                    </m:r>
                  </m:oMath>
                </a14:m>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表示二维平面的一个点，其在二维平面中的坐标为</a:t>
                </a:r>
                <a:r>
                  <a:rPr kumimoji="0" lang="zh-CN" altLang="zh-CN" sz="2000" b="0" i="0" u="none" strike="noStrike" cap="none" normalizeH="0" baseline="0" dirty="0">
                    <a:ln>
                      <a:noFill/>
                    </a:ln>
                    <a:solidFill>
                      <a:schemeClr val="accent6">
                        <a:lumMod val="75000"/>
                      </a:schemeClr>
                    </a:solidFill>
                    <a:effectLst/>
                    <a:latin typeface="+mj-ea"/>
                    <a:ea typeface="+mj-ea"/>
                  </a:rPr>
                  <a:t>A(3, 4)</a:t>
                </a:r>
                <a:r>
                  <a:rPr kumimoji="0" lang="zh-CN" altLang="zh-CN" sz="2000" b="0" i="0" u="none" strike="noStrike" cap="none" normalizeH="0" baseline="0" dirty="0">
                    <a:ln>
                      <a:noFill/>
                    </a:ln>
                    <a:solidFill>
                      <a:schemeClr val="tx1"/>
                    </a:solidFill>
                    <a:effectLst/>
                    <a:latin typeface="+mj-ea"/>
                    <a:ea typeface="+mj-ea"/>
                  </a:rPr>
                  <a:t>，经过与矩阵</a:t>
                </a:r>
                <a:r>
                  <a:rPr kumimoji="0" lang="zh-CN" altLang="zh-CN" sz="2000" b="1"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𝐴</a:t>
                </a:r>
                <a:r>
                  <a:rPr kumimoji="0" lang="zh-CN" altLang="zh-CN" sz="2000" b="0" i="0" u="none" strike="noStrike" cap="none" normalizeH="0" baseline="0" dirty="0">
                    <a:ln>
                      <a:noFill/>
                    </a:ln>
                    <a:solidFill>
                      <a:schemeClr val="tx1"/>
                    </a:solidFill>
                    <a:effectLst/>
                    <a:latin typeface="+mj-ea"/>
                    <a:ea typeface="+mj-ea"/>
                  </a:rPr>
                  <a:t>的乘法运算后，最终将原始点</a:t>
                </a:r>
                <a:r>
                  <a:rPr kumimoji="0" lang="zh-CN" altLang="zh-CN" sz="2000" b="0" i="0" u="none" strike="noStrike" cap="none" normalizeH="0" baseline="0" dirty="0">
                    <a:ln>
                      <a:noFill/>
                    </a:ln>
                    <a:solidFill>
                      <a:schemeClr val="accent6">
                        <a:lumMod val="75000"/>
                      </a:schemeClr>
                    </a:solidFill>
                    <a:effectLst/>
                    <a:latin typeface="+mj-ea"/>
                    <a:ea typeface="+mj-ea"/>
                  </a:rPr>
                  <a:t>A</a:t>
                </a:r>
                <a:r>
                  <a:rPr kumimoji="0" lang="zh-CN" altLang="zh-CN" sz="2000" b="0" i="0" u="none" strike="noStrike" cap="none" normalizeH="0" baseline="0" dirty="0">
                    <a:ln>
                      <a:noFill/>
                    </a:ln>
                    <a:solidFill>
                      <a:schemeClr val="tx1"/>
                    </a:solidFill>
                    <a:effectLst/>
                    <a:latin typeface="+mj-ea"/>
                    <a:ea typeface="+mj-ea"/>
                  </a:rPr>
                  <a:t>转换为新的目标点</a:t>
                </a:r>
                <a:r>
                  <a:rPr kumimoji="0" lang="zh-CN" altLang="zh-CN" sz="2000" b="0" i="0" u="none" strike="noStrike" cap="none" normalizeH="0" baseline="0" dirty="0">
                    <a:ln>
                      <a:noFill/>
                    </a:ln>
                    <a:solidFill>
                      <a:schemeClr val="accent6">
                        <a:lumMod val="75000"/>
                      </a:schemeClr>
                    </a:solidFill>
                    <a:effectLst/>
                    <a:latin typeface="+mj-ea"/>
                    <a:ea typeface="+mj-ea"/>
                  </a:rPr>
                  <a:t>B</a:t>
                </a:r>
                <a:r>
                  <a:rPr kumimoji="0" lang="zh-CN" altLang="zh-CN" sz="2000" b="0" i="0" u="none" strike="noStrike" cap="none" normalizeH="0" baseline="0" dirty="0">
                    <a:ln>
                      <a:noFill/>
                    </a:ln>
                    <a:solidFill>
                      <a:schemeClr val="tx1"/>
                    </a:solidFill>
                    <a:effectLst/>
                    <a:latin typeface="+mj-ea"/>
                    <a:ea typeface="+mj-ea"/>
                  </a:rPr>
                  <a:t>，其空间坐标为</a:t>
                </a:r>
                <a:r>
                  <a:rPr kumimoji="0" lang="zh-CN" altLang="zh-CN" sz="2000" b="0" i="0" u="none" strike="noStrike" cap="none" normalizeH="0" baseline="0" dirty="0">
                    <a:ln>
                      <a:noFill/>
                    </a:ln>
                    <a:solidFill>
                      <a:schemeClr val="accent6">
                        <a:lumMod val="75000"/>
                      </a:schemeClr>
                    </a:solidFill>
                    <a:effectLst/>
                    <a:latin typeface="+mj-ea"/>
                    <a:ea typeface="+mj-ea"/>
                  </a:rPr>
                  <a:t>B(11,32,53)</a:t>
                </a:r>
                <a:r>
                  <a:rPr kumimoji="0" lang="zh-CN" altLang="zh-CN" sz="2000" b="0" i="0" u="none" strike="noStrike" cap="none" normalizeH="0" baseline="0" dirty="0">
                    <a:ln>
                      <a:noFill/>
                    </a:ln>
                    <a:solidFill>
                      <a:schemeClr val="tx1"/>
                    </a:solidFill>
                    <a:effectLst/>
                    <a:latin typeface="+mj-ea"/>
                    <a:ea typeface="+mj-ea"/>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从以上的例子可以总结出矩阵所发挥的重要作用：</a:t>
                </a:r>
                <a:r>
                  <a:rPr kumimoji="0" lang="zh-CN" altLang="zh-CN" sz="2000" b="0" i="0" u="none" strike="noStrike" cap="none" normalizeH="0" baseline="0" dirty="0">
                    <a:ln>
                      <a:noFill/>
                    </a:ln>
                    <a:solidFill>
                      <a:srgbClr val="0000FF"/>
                    </a:solidFill>
                    <a:effectLst/>
                    <a:latin typeface="+mj-ea"/>
                    <a:ea typeface="+mj-ea"/>
                  </a:rPr>
                  <a:t>在指定矩阵的作用下，原始空间中的向量被</a:t>
                </a:r>
                <a:r>
                  <a:rPr kumimoji="0" lang="zh-CN" altLang="zh-CN" sz="2000" b="1" i="0" u="none" strike="noStrike" cap="none" normalizeH="0" baseline="0" dirty="0">
                    <a:ln>
                      <a:noFill/>
                    </a:ln>
                    <a:solidFill>
                      <a:srgbClr val="0000FF"/>
                    </a:solidFill>
                    <a:effectLst/>
                    <a:latin typeface="+mj-ea"/>
                    <a:ea typeface="+mj-ea"/>
                  </a:rPr>
                  <a:t>映射</a:t>
                </a:r>
                <a:r>
                  <a:rPr kumimoji="0" lang="zh-CN" altLang="zh-CN" sz="2000" b="0" i="0" u="none" strike="noStrike" cap="none" normalizeH="0" baseline="0" dirty="0">
                    <a:ln>
                      <a:noFill/>
                    </a:ln>
                    <a:solidFill>
                      <a:srgbClr val="0000FF"/>
                    </a:solidFill>
                    <a:effectLst/>
                    <a:latin typeface="+mj-ea"/>
                    <a:ea typeface="+mj-ea"/>
                  </a:rPr>
                  <a:t>转换到了目标空间的新坐标，向量的空间位置由此发生了变化，甚至在映射后，目标空间的维数想较于原始空间都有可能发生改变。</a:t>
                </a:r>
              </a:p>
            </p:txBody>
          </p:sp>
        </mc:Choice>
        <mc:Fallback xmlns="">
          <p:sp>
            <p:nvSpPr>
              <p:cNvPr id="10" name="Rectangle 4">
                <a:extLst>
                  <a:ext uri="{FF2B5EF4-FFF2-40B4-BE49-F238E27FC236}">
                    <a16:creationId xmlns:a16="http://schemas.microsoft.com/office/drawing/2014/main" id="{C60D9A6C-E519-41DB-978E-E5ACF1027B1A}"/>
                  </a:ext>
                </a:extLst>
              </p:cNvPr>
              <p:cNvSpPr>
                <a:spLocks noRot="1" noChangeAspect="1" noMove="1" noResize="1" noEditPoints="1" noAdjustHandles="1" noChangeArrowheads="1" noChangeShapeType="1" noTextEdit="1"/>
              </p:cNvSpPr>
              <p:nvPr/>
            </p:nvSpPr>
            <p:spPr bwMode="auto">
              <a:xfrm>
                <a:off x="0" y="3200945"/>
                <a:ext cx="9144000" cy="3269613"/>
              </a:xfrm>
              <a:prstGeom prst="rect">
                <a:avLst/>
              </a:prstGeom>
              <a:blipFill>
                <a:blip r:embed="rId3"/>
                <a:stretch>
                  <a:fillRect l="-667" r="-667" b="-2985"/>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FB42E01-AF7F-4B69-8462-E86744845055}"/>
              </a:ext>
            </a:extLst>
          </p:cNvPr>
          <p:cNvPicPr>
            <a:picLocks noChangeAspect="1"/>
          </p:cNvPicPr>
          <p:nvPr/>
        </p:nvPicPr>
        <p:blipFill>
          <a:blip r:embed="rId4"/>
          <a:stretch>
            <a:fillRect/>
          </a:stretch>
        </p:blipFill>
        <p:spPr>
          <a:xfrm>
            <a:off x="6019800" y="914400"/>
            <a:ext cx="2876190" cy="2647619"/>
          </a:xfrm>
          <a:prstGeom prst="rect">
            <a:avLst/>
          </a:prstGeom>
        </p:spPr>
      </p:pic>
    </p:spTree>
    <p:extLst>
      <p:ext uri="{BB962C8B-B14F-4D97-AF65-F5344CB8AC3E}">
        <p14:creationId xmlns:p14="http://schemas.microsoft.com/office/powerpoint/2010/main" val="28680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课堂互动一</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3D223072-9A50-4F7D-9AC5-AE026FCE5347}"/>
              </a:ext>
            </a:extLst>
          </p:cNvPr>
          <p:cNvSpPr txBox="1"/>
          <p:nvPr/>
        </p:nvSpPr>
        <p:spPr>
          <a:xfrm>
            <a:off x="5867402" y="3195792"/>
            <a:ext cx="787879" cy="400110"/>
          </a:xfrm>
          <a:prstGeom prst="rect">
            <a:avLst/>
          </a:prstGeom>
          <a:noFill/>
        </p:spPr>
        <p:txBody>
          <a:bodyPr wrap="square" rtlCol="0">
            <a:spAutoFit/>
          </a:bodyPr>
          <a:lstStyle/>
          <a:p>
            <a:r>
              <a:rPr lang="en-US" altLang="zh-CN" sz="2000" dirty="0">
                <a:solidFill>
                  <a:srgbClr val="0000FF"/>
                </a:solidFill>
                <a:hlinkClick r:id="rId2">
                  <a:extLst>
                    <a:ext uri="{A12FA001-AC4F-418D-AE19-62706E023703}">
                      <ahyp:hlinkClr xmlns:ahyp="http://schemas.microsoft.com/office/drawing/2018/hyperlinkcolor" val="tx"/>
                    </a:ext>
                  </a:extLst>
                </a:hlinkClick>
              </a:rPr>
              <a:t>Link</a:t>
            </a:r>
            <a:endParaRPr lang="zh-CN" altLang="en-US" sz="2000" dirty="0">
              <a:solidFill>
                <a:srgbClr val="0000FF"/>
              </a:solidFill>
            </a:endParaRPr>
          </a:p>
        </p:txBody>
      </p:sp>
    </p:spTree>
    <p:extLst>
      <p:ext uri="{BB962C8B-B14F-4D97-AF65-F5344CB8AC3E}">
        <p14:creationId xmlns:p14="http://schemas.microsoft.com/office/powerpoint/2010/main" val="2352256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自定义 1">
      <a:majorFont>
        <a:latin typeface="Arial Black"/>
        <a:ea typeface="微软雅黑"/>
        <a:cs typeface=""/>
      </a:majorFont>
      <a:minorFont>
        <a:latin typeface="math"/>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6540</TotalTime>
  <Words>2606</Words>
  <Application>Microsoft Office PowerPoint</Application>
  <PresentationFormat>全屏显示(4:3)</PresentationFormat>
  <Paragraphs>219</Paragraphs>
  <Slides>35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6" baseType="lpstr">
      <vt:lpstr>math</vt:lpstr>
      <vt:lpstr>等线</vt:lpstr>
      <vt:lpstr>黑体</vt:lpstr>
      <vt:lpstr>微软雅黑</vt:lpstr>
      <vt:lpstr>Arial</vt:lpstr>
      <vt:lpstr>Calibri</vt:lpstr>
      <vt:lpstr>Cambria Math</vt:lpstr>
      <vt:lpstr>Times New Roman</vt:lpstr>
      <vt:lpstr>Wingdings</vt:lpstr>
      <vt:lpstr>Office Theme</vt:lpstr>
      <vt:lpstr>Equation.DSMT4</vt:lpstr>
      <vt:lpstr>第3章 矩阵</vt:lpstr>
      <vt:lpstr>PowerPoint 演示文稿</vt:lpstr>
      <vt:lpstr>PowerPoint 演示文稿</vt:lpstr>
      <vt:lpstr>从线性变换的角度看矩阵与向量的乘法</vt:lpstr>
      <vt:lpstr>从线性变换的角度看矩阵与向量的乘法</vt:lpstr>
      <vt:lpstr>从线性变换的角度看矩阵与向量的乘法</vt:lpstr>
      <vt:lpstr>从线性变换的角度看矩阵与向量的乘法</vt:lpstr>
      <vt:lpstr>从线性变换的角度看矩阵与向量的乘法</vt:lpstr>
      <vt:lpstr>PowerPoint 演示文稿</vt:lpstr>
      <vt:lpstr>PowerPoint 演示文稿</vt:lpstr>
      <vt:lpstr>从向量的角度看矩阵乘法</vt:lpstr>
      <vt:lpstr>从向量的角度看矩阵乘法</vt:lpstr>
      <vt:lpstr>从向量的角度看矩阵乘法</vt:lpstr>
      <vt:lpstr>从向量的角度看矩阵乘法</vt:lpstr>
      <vt:lpstr>从向量的角度看矩阵乘法</vt:lpstr>
      <vt:lpstr>从向量的角度看矩阵乘法</vt:lpstr>
      <vt:lpstr>小节</vt:lpstr>
      <vt:lpstr>PowerPoint 演示文稿</vt:lpstr>
      <vt:lpstr>PowerPoint 演示文稿</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欧 新宇</cp:lastModifiedBy>
  <cp:revision>1173</cp:revision>
  <dcterms:created xsi:type="dcterms:W3CDTF">2019-02-13T06:30:20Z</dcterms:created>
  <dcterms:modified xsi:type="dcterms:W3CDTF">2020-06-01T02:06:25Z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