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1" r:id="rId2"/>
    <p:sldId id="371" r:id="rId3"/>
    <p:sldId id="372" r:id="rId4"/>
    <p:sldId id="373" r:id="rId5"/>
    <p:sldId id="383" r:id="rId6"/>
    <p:sldId id="379" r:id="rId7"/>
    <p:sldId id="386" r:id="rId8"/>
    <p:sldId id="772" r:id="rId9"/>
    <p:sldId id="380" r:id="rId10"/>
    <p:sldId id="384" r:id="rId11"/>
    <p:sldId id="385" r:id="rId12"/>
    <p:sldId id="426" r:id="rId13"/>
    <p:sldId id="424" r:id="rId14"/>
    <p:sldId id="425" r:id="rId15"/>
    <p:sldId id="773" r:id="rId16"/>
    <p:sldId id="374" r:id="rId17"/>
    <p:sldId id="387" r:id="rId18"/>
    <p:sldId id="388" r:id="rId19"/>
    <p:sldId id="399" r:id="rId20"/>
    <p:sldId id="400" r:id="rId21"/>
    <p:sldId id="774" r:id="rId22"/>
    <p:sldId id="382" r:id="rId23"/>
    <p:sldId id="396" r:id="rId24"/>
    <p:sldId id="427" r:id="rId25"/>
    <p:sldId id="414" r:id="rId26"/>
    <p:sldId id="415" r:id="rId27"/>
    <p:sldId id="416" r:id="rId28"/>
    <p:sldId id="417" r:id="rId29"/>
    <p:sldId id="420" r:id="rId30"/>
    <p:sldId id="423" r:id="rId31"/>
    <p:sldId id="421" r:id="rId32"/>
    <p:sldId id="422" r:id="rId33"/>
    <p:sldId id="775" r:id="rId34"/>
    <p:sldId id="342" r:id="rId35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0" autoAdjust="0"/>
    <p:restoredTop sz="97311" autoAdjust="0"/>
  </p:normalViewPr>
  <p:slideViewPr>
    <p:cSldViewPr>
      <p:cViewPr varScale="1">
        <p:scale>
          <a:sx n="93" d="100"/>
          <a:sy n="93" d="100"/>
        </p:scale>
        <p:origin x="102" y="1086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2020-6-5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新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B22CAB1-5ED5-4FEB-AD5D-8D566BA85F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3039" y="6302478"/>
            <a:ext cx="1183005" cy="36416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5ED9A7-86E3-4BEA-8ADC-98921E007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9188" y="6302478"/>
            <a:ext cx="1394656" cy="3641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BF4081-A7ED-40E6-A2B9-926B83C6F7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6988" y="6302478"/>
            <a:ext cx="1192964" cy="36416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7VectorSpaceAssignments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7VectorSpaceAssignments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7VectorSpaceAssignments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7VectorSpaceAssignment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07</a:t>
            </a:r>
            <a:r>
              <a:rPr lang="zh-CN" altLang="en-US" dirty="0"/>
              <a:t>讲 向量空间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基底与坐标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8150-04DC-4248-B2BA-73DBAE7DDB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68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在几何中，</a:t>
            </a:r>
            <a:r>
              <a:rPr lang="zh-CN" altLang="en-US" b="1" dirty="0"/>
              <a:t>空间</a:t>
            </a:r>
            <a:r>
              <a:rPr lang="zh-CN" altLang="en-US" dirty="0"/>
              <a:t>通常作为</a:t>
            </a:r>
            <a:r>
              <a:rPr lang="zh-CN" altLang="en-US" dirty="0">
                <a:solidFill>
                  <a:srgbClr val="0000FF"/>
                </a:solidFill>
              </a:rPr>
              <a:t>点的集合</a:t>
            </a:r>
            <a:r>
              <a:rPr lang="zh-CN" altLang="en-US" dirty="0"/>
              <a:t>，即空间的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点</a:t>
            </a:r>
            <a:r>
              <a:rPr lang="zh-CN" altLang="en-US" dirty="0"/>
              <a:t>，这样的空间称为</a:t>
            </a:r>
            <a:r>
              <a:rPr lang="zh-CN" altLang="en-US" b="1" dirty="0">
                <a:solidFill>
                  <a:srgbClr val="FF0000"/>
                </a:solidFill>
              </a:rPr>
              <a:t>点空间</a:t>
            </a:r>
            <a:r>
              <a:rPr lang="zh-CN" altLang="en-US" dirty="0"/>
              <a:t>。我们把</a:t>
            </a:r>
            <a:r>
              <a:rPr lang="en-US" altLang="zh-CN" dirty="0"/>
              <a:t>3</a:t>
            </a:r>
            <a:r>
              <a:rPr lang="zh-CN" altLang="en-US" dirty="0"/>
              <a:t>维向量的全体所组成的集合： </a:t>
            </a:r>
            <a:r>
              <a:rPr lang="zh-CN" altLang="en-US" b="1" dirty="0"/>
              <a:t>𝑅</a:t>
            </a:r>
            <a:r>
              <a:rPr lang="en-US" altLang="zh-CN" baseline="30000" dirty="0"/>
              <a:t>3</a:t>
            </a:r>
            <a:r>
              <a:rPr lang="en-US" altLang="zh-CN" dirty="0"/>
              <a:t>={</a:t>
            </a: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𝑧∈𝑅</a:t>
            </a:r>
            <a:r>
              <a:rPr lang="en-US" altLang="zh-CN" dirty="0"/>
              <a:t>} </a:t>
            </a:r>
            <a:r>
              <a:rPr lang="zh-CN" altLang="en-US" dirty="0"/>
              <a:t>叫做</a:t>
            </a:r>
            <a:r>
              <a:rPr lang="zh-CN" altLang="en-US" b="1" dirty="0"/>
              <a:t>三维向量空间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在点空间取定坐标系后，空间中的点</a:t>
            </a:r>
            <a:r>
              <a:rPr lang="en-US" altLang="zh-CN" dirty="0"/>
              <a:t>P(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维向量</a:t>
            </a:r>
            <a:br>
              <a:rPr lang="en-US" altLang="zh-CN" dirty="0"/>
            </a:b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之间就存在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一一对应</a:t>
            </a:r>
            <a:r>
              <a:rPr lang="zh-CN" altLang="en-US" dirty="0"/>
              <a:t>的关系。因此，</a:t>
            </a:r>
            <a:r>
              <a:rPr lang="zh-CN" altLang="en-US" b="1" dirty="0">
                <a:solidFill>
                  <a:srgbClr val="0000FF"/>
                </a:solidFill>
              </a:rPr>
              <a:t>向量空间</a:t>
            </a:r>
            <a:r>
              <a:rPr lang="zh-CN" altLang="en-US" dirty="0"/>
              <a:t>可以类比为取定了坐标系的</a:t>
            </a:r>
            <a:r>
              <a:rPr lang="zh-CN" altLang="en-US" b="1" dirty="0">
                <a:solidFill>
                  <a:srgbClr val="0000FF"/>
                </a:solidFill>
              </a:rPr>
              <a:t>点空间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向量的集合：</a:t>
            </a:r>
            <a:r>
              <a:rPr lang="zh-CN" altLang="en-US" b="1" dirty="0"/>
              <a:t>𝜋</a:t>
            </a:r>
            <a:r>
              <a:rPr lang="en-US" altLang="zh-CN" dirty="0"/>
              <a:t>={</a:t>
            </a: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𝑎𝑥</a:t>
            </a:r>
            <a:r>
              <a:rPr lang="en-US" altLang="zh-CN" dirty="0"/>
              <a:t>+</a:t>
            </a:r>
            <a:r>
              <a:rPr lang="zh-CN" altLang="en-US" dirty="0"/>
              <a:t>𝑏𝑦</a:t>
            </a:r>
            <a:r>
              <a:rPr lang="en-US" altLang="zh-CN" dirty="0"/>
              <a:t>+</a:t>
            </a:r>
            <a:r>
              <a:rPr lang="zh-CN" altLang="en-US" dirty="0"/>
              <a:t>𝑐𝑧</a:t>
            </a:r>
            <a:r>
              <a:rPr lang="en-US" altLang="zh-CN" dirty="0"/>
              <a:t>=</a:t>
            </a:r>
            <a:r>
              <a:rPr lang="zh-CN" altLang="en-US" dirty="0"/>
              <a:t>𝑑</a:t>
            </a:r>
            <a:r>
              <a:rPr lang="en-US" altLang="zh-CN" dirty="0"/>
              <a:t>} </a:t>
            </a:r>
            <a:r>
              <a:rPr lang="zh-CN" altLang="en-US" dirty="0"/>
              <a:t>也叫做</a:t>
            </a:r>
            <a:r>
              <a:rPr lang="zh-CN" altLang="en-US" dirty="0">
                <a:solidFill>
                  <a:srgbClr val="0000FF"/>
                </a:solidFill>
              </a:rPr>
              <a:t>向量空间</a:t>
            </a:r>
            <a:r>
              <a:rPr lang="zh-CN" altLang="en-US" dirty="0"/>
              <a:t> </a:t>
            </a:r>
            <a:r>
              <a:rPr lang="zh-CN" altLang="en-US" b="1" dirty="0"/>
              <a:t>𝑅</a:t>
            </a:r>
            <a:r>
              <a:rPr lang="en-US" altLang="zh-CN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平面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8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8150-04DC-4248-B2BA-73DBAE7DDB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045319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𝑛 维向量</a:t>
            </a:r>
            <a:r>
              <a:rPr lang="zh-CN" altLang="en-US" dirty="0"/>
              <a:t>的全体所组成的集合：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b="1" dirty="0"/>
              <a:t>𝑅</a:t>
            </a:r>
            <a:r>
              <a:rPr lang="zh-CN" altLang="en-US" baseline="-25000" dirty="0"/>
              <a:t>𝑛</a:t>
            </a:r>
            <a:r>
              <a:rPr lang="en-US" altLang="zh-CN" dirty="0"/>
              <a:t>={</a:t>
            </a:r>
            <a:r>
              <a:rPr lang="zh-CN" altLang="en-US" b="1" dirty="0"/>
              <a:t>𝑥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∈𝑅</a:t>
            </a:r>
            <a:r>
              <a:rPr lang="en-US" altLang="zh-CN" dirty="0"/>
              <a:t>} </a:t>
            </a:r>
            <a:r>
              <a:rPr lang="zh-CN" altLang="en-US" dirty="0"/>
              <a:t>叫做 </a:t>
            </a:r>
            <a:r>
              <a:rPr lang="zh-CN" altLang="en-US" b="1" dirty="0"/>
              <a:t>𝑛 维向量空间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𝑛 维向量的集合 𝜋</a:t>
            </a:r>
            <a:r>
              <a:rPr lang="en-US" altLang="zh-CN" dirty="0"/>
              <a:t>={</a:t>
            </a:r>
            <a:r>
              <a:rPr lang="zh-CN" altLang="en-US" dirty="0"/>
              <a:t>𝑥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en-US" altLang="zh-CN" dirty="0"/>
              <a:t>} </a:t>
            </a:r>
            <a:r>
              <a:rPr lang="zh-CN" altLang="en-US" dirty="0"/>
              <a:t>叫做 𝑛 维向量空间 𝑅</a:t>
            </a:r>
            <a:r>
              <a:rPr lang="zh-CN" altLang="en-US" baseline="-25000" dirty="0"/>
              <a:t>𝑛</a:t>
            </a:r>
            <a:r>
              <a:rPr lang="zh-CN" altLang="en-US" dirty="0"/>
              <a:t> 中的 𝑛−</a:t>
            </a:r>
            <a:r>
              <a:rPr lang="en-US" altLang="zh-CN" dirty="0"/>
              <a:t>1 </a:t>
            </a:r>
            <a:r>
              <a:rPr lang="zh-CN" altLang="en-US" dirty="0"/>
              <a:t>维</a:t>
            </a:r>
            <a:r>
              <a:rPr lang="zh-CN" altLang="en-US" b="1" dirty="0">
                <a:solidFill>
                  <a:srgbClr val="0000FF"/>
                </a:solidFill>
              </a:rPr>
              <a:t>超平面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      𝑛 维向量有着广泛的实际意义。例如，为了确定飞机的飞行状态，我们需要</a:t>
            </a:r>
            <a:r>
              <a:rPr lang="en-US" altLang="zh-CN" dirty="0">
                <a:solidFill>
                  <a:srgbClr val="0000FF"/>
                </a:solidFill>
              </a:rPr>
              <a:t>6</a:t>
            </a:r>
            <a:r>
              <a:rPr lang="zh-CN" altLang="en-US" dirty="0">
                <a:solidFill>
                  <a:srgbClr val="0000FF"/>
                </a:solidFill>
              </a:rPr>
              <a:t>个</a:t>
            </a:r>
            <a:r>
              <a:rPr lang="zh-CN" altLang="en-US" dirty="0"/>
              <a:t>参数。表示飞机重心在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空间的位置</a:t>
            </a:r>
            <a:r>
              <a:rPr lang="zh-CN" altLang="en-US" dirty="0"/>
              <a:t>需要</a:t>
            </a:r>
            <a:r>
              <a:rPr lang="en-US" altLang="zh-CN" dirty="0"/>
              <a:t>3</a:t>
            </a:r>
            <a:r>
              <a:rPr lang="zh-CN" altLang="en-US" dirty="0"/>
              <a:t>个参数</a:t>
            </a:r>
            <a:r>
              <a:rPr lang="en-US" altLang="zh-CN" dirty="0" err="1"/>
              <a:t>x,y,z</a:t>
            </a:r>
            <a:r>
              <a:rPr lang="en-US" altLang="zh-CN" dirty="0"/>
              <a:t>; </a:t>
            </a:r>
            <a:r>
              <a:rPr lang="zh-CN" altLang="en-US" dirty="0"/>
              <a:t>此外，还需要</a:t>
            </a:r>
            <a:r>
              <a:rPr lang="en-US" altLang="zh-CN" dirty="0"/>
              <a:t>3</a:t>
            </a:r>
            <a:r>
              <a:rPr lang="zh-CN" altLang="en-US" dirty="0"/>
              <a:t>个参数，机身的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水平转角 </a:t>
            </a:r>
            <a:r>
              <a:rPr lang="zh-CN" altLang="en-US" dirty="0"/>
              <a:t>𝜃</a:t>
            </a:r>
            <a:r>
              <a:rPr lang="en-US" altLang="zh-CN" dirty="0"/>
              <a:t>(0≤</a:t>
            </a:r>
            <a:r>
              <a:rPr lang="zh-CN" altLang="en-US" dirty="0"/>
              <a:t>𝜃</a:t>
            </a:r>
            <a:r>
              <a:rPr lang="en-US" altLang="zh-CN" dirty="0"/>
              <a:t>&lt;2</a:t>
            </a:r>
            <a:r>
              <a:rPr lang="zh-CN" altLang="en-US" dirty="0"/>
              <a:t>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机身的仰角</a:t>
            </a:r>
            <a:r>
              <a:rPr lang="zh-CN" altLang="en-US" dirty="0"/>
              <a:t> 𝜓</a:t>
            </a:r>
            <a:r>
              <a:rPr lang="en-US" altLang="zh-CN" dirty="0"/>
              <a:t>(−</a:t>
            </a:r>
            <a:r>
              <a:rPr lang="zh-CN" altLang="en-US" dirty="0"/>
              <a:t>𝜋</a:t>
            </a:r>
            <a:r>
              <a:rPr lang="en-US" altLang="zh-CN" dirty="0"/>
              <a:t>2≤</a:t>
            </a:r>
            <a:r>
              <a:rPr lang="zh-CN" altLang="en-US" dirty="0"/>
              <a:t>𝜓≤𝜋</a:t>
            </a:r>
            <a:r>
              <a:rPr lang="en-US" altLang="zh-CN" dirty="0"/>
              <a:t>2)</a:t>
            </a:r>
            <a:r>
              <a:rPr lang="zh-CN" altLang="en-US" dirty="0"/>
              <a:t>，以及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机翼的转角 </a:t>
            </a:r>
            <a:r>
              <a:rPr lang="zh-CN" altLang="en-US" dirty="0"/>
              <a:t>𝜙</a:t>
            </a:r>
            <a:r>
              <a:rPr lang="en-US" altLang="zh-CN" dirty="0"/>
              <a:t>(−</a:t>
            </a:r>
            <a:r>
              <a:rPr lang="zh-CN" altLang="en-US" dirty="0"/>
              <a:t>𝜋≤𝜙≤𝜋</a:t>
            </a:r>
            <a:r>
              <a:rPr lang="en-US" altLang="zh-CN" dirty="0"/>
              <a:t>)</a:t>
            </a:r>
            <a:r>
              <a:rPr lang="zh-CN" altLang="en-US" dirty="0"/>
              <a:t>。如此，</a:t>
            </a:r>
            <a:r>
              <a:rPr lang="en-US" altLang="zh-CN" dirty="0"/>
              <a:t>6</a:t>
            </a:r>
            <a:r>
              <a:rPr lang="zh-CN" altLang="en-US" dirty="0"/>
              <a:t>个参数组成一个</a:t>
            </a:r>
            <a:r>
              <a:rPr lang="en-US" altLang="zh-CN" dirty="0"/>
              <a:t>6</a:t>
            </a:r>
            <a:r>
              <a:rPr lang="zh-CN" altLang="en-US" dirty="0"/>
              <a:t>维的向量，就可用来描述一架飞机的飞行状态。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18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27B91B-9DC9-40A7-B418-6265E8AF1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标准</a:t>
            </a:r>
            <a:r>
              <a:rPr lang="zh-CN" altLang="en-US" dirty="0"/>
              <a:t>向量空间的定义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C93086-8535-47E5-9026-1B0CA93ECD6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14266"/>
              </a:xfrm>
            </p:spPr>
            <p:txBody>
              <a:bodyPr/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令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为一定义了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加法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标量乘法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运算的几何空间。这意味着，对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中的每一对元素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可唯一对应于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中的一个元素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，且对每一个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中的元素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和每一个标量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可唯一对应于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中的元素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。如果集合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连同其上的加法和标量乘法运算满足下面的公理，则称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向量空间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vector space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highlight>
                      <a:srgbClr val="00FF00"/>
                    </a:highligh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A1.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中的任何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US" altLang="zh-CN" sz="20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highlight>
                      <a:srgbClr val="00FF00"/>
                    </a:highligh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A2.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中的任何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highlight>
                      <a:srgbClr val="00FF00"/>
                    </a:highligh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A3.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中存在一个元素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满足对任意的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highlight>
                      <a:srgbClr val="00FF00"/>
                    </a:highligh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A4.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对每一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存在</a:t>
                </a:r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中的元素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highlight>
                      <a:srgbClr val="00FF00"/>
                    </a:highligh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A5.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对任意标量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中的元素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highlight>
                      <a:srgbClr val="00FF00"/>
                    </a:highligh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A6.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对任意标量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及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US" altLang="zh-CN" sz="20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highlight>
                      <a:srgbClr val="00FF00"/>
                    </a:highligh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A7.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对任意标量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及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highlight>
                      <a:srgbClr val="00FF00"/>
                    </a:highligh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A8.</a:t>
                </a:r>
                <a:r>
                  <a:rPr lang="en-US" altLang="zh-CN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对所有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C93086-8535-47E5-9026-1B0CA93EC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14266"/>
              </a:xfrm>
              <a:blipFill>
                <a:blip r:embed="rId2"/>
                <a:stretch>
                  <a:fillRect l="-133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050102A5-AADC-4DD6-B201-70927743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向量空间</a:t>
            </a:r>
          </a:p>
        </p:txBody>
      </p:sp>
    </p:spTree>
    <p:extLst>
      <p:ext uri="{BB962C8B-B14F-4D97-AF65-F5344CB8AC3E}">
        <p14:creationId xmlns:p14="http://schemas.microsoft.com/office/powerpoint/2010/main" val="32047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r>
              <a:rPr lang="zh-CN" altLang="en-US" dirty="0"/>
              <a:t>子空间</a:t>
            </a:r>
          </a:p>
        </p:txBody>
      </p:sp>
    </p:spTree>
    <p:extLst>
      <p:ext uri="{BB962C8B-B14F-4D97-AF65-F5344CB8AC3E}">
        <p14:creationId xmlns:p14="http://schemas.microsoft.com/office/powerpoint/2010/main" val="105847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19A035-6521-4322-B422-963E79BE9B9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7762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给定一个向量空间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，常常会用到在</a:t>
                </a:r>
                <a:r>
                  <a:rPr lang="en-US" altLang="zh-CN" sz="2000" b="1" dirty="0"/>
                  <a:t>V</a:t>
                </a:r>
                <a:r>
                  <a:rPr lang="zh-CN" altLang="en-US" sz="2000" dirty="0"/>
                  <a:t>上定义的运算意义下</a:t>
                </a:r>
                <a:r>
                  <a:rPr lang="en-US" altLang="zh-CN" sz="2000" b="1" dirty="0"/>
                  <a:t>V</a:t>
                </a:r>
                <a:r>
                  <a:rPr lang="zh-CN" altLang="en-US" sz="2000" dirty="0"/>
                  <a:t>的一个自己所构成的向量空间。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【</a:t>
                </a:r>
                <a:r>
                  <a:rPr lang="zh-CN" altLang="en-US" sz="2000" b="1" dirty="0"/>
                  <a:t>定义</a:t>
                </a:r>
                <a:r>
                  <a:rPr lang="en-US" altLang="zh-CN" sz="2000" b="1" dirty="0"/>
                  <a:t>】</a:t>
                </a:r>
                <a:r>
                  <a:rPr lang="zh-CN" altLang="en-US" sz="2000" dirty="0"/>
                  <a:t>若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/>
                  <a:t>为向量空间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000" dirty="0"/>
                  <a:t>的非空子集，且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/>
                  <a:t>满足如下条件：</a:t>
                </a:r>
                <a:endParaRPr lang="en-US" altLang="zh-CN" sz="2000" dirty="0"/>
              </a:p>
              <a:p>
                <a:pPr marL="180975">
                  <a:lnSpc>
                    <a:spcPct val="150000"/>
                  </a:lnSpc>
                </a:pPr>
                <a:r>
                  <a:rPr lang="en-US" altLang="zh-CN" sz="2000" dirty="0"/>
                  <a:t>1) </a:t>
                </a:r>
                <a:r>
                  <a:rPr lang="zh-CN" altLang="en-US" sz="2000" dirty="0"/>
                  <a:t>对任意标量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，若向量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;</a:t>
                </a:r>
              </a:p>
              <a:p>
                <a:pPr marL="180975">
                  <a:lnSpc>
                    <a:spcPct val="150000"/>
                  </a:lnSpc>
                </a:pPr>
                <a:r>
                  <a:rPr lang="en-US" altLang="zh-CN" sz="2000" dirty="0">
                    <a:latin typeface="+mn-ea"/>
                    <a:ea typeface="+mn-ea"/>
                  </a:rPr>
                  <a:t>2)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         则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称为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</a:t>
                </a:r>
                <a:r>
                  <a:rPr lang="zh-CN" altLang="en-US" sz="2000" b="1" dirty="0">
                    <a:latin typeface="Cambria Math" panose="02040503050406030204" pitchFamily="18" charset="0"/>
                  </a:rPr>
                  <a:t>子空间</a:t>
                </a:r>
                <a:r>
                  <a:rPr lang="en-US" altLang="zh-CN" sz="2000" b="1" dirty="0">
                    <a:latin typeface="Cambria Math" panose="02040503050406030204" pitchFamily="18" charset="0"/>
                  </a:rPr>
                  <a:t>(subspace)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条件一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说明，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标量乘法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意义下是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封闭的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中的一个元素乘以一个标量，结果仍为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中的一个元素；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条件二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说明，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加法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意义下是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封闭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的，即两个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中元素的和仍为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中的元素。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因此，基于空间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的全集所构建的数学系统将满足向量空间的所有公理和性质。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向量空间的任何子空间仍为向量空间。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19A035-6521-4322-B422-963E79BE9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776225"/>
              </a:xfrm>
              <a:blipFill>
                <a:blip r:embed="rId2"/>
                <a:stretch>
                  <a:fillRect l="-133" r="-2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51047C0-6C53-41A6-8A2E-BE7D5462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子空间</a:t>
            </a:r>
          </a:p>
        </p:txBody>
      </p:sp>
    </p:spTree>
    <p:extLst>
      <p:ext uri="{BB962C8B-B14F-4D97-AF65-F5344CB8AC3E}">
        <p14:creationId xmlns:p14="http://schemas.microsoft.com/office/powerpoint/2010/main" val="11613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课堂互动二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9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4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线性相关性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4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" y="776238"/>
            <a:ext cx="8839200" cy="577109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定义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400" dirty="0"/>
              <a:t>      给定向量组 </a:t>
            </a:r>
            <a:r>
              <a:rPr lang="en-US" altLang="zh-CN" sz="2400" b="1" i="1" dirty="0"/>
              <a:t>A</a:t>
            </a:r>
            <a:r>
              <a:rPr lang="en-US" altLang="zh-CN" sz="2400" dirty="0"/>
              <a:t>: </a:t>
            </a:r>
            <a:r>
              <a:rPr lang="zh-CN" altLang="en-US" sz="2400" b="1" dirty="0"/>
              <a:t>𝑎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b="1" dirty="0"/>
              <a:t>𝑎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</a:t>
            </a:r>
            <a:r>
              <a:rPr lang="zh-CN" altLang="en-US" sz="2400" b="1" dirty="0"/>
              <a:t>𝑎</a:t>
            </a:r>
            <a:r>
              <a:rPr lang="en-US" altLang="zh-CN" sz="2400" baseline="-25000" dirty="0"/>
              <a:t>m</a:t>
            </a:r>
            <a:r>
              <a:rPr lang="zh-CN" altLang="en-US" sz="2400" dirty="0"/>
              <a:t>，对于任何一组实数 𝑘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𝑘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</a:t>
            </a:r>
            <a:r>
              <a:rPr lang="zh-CN" altLang="en-US" sz="2400" dirty="0"/>
              <a:t>𝑘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，向量 𝑘</a:t>
            </a:r>
            <a:r>
              <a:rPr lang="en-US" altLang="zh-CN" sz="2400" baseline="-25000" dirty="0"/>
              <a:t>1</a:t>
            </a:r>
            <a:r>
              <a:rPr lang="zh-CN" altLang="en-US" sz="2400" b="1" dirty="0"/>
              <a:t>𝑎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  <a:r>
              <a:rPr lang="zh-CN" altLang="en-US" sz="2400" dirty="0"/>
              <a:t>𝑘</a:t>
            </a:r>
            <a:r>
              <a:rPr lang="en-US" altLang="zh-CN" sz="2400" baseline="-25000" dirty="0"/>
              <a:t>2</a:t>
            </a:r>
            <a:r>
              <a:rPr lang="zh-CN" altLang="en-US" sz="2400" b="1" dirty="0"/>
              <a:t>𝑎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+...+</a:t>
            </a:r>
            <a:r>
              <a:rPr lang="zh-CN" altLang="en-US" sz="2400" dirty="0"/>
              <a:t>𝑘</a:t>
            </a:r>
            <a:r>
              <a:rPr lang="zh-CN" altLang="en-US" sz="2400" baseline="-25000" dirty="0"/>
              <a:t>𝑚</a:t>
            </a:r>
            <a:r>
              <a:rPr lang="zh-CN" altLang="en-US" sz="2400" b="1" dirty="0"/>
              <a:t>𝑎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 称为</a:t>
            </a:r>
            <a:r>
              <a:rPr lang="zh-CN" altLang="en-US" sz="2400" dirty="0">
                <a:solidFill>
                  <a:srgbClr val="FF0000"/>
                </a:solidFill>
              </a:rPr>
              <a:t>关于</a:t>
            </a:r>
            <a:r>
              <a:rPr lang="zh-CN" altLang="en-US" sz="2400" dirty="0">
                <a:solidFill>
                  <a:srgbClr val="0000FF"/>
                </a:solidFill>
              </a:rPr>
              <a:t>向量组</a:t>
            </a:r>
            <a:r>
              <a:rPr lang="en-US" altLang="zh-CN" sz="2400" b="1" i="1" dirty="0">
                <a:solidFill>
                  <a:srgbClr val="0000FF"/>
                </a:solidFill>
              </a:rPr>
              <a:t>A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系数 𝑘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线性组合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𝑘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称为线性组的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系数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给定向量组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和向量</a:t>
            </a:r>
            <a:r>
              <a:rPr lang="zh-CN" altLang="en-US" b="1" dirty="0"/>
              <a:t>𝑏</a:t>
            </a:r>
            <a:r>
              <a:rPr lang="zh-CN" altLang="en-US" dirty="0"/>
              <a:t>，如果存在一组数 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zh-CN" altLang="en-US" dirty="0"/>
              <a:t>，使 </a:t>
            </a:r>
            <a:r>
              <a:rPr lang="zh-CN" altLang="en-US" b="1" dirty="0"/>
              <a:t>𝑏</a:t>
            </a:r>
            <a:r>
              <a:rPr lang="en-US" altLang="zh-CN" dirty="0"/>
              <a:t>=</a:t>
            </a:r>
            <a:r>
              <a:rPr lang="zh-CN" altLang="en-US" dirty="0"/>
              <a:t>𝜆</a:t>
            </a:r>
            <a:r>
              <a:rPr lang="en-US" altLang="zh-CN" baseline="-25000" dirty="0"/>
              <a:t>1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zh-CN" altLang="en-US" b="1" dirty="0"/>
              <a:t>𝑎</a:t>
            </a:r>
            <a:r>
              <a:rPr lang="zh-CN" altLang="en-US" baseline="-25000" dirty="0"/>
              <a:t>𝑚</a:t>
            </a:r>
            <a:r>
              <a:rPr lang="zh-CN" altLang="en-US" dirty="0"/>
              <a:t>，则向量 </a:t>
            </a:r>
            <a:r>
              <a:rPr lang="zh-CN" altLang="en-US" b="1" dirty="0"/>
              <a:t>𝑏</a:t>
            </a:r>
            <a:r>
              <a:rPr lang="zh-CN" altLang="en-US" dirty="0"/>
              <a:t> 是向量组 </a:t>
            </a:r>
            <a:r>
              <a:rPr lang="en-US" altLang="zh-CN" b="1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的线性组合，这时称向量 </a:t>
            </a:r>
            <a:r>
              <a:rPr lang="zh-CN" altLang="en-US" b="1" dirty="0"/>
              <a:t>𝑏</a:t>
            </a:r>
            <a:r>
              <a:rPr lang="en-US" altLang="zh-CN" dirty="0"/>
              <a:t> </a:t>
            </a:r>
            <a:r>
              <a:rPr lang="zh-CN" altLang="en-US" dirty="0"/>
              <a:t>能由向量组 </a:t>
            </a:r>
            <a:r>
              <a:rPr lang="en-US" altLang="zh-CN" b="1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线性表示。</a:t>
            </a:r>
            <a:endParaRPr lang="en-US" altLang="zh-CN" dirty="0"/>
          </a:p>
          <a:p>
            <a:pPr marL="342900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微软雅黑"/>
                <a:ea typeface="微软雅黑" panose="020B0503020204020204" pitchFamily="34" charset="-122"/>
                <a:cs typeface="微软雅黑"/>
              </a:rPr>
              <a:t>扩展到方程组：</a:t>
            </a:r>
            <a:endParaRPr lang="en-US" altLang="zh-CN" sz="2400" b="1" dirty="0">
              <a:solidFill>
                <a:srgbClr val="7030A0"/>
              </a:solidFill>
              <a:latin typeface="微软雅黑"/>
              <a:ea typeface="微软雅黑" panose="020B0503020204020204" pitchFamily="34" charset="-122"/>
              <a:cs typeface="微软雅黑"/>
            </a:endParaRPr>
          </a:p>
          <a:p>
            <a:pPr marL="0" lvl="1" indent="536575" algn="just"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7030A0"/>
                </a:solidFill>
              </a:rPr>
              <a:t>向量 </a:t>
            </a:r>
            <a:r>
              <a:rPr lang="zh-CN" altLang="en-US" sz="2400" b="1" dirty="0">
                <a:solidFill>
                  <a:srgbClr val="7030A0"/>
                </a:solidFill>
              </a:rPr>
              <a:t>𝑏</a:t>
            </a:r>
            <a:r>
              <a:rPr lang="zh-CN" altLang="en-US" sz="2400" dirty="0">
                <a:solidFill>
                  <a:srgbClr val="7030A0"/>
                </a:solidFill>
              </a:rPr>
              <a:t> 能够由向量组 </a:t>
            </a:r>
            <a:r>
              <a:rPr lang="en-US" altLang="zh-CN" sz="2400" dirty="0">
                <a:solidFill>
                  <a:srgbClr val="7030A0"/>
                </a:solidFill>
              </a:rPr>
              <a:t>A </a:t>
            </a:r>
            <a:r>
              <a:rPr lang="zh-CN" altLang="en-US" sz="2400" dirty="0">
                <a:solidFill>
                  <a:srgbClr val="7030A0"/>
                </a:solidFill>
              </a:rPr>
              <a:t>线性表示，也就意味着由它们构成的方程组：𝑥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400" i="1" dirty="0">
                <a:solidFill>
                  <a:srgbClr val="7030A0"/>
                </a:solidFill>
              </a:rPr>
              <a:t>+</a:t>
            </a:r>
            <a:r>
              <a:rPr lang="zh-CN" altLang="en-US" sz="2400" dirty="0">
                <a:solidFill>
                  <a:srgbClr val="7030A0"/>
                </a:solidFill>
              </a:rPr>
              <a:t>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2400" i="1" dirty="0">
                <a:solidFill>
                  <a:srgbClr val="7030A0"/>
                </a:solidFill>
              </a:rPr>
              <a:t>+...+</a:t>
            </a:r>
            <a:r>
              <a:rPr lang="zh-CN" altLang="en-US" sz="2400" dirty="0">
                <a:solidFill>
                  <a:srgbClr val="7030A0"/>
                </a:solidFill>
              </a:rPr>
              <a:t>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m</a:t>
            </a:r>
            <a:r>
              <a:rPr lang="zh-CN" altLang="en-US" sz="2400" b="1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m</a:t>
            </a:r>
            <a:r>
              <a:rPr lang="en-US" altLang="zh-CN" sz="2400" dirty="0">
                <a:solidFill>
                  <a:srgbClr val="7030A0"/>
                </a:solidFill>
              </a:rPr>
              <a:t>=</a:t>
            </a:r>
            <a:r>
              <a:rPr lang="zh-CN" altLang="en-US" sz="2400" dirty="0">
                <a:solidFill>
                  <a:srgbClr val="7030A0"/>
                </a:solidFill>
              </a:rPr>
              <a:t>𝑏 有解。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线性组合</a:t>
            </a:r>
          </a:p>
        </p:txBody>
      </p:sp>
    </p:spTree>
    <p:extLst>
      <p:ext uri="{BB962C8B-B14F-4D97-AF65-F5344CB8AC3E}">
        <p14:creationId xmlns:p14="http://schemas.microsoft.com/office/powerpoint/2010/main" val="16708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58020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定义：</a:t>
            </a:r>
            <a:endParaRPr lang="en-US" altLang="zh-CN" b="1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altLang="zh-CN" b="1" dirty="0"/>
              <a:t>      </a:t>
            </a:r>
            <a:r>
              <a:rPr lang="zh-CN" altLang="en-US" dirty="0"/>
              <a:t>给定向量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，如果</a:t>
            </a:r>
            <a:r>
              <a:rPr lang="zh-CN" altLang="en-US" dirty="0">
                <a:solidFill>
                  <a:srgbClr val="FF0000"/>
                </a:solidFill>
              </a:rPr>
              <a:t>存在</a:t>
            </a:r>
            <a:r>
              <a:rPr lang="zh-CN" altLang="en-US" b="1" dirty="0"/>
              <a:t>不全为零</a:t>
            </a:r>
            <a:r>
              <a:rPr lang="zh-CN" altLang="en-US" dirty="0"/>
              <a:t>的数𝑘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，使得 𝑘</a:t>
            </a:r>
            <a:r>
              <a:rPr lang="en-US" altLang="zh-CN" baseline="-25000" dirty="0"/>
              <a:t>1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b="1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</a:t>
            </a:r>
            <a:r>
              <a:rPr lang="zh-CN" altLang="en-US" dirty="0"/>
              <a:t>，则称向量组</a:t>
            </a:r>
            <a:r>
              <a:rPr lang="en-US" altLang="zh-CN" b="1" i="1" dirty="0"/>
              <a:t>A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00FF"/>
                </a:solidFill>
              </a:rPr>
              <a:t>线性相关</a:t>
            </a:r>
            <a:r>
              <a:rPr lang="zh-CN" altLang="en-US" dirty="0"/>
              <a:t>的，否则称它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dirty="0"/>
              <a:t>      讨论向量组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 线性相关，通常是指 </a:t>
            </a:r>
            <a:r>
              <a:rPr lang="zh-CN" altLang="en-US" b="1" dirty="0">
                <a:solidFill>
                  <a:srgbClr val="0000FF"/>
                </a:solidFill>
              </a:rPr>
              <a:t>𝑚≥</a:t>
            </a:r>
            <a:r>
              <a:rPr lang="en-US" altLang="zh-CN" b="1" dirty="0">
                <a:solidFill>
                  <a:srgbClr val="0000FF"/>
                </a:solidFill>
              </a:rPr>
              <a:t>2 </a:t>
            </a:r>
            <a:r>
              <a:rPr lang="zh-CN" altLang="en-US" dirty="0"/>
              <a:t>的情况。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=1 </a:t>
            </a:r>
            <a:r>
              <a:rPr lang="zh-CN" altLang="en-US" dirty="0"/>
              <a:t>时，该定义也成立，这意味着向量组只包含一个向量</a:t>
            </a:r>
          </a:p>
          <a:p>
            <a:pPr marL="800089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当 𝑎</a:t>
            </a:r>
            <a:r>
              <a:rPr lang="en-US" altLang="zh-CN" sz="2400" dirty="0"/>
              <a:t>=0 </a:t>
            </a:r>
            <a:r>
              <a:rPr lang="zh-CN" altLang="en-US" sz="2400" dirty="0"/>
              <a:t>时，𝑘</a:t>
            </a:r>
            <a:r>
              <a:rPr lang="en-US" altLang="zh-CN" sz="2400" baseline="-25000" dirty="0"/>
              <a:t>1</a:t>
            </a:r>
            <a:r>
              <a:rPr lang="zh-CN" altLang="en-US" sz="2400" b="1" dirty="0"/>
              <a:t>𝑎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= 0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线性相关</a:t>
            </a:r>
            <a:r>
              <a:rPr lang="zh-CN" altLang="en-US" sz="2400" dirty="0"/>
              <a:t>；</a:t>
            </a:r>
          </a:p>
          <a:p>
            <a:pPr marL="800089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当 𝑎≠</a:t>
            </a:r>
            <a:r>
              <a:rPr lang="en-US" altLang="zh-CN" sz="2400" dirty="0"/>
              <a:t>0 </a:t>
            </a:r>
            <a:r>
              <a:rPr lang="zh-CN" altLang="en-US" sz="2400" dirty="0"/>
              <a:t>时，𝑘</a:t>
            </a:r>
            <a:r>
              <a:rPr lang="en-US" altLang="zh-CN" sz="2400" baseline="-25000" dirty="0"/>
              <a:t>1</a:t>
            </a:r>
            <a:r>
              <a:rPr lang="zh-CN" altLang="en-US" sz="2400" b="1" dirty="0"/>
              <a:t>𝑎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 ≠ 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线性无关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=2 </a:t>
            </a:r>
            <a:r>
              <a:rPr lang="zh-CN" altLang="en-US" dirty="0"/>
              <a:t>时，二个向量线性相关的几何意义是</a:t>
            </a:r>
            <a:r>
              <a:rPr lang="zh-CN" altLang="en-US" dirty="0">
                <a:solidFill>
                  <a:srgbClr val="FF0000"/>
                </a:solidFill>
              </a:rPr>
              <a:t>两向量共线</a:t>
            </a:r>
            <a:r>
              <a:rPr lang="zh-CN" altLang="en-US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=3 </a:t>
            </a:r>
            <a:r>
              <a:rPr lang="zh-CN" altLang="en-US" dirty="0"/>
              <a:t>时，三个向量线性相关的几何意义是</a:t>
            </a:r>
            <a:r>
              <a:rPr lang="zh-CN" altLang="en-US" dirty="0">
                <a:solidFill>
                  <a:srgbClr val="FF0000"/>
                </a:solidFill>
              </a:rPr>
              <a:t>三向量共面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305771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扩展到方程组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C7B84-58B1-4B14-954E-FFFFC067D0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当方程组中有</a:t>
            </a:r>
            <a:r>
              <a:rPr lang="zh-CN" altLang="en-US" dirty="0">
                <a:solidFill>
                  <a:srgbClr val="0000FF"/>
                </a:solidFill>
              </a:rPr>
              <a:t>某个方程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/>
              <a:t>其余方程的</a:t>
            </a:r>
            <a:r>
              <a:rPr lang="zh-CN" altLang="en-US" dirty="0">
                <a:solidFill>
                  <a:srgbClr val="FF0000"/>
                </a:solidFill>
              </a:rPr>
              <a:t>线性组合</a:t>
            </a:r>
            <a:r>
              <a:rPr lang="zh-CN" altLang="en-US" dirty="0"/>
              <a:t>时，这个方程就是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多余</a:t>
            </a:r>
            <a:r>
              <a:rPr lang="zh-CN" altLang="en-US" dirty="0"/>
              <a:t>的，这时称</a:t>
            </a:r>
            <a:r>
              <a:rPr lang="zh-CN" altLang="en-US" b="1" dirty="0"/>
              <a:t>方程组</a:t>
            </a:r>
            <a:r>
              <a:rPr lang="zh-CN" altLang="en-US" dirty="0"/>
              <a:t>（各个方程）</a:t>
            </a:r>
            <a:r>
              <a:rPr lang="zh-CN" altLang="en-US" b="1" dirty="0"/>
              <a:t>是线性相关</a:t>
            </a:r>
            <a:r>
              <a:rPr lang="zh-CN" altLang="en-US" dirty="0"/>
              <a:t>的；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当方程组中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zh-CN" altLang="en-US" dirty="0">
                <a:solidFill>
                  <a:srgbClr val="0000FF"/>
                </a:solidFill>
              </a:rPr>
              <a:t>多余的方程</a:t>
            </a:r>
            <a:r>
              <a:rPr lang="zh-CN" altLang="en-US" dirty="0"/>
              <a:t>，就称该方程组（各个方程）</a:t>
            </a:r>
            <a:r>
              <a:rPr lang="zh-CN" altLang="en-US" b="1" dirty="0"/>
              <a:t>线性无关</a:t>
            </a:r>
            <a:r>
              <a:rPr lang="zh-CN" altLang="en-US" dirty="0"/>
              <a:t>（或</a:t>
            </a:r>
            <a:r>
              <a:rPr lang="zh-CN" altLang="en-US" b="1" dirty="0"/>
              <a:t>线性独立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给定向量组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𝑎</a:t>
            </a:r>
            <a:r>
              <a:rPr lang="en-US" altLang="zh-CN" baseline="-25000" dirty="0"/>
              <a:t>m </a:t>
            </a:r>
            <a:r>
              <a:rPr lang="zh-CN" altLang="en-US" dirty="0"/>
              <a:t>构成矩阵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，如果</a:t>
            </a:r>
            <a:r>
              <a:rPr lang="zh-CN" altLang="en-US" b="1" dirty="0"/>
              <a:t>向量组</a:t>
            </a:r>
            <a:r>
              <a:rPr lang="en-US" altLang="zh-CN" b="1" i="1" dirty="0"/>
              <a:t>A</a:t>
            </a:r>
            <a:r>
              <a:rPr lang="en-US" altLang="zh-CN" b="1" dirty="0"/>
              <a:t> </a:t>
            </a:r>
            <a:r>
              <a:rPr lang="zh-CN" altLang="en-US" b="1" dirty="0"/>
              <a:t>线性相关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则</a:t>
            </a:r>
            <a:r>
              <a:rPr lang="zh-CN" altLang="en-US" b="1" dirty="0">
                <a:solidFill>
                  <a:srgbClr val="0000FF"/>
                </a:solidFill>
              </a:rPr>
              <a:t>齐次线性方程组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m</a:t>
            </a:r>
            <a:r>
              <a:rPr lang="zh-CN" altLang="en-US" b="1" dirty="0"/>
              <a:t>𝑎</a:t>
            </a:r>
            <a:r>
              <a:rPr lang="en-US" altLang="zh-CN" baseline="-25000" dirty="0"/>
              <a:t>m 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即</a:t>
            </a:r>
            <a:r>
              <a:rPr lang="zh-CN" altLang="en-US" b="1" dirty="0"/>
              <a:t>𝐴𝑥</a:t>
            </a:r>
            <a:r>
              <a:rPr lang="en-US" altLang="zh-CN" dirty="0"/>
              <a:t>=0 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0000FF"/>
                </a:solidFill>
              </a:rPr>
              <a:t>非零解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7174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419600" cy="4426661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向量和向量组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向量空间和子空间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rgbClr val="0000FF"/>
                </a:solidFill>
              </a:rPr>
              <a:t>线性相关</a:t>
            </a:r>
            <a:r>
              <a:rPr lang="zh-CN" altLang="en-US" dirty="0">
                <a:solidFill>
                  <a:srgbClr val="0000FF"/>
                </a:solidFill>
              </a:rPr>
              <a:t>性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空间的张成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维数、基底与坐标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基底变换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基底变换的实例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CDCA3E-99E2-4B89-B064-73BE318CA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97583E-1EA6-4FF6-9313-67A1255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C93E64-F04B-45FD-91B1-15CB8E041FF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90500" y="1181651"/>
            <a:ext cx="87630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向量组</a:t>
            </a:r>
            <a:r>
              <a:rPr lang="zh-CN" altLang="en-US" b="1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1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b="1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2</a:t>
            </a:r>
            <a:r>
              <a:rPr lang="en-US" altLang="zh-CN" dirty="0">
                <a:latin typeface="+mj-ea"/>
                <a:ea typeface="+mj-ea"/>
              </a:rPr>
              <a:t>,...,</a:t>
            </a:r>
            <a:r>
              <a:rPr lang="zh-CN" altLang="en-US" b="1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m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j-ea"/>
                <a:ea typeface="+mj-ea"/>
              </a:rPr>
              <a:t>线性相关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的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充分必要条件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是它所构成的矩阵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A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=</a:t>
            </a:r>
            <a:r>
              <a:rPr lang="zh-CN" altLang="en-US" b="1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1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b="1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2</a:t>
            </a:r>
            <a:r>
              <a:rPr lang="en-US" altLang="zh-CN" dirty="0">
                <a:latin typeface="+mj-ea"/>
                <a:ea typeface="+mj-ea"/>
              </a:rPr>
              <a:t>,...,</a:t>
            </a:r>
            <a:r>
              <a:rPr lang="zh-CN" altLang="en-US" b="1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m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的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秩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𝑅(𝐴)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&lt;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；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向量组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j-ea"/>
                <a:ea typeface="+mj-ea"/>
              </a:rPr>
              <a:t>线性无关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的</a:t>
            </a:r>
            <a:r>
              <a:rPr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充分必要条件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是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 𝑅(𝐴)=𝑚。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lvl="0" algn="l" rtl="0">
              <a:lnSpc>
                <a:spcPct val="150000"/>
              </a:lnSpc>
            </a:pPr>
            <a:r>
              <a:rPr lang="zh-CN" altLang="en-US" dirty="0"/>
              <a:t>       求</a:t>
            </a:r>
            <a:r>
              <a:rPr lang="zh-CN" altLang="en-US" b="1" dirty="0"/>
              <a:t>矩阵的秩</a:t>
            </a:r>
            <a:r>
              <a:rPr lang="zh-CN" altLang="en-US" dirty="0"/>
              <a:t>的方法，需要将矩阵进行</a:t>
            </a:r>
            <a:r>
              <a:rPr lang="zh-CN" altLang="en-US" b="1" dirty="0"/>
              <a:t>初等变换</a:t>
            </a:r>
            <a:r>
              <a:rPr lang="zh-CN" altLang="en-US" dirty="0"/>
              <a:t>。基于</a:t>
            </a:r>
            <a:r>
              <a:rPr lang="en-US" altLang="zh-CN" dirty="0">
                <a:solidFill>
                  <a:srgbClr val="0000FF"/>
                </a:solidFill>
              </a:rPr>
              <a:t>Python</a:t>
            </a:r>
            <a:r>
              <a:rPr lang="zh-CN" altLang="en-US" dirty="0"/>
              <a:t>，可以使用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库来实现，不需要手动求取，基本方法如下：</a:t>
            </a:r>
            <a:endParaRPr lang="en-US" altLang="zh-CN" dirty="0"/>
          </a:p>
          <a:p>
            <a:pPr lvl="0" algn="l" rtl="0">
              <a:lnSpc>
                <a:spcPct val="100000"/>
              </a:lnSpc>
            </a:pP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rtl="0">
              <a:lnSpc>
                <a:spcPct val="100000"/>
              </a:lnSpc>
            </a:pP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F078FC-81AF-4A2A-BAB0-704A6515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519222"/>
            <a:ext cx="5029200" cy="20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6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空间的张成</a:t>
            </a:r>
          </a:p>
        </p:txBody>
      </p:sp>
    </p:spTree>
    <p:extLst>
      <p:ext uri="{BB962C8B-B14F-4D97-AF65-F5344CB8AC3E}">
        <p14:creationId xmlns:p14="http://schemas.microsoft.com/office/powerpoint/2010/main" val="419922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228600" y="1397096"/>
                <a:ext cx="8763000" cy="1852843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zh-CN" sz="2000" b="1" dirty="0"/>
                  <a:t>【</a:t>
                </a:r>
                <a:r>
                  <a:rPr lang="zh-CN" altLang="en-US" sz="2000" b="1" dirty="0"/>
                  <a:t>定义</a:t>
                </a:r>
                <a:r>
                  <a:rPr lang="en-US" altLang="zh-CN" sz="2000" b="1" dirty="0"/>
                  <a:t>】</a:t>
                </a: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向量空间</a:t>
                </a:r>
                <a:r>
                  <a:rPr lang="en-US" altLang="zh-CN" sz="2000" b="1" dirty="0"/>
                  <a:t>V</a:t>
                </a:r>
                <a:r>
                  <a:rPr lang="zh-CN" altLang="en-US" sz="2000" dirty="0"/>
                  <a:t>中的向量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组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（其中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为标量）为向量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的</a:t>
                </a:r>
                <a:r>
                  <a:rPr lang="zh-CN" altLang="en-US" sz="2000" b="1" dirty="0">
                    <a:solidFill>
                      <a:srgbClr val="0000FF"/>
                    </a:solidFill>
                  </a:rPr>
                  <a:t>线性组合</a:t>
                </a:r>
                <a:r>
                  <a:rPr lang="zh-CN" altLang="en-US" sz="2000" b="1" dirty="0"/>
                  <a:t>。</a:t>
                </a:r>
                <a:r>
                  <a:rPr lang="zh-CN" altLang="en-US" sz="2000" dirty="0"/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的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所有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线性组合</a:t>
                </a:r>
                <a:r>
                  <a:rPr lang="zh-CN" altLang="en-US" sz="2000" dirty="0"/>
                  <a:t>构成的集合称为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的</a:t>
                </a:r>
                <a:r>
                  <a:rPr lang="zh-CN" altLang="en-US" sz="2000" b="1" dirty="0"/>
                  <a:t>张成（</a:t>
                </a:r>
                <a:r>
                  <a:rPr lang="en-US" altLang="zh-CN" sz="2000" b="1" dirty="0"/>
                  <a:t>span</a:t>
                </a:r>
                <a:r>
                  <a:rPr lang="zh-CN" altLang="en-US" sz="2000" b="1" dirty="0"/>
                  <a:t>），</a:t>
                </a:r>
                <a:r>
                  <a:rPr lang="zh-CN" altLang="en-US" sz="2000" dirty="0"/>
                  <a:t>记作：</a:t>
                </a:r>
                <a:r>
                  <a:rPr lang="en-US" altLang="zh-CN" sz="2000" dirty="0"/>
                  <a:t>Span(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28600" y="1397096"/>
                <a:ext cx="8763000" cy="1852843"/>
              </a:xfrm>
              <a:blipFill>
                <a:blip r:embed="rId2"/>
                <a:stretch>
                  <a:fillRect l="-139" r="-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33045B-5B59-433B-B124-2483358112DF}"/>
                  </a:ext>
                </a:extLst>
              </p:cNvPr>
              <p:cNvSpPr txBox="1"/>
              <p:nvPr/>
            </p:nvSpPr>
            <p:spPr>
              <a:xfrm>
                <a:off x="230605" y="3478691"/>
                <a:ext cx="6210300" cy="2131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例：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维空间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baseline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000" b="0" i="0" baseline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000" b="0" i="0" baseline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baseline="0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0" i="0" baseline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 i="0" baseline="0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baseline="0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0" i="0" baseline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的张成为：所有形如</a:t>
                </a:r>
                <a:endParaRPr lang="en-US" altLang="zh-CN" sz="20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zh-CN" altLang="en-US" sz="2000" b="0" i="1" baseline="0" dirty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baseline="0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0" i="0" baseline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baseline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b="0" i="1" baseline="0" dirty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baseline="0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0" i="0" baseline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0" baseline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0" i="1" baseline="0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b="0" i="1" baseline="0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baseline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b="0" i="0" baseline="0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向量的集合，此时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Span(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baseline="0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0" i="0" baseline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baseline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baseline="0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0" i="0" baseline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baseline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000" b="0" i="0" baseline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0" baseline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的一个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子空间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。这个子空间从几何上可表示为所有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baseline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baseline="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b="0" i="0" baseline="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sz="2000" b="0" i="0" baseline="0" dirty="0">
                        <a:latin typeface="Cambria Math" panose="02040503050406030204" pitchFamily="18" charset="0"/>
                      </a:rPr>
                      <m:t>平面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内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维空间的向量。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33045B-5B59-433B-B124-248335811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5" y="3478691"/>
                <a:ext cx="6210300" cy="2131930"/>
              </a:xfrm>
              <a:prstGeom prst="rect">
                <a:avLst/>
              </a:prstGeom>
              <a:blipFill>
                <a:blip r:embed="rId3"/>
                <a:stretch>
                  <a:fillRect l="-1079" r="-981" b="-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7FF7941-268E-4548-BF51-5D1C6C888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34" y="3700177"/>
            <a:ext cx="2438666" cy="1621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DD53CF-3156-4F57-851A-2B8EDE9E0723}"/>
                  </a:ext>
                </a:extLst>
              </p:cNvPr>
              <p:cNvSpPr txBox="1"/>
              <p:nvPr/>
            </p:nvSpPr>
            <p:spPr>
              <a:xfrm>
                <a:off x="266700" y="5471503"/>
                <a:ext cx="8686800" cy="121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       不难得出结论，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张成为所有形如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的向量的集合。因此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Span(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)=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DD53CF-3156-4F57-851A-2B8EDE9E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471503"/>
                <a:ext cx="8686800" cy="1214756"/>
              </a:xfrm>
              <a:prstGeom prst="rect">
                <a:avLst/>
              </a:prstGeom>
              <a:blipFill>
                <a:blip r:embed="rId5"/>
                <a:stretch>
                  <a:fillRect l="-772" b="-8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标题 3">
            <a:extLst>
              <a:ext uri="{FF2B5EF4-FFF2-40B4-BE49-F238E27FC236}">
                <a16:creationId xmlns:a16="http://schemas.microsoft.com/office/drawing/2014/main" id="{733AC8B7-E945-48CB-AFD4-25BC16EA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900"/>
            <a:ext cx="9144000" cy="492125"/>
          </a:xfrm>
        </p:spPr>
        <p:txBody>
          <a:bodyPr/>
          <a:lstStyle/>
          <a:p>
            <a:r>
              <a:rPr lang="zh-CN" altLang="en-US" dirty="0"/>
              <a:t>空间的张成</a:t>
            </a:r>
          </a:p>
        </p:txBody>
      </p:sp>
    </p:spTree>
    <p:extLst>
      <p:ext uri="{BB962C8B-B14F-4D97-AF65-F5344CB8AC3E}">
        <p14:creationId xmlns:p14="http://schemas.microsoft.com/office/powerpoint/2010/main" val="41129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0C6266-FC01-48B1-A623-30872FB38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定理</a:t>
            </a:r>
            <a:r>
              <a:rPr lang="en-US" altLang="zh-CN" dirty="0"/>
              <a:t>】</a:t>
            </a:r>
            <a:r>
              <a:rPr lang="zh-CN" altLang="en-US" dirty="0"/>
              <a:t>子空间的证明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19A035-6521-4322-B422-963E79BE9B9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5417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【</a:t>
                </a:r>
                <a:r>
                  <a:rPr lang="zh-CN" altLang="en-US" sz="2000" b="1" dirty="0"/>
                  <a:t>定理</a:t>
                </a:r>
                <a:r>
                  <a:rPr lang="en-US" altLang="zh-CN" sz="2000" b="1" dirty="0"/>
                  <a:t>】</a:t>
                </a:r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向量空间</a:t>
                </a:r>
                <a:r>
                  <a:rPr lang="en-US" altLang="zh-CN" sz="2000" b="1" dirty="0"/>
                  <a:t>V</a:t>
                </a:r>
                <a:r>
                  <a:rPr lang="zh-CN" altLang="en-US" sz="2000" dirty="0"/>
                  <a:t>中的元素，则</a:t>
                </a:r>
                <a:r>
                  <a:rPr lang="en-US" altLang="zh-CN" sz="2000" dirty="0"/>
                  <a:t>Span(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 为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的一个子空间。    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证明</a:t>
                </a:r>
                <a:r>
                  <a:rPr lang="zh-CN" altLang="en-US" sz="2000" dirty="0"/>
                  <a:t>：要证明</a:t>
                </a:r>
                <a:r>
                  <a:rPr lang="en-US" altLang="zh-CN" sz="2000" dirty="0"/>
                  <a:t>Span(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为向量空间</a:t>
                </a:r>
                <a:r>
                  <a:rPr lang="en-US" altLang="zh-CN" sz="2000" b="1" dirty="0"/>
                  <a:t>V</a:t>
                </a:r>
                <a:r>
                  <a:rPr lang="zh-CN" altLang="en-US" sz="2000" dirty="0"/>
                  <a:t>的子空间，即证明在</a:t>
                </a:r>
                <a:r>
                  <a:rPr lang="en-US" altLang="zh-CN" sz="2000" dirty="0"/>
                  <a:t>Span(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中，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标量积</a:t>
                </a:r>
                <a:r>
                  <a:rPr lang="zh-CN" altLang="en-US" sz="2000" dirty="0"/>
                  <a:t>和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向量和</a:t>
                </a:r>
                <a:r>
                  <a:rPr lang="zh-CN" altLang="en-US" sz="2000" dirty="0"/>
                  <a:t>具有封闭性。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highlight>
                      <a:srgbClr val="FFFF00"/>
                    </a:highlight>
                  </a:rPr>
                  <a:t>(1) </a:t>
                </a: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000" dirty="0"/>
                  <a:t>为一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标量</a:t>
                </a:r>
                <a:r>
                  <a:rPr lang="zh-CN" altLang="en-US" sz="2000" dirty="0"/>
                  <a:t>，并令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:r>
                  <a:rPr lang="en-US" altLang="zh-CN" sz="2000" dirty="0"/>
                  <a:t>Span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中的任意一个元素。由于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Span(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 。</a:t>
                </a:r>
                <a:r>
                  <a:rPr lang="zh-CN" alt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标量积</a:t>
                </a:r>
                <a:r>
                  <a:rPr lang="zh-CN" alt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的封闭性</a:t>
                </a:r>
                <a:r>
                  <a:rPr lang="zh-CN" alt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得证。</a:t>
                </a:r>
                <a:endParaRPr lang="en-US" altLang="zh-CN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highlight>
                      <a:srgbClr val="FFFF00"/>
                    </a:highlight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，则：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向量和的封闭性得证。</a:t>
                </a:r>
                <a:endPara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因此，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Span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 是</a:t>
                </a:r>
                <a:r>
                  <a:rPr lang="en-US" altLang="zh-CN" sz="2000" b="1" dirty="0">
                    <a:solidFill>
                      <a:srgbClr val="0000FF"/>
                    </a:solidFill>
                  </a:rPr>
                  <a:t>V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的一个子空间。</a:t>
                </a:r>
                <a:endPara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19A035-6521-4322-B422-963E79BE9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54178"/>
              </a:xfrm>
              <a:blipFill>
                <a:blip r:embed="rId2"/>
                <a:stretch>
                  <a:fillRect l="-133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51047C0-6C53-41A6-8A2E-BE7D5462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空间的张成</a:t>
            </a:r>
          </a:p>
        </p:txBody>
      </p:sp>
    </p:spTree>
    <p:extLst>
      <p:ext uri="{BB962C8B-B14F-4D97-AF65-F5344CB8AC3E}">
        <p14:creationId xmlns:p14="http://schemas.microsoft.com/office/powerpoint/2010/main" val="24447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C0D9CEB-2240-48F8-991E-A9B087A7AA6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65752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下面，我们讨论在三维空间中，不同数量的向量在向量空间中的张成的形态问题。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假设存在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个非零三维向量</a:t>
                </a:r>
                <a:r>
                  <a:rPr lang="zh-CN" altLang="en-US" b="1" dirty="0"/>
                  <a:t>𝑢</a:t>
                </a:r>
                <a:r>
                  <a:rPr lang="en-US" altLang="zh-CN" dirty="0"/>
                  <a:t>=[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𝑢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𝑦</a:t>
                </a:r>
                <a:r>
                  <a:rPr lang="zh-CN" altLang="en-US" baseline="-25000" dirty="0"/>
                  <a:t>𝑢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𝑧</a:t>
                </a:r>
                <a:r>
                  <a:rPr lang="zh-CN" altLang="en-US" baseline="-25000" dirty="0"/>
                  <a:t>𝑢</a:t>
                </a:r>
                <a:r>
                  <a:rPr lang="en-US" altLang="zh-CN" dirty="0"/>
                  <a:t>], </a:t>
                </a:r>
                <a:r>
                  <a:rPr lang="zh-CN" altLang="en-US" b="1" dirty="0"/>
                  <a:t>𝑣</a:t>
                </a:r>
                <a:r>
                  <a:rPr lang="en-US" altLang="zh-CN" dirty="0"/>
                  <a:t>=[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𝑣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𝑦</a:t>
                </a:r>
                <a:r>
                  <a:rPr lang="zh-CN" altLang="en-US" baseline="-25000" dirty="0"/>
                  <a:t>𝑣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𝑧</a:t>
                </a:r>
                <a:r>
                  <a:rPr lang="zh-CN" altLang="en-US" baseline="-25000" dirty="0"/>
                  <a:t>𝑣</a:t>
                </a:r>
                <a:r>
                  <a:rPr lang="en-US" altLang="zh-CN" dirty="0"/>
                  <a:t>], </a:t>
                </a:r>
                <a:r>
                  <a:rPr lang="zh-CN" altLang="en-US" b="1" dirty="0"/>
                  <a:t>𝑤</a:t>
                </a:r>
                <a:r>
                  <a:rPr lang="en-US" altLang="zh-CN" dirty="0"/>
                  <a:t>=[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𝑤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𝑦</a:t>
                </a:r>
                <a:r>
                  <a:rPr lang="zh-CN" altLang="en-US" baseline="-25000" dirty="0"/>
                  <a:t>𝑤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𝑧</a:t>
                </a:r>
                <a:r>
                  <a:rPr lang="zh-CN" altLang="en-US" baseline="-25000" dirty="0"/>
                  <a:t>𝑤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和一个三维空间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在默认情况下，𝑢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𝑤 都表示空间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中的一个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确定的点</a:t>
                </a:r>
                <a:r>
                  <a:rPr lang="zh-CN" altLang="en-US" dirty="0"/>
                  <a:t>，或者分别表示为一条以原点</a:t>
                </a:r>
                <a:r>
                  <a:rPr lang="en-US" altLang="zh-CN" dirty="0"/>
                  <a:t>(0,0,0)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起点</a:t>
                </a:r>
                <a:r>
                  <a:rPr lang="zh-CN" altLang="en-US" dirty="0"/>
                  <a:t>，</a:t>
                </a:r>
                <a:r>
                  <a:rPr lang="zh-CN" altLang="en-US" b="1" dirty="0"/>
                  <a:t>𝑢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𝑢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𝑦</a:t>
                </a:r>
                <a:r>
                  <a:rPr lang="zh-CN" altLang="en-US" baseline="-25000" dirty="0"/>
                  <a:t>𝑢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𝑧</a:t>
                </a:r>
                <a:r>
                  <a:rPr lang="zh-CN" altLang="en-US" baseline="-25000" dirty="0"/>
                  <a:t>𝑢</a:t>
                </a:r>
                <a:r>
                  <a:rPr lang="en-US" altLang="zh-CN" dirty="0"/>
                  <a:t>), </a:t>
                </a:r>
                <a:r>
                  <a:rPr lang="zh-CN" altLang="en-US" b="1" dirty="0"/>
                  <a:t>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𝑣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𝑦</a:t>
                </a:r>
                <a:r>
                  <a:rPr lang="zh-CN" altLang="en-US" baseline="-25000" dirty="0"/>
                  <a:t>𝑣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𝑧</a:t>
                </a:r>
                <a:r>
                  <a:rPr lang="zh-CN" altLang="en-US" baseline="-25000" dirty="0"/>
                  <a:t>𝑣</a:t>
                </a:r>
                <a:r>
                  <a:rPr lang="en-US" altLang="zh-CN" dirty="0"/>
                  <a:t>), </a:t>
                </a:r>
                <a:r>
                  <a:rPr lang="zh-CN" altLang="en-US" b="1" dirty="0"/>
                  <a:t>𝑤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𝑤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𝑦</a:t>
                </a:r>
                <a:r>
                  <a:rPr lang="zh-CN" altLang="en-US" baseline="-25000" dirty="0"/>
                  <a:t>𝑤</a:t>
                </a:r>
                <a:r>
                  <a:rPr lang="en-US" altLang="zh-CN" baseline="-25000" dirty="0"/>
                  <a:t>,</a:t>
                </a:r>
                <a:r>
                  <a:rPr lang="zh-CN" altLang="en-US" dirty="0"/>
                  <a:t>𝑧</a:t>
                </a:r>
                <a:r>
                  <a:rPr lang="zh-CN" altLang="en-US" baseline="-25000" dirty="0"/>
                  <a:t>𝑤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终点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有向线段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       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下面讨论这三个向量在空间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的张成。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C0D9CEB-2240-48F8-991E-A9B087A7A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657521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>
            <a:extLst>
              <a:ext uri="{FF2B5EF4-FFF2-40B4-BE49-F238E27FC236}">
                <a16:creationId xmlns:a16="http://schemas.microsoft.com/office/drawing/2014/main" id="{0EB74A61-803B-4E32-9A75-9B5C8D54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空间的张成</a:t>
            </a:r>
          </a:p>
        </p:txBody>
      </p:sp>
    </p:spTree>
    <p:extLst>
      <p:ext uri="{BB962C8B-B14F-4D97-AF65-F5344CB8AC3E}">
        <p14:creationId xmlns:p14="http://schemas.microsoft.com/office/powerpoint/2010/main" val="36898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一个向量的张成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第一种情况</a:t>
            </a:r>
            <a:r>
              <a:rPr lang="zh-CN" altLang="en-US" dirty="0"/>
              <a:t>：只存在向量 </a:t>
            </a:r>
            <a:r>
              <a:rPr lang="zh-CN" altLang="en-US" b="1" dirty="0"/>
              <a:t>𝑢</a:t>
            </a:r>
            <a:r>
              <a:rPr lang="zh-CN" altLang="en-US" dirty="0"/>
              <a:t> 和标量 𝑎∈</a:t>
            </a:r>
            <a:r>
              <a:rPr lang="en-US" altLang="zh-CN" dirty="0"/>
              <a:t>R</a:t>
            </a:r>
            <a:r>
              <a:rPr lang="zh-CN" altLang="en-US" dirty="0"/>
              <a:t>，𝑎</a:t>
            </a:r>
            <a:r>
              <a:rPr lang="zh-CN" altLang="en-US" b="1" dirty="0"/>
              <a:t>𝑢</a:t>
            </a:r>
            <a:r>
              <a:rPr lang="zh-CN" altLang="en-US" dirty="0"/>
              <a:t>将确定空间中的一条直线。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0DF30-2D43-461D-B500-8669E47A963D}"/>
              </a:ext>
            </a:extLst>
          </p:cNvPr>
          <p:cNvSpPr txBox="1"/>
          <p:nvPr/>
        </p:nvSpPr>
        <p:spPr>
          <a:xfrm>
            <a:off x="201917" y="2667000"/>
            <a:ext cx="4328003" cy="391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由于向量</a:t>
            </a:r>
            <a:r>
              <a:rPr lang="zh-CN" altLang="en-US" b="1" dirty="0"/>
              <a:t>𝑢</a:t>
            </a:r>
            <a:r>
              <a:rPr lang="zh-CN" altLang="en-US" dirty="0"/>
              <a:t>在</a:t>
            </a:r>
            <a:r>
              <a:rPr lang="en-US" altLang="zh-CN" dirty="0"/>
              <a:t>x, y, z</a:t>
            </a:r>
            <a:r>
              <a:rPr lang="zh-CN" altLang="en-US" dirty="0"/>
              <a:t>三个方向上的坐标是</a:t>
            </a:r>
            <a:r>
              <a:rPr lang="zh-CN" altLang="en-US" dirty="0">
                <a:solidFill>
                  <a:srgbClr val="0000FF"/>
                </a:solidFill>
              </a:rPr>
              <a:t>固定</a:t>
            </a:r>
            <a:r>
              <a:rPr lang="zh-CN" altLang="en-US" dirty="0"/>
              <a:t>的，因此可以认为向量</a:t>
            </a:r>
            <a:r>
              <a:rPr lang="zh-CN" altLang="en-US" b="1" dirty="0"/>
              <a:t>𝑢</a:t>
            </a:r>
            <a:r>
              <a:rPr lang="zh-CN" altLang="en-US" dirty="0"/>
              <a:t>是空间中的一条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固定的有向线段</a:t>
            </a:r>
            <a:r>
              <a:rPr lang="zh-CN" altLang="en-US" dirty="0"/>
              <a:t>，因此线性组合 𝑎</a:t>
            </a:r>
            <a:r>
              <a:rPr lang="zh-CN" altLang="en-US" b="1" dirty="0"/>
              <a:t>𝑢</a:t>
            </a:r>
            <a:r>
              <a:rPr lang="zh-CN" altLang="en-US" dirty="0"/>
              <a:t> 将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向量</a:t>
            </a:r>
            <a:r>
              <a:rPr lang="zh-CN" altLang="en-US" b="1" dirty="0"/>
              <a:t>𝑢</a:t>
            </a:r>
            <a:r>
              <a:rPr lang="zh-CN" altLang="en-US" dirty="0">
                <a:solidFill>
                  <a:srgbClr val="FF0000"/>
                </a:solidFill>
              </a:rPr>
              <a:t>所在的直线</a:t>
            </a:r>
            <a:r>
              <a:rPr lang="zh-CN" altLang="en-US" dirty="0"/>
              <a:t>，换句话说，𝑎</a:t>
            </a:r>
            <a:r>
              <a:rPr lang="zh-CN" altLang="en-US" b="1" dirty="0"/>
              <a:t>𝑢</a:t>
            </a:r>
            <a:r>
              <a:rPr lang="zh-CN" altLang="en-US" dirty="0"/>
              <a:t>将确定三维空间 𝑉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中一条过原点</a:t>
            </a:r>
            <a:r>
              <a:rPr lang="en-US" altLang="zh-CN" dirty="0"/>
              <a:t>(0,0,0)</a:t>
            </a:r>
            <a:r>
              <a:rPr lang="zh-CN" altLang="en-US" dirty="0"/>
              <a:t>的直线。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115F56-14B8-4175-BC8F-4ECA6837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20" y="2971800"/>
            <a:ext cx="4404203" cy="2795134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DFA0A9B1-DB19-4214-A7B8-C2B7C0AC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空间的张成</a:t>
            </a:r>
          </a:p>
        </p:txBody>
      </p:sp>
    </p:spTree>
    <p:extLst>
      <p:ext uri="{BB962C8B-B14F-4D97-AF65-F5344CB8AC3E}">
        <p14:creationId xmlns:p14="http://schemas.microsoft.com/office/powerpoint/2010/main" val="231081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二个向量的张成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第二种情况</a:t>
            </a:r>
            <a:r>
              <a:rPr lang="zh-CN" altLang="en-US" dirty="0"/>
              <a:t>：存在向量 </a:t>
            </a:r>
            <a:r>
              <a:rPr lang="zh-CN" altLang="en-US" b="1" dirty="0"/>
              <a:t>𝑢</a:t>
            </a:r>
            <a:r>
              <a:rPr lang="en-US" altLang="zh-CN" b="1" dirty="0"/>
              <a:t>,</a:t>
            </a:r>
            <a:r>
              <a:rPr lang="zh-CN" altLang="en-US" b="1" dirty="0"/>
              <a:t>𝑣</a:t>
            </a:r>
            <a:r>
              <a:rPr lang="zh-CN" altLang="en-US" dirty="0"/>
              <a:t> 和标量 𝑎</a:t>
            </a:r>
            <a:r>
              <a:rPr lang="en-US" altLang="zh-CN" dirty="0"/>
              <a:t>,</a:t>
            </a:r>
            <a:r>
              <a:rPr lang="zh-CN" altLang="en-US" dirty="0"/>
              <a:t>𝑏∈</a:t>
            </a:r>
            <a:r>
              <a:rPr lang="en-US" altLang="zh-CN" dirty="0"/>
              <a:t>R</a:t>
            </a:r>
            <a:r>
              <a:rPr lang="zh-CN" altLang="en-US" dirty="0"/>
              <a:t>，𝑎</a:t>
            </a:r>
            <a:r>
              <a:rPr lang="zh-CN" altLang="en-US" b="1" dirty="0"/>
              <a:t>𝑢</a:t>
            </a:r>
            <a:r>
              <a:rPr lang="en-US" altLang="zh-CN" dirty="0"/>
              <a:t>+</a:t>
            </a:r>
            <a:r>
              <a:rPr lang="zh-CN" altLang="en-US" dirty="0"/>
              <a:t>𝑏</a:t>
            </a:r>
            <a:r>
              <a:rPr lang="zh-CN" altLang="en-US" b="1" dirty="0"/>
              <a:t>𝑣</a:t>
            </a:r>
            <a:r>
              <a:rPr lang="zh-CN" altLang="en-US" dirty="0"/>
              <a:t> 将确定空间中的一个平面或一条直线。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C96A3A-837E-4DC3-8574-AD28E342C12B}"/>
              </a:ext>
            </a:extLst>
          </p:cNvPr>
          <p:cNvSpPr/>
          <p:nvPr/>
        </p:nvSpPr>
        <p:spPr>
          <a:xfrm>
            <a:off x="3809163" y="2592500"/>
            <a:ext cx="5334000" cy="372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当 </a:t>
            </a:r>
            <a:r>
              <a:rPr lang="zh-CN" altLang="en-US" sz="2200" b="1" dirty="0"/>
              <a:t>𝑢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𝑣</a:t>
            </a:r>
            <a:r>
              <a:rPr lang="zh-CN" altLang="en-US" sz="2200" dirty="0"/>
              <a:t> 处于</a:t>
            </a:r>
            <a:r>
              <a:rPr lang="zh-CN" altLang="en-US" sz="2200" dirty="0">
                <a:solidFill>
                  <a:srgbClr val="0000FF"/>
                </a:solidFill>
              </a:rPr>
              <a:t>同一条直线上</a:t>
            </a:r>
            <a:r>
              <a:rPr lang="zh-CN" altLang="en-US" sz="2200" dirty="0"/>
              <a:t>时， 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 的所有线性组合将确定</a:t>
            </a:r>
            <a:r>
              <a:rPr lang="zh-CN" altLang="en-US" sz="2200" dirty="0">
                <a:solidFill>
                  <a:srgbClr val="FF0000"/>
                </a:solidFill>
              </a:rPr>
              <a:t>一条直线</a:t>
            </a:r>
            <a:r>
              <a:rPr lang="zh-CN" altLang="en-US" sz="2200" dirty="0"/>
              <a:t>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等同第一种情况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</a:t>
            </a:r>
            <a:r>
              <a:rPr lang="zh-CN" altLang="en-US" sz="2200" dirty="0">
                <a:solidFill>
                  <a:srgbClr val="0000FF"/>
                </a:solidFill>
              </a:rPr>
              <a:t>不在同一条直线</a:t>
            </a:r>
            <a:r>
              <a:rPr lang="zh-CN" altLang="en-US" sz="2200" dirty="0"/>
              <a:t>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 将表示为两条过原点</a:t>
            </a:r>
            <a:r>
              <a:rPr lang="en-US" altLang="zh-CN" sz="2200" dirty="0"/>
              <a:t>(0,0,0)</a:t>
            </a:r>
            <a:r>
              <a:rPr lang="zh-CN" altLang="en-US" sz="2200" dirty="0"/>
              <a:t>的直线，并且相交于原点。根据两条不共线的直线确定一个平面的定理，不共线的向量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将确定</a:t>
            </a:r>
            <a:r>
              <a:rPr lang="zh-CN" altLang="en-US" sz="2200" dirty="0">
                <a:solidFill>
                  <a:srgbClr val="FF0000"/>
                </a:solidFill>
              </a:rPr>
              <a:t>一个过原点的二维平面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238241-89D2-482D-B5B1-0D6AA1BB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" y="2746415"/>
            <a:ext cx="3687097" cy="29718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11FA4CE-8EAE-48BB-882D-5908944E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空间的张成</a:t>
            </a:r>
          </a:p>
        </p:txBody>
      </p:sp>
    </p:spTree>
    <p:extLst>
      <p:ext uri="{BB962C8B-B14F-4D97-AF65-F5344CB8AC3E}">
        <p14:creationId xmlns:p14="http://schemas.microsoft.com/office/powerpoint/2010/main" val="6331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三个向量的张成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893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第三种情况</a:t>
            </a:r>
            <a:r>
              <a:rPr lang="zh-CN" altLang="en-US" dirty="0"/>
              <a:t>：存在向量 𝑢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dirty="0"/>
              <a:t>,</a:t>
            </a:r>
            <a:r>
              <a:rPr lang="zh-CN" altLang="en-US" dirty="0"/>
              <a:t>𝑤 和标量 𝑎</a:t>
            </a:r>
            <a:r>
              <a:rPr lang="en-US" altLang="zh-CN" dirty="0"/>
              <a:t>,</a:t>
            </a:r>
            <a:r>
              <a:rPr lang="zh-CN" altLang="en-US" dirty="0"/>
              <a:t>𝑏</a:t>
            </a:r>
            <a:r>
              <a:rPr lang="en-US" altLang="zh-CN" dirty="0"/>
              <a:t>,</a:t>
            </a:r>
            <a:r>
              <a:rPr lang="zh-CN" altLang="en-US" dirty="0"/>
              <a:t>𝑐∈</a:t>
            </a:r>
            <a:r>
              <a:rPr lang="en-US" altLang="zh-CN" dirty="0"/>
              <a:t>R</a:t>
            </a:r>
            <a:r>
              <a:rPr lang="zh-CN" altLang="en-US" dirty="0"/>
              <a:t>，𝑎𝑢</a:t>
            </a:r>
            <a:r>
              <a:rPr lang="en-US" altLang="zh-CN" dirty="0"/>
              <a:t>+</a:t>
            </a:r>
            <a:r>
              <a:rPr lang="zh-CN" altLang="en-US" dirty="0"/>
              <a:t>𝑏𝑣</a:t>
            </a:r>
            <a:r>
              <a:rPr lang="en-US" altLang="zh-CN" dirty="0"/>
              <a:t>+</a:t>
            </a:r>
            <a:r>
              <a:rPr lang="zh-CN" altLang="en-US" dirty="0"/>
              <a:t>𝑐𝑤 将确定空间中的一个平面或一条直线。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处于同一条直线上时，𝑎𝑢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的所有线性组合将确定一条直线，这条直线与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等同第一种情况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位于同一个平面时，或任意两个处于同一条直线上时，𝑎𝑢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的所有线性组合将确定一个平面，这个平面与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</a:t>
            </a:r>
            <a:r>
              <a:rPr lang="zh-CN" altLang="en-US" sz="2200"/>
              <a:t>所在的平面</a:t>
            </a:r>
            <a:r>
              <a:rPr lang="zh-CN" altLang="en-US" sz="2200" dirty="0"/>
              <a:t>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等同第二种情况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不在同一个平面时，𝑎𝑢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将表征整个三维空间 𝑉</a:t>
            </a:r>
            <a:r>
              <a:rPr lang="en-US" altLang="zh-CN" sz="2200" baseline="-25000" dirty="0"/>
              <a:t>3</a:t>
            </a:r>
            <a:r>
              <a:rPr lang="zh-CN" altLang="en-US" sz="2200" dirty="0"/>
              <a:t>，也就是说 𝑉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 </a:t>
            </a:r>
            <a:r>
              <a:rPr lang="zh-CN" altLang="en-US" sz="2200" dirty="0"/>
              <a:t>中的任意一个点都可以通过 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的线性组合来表示。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37514FF-60AA-4363-8A9D-0FA4346F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空间的张成</a:t>
            </a:r>
          </a:p>
        </p:txBody>
      </p:sp>
    </p:spTree>
    <p:extLst>
      <p:ext uri="{BB962C8B-B14F-4D97-AF65-F5344CB8AC3E}">
        <p14:creationId xmlns:p14="http://schemas.microsoft.com/office/powerpoint/2010/main" val="34920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15944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第一种情况：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线性无关（不共线）</a:t>
                </a:r>
                <a:r>
                  <a:rPr lang="zh-CN" altLang="en-US" dirty="0"/>
                  <a:t>的二维向量，它们构成二维空间中的一组基底，因此它们张成的空间是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整个二维空间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0"/>
                <a:endParaRPr lang="zh-CN" altLang="en-US" dirty="0"/>
              </a:p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第二种情况：𝑢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存在着如下关系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=−2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，即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线性相关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共线</a:t>
                </a:r>
                <a:r>
                  <a:rPr lang="zh-CN" altLang="en-US" dirty="0"/>
                  <a:t>向量，它们的张成空间是一条经过原点</a:t>
                </a:r>
                <a:r>
                  <a:rPr lang="en-US" altLang="zh-CN" dirty="0"/>
                  <a:t>(0,0)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一条直线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15944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17674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向量和向量组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3477647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第三种情况</a:t>
                </a:r>
                <a:r>
                  <a:rPr lang="zh-CN" altLang="en-US" dirty="0"/>
                  <a:t>：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dirty="0"/>
                  <a:t>       向量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是一组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线性无关（不共线）</a:t>
                </a:r>
                <a:r>
                  <a:rPr lang="zh-CN" altLang="en-US" dirty="0"/>
                  <a:t>的向量，但是根据向量在空间中的特性，两个不相关的向量只能确定一个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过原点的平面</a:t>
                </a:r>
                <a:r>
                  <a:rPr lang="zh-CN" altLang="en-US" dirty="0"/>
                  <a:t>，因此它们张成的空间是一个经过原点</a:t>
                </a:r>
                <a:r>
                  <a:rPr lang="en-US" altLang="zh-CN" dirty="0"/>
                  <a:t>(0,0,0)</a:t>
                </a:r>
                <a:r>
                  <a:rPr lang="zh-CN" altLang="en-US" dirty="0"/>
                  <a:t>的平面。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477647"/>
              </a:xfrm>
              <a:blipFill>
                <a:blip r:embed="rId2"/>
                <a:stretch>
                  <a:fillRect l="-467" r="-467" b="-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21093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29692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第四种情况</a:t>
                </a:r>
                <a:r>
                  <a:rPr lang="zh-CN" altLang="en-US" dirty="0"/>
                  <a:t>：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,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        此处，存在三个不同的向量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，但是我们发现它们之间存在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，也就是说向量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可以用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来表征，它们之间存在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线性相关性</a:t>
                </a:r>
                <a:r>
                  <a:rPr lang="zh-CN" altLang="en-US" dirty="0"/>
                  <a:t>。所以，可以说这三个向量中有一个向量是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多余的</a:t>
                </a:r>
                <a:r>
                  <a:rPr lang="zh-CN" altLang="en-US" dirty="0"/>
                  <a:t>。因此，对于只存在两个线性无关向量（剔出一个可被合成的向量后）的向量空间，向量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的张成空间是一个经过原点</a:t>
                </a:r>
                <a:r>
                  <a:rPr lang="en-US" altLang="zh-CN" dirty="0"/>
                  <a:t>(0,0,0)</a:t>
                </a:r>
                <a:r>
                  <a:rPr lang="zh-CN" altLang="en-US" dirty="0"/>
                  <a:t>的平面。相似地，对于向量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，它们所张成的空间也是一个经过原点</a:t>
                </a:r>
                <a:r>
                  <a:rPr lang="en-US" altLang="zh-CN" dirty="0"/>
                  <a:t>(0,0,0) </a:t>
                </a:r>
                <a:r>
                  <a:rPr lang="zh-CN" altLang="en-US" dirty="0"/>
                  <a:t>的平面，此时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=1/2(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−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，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可以被向量𝑢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线性表示，此时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是一个可以被剔除的向量。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2969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146657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8885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第五种情况</a:t>
                </a:r>
                <a:r>
                  <a:rPr lang="zh-CN" altLang="en-US" dirty="0"/>
                  <a:t>：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,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是三个典型的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向量，它们可以组成三维空间的一组基底，因此它们的张成空间是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整个三维空间</a:t>
                </a:r>
                <a:r>
                  <a:rPr lang="zh-CN" altLang="en-US" dirty="0"/>
                  <a:t>。</a:t>
                </a:r>
              </a:p>
              <a:p>
                <a:pPr lvl="0"/>
                <a:endParaRPr lang="en-US" altLang="zh-CN" dirty="0"/>
              </a:p>
              <a:p>
                <a:pPr lvl="0"/>
                <a:endParaRPr lang="zh-CN" altLang="en-US" dirty="0"/>
              </a:p>
              <a:p>
                <a:pPr lvl="0"/>
                <a:r>
                  <a:rPr lang="zh-CN" altLang="en-US" dirty="0">
                    <a:solidFill>
                      <a:srgbClr val="7030A0"/>
                    </a:solidFill>
                  </a:rPr>
                  <a:t>       由上面的例子，可以得到一些结论：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向量的个数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维数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都不是张成空间维数及形态的决定因素，还需要与向量的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线性无关性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秩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进行整体考虑。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888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32044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48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math"/>
              </a:rPr>
              <a:t>【</a:t>
            </a:r>
            <a:r>
              <a:rPr lang="zh-CN" altLang="en-US" b="1" dirty="0">
                <a:latin typeface="math"/>
              </a:rPr>
              <a:t>定义</a:t>
            </a:r>
            <a:r>
              <a:rPr lang="en-US" altLang="zh-CN" b="1" dirty="0">
                <a:latin typeface="math"/>
              </a:rPr>
              <a:t>7.1】</a:t>
            </a:r>
            <a:r>
              <a:rPr lang="zh-CN" altLang="en-US" dirty="0">
                <a:latin typeface="math"/>
              </a:rPr>
              <a:t>：</a:t>
            </a:r>
            <a:r>
              <a:rPr lang="en-US" altLang="zh-CN" i="1" dirty="0">
                <a:latin typeface="math"/>
              </a:rPr>
              <a:t>n </a:t>
            </a:r>
            <a:r>
              <a:rPr lang="zh-CN" altLang="en-US" dirty="0">
                <a:latin typeface="math"/>
              </a:rPr>
              <a:t>个有序的数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1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2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…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所组成的数组称为</a:t>
            </a:r>
            <a:r>
              <a:rPr lang="en-US" altLang="zh-CN" b="1" i="1" dirty="0">
                <a:latin typeface="math"/>
              </a:rPr>
              <a:t>n</a:t>
            </a:r>
            <a:r>
              <a:rPr lang="zh-CN" altLang="en-US" b="1" dirty="0">
                <a:latin typeface="math"/>
              </a:rPr>
              <a:t>维向量</a:t>
            </a:r>
            <a:r>
              <a:rPr lang="zh-CN" altLang="en-US" dirty="0">
                <a:latin typeface="math"/>
              </a:rPr>
              <a:t>，这</a:t>
            </a:r>
            <a:r>
              <a:rPr lang="en-US" altLang="zh-CN" i="1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个数称为该向量的</a:t>
            </a:r>
            <a:r>
              <a:rPr lang="en-US" altLang="zh-CN" i="1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个分量，第 </a:t>
            </a:r>
            <a:r>
              <a:rPr lang="en-US" altLang="zh-CN" i="1" dirty="0" err="1">
                <a:latin typeface="math"/>
              </a:rPr>
              <a:t>i</a:t>
            </a:r>
            <a:r>
              <a:rPr lang="en-US" altLang="zh-CN" i="1" dirty="0">
                <a:latin typeface="math"/>
              </a:rPr>
              <a:t> </a:t>
            </a:r>
            <a:r>
              <a:rPr lang="zh-CN" altLang="en-US" dirty="0">
                <a:latin typeface="math"/>
              </a:rPr>
              <a:t>个数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i </a:t>
            </a:r>
            <a:r>
              <a:rPr lang="zh-CN" altLang="en-US" dirty="0">
                <a:latin typeface="math"/>
              </a:rPr>
              <a:t>称为第</a:t>
            </a:r>
            <a:r>
              <a:rPr lang="en-US" altLang="zh-CN" i="1" dirty="0" err="1">
                <a:latin typeface="math"/>
              </a:rPr>
              <a:t>i</a:t>
            </a:r>
            <a:r>
              <a:rPr lang="en-US" altLang="zh-CN" i="1" dirty="0">
                <a:latin typeface="math"/>
              </a:rPr>
              <a:t> </a:t>
            </a:r>
            <a:r>
              <a:rPr lang="zh-CN" altLang="en-US" dirty="0">
                <a:latin typeface="math"/>
              </a:rPr>
              <a:t>个分量。</a:t>
            </a:r>
            <a:endParaRPr lang="en-US" altLang="zh-CN" dirty="0">
              <a:latin typeface="math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/>
              <a:t>n </a:t>
            </a:r>
            <a:r>
              <a:rPr lang="zh-CN" altLang="en-US" dirty="0">
                <a:latin typeface="+mn-ea"/>
              </a:rPr>
              <a:t>维向量可以写成一行，称为</a:t>
            </a:r>
            <a:r>
              <a:rPr lang="en-US" altLang="zh-CN" i="1" dirty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维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；也可以写成一列，称为</a:t>
            </a:r>
            <a:r>
              <a:rPr lang="en-US" altLang="zh-CN" i="1" dirty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维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列向量。</a:t>
            </a:r>
            <a:endParaRPr lang="en-US" altLang="zh-CN" dirty="0">
              <a:solidFill>
                <a:srgbClr val="0000F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在计算机领域中，无论是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还是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，都按照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矩阵</a:t>
            </a:r>
            <a:r>
              <a:rPr lang="zh-CN" altLang="en-US" dirty="0">
                <a:latin typeface="+mn-ea"/>
              </a:rPr>
              <a:t>的运算规则进行运算，即：将向量转换成二阶矩阵来进行结算。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在默认情况下，如果没有指明是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还是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，都当作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613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math"/>
                  </a:rPr>
                  <a:t>         在本课程中，我们统一使用</a:t>
                </a:r>
                <a:r>
                  <a:rPr lang="zh-CN" altLang="en-US" b="1" i="1" dirty="0">
                    <a:solidFill>
                      <a:srgbClr val="FF0000"/>
                    </a:solidFill>
                    <a:latin typeface="math"/>
                  </a:rPr>
                  <a:t>黑体小写斜体字母 </a:t>
                </a:r>
                <a:r>
                  <a:rPr lang="zh-CN" altLang="en-US" dirty="0">
                    <a:latin typeface="math"/>
                  </a:rPr>
                  <a:t>表示，这也是标准表达方式。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（在部分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Slide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或者代码中可能会使用 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A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B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C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类似的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大写英文斜体字母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，这也不错，此时可以理解为这是一个张量，因为，所有的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向量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都可以理解为</a:t>
                </a:r>
                <a:r>
                  <a:rPr lang="zh-CN" altLang="en-US" dirty="0">
                    <a:solidFill>
                      <a:srgbClr val="FF0000"/>
                    </a:solidFill>
                    <a:latin typeface="math"/>
                  </a:rPr>
                  <a:t>一阶张量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。）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th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其中</a:t>
                </a:r>
                <a:r>
                  <a:rPr lang="en-US" altLang="zh-CN" dirty="0"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>
                    <a:latin typeface="math"/>
                  </a:rPr>
                  <a:t>表示列向量；</a:t>
                </a:r>
                <a:endParaRPr lang="en-US" altLang="zh-CN" dirty="0">
                  <a:latin typeface="math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用列向量的转置用来表示行向量，如：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math"/>
                  </a:rPr>
                  <a:t>。</a:t>
                </a:r>
                <a:endParaRPr lang="en-US" altLang="zh-CN" dirty="0">
                  <a:latin typeface="math"/>
                </a:endParaRPr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假设：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latin typeface="math"/>
                  </a:rPr>
                  <a:t>，则有：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math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math"/>
                  </a:rPr>
                  <a:t>      其中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是一个列向量，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math"/>
                  </a:rPr>
                  <a:t>是一个行向量。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613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4836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776238"/>
                <a:ext cx="8839200" cy="543869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accent3"/>
                  </a:buClr>
                  <a:defRPr/>
                </a:pPr>
                <a:r>
                  <a:rPr lang="zh-CN" altLang="en-US" dirty="0"/>
                  <a:t>       若干个同维数的列向量（或同维的行向量）所组成的集合叫做</a:t>
                </a:r>
                <a:r>
                  <a:rPr lang="zh-CN" altLang="en-US" b="1" dirty="0"/>
                  <a:t>向量组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1324" indent="-346075">
                  <a:lnSpc>
                    <a:spcPct val="10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/>
                  <a:t>一个𝑚</a:t>
                </a:r>
                <a:r>
                  <a:rPr lang="en-US" altLang="zh-CN" dirty="0"/>
                  <a:t>×</a:t>
                </a:r>
                <a:r>
                  <a:rPr lang="zh-CN" altLang="en-US" dirty="0"/>
                  <a:t>𝑛矩阵</a:t>
                </a:r>
                <a:r>
                  <a:rPr lang="zh-CN" altLang="en-US" b="1" i="1" dirty="0"/>
                  <a:t> 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 =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𝑖𝑗</a:t>
                </a:r>
                <a:r>
                  <a:rPr lang="zh-CN" altLang="en-US" dirty="0"/>
                  <a:t> 有 𝑛 个 𝑚 维列向量：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</a:t>
                </a:r>
              </a:p>
              <a:p>
                <a:pPr marL="341324" indent="-346075">
                  <a:lnSpc>
                    <a:spcPct val="150000"/>
                  </a:lnSpc>
                  <a:buClr>
                    <a:schemeClr val="accent3"/>
                  </a:buClr>
                  <a:defRPr/>
                </a:pPr>
                <a:r>
                  <a:rPr lang="en-US" altLang="zh-CN" dirty="0"/>
                  <a:t>   (</a:t>
                </a:r>
                <a:r>
                  <a:rPr lang="zh-CN" altLang="en-US" dirty="0"/>
                  <a:t>𝑗</a:t>
                </a:r>
                <a:r>
                  <a:rPr lang="en-US" altLang="zh-CN" dirty="0"/>
                  <a:t>=1,2,...,</a:t>
                </a:r>
                <a:r>
                  <a:rPr lang="zh-CN" altLang="en-US" dirty="0"/>
                  <a:t>𝑛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。它们组成的向量组 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dirty="0"/>
                  <a:t>𝑎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A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列向量组</a:t>
                </a:r>
                <a:r>
                  <a:rPr lang="zh-CN" altLang="en-US" dirty="0"/>
                  <a:t>。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/>
                  <a:t>一个𝑚</a:t>
                </a:r>
                <a:r>
                  <a:rPr lang="en-US" altLang="zh-CN" dirty="0"/>
                  <a:t>×</a:t>
                </a:r>
                <a:r>
                  <a:rPr lang="zh-CN" altLang="en-US" dirty="0"/>
                  <a:t>𝑛矩阵 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又有 𝑚 个 𝑛 维行向量：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b="1" dirty="0"/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zh-CN" altLang="en-US" dirty="0"/>
                      <m:t>𝑎</m:t>
                    </m:r>
                    <m:r>
                      <m:rPr>
                        <m:nor/>
                      </m:rPr>
                      <a:rPr lang="zh-CN" altLang="en-US" baseline="-25000" dirty="0"/>
                      <m:t>𝑖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𝑎</m:t>
                    </m:r>
                    <m:r>
                      <m:rPr>
                        <m:nor/>
                      </m:rPr>
                      <a:rPr lang="zh-CN" altLang="en-US" baseline="-25000" dirty="0"/>
                      <m:t>𝑖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  <m:r>
                      <m:rPr>
                        <m:nor/>
                      </m:rPr>
                      <a:rPr lang="en-US" altLang="zh-CN" dirty="0"/>
                      <m:t>,...,</m:t>
                    </m:r>
                    <m:r>
                      <m:rPr>
                        <m:nor/>
                      </m:rPr>
                      <a:rPr lang="zh-CN" altLang="en-US" dirty="0"/>
                      <m:t>𝑎</m:t>
                    </m:r>
                    <m:r>
                      <m:rPr>
                        <m:nor/>
                      </m:rPr>
                      <a:rPr lang="zh-CN" altLang="en-US" baseline="-25000" dirty="0"/>
                      <m:t>𝑖𝑛</m:t>
                    </m:r>
                    <m:r>
                      <m:rPr>
                        <m:nor/>
                      </m:rPr>
                      <a:rPr lang="en-US" altLang="zh-CN" dirty="0"/>
                      <m:t>),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zh-CN" altLang="en-US" dirty="0"/>
                      <m:t>𝑖</m:t>
                    </m:r>
                    <m:r>
                      <m:rPr>
                        <m:nor/>
                      </m:rPr>
                      <a:rPr lang="en-US" altLang="zh-CN" dirty="0"/>
                      <m:t>=1,2,...,</m:t>
                    </m:r>
                    <m:r>
                      <m:rPr>
                        <m:nor/>
                      </m:rPr>
                      <a:rPr lang="zh-CN" altLang="en-US" dirty="0"/>
                      <m:t>𝑚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zh-CN" altLang="en-US" dirty="0"/>
                  <a:t>。它们所组成的向量组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b="1" dirty="0"/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b="1" dirty="0"/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dirty="0"/>
                  <a:t>,...,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b="1" dirty="0"/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zh-CN" altLang="en-US" dirty="0"/>
                  <a:t> 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A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行向量组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776238"/>
                <a:ext cx="8839200" cy="5438697"/>
              </a:xfrm>
              <a:blipFill>
                <a:blip r:embed="rId2"/>
                <a:stretch>
                  <a:fillRect l="-483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</a:t>
            </a:r>
          </a:p>
        </p:txBody>
      </p:sp>
    </p:spTree>
    <p:extLst>
      <p:ext uri="{BB962C8B-B14F-4D97-AF65-F5344CB8AC3E}">
        <p14:creationId xmlns:p14="http://schemas.microsoft.com/office/powerpoint/2010/main" val="28900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776238"/>
                <a:ext cx="8915400" cy="461776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accent3"/>
                  </a:buClr>
                  <a:defRPr/>
                </a:pPr>
                <a:r>
                  <a:rPr lang="zh-CN" altLang="en-US" dirty="0"/>
                  <a:t>        由有限个向量所组成的</a:t>
                </a:r>
                <a:r>
                  <a:rPr lang="zh-CN" altLang="en-US" b="1" dirty="0"/>
                  <a:t>向量组</a:t>
                </a:r>
                <a:r>
                  <a:rPr lang="zh-CN" altLang="en-US" dirty="0"/>
                  <a:t>可以构成一个</a:t>
                </a:r>
                <a:r>
                  <a:rPr lang="zh-CN" altLang="en-US" b="1" dirty="0"/>
                  <a:t>矩阵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lnSpc>
                    <a:spcPct val="20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𝑚个𝑛维列向量</a:t>
                </a:r>
                <a:r>
                  <a:rPr lang="zh-CN" altLang="en-US" dirty="0"/>
                  <a:t>所组成的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向量组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zh-CN" altLang="en-US" dirty="0"/>
                  <a:t>，构成一个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×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𝑚 的矩阵</a:t>
                </a:r>
                <a:r>
                  <a:rPr lang="zh-CN" altLang="en-US" dirty="0"/>
                  <a:t>：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 =(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。</a:t>
                </a:r>
              </a:p>
              <a:p>
                <a:pPr marL="342900" indent="-342900" algn="l">
                  <a:lnSpc>
                    <a:spcPct val="20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𝑚个𝑛维行向量</a:t>
                </a:r>
                <a:r>
                  <a:rPr lang="zh-CN" altLang="en-US" dirty="0"/>
                  <a:t>所组成的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向量组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dirty="0"/>
                  <a:t>,...,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，构成一个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altLang="zh-CN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  <a:buClr>
                    <a:schemeClr val="accent3"/>
                  </a:buClr>
                  <a:defRPr/>
                </a:pPr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    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𝑚</a:t>
                </a:r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×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𝑛的矩阵</a:t>
                </a:r>
                <a:r>
                  <a:rPr lang="zh-CN" altLang="en-US" dirty="0"/>
                  <a:t>：</a:t>
                </a:r>
                <a:r>
                  <a:rPr lang="en-US" altLang="zh-CN" b="1" i="1" dirty="0"/>
                  <a:t>B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776238"/>
                <a:ext cx="8915400" cy="4617766"/>
              </a:xfrm>
              <a:blipFill>
                <a:blip r:embed="rId2"/>
                <a:stretch>
                  <a:fillRect l="-342" r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</a:t>
            </a:r>
          </a:p>
        </p:txBody>
      </p:sp>
    </p:spTree>
    <p:extLst>
      <p:ext uri="{BB962C8B-B14F-4D97-AF65-F5344CB8AC3E}">
        <p14:creationId xmlns:p14="http://schemas.microsoft.com/office/powerpoint/2010/main" val="31504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课堂互动一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5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r>
              <a:rPr lang="zh-CN" altLang="en-US" dirty="0"/>
              <a:t>向量空间</a:t>
            </a:r>
          </a:p>
        </p:txBody>
      </p:sp>
    </p:spTree>
    <p:extLst>
      <p:ext uri="{BB962C8B-B14F-4D97-AF65-F5344CB8AC3E}">
        <p14:creationId xmlns:p14="http://schemas.microsoft.com/office/powerpoint/2010/main" val="292617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math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3453</Words>
  <Application>Microsoft Office PowerPoint</Application>
  <PresentationFormat>全屏显示(4:3)</PresentationFormat>
  <Paragraphs>165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math</vt:lpstr>
      <vt:lpstr>等线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第4章 基底与坐标</vt:lpstr>
      <vt:lpstr>PowerPoint 演示文稿</vt:lpstr>
      <vt:lpstr>PowerPoint 演示文稿</vt:lpstr>
      <vt:lpstr>向量组的基本概念</vt:lpstr>
      <vt:lpstr>向量组的基本概念</vt:lpstr>
      <vt:lpstr>向量组</vt:lpstr>
      <vt:lpstr>向量组</vt:lpstr>
      <vt:lpstr>PowerPoint 演示文稿</vt:lpstr>
      <vt:lpstr>PowerPoint 演示文稿</vt:lpstr>
      <vt:lpstr>向量空间</vt:lpstr>
      <vt:lpstr>向量空间</vt:lpstr>
      <vt:lpstr>向量空间</vt:lpstr>
      <vt:lpstr>PowerPoint 演示文稿</vt:lpstr>
      <vt:lpstr>子空间</vt:lpstr>
      <vt:lpstr>PowerPoint 演示文稿</vt:lpstr>
      <vt:lpstr>PowerPoint 演示文稿</vt:lpstr>
      <vt:lpstr>线性组合</vt:lpstr>
      <vt:lpstr>线性相关性</vt:lpstr>
      <vt:lpstr>线性相关性</vt:lpstr>
      <vt:lpstr>线性相关性</vt:lpstr>
      <vt:lpstr>PowerPoint 演示文稿</vt:lpstr>
      <vt:lpstr>PowerPoint 演示文稿</vt:lpstr>
      <vt:lpstr>空间的张成</vt:lpstr>
      <vt:lpstr>空间的张成</vt:lpstr>
      <vt:lpstr>空间的张成</vt:lpstr>
      <vt:lpstr>空间的张成</vt:lpstr>
      <vt:lpstr>空间的张成</vt:lpstr>
      <vt:lpstr>空间的张成</vt:lpstr>
      <vt:lpstr>张成的空间</vt:lpstr>
      <vt:lpstr>张成的空间</vt:lpstr>
      <vt:lpstr>张成的空间</vt:lpstr>
      <vt:lpstr>张成的空间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982</cp:revision>
  <dcterms:created xsi:type="dcterms:W3CDTF">2019-02-13T06:30:20Z</dcterms:created>
  <dcterms:modified xsi:type="dcterms:W3CDTF">2020-06-05T09:15:21Z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