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301" r:id="rId2"/>
    <p:sldId id="371" r:id="rId3"/>
    <p:sldId id="379" r:id="rId4"/>
    <p:sldId id="315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772" r:id="rId14"/>
    <p:sldId id="423" r:id="rId15"/>
    <p:sldId id="370" r:id="rId16"/>
    <p:sldId id="402" r:id="rId17"/>
    <p:sldId id="403" r:id="rId18"/>
    <p:sldId id="404" r:id="rId19"/>
    <p:sldId id="405" r:id="rId20"/>
    <p:sldId id="396" r:id="rId21"/>
    <p:sldId id="406" r:id="rId22"/>
    <p:sldId id="397" r:id="rId23"/>
    <p:sldId id="407" r:id="rId24"/>
    <p:sldId id="773" r:id="rId25"/>
    <p:sldId id="424" r:id="rId26"/>
    <p:sldId id="398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774" r:id="rId35"/>
    <p:sldId id="425" r:id="rId36"/>
    <p:sldId id="400" r:id="rId37"/>
    <p:sldId id="399" r:id="rId38"/>
    <p:sldId id="415" r:id="rId39"/>
    <p:sldId id="416" r:id="rId40"/>
    <p:sldId id="417" r:id="rId41"/>
    <p:sldId id="418" r:id="rId42"/>
    <p:sldId id="419" r:id="rId43"/>
    <p:sldId id="420" r:id="rId44"/>
    <p:sldId id="421" r:id="rId45"/>
    <p:sldId id="422" r:id="rId46"/>
    <p:sldId id="776" r:id="rId47"/>
    <p:sldId id="378" r:id="rId48"/>
    <p:sldId id="401" r:id="rId49"/>
    <p:sldId id="427" r:id="rId50"/>
    <p:sldId id="428" r:id="rId51"/>
    <p:sldId id="429" r:id="rId52"/>
    <p:sldId id="430" r:id="rId53"/>
    <p:sldId id="431" r:id="rId54"/>
    <p:sldId id="432" r:id="rId55"/>
    <p:sldId id="433" r:id="rId56"/>
    <p:sldId id="434" r:id="rId57"/>
    <p:sldId id="435" r:id="rId58"/>
    <p:sldId id="436" r:id="rId59"/>
    <p:sldId id="437" r:id="rId60"/>
    <p:sldId id="438" r:id="rId61"/>
    <p:sldId id="439" r:id="rId62"/>
    <p:sldId id="440" r:id="rId63"/>
    <p:sldId id="441" r:id="rId64"/>
    <p:sldId id="442" r:id="rId65"/>
    <p:sldId id="443" r:id="rId66"/>
    <p:sldId id="777" r:id="rId67"/>
    <p:sldId id="342" r:id="rId68"/>
  </p:sldIdLst>
  <p:sldSz cx="9144000" cy="6858000" type="screen4x3"/>
  <p:notesSz cx="9144000" cy="51435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40" autoAdjust="0"/>
    <p:restoredTop sz="97311" autoAdjust="0"/>
  </p:normalViewPr>
  <p:slideViewPr>
    <p:cSldViewPr>
      <p:cViewPr varScale="1">
        <p:scale>
          <a:sx n="93" d="100"/>
          <a:sy n="93" d="100"/>
        </p:scale>
        <p:origin x="102" y="1086"/>
      </p:cViewPr>
      <p:guideLst>
        <p:guide orient="horz" pos="384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2020-6-5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14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928052" y="403860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-1" y="4536206"/>
            <a:ext cx="9144000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3070325"/>
            <a:ext cx="9144000" cy="677108"/>
          </a:xfrm>
        </p:spPr>
        <p:txBody>
          <a:bodyPr/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0AE80A5B-656A-4912-8553-5ED159B18E1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Holder 2">
            <a:extLst>
              <a:ext uri="{FF2B5EF4-FFF2-40B4-BE49-F238E27FC236}">
                <a16:creationId xmlns:a16="http://schemas.microsoft.com/office/drawing/2014/main" id="{C97F5ECA-A77A-40B6-BF8F-F2A82638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10CB8ED-8244-42E2-871A-AE3292CBB3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64651" y="6278159"/>
            <a:ext cx="1183005" cy="3641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12FC938-10C9-4AC0-A6EB-D918FBEFFF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00800" y="6278159"/>
            <a:ext cx="1394656" cy="36416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82013D9-0F21-4788-A610-80BB3EBF894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48600" y="6278159"/>
            <a:ext cx="1192964" cy="364168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827579" y="5461000"/>
            <a:ext cx="1001220" cy="107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5546427"/>
            <a:ext cx="9144000" cy="1079500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8535925" y="4648200"/>
            <a:ext cx="531876" cy="1016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827579" y="3048000"/>
            <a:ext cx="1402097" cy="14478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1400874"/>
            <a:ext cx="4724400" cy="1319144"/>
          </a:xfrm>
        </p:spPr>
        <p:txBody>
          <a:bodyPr/>
          <a:lstStyle>
            <a:lvl1pPr marL="342891" indent="-342891" algn="l">
              <a:lnSpc>
                <a:spcPct val="150000"/>
              </a:lnSpc>
              <a:spcAft>
                <a:spcPts val="80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9FD92A52-FEAA-4442-B24C-DFBD0B1938B7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" name="Holder 2">
            <a:extLst>
              <a:ext uri="{FF2B5EF4-FFF2-40B4-BE49-F238E27FC236}">
                <a16:creationId xmlns:a16="http://schemas.microsoft.com/office/drawing/2014/main" id="{A424263A-B13D-4168-B557-0808BE9E0A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学习目标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937379"/>
            <a:ext cx="9144000" cy="553997"/>
          </a:xfrm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1577340" y="1219200"/>
            <a:ext cx="5989320" cy="3976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 lIns="252000" rIns="252000" anchor="ctr"/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91472E6-B101-4C60-9A44-56E5BDA13E03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Holder 2">
            <a:extLst>
              <a:ext uri="{FF2B5EF4-FFF2-40B4-BE49-F238E27FC236}">
                <a16:creationId xmlns:a16="http://schemas.microsoft.com/office/drawing/2014/main" id="{3D9E8637-7446-4694-A4A9-F9335135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F60ED85-8164-4C45-AAC0-200471DA7321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Holder 2">
            <a:extLst>
              <a:ext uri="{FF2B5EF4-FFF2-40B4-BE49-F238E27FC236}">
                <a16:creationId xmlns:a16="http://schemas.microsoft.com/office/drawing/2014/main" id="{59E4ECF2-4801-4B14-857F-D5C8A1D7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037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678178" y="2710011"/>
            <a:ext cx="578739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784" algn="l"/>
                <a:tab pos="3282869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678178" y="4038601"/>
            <a:ext cx="4397503" cy="967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0856F89-5771-41FB-970E-68571E46436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807BA48F-DD9F-41E0-9B47-A44F6457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616376"/>
            <a:ext cx="91440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6" y="2182029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-1"/>
            <a:ext cx="9144000" cy="192000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6691499"/>
            <a:ext cx="4595648" cy="166501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67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67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9" y="6693978"/>
            <a:ext cx="4548353" cy="164212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67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67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67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/67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3" r:id="rId5"/>
    <p:sldLayoutId id="2147483672" r:id="rId6"/>
  </p:sldLayoutIdLst>
  <p:txStyles>
    <p:titleStyle>
      <a:lvl1pPr algn="ctr"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teaching.ouxinyu.cn/ComputerMath/Html/Interactions/Lecture06BaseConversionAssignments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teaching.ouxinyu.cn/ComputerMath/Html/Interactions/Lecture06BaseConversionAssignments.html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teaching.ouxinyu.cn/ComputerMath/Html/Interactions/Lecture06BaseConversionAssignments.html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teaching.ouxinyu.cn/ComputerMath/Html/Interactions/Lecture06BaseConversionAssignments.html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teaching.ouxinyu.cn/ComputerMath/Html/Homworks/Lecture06BaseConversionAssignments.html" TargetMode="Externa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F570A8-D083-40D5-87E4-D82D14654E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514600"/>
            <a:ext cx="9144000" cy="67710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dirty="0"/>
              <a:t>第</a:t>
            </a:r>
            <a:r>
              <a:rPr lang="en-US" altLang="zh-CN" dirty="0"/>
              <a:t>09</a:t>
            </a:r>
            <a:r>
              <a:rPr lang="zh-CN" altLang="en-US" dirty="0"/>
              <a:t>讲 基底变换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F30B52-06D7-4831-8AD2-CCC2CD32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基底与坐标</a:t>
            </a:r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D97E7A-63DD-499B-8587-135743578A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zh-CN" altLang="en-US" dirty="0"/>
              <a:t>例题讲解：人口迁移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AC3B82-A49C-4DCC-B738-232BD5EC685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76200" y="1397097"/>
                <a:ext cx="8991600" cy="5039485"/>
              </a:xfrm>
            </p:spPr>
            <p:txBody>
              <a:bodyPr/>
              <a:lstStyle/>
              <a:p>
                <a:r>
                  <a:rPr lang="en-US" altLang="zh-CN" b="1" dirty="0"/>
                  <a:t>【</a:t>
                </a:r>
                <a:r>
                  <a:rPr lang="zh-CN" altLang="en-US" b="1" dirty="0"/>
                  <a:t>例</a:t>
                </a:r>
                <a:r>
                  <a:rPr lang="en-US" altLang="zh-CN" b="1" dirty="0"/>
                  <a:t>5.4】</a:t>
                </a:r>
                <a:r>
                  <a:rPr lang="zh-CN" altLang="en-US" dirty="0"/>
                  <a:t>假设一个大城市的总人口保持相对固定；然而，每年</a:t>
                </a:r>
                <a:r>
                  <a:rPr lang="en-US" altLang="zh-CN" dirty="0"/>
                  <a:t>6%</a:t>
                </a:r>
                <a:r>
                  <a:rPr lang="zh-CN" altLang="en-US" dirty="0"/>
                  <a:t>的人从城市搬到郊区，</a:t>
                </a:r>
                <a:r>
                  <a:rPr lang="en-US" altLang="zh-CN" dirty="0"/>
                  <a:t>2%</a:t>
                </a:r>
                <a:r>
                  <a:rPr lang="zh-CN" altLang="en-US" dirty="0"/>
                  <a:t>的的人从郊区搬到城市。如果初始时，</a:t>
                </a:r>
                <a:r>
                  <a:rPr lang="en-US" altLang="zh-CN" dirty="0"/>
                  <a:t>30%</a:t>
                </a:r>
                <a:r>
                  <a:rPr lang="zh-CN" altLang="en-US" dirty="0"/>
                  <a:t>的人生活在城市，</a:t>
                </a:r>
                <a:r>
                  <a:rPr lang="en-US" altLang="zh-CN" dirty="0"/>
                  <a:t>70%</a:t>
                </a:r>
                <a:r>
                  <a:rPr lang="zh-CN" altLang="en-US" dirty="0"/>
                  <a:t>的人生活中郊区，那么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年后这些比例有什么变化？</a:t>
                </a:r>
                <a:r>
                  <a:rPr lang="en-US" altLang="zh-CN" dirty="0"/>
                  <a:t>30</a:t>
                </a:r>
                <a:r>
                  <a:rPr lang="zh-CN" altLang="en-US" dirty="0"/>
                  <a:t>年后呢？</a:t>
                </a:r>
                <a:r>
                  <a:rPr lang="en-US" altLang="zh-CN" dirty="0"/>
                  <a:t>50</a:t>
                </a:r>
                <a:r>
                  <a:rPr lang="zh-CN" altLang="en-US" dirty="0"/>
                  <a:t>年后呢？长时过程意味着什么？</a:t>
                </a:r>
                <a:endParaRPr lang="en-US" altLang="zh-CN" dirty="0"/>
              </a:p>
              <a:p>
                <a:pPr>
                  <a:spcBef>
                    <a:spcPts val="1200"/>
                  </a:spcBef>
                </a:pPr>
                <a:r>
                  <a:rPr lang="zh-CN" altLang="en-US" dirty="0"/>
                  <a:t>解：人口的变化可由矩阵乘法确定。</a:t>
                </a:r>
                <a:endParaRPr lang="en-US" altLang="zh-CN" dirty="0"/>
              </a:p>
              <a:p>
                <a:r>
                  <a:rPr lang="zh-CN" altLang="en-US" dirty="0"/>
                  <a:t>若令：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.94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0.02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0.06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0.98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其中，</a:t>
                </a:r>
                <a:r>
                  <a:rPr lang="en-US" altLang="zh-CN" dirty="0"/>
                  <a:t>0.94</a:t>
                </a:r>
                <a:r>
                  <a:rPr lang="zh-CN" altLang="en-US" dirty="0"/>
                  <a:t>表示一年后仍然生活在城市的人口比例，</a:t>
                </a:r>
                <a:r>
                  <a:rPr lang="en-US" altLang="zh-CN" dirty="0"/>
                  <a:t>0.02</a:t>
                </a:r>
                <a:r>
                  <a:rPr lang="zh-CN" altLang="en-US" dirty="0"/>
                  <a:t>表示从郊区搬到城市的人口比例；</a:t>
                </a:r>
                <a:r>
                  <a:rPr lang="en-US" altLang="zh-CN" dirty="0"/>
                  <a:t>0.06</a:t>
                </a:r>
                <a:r>
                  <a:rPr lang="zh-CN" altLang="en-US" dirty="0"/>
                  <a:t>表示从城市搬到郊区的人口比例，</a:t>
                </a:r>
                <a:r>
                  <a:rPr lang="en-US" altLang="zh-CN" dirty="0"/>
                  <a:t>0.98</a:t>
                </a:r>
                <a:r>
                  <a:rPr lang="zh-CN" altLang="en-US" dirty="0"/>
                  <a:t>表示仍然生活在郊区的人口比例。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AC3B82-A49C-4DCC-B738-232BD5EC68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76200" y="1397097"/>
                <a:ext cx="8991600" cy="5039485"/>
              </a:xfrm>
              <a:blipFill>
                <a:blip r:embed="rId2"/>
                <a:stretch>
                  <a:fillRect l="-475" r="-3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13AFBD7E-5060-4257-8E2B-78C8D7D5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基于基底的坐标</a:t>
            </a:r>
          </a:p>
        </p:txBody>
      </p:sp>
    </p:spTree>
    <p:extLst>
      <p:ext uri="{BB962C8B-B14F-4D97-AF65-F5344CB8AC3E}">
        <p14:creationId xmlns:p14="http://schemas.microsoft.com/office/powerpoint/2010/main" val="2542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D97E7A-63DD-499B-8587-135743578A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zh-CN" altLang="en-US" dirty="0"/>
              <a:t>例题讲解：人口迁移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AC3B82-A49C-4DCC-B738-232BD5EC685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76200" y="1397097"/>
                <a:ext cx="8991600" cy="5102835"/>
              </a:xfrm>
            </p:spPr>
            <p:txBody>
              <a:bodyPr/>
              <a:lstStyle/>
              <a:p>
                <a:r>
                  <a:rPr lang="zh-CN" altLang="en-US" dirty="0"/>
                  <a:t>      则，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年后，在城市和郊区生活的人口比例可由 </a:t>
                </a:r>
                <a:r>
                  <a:rPr lang="zh-CN" altLang="en-US" b="1" dirty="0"/>
                  <a:t>𝑥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𝐴</a:t>
                </a:r>
                <a:r>
                  <a:rPr lang="zh-CN" altLang="en-US" b="1" dirty="0"/>
                  <a:t>𝑥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求得；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年后的比例可由 </a:t>
                </a:r>
                <a:r>
                  <a:rPr lang="zh-CN" altLang="en-US" b="1" dirty="0"/>
                  <a:t>𝑥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𝐴</a:t>
                </a:r>
                <a:r>
                  <a:rPr lang="zh-CN" altLang="en-US" b="1" dirty="0"/>
                  <a:t>𝑥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𝐴</a:t>
                </a:r>
                <a:r>
                  <a:rPr lang="en-US" altLang="zh-CN" baseline="30000" dirty="0"/>
                  <a:t>2</a:t>
                </a:r>
                <a:r>
                  <a:rPr lang="zh-CN" altLang="en-US" b="1" dirty="0"/>
                  <a:t>𝑥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求得；一般地，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年后的比例可由 </a:t>
                </a:r>
                <a:r>
                  <a:rPr lang="zh-CN" altLang="en-US" b="1" dirty="0"/>
                  <a:t>𝑥</a:t>
                </a:r>
                <a:r>
                  <a:rPr lang="zh-CN" altLang="en-US" baseline="-25000" dirty="0"/>
                  <a:t>𝑛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𝐴</a:t>
                </a:r>
                <a:r>
                  <a:rPr lang="zh-CN" altLang="en-US" baseline="30000" dirty="0"/>
                  <a:t>𝑛</a:t>
                </a:r>
                <a:r>
                  <a:rPr lang="zh-CN" altLang="en-US" b="1" dirty="0"/>
                  <a:t>𝑥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给出。</a:t>
                </a:r>
                <a:endParaRPr lang="en-US" altLang="zh-CN" dirty="0"/>
              </a:p>
              <a:p>
                <a:r>
                  <a:rPr lang="en-US" altLang="zh-CN" dirty="0"/>
                  <a:t>       </a:t>
                </a:r>
                <a:r>
                  <a:rPr lang="zh-CN" altLang="en-US" dirty="0"/>
                  <a:t>如果计算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/>
                  <a:t>=10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30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50</a:t>
                </a:r>
                <a:r>
                  <a:rPr lang="zh-CN" altLang="en-US" dirty="0"/>
                  <a:t>时的百分比，并将它们舍入到最接近的百分比，我们有：</a:t>
                </a:r>
                <a:endParaRPr lang="en-US" altLang="zh-CN" dirty="0"/>
              </a:p>
              <a:p>
                <a:pPr marL="89535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04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zh-CN" altLang="en-US" dirty="0"/>
                      <m:t>，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272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728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</a:p>
              <a:p>
                <a:pPr marL="89535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08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zh-CN" altLang="en-US" dirty="0"/>
                      <m:t>，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3949700" indent="-30543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AC3B82-A49C-4DCC-B738-232BD5EC68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76200" y="1397097"/>
                <a:ext cx="8991600" cy="5102835"/>
              </a:xfrm>
              <a:blipFill>
                <a:blip r:embed="rId2"/>
                <a:stretch>
                  <a:fillRect l="-475" r="-3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13AFBD7E-5060-4257-8E2B-78C8D7D5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基于基底的坐标</a:t>
            </a:r>
          </a:p>
        </p:txBody>
      </p:sp>
    </p:spTree>
    <p:extLst>
      <p:ext uri="{BB962C8B-B14F-4D97-AF65-F5344CB8AC3E}">
        <p14:creationId xmlns:p14="http://schemas.microsoft.com/office/powerpoint/2010/main" val="72841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D97E7A-63DD-499B-8587-135743578A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zh-CN" altLang="en-US" dirty="0"/>
              <a:t>例题讲解：人口迁移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3AFBD7E-5060-4257-8E2B-78C8D7D5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基于基底的坐标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2D83A7-9536-4DD1-93A2-1E93FBDE7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1" y="1397096"/>
            <a:ext cx="8942857" cy="473333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122D653-5DBF-4133-AA1A-1DC0F04AB8E5}"/>
              </a:ext>
            </a:extLst>
          </p:cNvPr>
          <p:cNvSpPr txBox="1"/>
          <p:nvPr/>
        </p:nvSpPr>
        <p:spPr>
          <a:xfrm>
            <a:off x="228600" y="57150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       当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持续增加时，向量序列 </a:t>
            </a:r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𝑥</a:t>
            </a:r>
            <a:r>
              <a:rPr lang="zh-CN" altLang="en-US" sz="2000" baseline="-25000" dirty="0">
                <a:solidFill>
                  <a:srgbClr val="0000FF"/>
                </a:solidFill>
                <a:latin typeface="+mj-ea"/>
                <a:ea typeface="+mj-ea"/>
              </a:rPr>
              <a:t>𝑛</a:t>
            </a:r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</a:rPr>
              <a:t>=</a:t>
            </a:r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𝐴</a:t>
            </a:r>
            <a:r>
              <a:rPr lang="zh-CN" altLang="en-US" sz="2000" baseline="30000" dirty="0">
                <a:solidFill>
                  <a:srgbClr val="0000FF"/>
                </a:solidFill>
                <a:latin typeface="+mj-ea"/>
                <a:ea typeface="+mj-ea"/>
              </a:rPr>
              <a:t>𝑛</a:t>
            </a:r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𝑥</a:t>
            </a:r>
            <a:r>
              <a:rPr lang="en-US" altLang="zh-CN" sz="2000" baseline="-25000" dirty="0">
                <a:solidFill>
                  <a:srgbClr val="0000FF"/>
                </a:solidFill>
                <a:latin typeface="+mj-ea"/>
                <a:ea typeface="+mj-ea"/>
              </a:rPr>
              <a:t>0</a:t>
            </a:r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将收敛到极限</a:t>
            </a:r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𝑥</a:t>
            </a:r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</a:rPr>
              <a:t>=[0.25,0.75]</a:t>
            </a:r>
            <a:r>
              <a:rPr lang="zh-CN" altLang="en-US" sz="2000" baseline="30000" dirty="0">
                <a:solidFill>
                  <a:srgbClr val="0000FF"/>
                </a:solidFill>
                <a:latin typeface="+mj-ea"/>
                <a:ea typeface="+mj-ea"/>
              </a:rPr>
              <a:t>𝑇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 。向量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的极限称为该过程的</a:t>
            </a:r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稳态向量（</a:t>
            </a:r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</a:rPr>
              <a:t>steady-state vector</a:t>
            </a:r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）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。有兴趣的同学可以查询有关</a:t>
            </a:r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马尔可夫过程</a:t>
            </a:r>
            <a:r>
              <a:rPr lang="en-US" altLang="zh-CN" sz="2000" b="1" dirty="0">
                <a:solidFill>
                  <a:srgbClr val="FF0000"/>
                </a:solidFill>
                <a:latin typeface="+mj-ea"/>
                <a:ea typeface="+mj-ea"/>
              </a:rPr>
              <a:t>(Markov process)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的相关文献。</a:t>
            </a:r>
          </a:p>
        </p:txBody>
      </p:sp>
    </p:spTree>
    <p:extLst>
      <p:ext uri="{BB962C8B-B14F-4D97-AF65-F5344CB8AC3E}">
        <p14:creationId xmlns:p14="http://schemas.microsoft.com/office/powerpoint/2010/main" val="199453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课堂互动一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223072-9A50-4F7D-9AC5-AE026FCE5347}"/>
              </a:ext>
            </a:extLst>
          </p:cNvPr>
          <p:cNvSpPr txBox="1"/>
          <p:nvPr/>
        </p:nvSpPr>
        <p:spPr>
          <a:xfrm>
            <a:off x="5867402" y="3195792"/>
            <a:ext cx="787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256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zh-CN" altLang="en-US" dirty="0">
                <a:solidFill>
                  <a:srgbClr val="0000FF"/>
                </a:solidFill>
              </a:rPr>
              <a:t>矩阵乘法</a:t>
            </a:r>
            <a:r>
              <a:rPr lang="zh-CN" altLang="en-US" dirty="0"/>
              <a:t>的角度理解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基底变换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09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0E73A7-FCEC-4B96-9242-94C26E2A62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zh-CN" altLang="en-US" dirty="0"/>
              <a:t>基于二阶方阵的基底变换（坐标变换）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2742F20-C029-44AA-8DDD-974ECAFE4BFA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4291651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前面我们说过向量的坐标必须依托于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基底</a:t>
                </a:r>
                <a:r>
                  <a:rPr lang="zh-CN" altLang="en-US" dirty="0"/>
                  <a:t>的选取，也就是说，向量的坐标在明确了基底的前提下才有实际意义。而对于二维列向量，我们说它对应到空间中的坐标是</a:t>
                </a:r>
                <a:r>
                  <a:rPr lang="en-US" altLang="zh-CN" dirty="0"/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y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，其实就是基于默认基底：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). </a:t>
                </a:r>
                <a:r>
                  <a:rPr lang="zh-CN" altLang="en-US" dirty="0"/>
                  <a:t>那么二维基向量的完整表达就应该是：</a:t>
                </a:r>
                <a:endParaRPr lang="en-US" altLang="zh-CN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zh-CN" altLang="en-US" dirty="0"/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zh-CN" altLang="en-US" dirty="0"/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= </a:t>
                </a:r>
                <a:r>
                  <a:rPr lang="zh-CN" altLang="en-US" dirty="0"/>
                  <a:t>𝑥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zh-CN" altLang="en-US" dirty="0"/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2742F20-C029-44AA-8DDD-974ECAFE4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4291651"/>
              </a:xfrm>
              <a:blipFill>
                <a:blip r:embed="rId2"/>
                <a:stretch>
                  <a:fillRect l="-467" r="-3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从矩阵乘法的角度理解基底变换（坐标变换）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19569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0E73A7-FCEC-4B96-9242-94C26E2A62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zh-CN" altLang="en-US" dirty="0"/>
              <a:t>基于二阶方阵的基底变换（坐标变换）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2742F20-C029-44AA-8DDD-974ECAFE4BFA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6391200"/>
              </a:xfrm>
            </p:spPr>
            <p:txBody>
              <a:bodyPr/>
              <a:lstStyle/>
              <a:p>
                <a:r>
                  <a:rPr lang="zh-CN" altLang="en-US" dirty="0"/>
                  <a:t>       下面我们就利用这个概念来讲矩阵与向量的乘法运算进行展开，进一步理解坐标变换的过程。</a:t>
                </a:r>
              </a:p>
              <a:p>
                <a:r>
                  <a:rPr lang="zh-CN" altLang="en-US" dirty="0"/>
                  <a:t>       给定一个矩阵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，若存在向量</a:t>
                </a:r>
                <a:r>
                  <a:rPr lang="zh-CN" altLang="en-US" b="1" dirty="0"/>
                  <a:t>𝑢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zh-CN" altLang="en-US" dirty="0"/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zh-CN" altLang="en-US" dirty="0"/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，则它们之间的乘法关系可以表示为：</a:t>
                </a:r>
                <a:endParaRPr lang="en-US" altLang="zh-CN" dirty="0"/>
              </a:p>
              <a:p>
                <a:pPr marL="806450"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𝑨𝒖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dirty="0"/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dirty="0"/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b="0" i="0" dirty="0" smtClean="0"/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altLang="zh-CN" i="1" dirty="0">
                    <a:latin typeface="Cambria Math" panose="02040503050406030204" pitchFamily="18" charset="0"/>
                  </a:rPr>
                </a:br>
                <a:r>
                  <a:rPr lang="en-US" altLang="zh-CN" i="1" dirty="0">
                    <a:latin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dirty="0"/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2742F20-C029-44AA-8DDD-974ECAFE4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6391200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从矩阵乘法的角度理解基底变换（坐标变换）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332216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0E73A7-FCEC-4B96-9242-94C26E2A62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zh-CN" altLang="en-US" dirty="0"/>
              <a:t>基于二阶方阵的基底变换（坐标变换）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2742F20-C029-44AA-8DDD-974ECAFE4BFA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76200" y="1397097"/>
                <a:ext cx="8991600" cy="5360855"/>
              </a:xfrm>
            </p:spPr>
            <p:txBody>
              <a:bodyPr/>
              <a:lstStyle/>
              <a:p>
                <a:r>
                  <a:rPr lang="zh-CN" altLang="en-US" dirty="0"/>
                  <a:t>       更连贯地表达，我们可以认为在矩阵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的作用下，向量 </a:t>
                </a:r>
                <a:r>
                  <a:rPr lang="zh-CN" altLang="en-US" b="1" dirty="0"/>
                  <a:t>𝑢</a:t>
                </a:r>
                <a:r>
                  <a:rPr lang="zh-CN" altLang="en-US" dirty="0"/>
                  <a:t> 将从</a:t>
                </a:r>
                <a:r>
                  <a:rPr lang="zh-CN" altLang="en-US" b="1" dirty="0"/>
                  <a:t>标准基迁移到一个新的基下</a:t>
                </a:r>
                <a:r>
                  <a:rPr lang="zh-CN" altLang="en-US" dirty="0"/>
                  <a:t>，即完成了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坐标变换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algn="ctr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dirty="0"/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algn="l">
                  <a:lnSpc>
                    <a:spcPct val="100000"/>
                  </a:lnSpc>
                </a:pPr>
                <a:r>
                  <a:rPr lang="zh-CN" altLang="en-US" dirty="0"/>
                  <a:t>      具体而言，通过乘法运算，矩阵把向量的基底进行了变换，旧的基底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) </a:t>
                </a:r>
                <a:r>
                  <a:rPr lang="zh-CN" altLang="en-US" dirty="0"/>
                  <a:t>变成了新的基底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457200" indent="-457200" algn="l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映射前，由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旧基底</a:t>
                </a:r>
                <a:r>
                  <a:rPr lang="zh-CN" altLang="en-US" dirty="0"/>
                  <a:t>分别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乘以</a:t>
                </a:r>
                <a:r>
                  <a:rPr lang="zh-CN" altLang="en-US" dirty="0"/>
                  <a:t>对应的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坐标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(</a:t>
                </a:r>
                <a:r>
                  <a:rPr lang="en-US" altLang="zh-CN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y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)</a:t>
                </a:r>
                <a:r>
                  <a:rPr lang="zh-CN" altLang="en-US" dirty="0"/>
                  <a:t>来表示其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空间位置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marL="457200" indent="-457200" algn="l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映射后，由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新基底</a:t>
                </a:r>
                <a:r>
                  <a:rPr lang="zh-CN" altLang="en-US" dirty="0"/>
                  <a:t>去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乘以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坐标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(</a:t>
                </a:r>
                <a:r>
                  <a:rPr lang="en-US" altLang="zh-CN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y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)</a:t>
                </a:r>
                <a:r>
                  <a:rPr lang="zh-CN" altLang="en-US" dirty="0"/>
                  <a:t>来表述坐标在新的基底下的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空间位置</a:t>
                </a:r>
                <a:r>
                  <a:rPr lang="zh-CN" altLang="en-US" dirty="0"/>
                  <a:t>：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dirty="0"/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2742F20-C029-44AA-8DDD-974ECAFE4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76200" y="1397097"/>
                <a:ext cx="8991600" cy="5360855"/>
              </a:xfrm>
              <a:blipFill>
                <a:blip r:embed="rId2"/>
                <a:stretch>
                  <a:fillRect l="-475" r="-3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从矩阵乘法的角度理解基底变换（坐标变换）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365419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0E73A7-FCEC-4B96-9242-94C26E2A62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zh-CN" altLang="en-US" dirty="0"/>
              <a:t>基于二阶方阵的基底变换（坐标变换）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742F20-C029-44AA-8DDD-974ECAFE4BF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724136"/>
          </a:xfrm>
        </p:spPr>
        <p:txBody>
          <a:bodyPr/>
          <a:lstStyle/>
          <a:p>
            <a:r>
              <a:rPr lang="zh-CN" altLang="en-US" dirty="0"/>
              <a:t>      该映射关系可以用下图来表示：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从矩阵乘法的角度理解基底变换（坐标变换）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2CCBC0E-710F-499F-B4B8-015EDCC5B1F6}"/>
                  </a:ext>
                </a:extLst>
              </p:cNvPr>
              <p:cNvSpPr/>
              <p:nvPr/>
            </p:nvSpPr>
            <p:spPr>
              <a:xfrm>
                <a:off x="76200" y="5619305"/>
                <a:ext cx="8991600" cy="796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dirty="0"/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2CCBC0E-710F-499F-B4B8-015EDCC5B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619305"/>
                <a:ext cx="8991600" cy="7964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6855CB52-F704-4E6D-BE93-8866A41F2F61}"/>
              </a:ext>
            </a:extLst>
          </p:cNvPr>
          <p:cNvGrpSpPr/>
          <p:nvPr/>
        </p:nvGrpSpPr>
        <p:grpSpPr>
          <a:xfrm>
            <a:off x="514857" y="2057400"/>
            <a:ext cx="8114286" cy="3561905"/>
            <a:chOff x="514857" y="2057400"/>
            <a:chExt cx="8114286" cy="356190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3F65AC3-590E-4EA5-A395-27570D997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57" y="2057400"/>
              <a:ext cx="8114286" cy="3561905"/>
            </a:xfrm>
            <a:prstGeom prst="rect">
              <a:avLst/>
            </a:prstGeom>
          </p:spPr>
        </p:pic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1490D491-63FB-4CB8-ACBA-6DE2F41C10AF}"/>
                </a:ext>
              </a:extLst>
            </p:cNvPr>
            <p:cNvSpPr/>
            <p:nvPr/>
          </p:nvSpPr>
          <p:spPr>
            <a:xfrm>
              <a:off x="4330262" y="3373214"/>
              <a:ext cx="381000" cy="35264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846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0E73A7-FCEC-4B96-9242-94C26E2A62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结果分析</a:t>
            </a:r>
            <a:r>
              <a:rPr lang="en-US" altLang="zh-CN" dirty="0"/>
              <a:t>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2742F20-C029-44AA-8DDD-974ECAFE4BFA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261917"/>
              </a:xfrm>
            </p:spPr>
            <p:txBody>
              <a:bodyPr/>
              <a:lstStyle/>
              <a:p>
                <a:pPr marL="358775" indent="-358775"/>
                <a:r>
                  <a:rPr lang="zh-CN" altLang="en-US" dirty="0"/>
                  <a:t>        综合矩阵的乘法公式不难发现：</a:t>
                </a:r>
                <a:endParaRPr lang="en-US" altLang="zh-CN" dirty="0"/>
              </a:p>
              <a:p>
                <a:pPr marL="358775" indent="-358775"/>
                <a:r>
                  <a:rPr lang="en-US" altLang="zh-CN" dirty="0"/>
                  <a:t>1. </a:t>
                </a:r>
                <a:r>
                  <a:rPr lang="zh-CN" altLang="en-US" dirty="0"/>
                  <a:t>矩阵</a:t>
                </a:r>
                <a:r>
                  <a:rPr lang="en-US" altLang="zh-CN" b="1" i="1" dirty="0"/>
                  <a:t>A</a:t>
                </a:r>
                <a:r>
                  <a:rPr lang="zh-CN" altLang="en-US" dirty="0"/>
                  <a:t>的第一列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就是原始的</a:t>
                </a:r>
                <a:r>
                  <a:rPr lang="zh-CN" altLang="en-US" dirty="0">
                    <a:solidFill>
                      <a:schemeClr val="accent3">
                        <a:lumMod val="75000"/>
                      </a:schemeClr>
                    </a:solidFill>
                  </a:rPr>
                  <a:t>𝑥方向</a:t>
                </a:r>
                <a:r>
                  <a:rPr lang="zh-CN" altLang="en-US" dirty="0"/>
                  <a:t>上的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标准基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dirty="0">
                                  <a:solidFill>
                                    <a:srgbClr val="0000FF"/>
                                  </a:solidFill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变换所得到的</a:t>
                </a:r>
                <a:r>
                  <a:rPr lang="zh-CN" altLang="en-US" dirty="0">
                    <a:solidFill>
                      <a:schemeClr val="accent6">
                        <a:lumMod val="50000"/>
                      </a:schemeClr>
                    </a:solidFill>
                  </a:rPr>
                  <a:t>目标位置</a:t>
                </a:r>
                <a:r>
                  <a:rPr lang="zh-CN" altLang="en-US" dirty="0"/>
                  <a:t>（基于新基向量的坐标），而第二列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就是</a:t>
                </a:r>
                <a:r>
                  <a:rPr lang="zh-CN" altLang="en-US" dirty="0">
                    <a:solidFill>
                      <a:schemeClr val="accent3">
                        <a:lumMod val="75000"/>
                      </a:schemeClr>
                    </a:solidFill>
                  </a:rPr>
                  <a:t>𝑦方向</a:t>
                </a:r>
                <a:r>
                  <a:rPr lang="zh-CN" altLang="en-US" dirty="0"/>
                  <a:t>上的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标准基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映射后的</a:t>
                </a:r>
                <a:r>
                  <a:rPr lang="zh-CN" altLang="en-US" dirty="0">
                    <a:solidFill>
                      <a:schemeClr val="accent6">
                        <a:lumMod val="50000"/>
                      </a:schemeClr>
                    </a:solidFill>
                  </a:rPr>
                  <a:t>目标位置</a:t>
                </a:r>
                <a:r>
                  <a:rPr lang="zh-CN" altLang="en-US" dirty="0"/>
                  <a:t>（基于新基向量的坐标）。</a:t>
                </a:r>
              </a:p>
              <a:p>
                <a:pPr marL="358775" indent="-358775"/>
                <a:r>
                  <a:rPr lang="en-US" altLang="zh-CN" dirty="0"/>
                  <a:t>2. </a:t>
                </a:r>
                <a:r>
                  <a:rPr lang="zh-CN" altLang="en-US" dirty="0"/>
                  <a:t>映射后得到的新向量，如果以向量 </a:t>
                </a:r>
                <a:r>
                  <a:rPr lang="en-US" altLang="zh-CN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) </a:t>
                </a:r>
                <a:r>
                  <a:rPr lang="zh-CN" altLang="en-US" dirty="0"/>
                  <a:t>为基底那么其坐标仍然是</a:t>
                </a:r>
                <a:r>
                  <a:rPr lang="en-US" altLang="zh-CN" dirty="0"/>
                  <a:t>(</a:t>
                </a:r>
                <a:r>
                  <a:rPr lang="en-US" altLang="zh-CN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；如果以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标准基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solidFill>
                      <a:srgbClr val="0000FF"/>
                    </a:solidFill>
                  </a:rPr>
                  <a:t>) </a:t>
                </a:r>
                <a:r>
                  <a:rPr lang="zh-CN" altLang="en-US" dirty="0"/>
                  <a:t>为基底，那么其坐标就变为 </a:t>
                </a:r>
                <a:r>
                  <a:rPr lang="en-US" altLang="zh-CN" b="1" dirty="0"/>
                  <a:t>(</a:t>
                </a:r>
                <a:r>
                  <a:rPr lang="zh-CN" altLang="en-US" b="1" dirty="0"/>
                  <a:t>𝑎𝑥</a:t>
                </a:r>
                <a:r>
                  <a:rPr lang="en-US" altLang="zh-CN" b="1" dirty="0"/>
                  <a:t>+</a:t>
                </a:r>
                <a:r>
                  <a:rPr lang="zh-CN" altLang="en-US" b="1" dirty="0"/>
                  <a:t>𝑏𝑦</a:t>
                </a:r>
                <a:r>
                  <a:rPr lang="en-US" altLang="zh-CN" b="1" dirty="0"/>
                  <a:t>,</a:t>
                </a:r>
                <a:r>
                  <a:rPr lang="zh-CN" altLang="en-US" b="1" dirty="0"/>
                  <a:t>𝑐𝑥</a:t>
                </a:r>
                <a:r>
                  <a:rPr lang="en-US" altLang="zh-CN" b="1" dirty="0"/>
                  <a:t>+</a:t>
                </a:r>
                <a:r>
                  <a:rPr lang="zh-CN" altLang="en-US" b="1" dirty="0"/>
                  <a:t>𝑑𝑦</a:t>
                </a:r>
                <a:r>
                  <a:rPr lang="en-US" altLang="zh-CN" b="1" dirty="0"/>
                  <a:t>)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2742F20-C029-44AA-8DDD-974ECAFE4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261917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从矩阵乘法的角度理解基底变换（坐标变换）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257354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EA8765-5FF3-4D8E-AB96-A914DF8FD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1400874"/>
            <a:ext cx="4038600" cy="4426661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向量和向量组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向量空间和子空间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线性相关性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空间的张成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维数、基底与坐标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构成基底的条件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0000FF"/>
                </a:solidFill>
              </a:rPr>
              <a:t>基底变换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0000FF"/>
                </a:solidFill>
              </a:rPr>
              <a:t>基底变换的实例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805348-B446-4A03-BFF6-277063B3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916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0E73A7-FCEC-4B96-9242-94C26E2A62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zh-CN" altLang="en-US" dirty="0"/>
              <a:t>基于三阶方阵的基底变换（坐标变换）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2742F20-C029-44AA-8DDD-974ECAFE4BFA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150669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dirty="0"/>
                  <a:t>       三阶方阵和三维列向量相乘的例子，其运算规则也满足二阶变换的原理：</a:t>
                </a:r>
                <a:endParaRPr lang="en-US" altLang="zh-CN" dirty="0"/>
              </a:p>
              <a:p>
                <a:pPr algn="l">
                  <a:lnSpc>
                    <a:spcPct val="100000"/>
                  </a:lnSpc>
                </a:pPr>
                <a:endParaRPr lang="en-US" altLang="zh-CN" dirty="0"/>
              </a:p>
              <a:p>
                <a:pPr marL="719138" algn="l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𝑨𝒖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  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dirty="0"/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altLang="zh-CN" i="1" dirty="0">
                    <a:latin typeface="Cambria Math" panose="02040503050406030204" pitchFamily="18" charset="0"/>
                  </a:rPr>
                </a:br>
                <a:r>
                  <a:rPr lang="en-US" altLang="zh-CN" i="1" dirty="0">
                    <a:latin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2742F20-C029-44AA-8DDD-974ECAFE4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150669"/>
              </a:xfrm>
              <a:blipFill>
                <a:blip r:embed="rId2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从矩阵乘法的角度理解基底变换（坐标变换）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82205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0E73A7-FCEC-4B96-9242-94C26E2A62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结果分析</a:t>
            </a:r>
            <a:r>
              <a:rPr lang="en-US" altLang="zh-CN" dirty="0"/>
              <a:t>】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2742F20-C029-44AA-8DDD-974ECAFE4BFA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129188"/>
              </a:xfrm>
            </p:spPr>
            <p:txBody>
              <a:bodyPr/>
              <a:lstStyle/>
              <a:p>
                <a:pPr marL="358775" indent="-358775">
                  <a:lnSpc>
                    <a:spcPct val="120000"/>
                  </a:lnSpc>
                </a:pPr>
                <a:r>
                  <a:rPr lang="en-US" altLang="zh-CN" sz="2000" dirty="0"/>
                  <a:t>1. </a:t>
                </a:r>
                <a:r>
                  <a:rPr lang="zh-CN" altLang="en-US" sz="2000" dirty="0"/>
                  <a:t>矩阵</a:t>
                </a:r>
                <a:r>
                  <a:rPr lang="en-US" altLang="zh-CN" sz="2000" b="1" i="1" dirty="0"/>
                  <a:t>A</a:t>
                </a:r>
                <a:r>
                  <a:rPr lang="zh-CN" altLang="en-US" sz="2000" dirty="0"/>
                  <a:t>的第一列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/>
                  <a:t>就是</a:t>
                </a:r>
                <a:r>
                  <a:rPr lang="zh-CN" altLang="en-US" sz="2000" dirty="0">
                    <a:solidFill>
                      <a:srgbClr val="0000FF"/>
                    </a:solidFill>
                  </a:rPr>
                  <a:t>标准基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dirty="0">
                                  <a:solidFill>
                                    <a:srgbClr val="0000FF"/>
                                  </a:solidFill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/>
                  <a:t>变换后得到的</a:t>
                </a:r>
                <a:r>
                  <a:rPr lang="zh-CN" alt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目标位置</a:t>
                </a:r>
                <a:r>
                  <a:rPr lang="zh-CN" altLang="en-US" sz="2000" dirty="0"/>
                  <a:t>；第二列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/>
                  <a:t>就是</a:t>
                </a:r>
                <a:r>
                  <a:rPr lang="zh-CN" altLang="en-US" sz="2000" dirty="0">
                    <a:solidFill>
                      <a:srgbClr val="0000FF"/>
                    </a:solidFill>
                  </a:rPr>
                  <a:t>标准基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dirty="0" smtClean="0">
                                  <a:solidFill>
                                    <a:srgbClr val="0000FF"/>
                                  </a:solidFill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0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/>
                  <a:t>映射后的</a:t>
                </a:r>
                <a:r>
                  <a:rPr lang="zh-CN" alt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目标位置</a:t>
                </a:r>
                <a:r>
                  <a:rPr lang="zh-CN" altLang="en-US" sz="2000" dirty="0"/>
                  <a:t>；而方阵第三列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/>
                  <a:t>就是</a:t>
                </a:r>
                <a:r>
                  <a:rPr lang="zh-CN" altLang="en-US" sz="2000" dirty="0">
                    <a:solidFill>
                      <a:srgbClr val="0000FF"/>
                    </a:solidFill>
                  </a:rPr>
                  <a:t>标准基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dirty="0">
                                  <a:solidFill>
                                    <a:srgbClr val="0000FF"/>
                                  </a:solidFill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0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/>
                  <a:t>映射后的</a:t>
                </a:r>
                <a:r>
                  <a:rPr lang="zh-CN" alt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目标位置</a:t>
                </a:r>
                <a:r>
                  <a:rPr lang="zh-CN" altLang="en-US" sz="2000" dirty="0"/>
                  <a:t>。</a:t>
                </a:r>
              </a:p>
              <a:p>
                <a:pPr marL="358775" indent="-358775">
                  <a:lnSpc>
                    <a:spcPct val="120000"/>
                  </a:lnSpc>
                </a:pPr>
                <a:r>
                  <a:rPr lang="en-US" altLang="zh-CN" sz="2000" dirty="0"/>
                  <a:t>2. </a:t>
                </a:r>
                <a:r>
                  <a:rPr lang="zh-CN" altLang="en-US" sz="2000" dirty="0"/>
                  <a:t>映射后的目标向量如果在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新的基底 </a:t>
                </a:r>
                <a:r>
                  <a:rPr lang="en-US" altLang="zh-CN" sz="2000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CN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下，其坐标</a:t>
                </a:r>
                <a:r>
                  <a:rPr lang="zh-CN" altLang="en-US" sz="2000" dirty="0"/>
                  <a:t>仍然是</a:t>
                </a: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sz="2000" b="0" i="1"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</m:oMath>
                </a14:m>
                <a:r>
                  <a:rPr lang="en-US" altLang="zh-CN" sz="2000" i="1" dirty="0">
                    <a:latin typeface="+mj-ea"/>
                    <a:ea typeface="+mj-ea"/>
                  </a:rPr>
                  <a:t>,</a:t>
                </a:r>
                <a:r>
                  <a:rPr lang="zh-CN" altLang="en-US" sz="2000" dirty="0">
                    <a:latin typeface="+mj-ea"/>
                    <a:ea typeface="+mj-ea"/>
                  </a:rPr>
                  <a:t>𝑦</a:t>
                </a:r>
                <a:r>
                  <a:rPr lang="en-US" altLang="zh-CN" sz="2000" i="1" dirty="0">
                    <a:latin typeface="+mj-ea"/>
                    <a:ea typeface="+mj-ea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+mj-ea"/>
                      </a:rPr>
                      <m:t>𝑧</m:t>
                    </m:r>
                  </m:oMath>
                </a14:m>
                <a:r>
                  <a:rPr lang="en-US" altLang="zh-CN" sz="2000" dirty="0"/>
                  <a:t>)</a:t>
                </a:r>
                <a:r>
                  <a:rPr lang="zh-CN" altLang="en-US" sz="2000" dirty="0"/>
                  <a:t>；如果回到</a:t>
                </a:r>
                <a:r>
                  <a:rPr lang="zh-CN" altLang="en-US" sz="2000" dirty="0">
                    <a:solidFill>
                      <a:srgbClr val="0000FF"/>
                    </a:solidFill>
                  </a:rPr>
                  <a:t>标准基</a:t>
                </a:r>
                <a:r>
                  <a:rPr lang="zh-CN" altLang="en-US" sz="2000" dirty="0"/>
                  <a:t>下，新基底和其对应的</a:t>
                </a:r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坐标</a:t>
                </a: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i="1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</a:rPr>
                  <a:t>,</a:t>
                </a:r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</a:rPr>
                  <a:t>𝑦</a:t>
                </a:r>
                <a:r>
                  <a:rPr lang="en-US" altLang="zh-CN" sz="2000" i="1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</a:rPr>
                  <a:t>)</a:t>
                </a:r>
                <a:r>
                  <a:rPr lang="zh-CN" altLang="en-US" sz="2000" dirty="0"/>
                  <a:t>相结合，就能得到默认原始基底的坐标值，具体表示为：</a:t>
                </a:r>
                <a:r>
                  <a:rPr lang="en-US" altLang="zh-CN" sz="20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𝑐𝑧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𝑒𝑦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𝑓𝑧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h𝑦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𝑖𝑧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2742F20-C029-44AA-8DDD-974ECAFE4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129188"/>
              </a:xfrm>
              <a:blipFill>
                <a:blip r:embed="rId2"/>
                <a:stretch>
                  <a:fillRect l="-133" r="-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从矩阵乘法的角度理解基底变换（坐标变换）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264319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0E73A7-FCEC-4B96-9242-94C26E2A62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m×n</a:t>
            </a:r>
            <a:r>
              <a:rPr lang="zh-CN" altLang="en-US" dirty="0"/>
              <a:t>阶方阵的基底变换（坐标变换）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742F20-C029-44AA-8DDD-974ECAFE4BF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6200" y="1397097"/>
            <a:ext cx="8915400" cy="5247811"/>
          </a:xfrm>
        </p:spPr>
        <p:txBody>
          <a:bodyPr/>
          <a:lstStyle/>
          <a:p>
            <a:r>
              <a:rPr lang="zh-CN" altLang="en-US" dirty="0"/>
              <a:t>       下面讨论更一般的例子，给定一个矩阵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𝐴</a:t>
            </a:r>
            <a:r>
              <a:rPr lang="zh-CN" altLang="en-US" baseline="-25000" dirty="0"/>
              <a:t>𝑚</a:t>
            </a:r>
            <a:r>
              <a:rPr lang="en-US" altLang="zh-CN" baseline="-25000" dirty="0"/>
              <a:t>×</a:t>
            </a:r>
            <a:r>
              <a:rPr lang="zh-CN" altLang="en-US" baseline="-25000" dirty="0"/>
              <a:t>𝑛</a:t>
            </a:r>
            <a:r>
              <a:rPr lang="en-US" altLang="zh-CN" dirty="0"/>
              <a:t>(</a:t>
            </a:r>
            <a:r>
              <a:rPr lang="zh-CN" altLang="en-US" dirty="0"/>
              <a:t>𝑚≠𝑛</a:t>
            </a:r>
            <a:r>
              <a:rPr lang="en-US" altLang="zh-CN" dirty="0"/>
              <a:t>)</a:t>
            </a:r>
            <a:r>
              <a:rPr lang="zh-CN" altLang="en-US" dirty="0"/>
              <a:t>和一个𝑛维列向量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zh-CN" altLang="en-US" dirty="0"/>
              <a:t>。我们按照上面的步骤计算矩阵</a:t>
            </a:r>
            <a:r>
              <a:rPr lang="zh-CN" altLang="en-US" b="1" dirty="0"/>
              <a:t>𝐴</a:t>
            </a:r>
            <a:r>
              <a:rPr lang="zh-CN" altLang="en-US" dirty="0"/>
              <a:t>和向量</a:t>
            </a:r>
            <a:r>
              <a:rPr lang="zh-CN" altLang="en-US" b="1" dirty="0"/>
              <a:t>𝑥</a:t>
            </a:r>
            <a:r>
              <a:rPr lang="zh-CN" altLang="en-US" dirty="0"/>
              <a:t>的乘法，可以得到：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在𝑚</a:t>
            </a:r>
            <a:r>
              <a:rPr lang="en-US" altLang="zh-CN" dirty="0"/>
              <a:t>×</a:t>
            </a:r>
            <a:r>
              <a:rPr lang="zh-CN" altLang="en-US" dirty="0"/>
              <a:t>𝑛形状大小的矩阵</a:t>
            </a:r>
            <a:r>
              <a:rPr lang="zh-CN" altLang="en-US" b="1" dirty="0"/>
              <a:t>𝐴</a:t>
            </a:r>
            <a:r>
              <a:rPr lang="zh-CN" altLang="en-US" dirty="0"/>
              <a:t>的作用下，原始的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𝑛维</a:t>
            </a:r>
            <a:r>
              <a:rPr lang="zh-CN" altLang="en-US" dirty="0"/>
              <a:t>向量 </a:t>
            </a:r>
            <a:r>
              <a:rPr lang="en-US" altLang="zh-CN" dirty="0"/>
              <a:t>[1,0,…,0]</a:t>
            </a:r>
            <a:r>
              <a:rPr lang="en-US" altLang="zh-CN" baseline="30000" dirty="0"/>
              <a:t>T</a:t>
            </a:r>
            <a:r>
              <a:rPr lang="zh-CN" altLang="en-US" dirty="0"/>
              <a:t>被映射了新的</a:t>
            </a:r>
            <a:r>
              <a:rPr lang="zh-CN" altLang="en-US" dirty="0">
                <a:solidFill>
                  <a:srgbClr val="0000FF"/>
                </a:solidFill>
              </a:rPr>
              <a:t>𝑚维</a:t>
            </a:r>
            <a:r>
              <a:rPr lang="zh-CN" altLang="en-US" dirty="0"/>
              <a:t>度基向量</a:t>
            </a:r>
            <a:r>
              <a:rPr lang="en-US" altLang="zh-CN" dirty="0"/>
              <a:t>[</a:t>
            </a:r>
            <a:r>
              <a:rPr lang="zh-CN" altLang="en-US" dirty="0"/>
              <a:t>𝑎</a:t>
            </a:r>
            <a:r>
              <a:rPr lang="en-US" altLang="zh-CN" baseline="-25000" dirty="0"/>
              <a:t>11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21</a:t>
            </a:r>
            <a:r>
              <a:rPr lang="en-US" altLang="zh-CN" dirty="0"/>
              <a:t>,…,</a:t>
            </a:r>
            <a:r>
              <a:rPr lang="zh-CN" altLang="en-US" dirty="0"/>
              <a:t>𝑎</a:t>
            </a:r>
            <a:r>
              <a:rPr lang="zh-CN" altLang="en-US" baseline="-25000" dirty="0"/>
              <a:t>𝑚</a:t>
            </a:r>
            <a:r>
              <a:rPr lang="en-US" altLang="zh-CN" baseline="-25000" dirty="0"/>
              <a:t>1</a:t>
            </a:r>
            <a:r>
              <a:rPr lang="en-US" altLang="zh-CN" dirty="0"/>
              <a:t>]</a:t>
            </a:r>
            <a:r>
              <a:rPr lang="zh-CN" altLang="en-US" dirty="0"/>
              <a:t>；原始的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𝑛维</a:t>
            </a:r>
            <a:r>
              <a:rPr lang="zh-CN" altLang="en-US" dirty="0"/>
              <a:t>向量 </a:t>
            </a:r>
            <a:r>
              <a:rPr lang="en-US" altLang="zh-CN" dirty="0"/>
              <a:t>[0,0,…,1]</a:t>
            </a:r>
            <a:r>
              <a:rPr lang="en-US" altLang="zh-CN" baseline="30000" dirty="0"/>
              <a:t>T</a:t>
            </a:r>
            <a:r>
              <a:rPr lang="zh-CN" altLang="en-US" dirty="0"/>
              <a:t>被映射了新的</a:t>
            </a:r>
            <a:r>
              <a:rPr lang="zh-CN" altLang="en-US" dirty="0">
                <a:solidFill>
                  <a:srgbClr val="0000FF"/>
                </a:solidFill>
              </a:rPr>
              <a:t>𝑚维</a:t>
            </a:r>
            <a:r>
              <a:rPr lang="zh-CN" altLang="en-US" dirty="0"/>
              <a:t>度基向量</a:t>
            </a:r>
            <a:r>
              <a:rPr lang="en-US" altLang="zh-CN" dirty="0"/>
              <a:t>[</a:t>
            </a:r>
            <a:r>
              <a:rPr lang="zh-CN" altLang="en-US" dirty="0"/>
              <a:t>𝑎</a:t>
            </a:r>
            <a:r>
              <a:rPr lang="en-US" altLang="zh-CN" baseline="-25000" dirty="0"/>
              <a:t>1n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2n</a:t>
            </a:r>
            <a:r>
              <a:rPr lang="en-US" altLang="zh-CN" dirty="0"/>
              <a:t>,…,</a:t>
            </a:r>
            <a:r>
              <a:rPr lang="zh-CN" altLang="en-US" dirty="0"/>
              <a:t>𝑎</a:t>
            </a:r>
            <a:r>
              <a:rPr lang="zh-CN" altLang="en-US" baseline="-25000" dirty="0"/>
              <a:t>𝑚𝑛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从矩阵乘法的角度理解基底变换（坐标变换）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607F96-DB6C-4D6A-B76B-7EC87DFB1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971800"/>
            <a:ext cx="8714286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1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0E73A7-FCEC-4B96-9242-94C26E2A62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结果分析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742F20-C029-44AA-8DDD-974ECAFE4BF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129253"/>
          </a:xfrm>
        </p:spPr>
        <p:txBody>
          <a:bodyPr/>
          <a:lstStyle/>
          <a:p>
            <a:r>
              <a:rPr lang="zh-CN" altLang="en-US" dirty="0"/>
              <a:t>       </a:t>
            </a:r>
            <a:r>
              <a:rPr lang="zh-CN" altLang="en-US" sz="2200" dirty="0"/>
              <a:t>从推导结果可以发现，</a:t>
            </a:r>
            <a:r>
              <a:rPr lang="zh-CN" altLang="en-US" sz="2200" b="1" dirty="0"/>
              <a:t>映射前后的坐标维度发生了变换</a:t>
            </a:r>
            <a:r>
              <a:rPr lang="zh-CN" altLang="en-US" sz="2200" dirty="0"/>
              <a:t>，原始的</a:t>
            </a:r>
            <a:r>
              <a:rPr lang="zh-CN" altLang="en-US" sz="2200" dirty="0">
                <a:solidFill>
                  <a:srgbClr val="0000FF"/>
                </a:solidFill>
              </a:rPr>
              <a:t>𝑛维列向量</a:t>
            </a:r>
            <a:r>
              <a:rPr lang="zh-CN" altLang="en-US" sz="2200" dirty="0"/>
              <a:t>变成了</a:t>
            </a:r>
            <a:r>
              <a:rPr lang="zh-CN" altLang="en-US" sz="2200" dirty="0">
                <a:solidFill>
                  <a:srgbClr val="FF0000"/>
                </a:solidFill>
              </a:rPr>
              <a:t>𝑛个𝑚维列向量的线性组合</a:t>
            </a:r>
            <a:r>
              <a:rPr lang="zh-CN" altLang="en-US" sz="2200" dirty="0"/>
              <a:t>，最终的运算结果是一个</a:t>
            </a:r>
            <a:r>
              <a:rPr lang="zh-CN" altLang="en-US" sz="2200" dirty="0">
                <a:solidFill>
                  <a:srgbClr val="0000FF"/>
                </a:solidFill>
              </a:rPr>
              <a:t>𝑚维的列向量</a:t>
            </a:r>
            <a:r>
              <a:rPr lang="zh-CN" altLang="en-US" sz="2200" dirty="0"/>
              <a:t>。由此，我们不难得出结论：</a:t>
            </a:r>
            <a:r>
              <a:rPr lang="zh-CN" altLang="en-US" sz="2200" u="sng" dirty="0"/>
              <a:t>映射后的向量维数和原始向量维数的关系取决于映射矩阵的维数𝑚和𝑛的</a:t>
            </a:r>
            <a:r>
              <a:rPr lang="zh-CN" altLang="en-US" sz="2200" dirty="0"/>
              <a:t>关系：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</a:rPr>
              <a:t>𝑚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</a:rPr>
              <a:t>𝑛</a:t>
            </a:r>
            <a:r>
              <a:rPr lang="zh-CN" altLang="en-US" sz="2200" dirty="0"/>
              <a:t>，映射后的</a:t>
            </a:r>
            <a:r>
              <a:rPr lang="zh-CN" altLang="en-US" sz="2200" dirty="0">
                <a:solidFill>
                  <a:srgbClr val="0000FF"/>
                </a:solidFill>
              </a:rPr>
              <a:t>目标向量</a:t>
            </a:r>
            <a:r>
              <a:rPr lang="zh-CN" altLang="en-US" sz="2200" dirty="0"/>
              <a:t>维数</a:t>
            </a:r>
            <a:r>
              <a:rPr lang="zh-CN" altLang="en-US" sz="2200" dirty="0">
                <a:solidFill>
                  <a:srgbClr val="FF0000"/>
                </a:solidFill>
              </a:rPr>
              <a:t>大于</a:t>
            </a:r>
            <a:r>
              <a:rPr lang="zh-CN" altLang="en-US" sz="2200" dirty="0">
                <a:solidFill>
                  <a:srgbClr val="0000FF"/>
                </a:solidFill>
              </a:rPr>
              <a:t>原始向量</a:t>
            </a:r>
            <a:r>
              <a:rPr lang="zh-CN" altLang="en-US" sz="2200" dirty="0"/>
              <a:t>的维数。此时，矩阵</a:t>
            </a:r>
            <a:r>
              <a:rPr lang="en-US" altLang="zh-CN" sz="2200" b="1" i="1" dirty="0"/>
              <a:t>A</a:t>
            </a:r>
            <a:r>
              <a:rPr lang="zh-CN" altLang="en-US" sz="2200" dirty="0"/>
              <a:t>中的 𝑛 个列向量不足以表达 𝑚 维空间中的所有向量。因此，这 𝑛 个向量无法成为 𝑚 维空间的基底。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</a:rPr>
              <a:t>𝑚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</a:rPr>
              <a:t>𝑛</a:t>
            </a:r>
            <a:r>
              <a:rPr lang="zh-CN" altLang="en-US" sz="2200" dirty="0"/>
              <a:t>，</a:t>
            </a:r>
            <a:r>
              <a:rPr lang="zh-CN" altLang="en-US" sz="2200" dirty="0">
                <a:solidFill>
                  <a:srgbClr val="0000FF"/>
                </a:solidFill>
              </a:rPr>
              <a:t>目标向量</a:t>
            </a:r>
            <a:r>
              <a:rPr lang="zh-CN" altLang="en-US" sz="2200" dirty="0"/>
              <a:t>的维数</a:t>
            </a:r>
            <a:r>
              <a:rPr lang="zh-CN" altLang="en-US" sz="2200" dirty="0">
                <a:solidFill>
                  <a:srgbClr val="FF0000"/>
                </a:solidFill>
              </a:rPr>
              <a:t>小于</a:t>
            </a:r>
            <a:r>
              <a:rPr lang="zh-CN" altLang="en-US" sz="2200" dirty="0">
                <a:solidFill>
                  <a:srgbClr val="0000FF"/>
                </a:solidFill>
              </a:rPr>
              <a:t>原始向量</a:t>
            </a:r>
            <a:r>
              <a:rPr lang="zh-CN" altLang="en-US" sz="2200" dirty="0"/>
              <a:t>的维数，则 𝑛 个向量中，一定存在线性相关的向量，因此它也无法构成基底。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</a:rPr>
              <a:t>𝑚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</a:rPr>
              <a:t>𝑛</a:t>
            </a:r>
            <a:r>
              <a:rPr lang="zh-CN" altLang="en-US" sz="2200" dirty="0"/>
              <a:t>，方阵，</a:t>
            </a:r>
            <a:r>
              <a:rPr lang="zh-CN" altLang="en-US" sz="2200" dirty="0">
                <a:solidFill>
                  <a:srgbClr val="0000FF"/>
                </a:solidFill>
              </a:rPr>
              <a:t>目标向量</a:t>
            </a:r>
            <a:r>
              <a:rPr lang="zh-CN" altLang="en-US" sz="2200" dirty="0"/>
              <a:t>维数与</a:t>
            </a:r>
            <a:r>
              <a:rPr lang="zh-CN" altLang="en-US" sz="2200" dirty="0">
                <a:solidFill>
                  <a:srgbClr val="0000FF"/>
                </a:solidFill>
              </a:rPr>
              <a:t>原始向量</a:t>
            </a:r>
            <a:r>
              <a:rPr lang="zh-CN" altLang="en-US" sz="2200" dirty="0">
                <a:solidFill>
                  <a:srgbClr val="FF0000"/>
                </a:solidFill>
              </a:rPr>
              <a:t>一致</a:t>
            </a:r>
            <a:r>
              <a:rPr lang="zh-CN" altLang="en-US" sz="2200" dirty="0"/>
              <a:t>。此时，如果这𝑛个向量线性无关，则它们就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</a:rPr>
              <a:t>能够构建一组新的基底</a:t>
            </a:r>
            <a:r>
              <a:rPr lang="zh-CN" altLang="en-US" sz="2200" dirty="0"/>
              <a:t>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从矩阵乘法的角度理解基底变换（坐标变换）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180698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课堂互动二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223072-9A50-4F7D-9AC5-AE026FCE5347}"/>
              </a:ext>
            </a:extLst>
          </p:cNvPr>
          <p:cNvSpPr txBox="1"/>
          <p:nvPr/>
        </p:nvSpPr>
        <p:spPr>
          <a:xfrm>
            <a:off x="5867402" y="3195792"/>
            <a:ext cx="787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450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从标准基开始的基底变换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962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776238"/>
                <a:ext cx="9144000" cy="502307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一旦决定使用一组新的基，就需要寻找在这组基下的坐标。例如，假设我们希望用一组不同的基代替 </a:t>
                </a:r>
                <a:r>
                  <a:rPr lang="zh-CN" altLang="en-US" b="1" dirty="0"/>
                  <a:t>𝑅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中的标准基 </a:t>
                </a:r>
                <a:r>
                  <a:rPr lang="en-US" altLang="zh-CN" dirty="0"/>
                  <a:t>[</a:t>
                </a:r>
                <a:r>
                  <a:rPr lang="zh-CN" altLang="en-US" b="1" dirty="0"/>
                  <a:t>𝑒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𝑒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，不妨设：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事实上，我们希望做的是在两个坐标系间进行转换。考虑下面</a:t>
                </a:r>
                <a:r>
                  <a:rPr lang="zh-CN" altLang="en-US" b="1" dirty="0"/>
                  <a:t>两个问题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/>
                  <a:t>给定一个向量 </a:t>
                </a:r>
                <a:r>
                  <a:rPr lang="zh-CN" altLang="en-US" b="1" dirty="0"/>
                  <a:t>𝑥</a:t>
                </a:r>
                <a:r>
                  <a:rPr lang="en-US" altLang="zh-CN" dirty="0"/>
                  <a:t>=(</a:t>
                </a:r>
                <a:r>
                  <a:rPr lang="zh-CN" altLang="en-US" dirty="0"/>
                  <a:t>𝑥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𝑥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</a:t>
                </a:r>
                <a:r>
                  <a:rPr lang="zh-CN" altLang="en-US" baseline="30000" dirty="0"/>
                  <a:t>𝑇</a:t>
                </a:r>
                <a:r>
                  <a:rPr lang="zh-CN" altLang="en-US" dirty="0"/>
                  <a:t>，求它在 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下的坐标。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/>
                  <a:t>给定一个向量 𝑐</a:t>
                </a:r>
                <a:r>
                  <a:rPr lang="en-US" altLang="zh-CN" baseline="-25000" dirty="0"/>
                  <a:t>1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2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，求它在 </a:t>
                </a:r>
                <a:r>
                  <a:rPr lang="zh-CN" altLang="en-US" b="1" dirty="0"/>
                  <a:t>𝑒</a:t>
                </a:r>
                <a:r>
                  <a:rPr lang="en-US" altLang="zh-CN" baseline="-25000" dirty="0"/>
                  <a:t>1 </a:t>
                </a:r>
                <a:r>
                  <a:rPr lang="zh-CN" altLang="en-US" dirty="0"/>
                  <a:t>和 </a:t>
                </a:r>
                <a:r>
                  <a:rPr lang="zh-CN" altLang="en-US" b="1" dirty="0"/>
                  <a:t>𝑒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下的坐标。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776238"/>
                <a:ext cx="9144000" cy="5023070"/>
              </a:xfrm>
              <a:blipFill>
                <a:blip r:embed="rId2"/>
                <a:stretch>
                  <a:fillRect l="-667" r="-467" b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从标准基开始的基底变换（坐标变换）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380014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8D66A-02E5-49FF-90BA-FB28573EE1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21087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2. </a:t>
                </a:r>
                <a:r>
                  <a:rPr lang="zh-CN" altLang="en-US" b="1" dirty="0"/>
                  <a:t>给定一个向量 𝑐</a:t>
                </a:r>
                <a:r>
                  <a:rPr lang="en-US" altLang="zh-CN" b="1" baseline="-25000" dirty="0"/>
                  <a:t>1</a:t>
                </a:r>
                <a:r>
                  <a:rPr lang="zh-CN" altLang="en-US" b="1" dirty="0"/>
                  <a:t>𝑢</a:t>
                </a:r>
                <a:r>
                  <a:rPr lang="en-US" altLang="zh-CN" b="1" baseline="-25000" dirty="0"/>
                  <a:t>1</a:t>
                </a:r>
                <a:r>
                  <a:rPr lang="en-US" altLang="zh-CN" b="1" dirty="0"/>
                  <a:t>+</a:t>
                </a:r>
                <a:r>
                  <a:rPr lang="zh-CN" altLang="en-US" b="1" dirty="0"/>
                  <a:t>𝑐</a:t>
                </a:r>
                <a:r>
                  <a:rPr lang="en-US" altLang="zh-CN" b="1" baseline="-25000" dirty="0"/>
                  <a:t>2</a:t>
                </a:r>
                <a:r>
                  <a:rPr lang="zh-CN" altLang="en-US" b="1" dirty="0"/>
                  <a:t>𝑢</a:t>
                </a:r>
                <a:r>
                  <a:rPr lang="en-US" altLang="zh-CN" b="1" baseline="-25000" dirty="0"/>
                  <a:t>2</a:t>
                </a:r>
                <a:r>
                  <a:rPr lang="zh-CN" altLang="en-US" b="1" dirty="0"/>
                  <a:t>，求它在 𝑒</a:t>
                </a:r>
                <a:r>
                  <a:rPr lang="en-US" altLang="zh-CN" b="1" baseline="-25000" dirty="0"/>
                  <a:t>1 </a:t>
                </a:r>
                <a:r>
                  <a:rPr lang="zh-CN" altLang="en-US" b="1" dirty="0"/>
                  <a:t>和 𝑒</a:t>
                </a:r>
                <a:r>
                  <a:rPr lang="en-US" altLang="zh-CN" b="1" baseline="-25000" dirty="0"/>
                  <a:t>2</a:t>
                </a:r>
                <a:r>
                  <a:rPr lang="en-US" altLang="zh-CN" b="1" dirty="0"/>
                  <a:t> </a:t>
                </a:r>
                <a:r>
                  <a:rPr lang="zh-CN" altLang="en-US" b="1" dirty="0"/>
                  <a:t>下的坐标。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下面，我们先求解</a:t>
                </a:r>
                <a:r>
                  <a:rPr lang="zh-CN" altLang="en-US" b="1" dirty="0"/>
                  <a:t>任务</a:t>
                </a:r>
                <a:r>
                  <a:rPr lang="en-US" altLang="zh-CN" b="1" dirty="0"/>
                  <a:t>2</a:t>
                </a:r>
                <a:r>
                  <a:rPr lang="zh-CN" altLang="en-US" dirty="0"/>
                  <a:t>，因为它相对简单。为了将基</a:t>
                </a:r>
                <a:r>
                  <a:rPr lang="en-US" altLang="zh-CN" dirty="0"/>
                  <a:t>[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转换为标准基</a:t>
                </a:r>
                <a:r>
                  <a:rPr lang="en-US" altLang="zh-CN" dirty="0"/>
                  <a:t>[</a:t>
                </a:r>
                <a:r>
                  <a:rPr lang="zh-CN" altLang="en-US" b="1" dirty="0"/>
                  <a:t>𝑒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𝑒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，我们必须将原来的基元素𝑢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和𝑢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表示为新的基元素</a:t>
                </a:r>
                <a:r>
                  <a:rPr lang="zh-CN" altLang="en-US" b="1" dirty="0"/>
                  <a:t>𝑒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和</a:t>
                </a:r>
                <a:r>
                  <a:rPr lang="zh-CN" altLang="en-US" b="1" dirty="0"/>
                  <a:t>𝑒</a:t>
                </a:r>
                <a:r>
                  <a:rPr lang="en-US" altLang="zh-CN" baseline="-25000" dirty="0"/>
                  <a:t>2 </a:t>
                </a:r>
                <a:r>
                  <a:rPr lang="zh-CN" altLang="en-US" dirty="0"/>
                  <a:t>。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719138"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zh-CN" altLang="en-US" b="1" dirty="0"/>
                        <m:t>𝑒</m:t>
                      </m:r>
                      <m:r>
                        <m:rPr>
                          <m:nor/>
                        </m:rPr>
                        <a:rPr lang="en-US" altLang="zh-CN" baseline="-25000" dirty="0"/>
                        <m:t>1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nor/>
                        </m:rPr>
                        <a:rPr lang="zh-CN" altLang="en-US" b="1" dirty="0"/>
                        <m:t>𝑒</m:t>
                      </m:r>
                      <m:r>
                        <m:rPr>
                          <m:nor/>
                        </m:rPr>
                        <a:rPr lang="en-US" altLang="zh-CN" b="0" i="0" baseline="-25000" dirty="0" smtClean="0"/>
                        <m:t>2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719138"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b="1" dirty="0"/>
                        <m:t>𝑒</m:t>
                      </m:r>
                      <m:r>
                        <m:rPr>
                          <m:nor/>
                        </m:rPr>
                        <a:rPr lang="en-US" altLang="zh-CN" baseline="-25000" dirty="0"/>
                        <m:t>1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CN" altLang="en-US" b="1" dirty="0"/>
                        <m:t>𝑒</m:t>
                      </m:r>
                      <m:r>
                        <m:rPr>
                          <m:nor/>
                        </m:rPr>
                        <a:rPr lang="en-US" altLang="zh-CN" baseline="-25000" dirty="0"/>
                        <m:t>2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由此得到：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𝑐</a:t>
                </a:r>
                <a:r>
                  <a:rPr lang="en-US" altLang="zh-CN" baseline="-25000" dirty="0"/>
                  <a:t>1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2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1 </a:t>
                </a:r>
                <a:r>
                  <a:rPr lang="en-US" altLang="zh-CN" dirty="0"/>
                  <a:t>(3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/>
                      <m:t>𝑒</m:t>
                    </m:r>
                  </m:oMath>
                </a14:m>
                <a:r>
                  <a:rPr lang="en-US" altLang="zh-CN" baseline="-25000" dirty="0"/>
                  <a:t>1</a:t>
                </a:r>
                <a:r>
                  <a:rPr lang="en-US" altLang="zh-CN" dirty="0"/>
                  <a:t>+2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/>
                      <m:t>𝑒</m:t>
                    </m:r>
                    <m:r>
                      <m:rPr>
                        <m:nor/>
                      </m:rPr>
                      <a:rPr lang="en-US" altLang="zh-CN" baseline="-25000" dirty="0"/>
                      <m:t>2</m:t>
                    </m:r>
                  </m:oMath>
                </a14:m>
                <a:r>
                  <a:rPr lang="en-US" altLang="zh-CN" dirty="0"/>
                  <a:t>)+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2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/>
                      <m:t>𝑒</m:t>
                    </m:r>
                  </m:oMath>
                </a14:m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/>
                      <m:t>𝑒</m:t>
                    </m:r>
                    <m:r>
                      <m:rPr>
                        <m:nor/>
                      </m:rPr>
                      <a:rPr lang="en-US" altLang="zh-CN" baseline="-25000" dirty="0"/>
                      <m:t>2</m:t>
                    </m:r>
                  </m:oMath>
                </a14:m>
                <a:r>
                  <a:rPr lang="en-US" altLang="zh-CN" dirty="0"/>
                  <a:t>)=</a:t>
                </a:r>
                <a:r>
                  <a:rPr lang="en-US" altLang="zh-CN" baseline="-25000" dirty="0"/>
                  <a:t> </a:t>
                </a:r>
                <a:r>
                  <a:rPr lang="en-US" altLang="zh-CN" dirty="0"/>
                  <a:t>(3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𝑐</m:t>
                    </m:r>
                    <m:r>
                      <m:rPr>
                        <m:nor/>
                      </m:rPr>
                      <a:rPr lang="en-US" altLang="zh-CN" baseline="-25000" dirty="0"/>
                      <m:t>1</m:t>
                    </m:r>
                    <m:r>
                      <m:rPr>
                        <m:nor/>
                      </m:rPr>
                      <a:rPr lang="zh-CN" altLang="en-US" b="1" dirty="0"/>
                      <m:t>𝑒</m:t>
                    </m:r>
                  </m:oMath>
                </a14:m>
                <a:r>
                  <a:rPr lang="en-US" altLang="zh-CN" baseline="-25000" dirty="0"/>
                  <a:t>1</a:t>
                </a:r>
                <a:r>
                  <a:rPr lang="en-US" altLang="zh-CN" dirty="0"/>
                  <a:t>+2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𝑐</m:t>
                    </m:r>
                    <m:r>
                      <m:rPr>
                        <m:nor/>
                      </m:rPr>
                      <a:rPr lang="en-US" altLang="zh-CN" baseline="-25000" dirty="0"/>
                      <m:t>1</m:t>
                    </m:r>
                    <m:r>
                      <m:rPr>
                        <m:nor/>
                      </m:rPr>
                      <a:rPr lang="zh-CN" altLang="en-US" b="1" dirty="0"/>
                      <m:t>𝑒</m:t>
                    </m:r>
                    <m:r>
                      <m:rPr>
                        <m:nor/>
                      </m:rPr>
                      <a:rPr lang="en-US" altLang="zh-CN" baseline="-25000" dirty="0"/>
                      <m:t>2</m:t>
                    </m:r>
                  </m:oMath>
                </a14:m>
                <a:r>
                  <a:rPr lang="en-US" altLang="zh-CN" dirty="0"/>
                  <a:t>)+</a:t>
                </a:r>
                <a:r>
                  <a:rPr lang="en-US" altLang="zh-CN" baseline="-25000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𝑐</m:t>
                    </m:r>
                    <m:r>
                      <m:rPr>
                        <m:nor/>
                      </m:rPr>
                      <a:rPr lang="en-US" altLang="zh-CN" baseline="-25000" dirty="0"/>
                      <m:t>2</m:t>
                    </m:r>
                    <m:r>
                      <m:rPr>
                        <m:nor/>
                      </m:rPr>
                      <a:rPr lang="zh-CN" altLang="en-US" b="1" dirty="0"/>
                      <m:t>𝑒</m:t>
                    </m:r>
                  </m:oMath>
                </a14:m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𝑐</m:t>
                    </m:r>
                    <m:r>
                      <m:rPr>
                        <m:nor/>
                      </m:rPr>
                      <a:rPr lang="en-US" altLang="zh-CN" baseline="-25000" dirty="0"/>
                      <m:t>2</m:t>
                    </m:r>
                    <m:r>
                      <m:rPr>
                        <m:nor/>
                      </m:rPr>
                      <a:rPr lang="zh-CN" altLang="en-US" b="1" dirty="0"/>
                      <m:t>𝑒</m:t>
                    </m:r>
                    <m:r>
                      <m:rPr>
                        <m:nor/>
                      </m:rPr>
                      <a:rPr lang="en-US" altLang="zh-CN" baseline="-25000" dirty="0"/>
                      <m:t>2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         =(3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/>
                      <m:t>𝑒</m:t>
                    </m:r>
                  </m:oMath>
                </a14:m>
                <a:r>
                  <a:rPr lang="en-US" altLang="zh-CN" baseline="-25000" dirty="0"/>
                  <a:t>1</a:t>
                </a:r>
                <a:r>
                  <a:rPr lang="en-US" altLang="zh-CN" dirty="0"/>
                  <a:t>+(2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/>
                      <m:t>𝑒</m:t>
                    </m:r>
                    <m:r>
                      <m:rPr>
                        <m:nor/>
                      </m:rPr>
                      <a:rPr lang="en-US" altLang="zh-CN" baseline="-25000" dirty="0"/>
                      <m:t>2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210877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从标准基开始的基底变换（坐标变换）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103551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8D66A-02E5-49FF-90BA-FB28573EE1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521475"/>
              </a:xfrm>
            </p:spPr>
            <p:txBody>
              <a:bodyPr/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dirty="0"/>
                  <a:t>𝑐</a:t>
                </a:r>
                <a:r>
                  <a:rPr lang="en-US" altLang="zh-CN" baseline="-25000" dirty="0"/>
                  <a:t>1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2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 </a:t>
                </a:r>
                <a:r>
                  <a:rPr lang="en-US" altLang="zh-CN" dirty="0"/>
                  <a:t>=(3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/>
                      <m:t>𝑒</m:t>
                    </m:r>
                  </m:oMath>
                </a14:m>
                <a:r>
                  <a:rPr lang="en-US" altLang="zh-CN" baseline="-25000" dirty="0"/>
                  <a:t>1</a:t>
                </a:r>
                <a:r>
                  <a:rPr lang="en-US" altLang="zh-CN" dirty="0"/>
                  <a:t>+(2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/>
                      <m:t>𝑒</m:t>
                    </m:r>
                    <m:r>
                      <m:rPr>
                        <m:nor/>
                      </m:rPr>
                      <a:rPr lang="en-US" altLang="zh-CN" baseline="-25000" dirty="0"/>
                      <m:t>2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因此𝑐</a:t>
                </a:r>
                <a:r>
                  <a:rPr lang="en-US" altLang="zh-CN" baseline="-25000" dirty="0"/>
                  <a:t>1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2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 </a:t>
                </a:r>
                <a:r>
                  <a:rPr lang="zh-CN" altLang="en-US" dirty="0"/>
                  <a:t>相应于</a:t>
                </a:r>
                <a:r>
                  <a:rPr lang="en-US" altLang="zh-CN" dirty="0"/>
                  <a:t>[</a:t>
                </a:r>
                <a:r>
                  <a:rPr lang="zh-CN" altLang="en-US" b="1" dirty="0"/>
                  <a:t>𝑒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𝑒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的坐标向量为：</a:t>
                </a:r>
                <a:endParaRPr lang="en-US" altLang="zh-CN" dirty="0"/>
              </a:p>
              <a:p>
                <a:pPr marL="719138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dirty="0"/>
                                  <m:t>3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dirty="0"/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aseline="-25000" dirty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dirty="0"/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dirty="0"/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aseline="-25000" dirty="0"/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dirty="0"/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dirty="0"/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aseline="-25000" dirty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dirty="0"/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dirty="0"/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aseline="-25000" dirty="0"/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dirty="0"/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aseline="-25000" dirty="0"/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dirty="0"/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aseline="-25000" dirty="0"/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如果令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b="1" dirty="0"/>
                          <m:t>𝑢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zh-CN" b="0" i="0" baseline="-25000" dirty="0" smtClean="0"/>
                          <m:t>, </m:t>
                        </m:r>
                        <m:r>
                          <m:rPr>
                            <m:nor/>
                          </m:rPr>
                          <a:rPr lang="zh-CN" altLang="en-US" b="1" dirty="0"/>
                          <m:t>𝑢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则给定任何相应于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1, </m:t>
                    </m:r>
                    <m:r>
                      <m:rPr>
                        <m:nor/>
                      </m:rPr>
                      <a: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r>
                  <a:rPr lang="zh-CN" altLang="en-US" dirty="0"/>
                  <a:t>的坐标向量</a:t>
                </a:r>
                <a:r>
                  <a:rPr lang="zh-CN" altLang="en-US" b="1" dirty="0"/>
                  <a:t>𝑐</a:t>
                </a:r>
                <a:r>
                  <a:rPr lang="zh-CN" altLang="en-US" dirty="0"/>
                  <a:t>，求相应于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[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𝑒</a:t>
                </a:r>
                <a:r>
                  <a:rPr lang="en-US" altLang="zh-CN" baseline="-25000" dirty="0">
                    <a:solidFill>
                      <a:srgbClr val="0000FF"/>
                    </a:solidFill>
                  </a:rPr>
                  <a:t>1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,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𝑒</a:t>
                </a:r>
                <a:r>
                  <a:rPr lang="en-US" altLang="zh-CN" baseline="-25000" dirty="0">
                    <a:solidFill>
                      <a:srgbClr val="0000FF"/>
                    </a:solidFill>
                  </a:rPr>
                  <a:t>2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]</a:t>
                </a:r>
                <a:r>
                  <a:rPr lang="zh-CN" altLang="en-US" dirty="0"/>
                  <a:t>的坐标向量 𝑥，我们只需要用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𝑈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乘以 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𝑐</a:t>
                </a:r>
                <a:r>
                  <a:rPr lang="zh-CN" altLang="en-US" dirty="0"/>
                  <a:t>，就可以得到 </a:t>
                </a:r>
                <a:r>
                  <a:rPr lang="zh-CN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转移公式：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𝑥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=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𝑈𝑐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此时，称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𝑈</a:t>
                </a:r>
                <a:r>
                  <a:rPr lang="zh-CN" altLang="en-US" dirty="0"/>
                  <a:t>为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有序基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1, </m:t>
                    </m:r>
                    <m:r>
                      <m:rPr>
                        <m:nor/>
                      </m:rPr>
                      <a: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r>
                  <a:rPr lang="zh-CN" altLang="en-US" dirty="0"/>
                  <a:t>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标准基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[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𝑒</a:t>
                </a:r>
                <a:r>
                  <a:rPr lang="en-US" altLang="zh-CN" baseline="-25000" dirty="0">
                    <a:solidFill>
                      <a:srgbClr val="0000FF"/>
                    </a:solidFill>
                  </a:rPr>
                  <a:t>1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,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𝑒</a:t>
                </a:r>
                <a:r>
                  <a:rPr lang="en-US" altLang="zh-CN" baseline="-25000" dirty="0">
                    <a:solidFill>
                      <a:srgbClr val="0000FF"/>
                    </a:solidFill>
                  </a:rPr>
                  <a:t>2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]</a:t>
                </a:r>
                <a:r>
                  <a:rPr lang="zh-CN" altLang="en-US" dirty="0"/>
                  <a:t>的</a:t>
                </a:r>
                <a:r>
                  <a:rPr lang="zh-CN" altLang="en-US" b="1" dirty="0"/>
                  <a:t>转移矩阵</a:t>
                </a:r>
                <a:r>
                  <a:rPr lang="en-US" altLang="zh-CN" b="1" dirty="0"/>
                  <a:t>(transition matrix)</a:t>
                </a:r>
                <a:r>
                  <a:rPr lang="zh-CN" altLang="en-US" dirty="0"/>
                  <a:t> 。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521475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从标准基开始的基底变换（坐标变换）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DF170B-AC8B-4C4F-972B-87CB23F9A988}"/>
              </a:ext>
            </a:extLst>
          </p:cNvPr>
          <p:cNvSpPr/>
          <p:nvPr/>
        </p:nvSpPr>
        <p:spPr>
          <a:xfrm>
            <a:off x="1752600" y="5105400"/>
            <a:ext cx="2438400" cy="533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80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8D66A-02E5-49FF-90BA-FB28573EE1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3683151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       为了求解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任务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，我们需要求从</a:t>
                </a: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[</a:t>
                </a:r>
                <a:r>
                  <a:rPr lang="zh-CN" alt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𝑒</a:t>
                </a:r>
                <a:r>
                  <a:rPr lang="en-US" altLang="zh-CN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,</a:t>
                </a:r>
                <a:r>
                  <a:rPr lang="zh-CN" alt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𝑒</a:t>
                </a:r>
                <a:r>
                  <a:rPr lang="en-US" altLang="zh-CN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]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到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rPr>
                      <m:t>1, </m:t>
                    </m:r>
                    <m:r>
                      <m:rPr>
                        <m:nor/>
                      </m:rPr>
                      <a: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]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的转移矩阵。任务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中的矩阵 𝑈 是非奇异的，因此它的列向量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线性无关。由上面的转移公式可以得到：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         因此，给定向量：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baseline="3000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altLang="zh-CN" baseline="-25000" dirty="0">
                        <a:latin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zh-CN" altLang="en-US" b="1" dirty="0">
                        <a:latin typeface="Times New Roman" panose="02020603050405020304" pitchFamily="18" charset="0"/>
                      </a:rPr>
                      <m:t>𝑒</m:t>
                    </m:r>
                    <m:r>
                      <m:rPr>
                        <m:nor/>
                      </m:rPr>
                      <a:rPr lang="en-US" altLang="zh-CN" baseline="-25000" dirty="0">
                        <a:latin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zh-CN" altLang="en-US" b="1" dirty="0">
                        <a:latin typeface="Times New Roman" panose="02020603050405020304" pitchFamily="18" charset="0"/>
                      </a:rPr>
                      <m:t>𝑒</m:t>
                    </m:r>
                    <m:r>
                      <m:rPr>
                        <m:nor/>
                      </m:rPr>
                      <a:rPr lang="en-US" altLang="zh-CN" baseline="-25000" dirty="0">
                        <a:latin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，只需要乘以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𝑈</a:t>
                </a:r>
                <a:r>
                  <a:rPr lang="zh-CN" altLang="en-US" baseline="30000" dirty="0">
                    <a:latin typeface="Times New Roman" panose="02020603050405020304" pitchFamily="18" charset="0"/>
                  </a:rPr>
                  <a:t>−</a:t>
                </a:r>
                <a:r>
                  <a:rPr lang="en-US" altLang="zh-CN" baseline="30000" dirty="0">
                    <a:latin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即可求出在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rPr>
                      <m:t>1, </m:t>
                    </m:r>
                    <m:r>
                      <m:rPr>
                        <m:nor/>
                      </m:rPr>
                      <a: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]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下的坐标向量。其中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𝑈</a:t>
                </a:r>
                <a:r>
                  <a:rPr lang="zh-CN" altLang="en-US" baseline="30000" dirty="0">
                    <a:latin typeface="Times New Roman" panose="02020603050405020304" pitchFamily="18" charset="0"/>
                  </a:rPr>
                  <a:t>−</a:t>
                </a:r>
                <a:r>
                  <a:rPr lang="en-US" altLang="zh-CN" baseline="30000" dirty="0">
                    <a:latin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为从</a:t>
                </a: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[</a:t>
                </a:r>
                <a:r>
                  <a:rPr lang="zh-CN" alt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𝑒</a:t>
                </a:r>
                <a:r>
                  <a:rPr lang="en-US" altLang="zh-CN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,</a:t>
                </a:r>
                <a:r>
                  <a:rPr lang="zh-CN" alt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𝑒</a:t>
                </a:r>
                <a:r>
                  <a:rPr lang="en-US" altLang="zh-CN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]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到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rPr>
                      <m:t>1, </m:t>
                    </m:r>
                    <m:r>
                      <m:rPr>
                        <m:nor/>
                      </m:rPr>
                      <a: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]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的转移矩阵。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3683151"/>
              </a:xfrm>
              <a:blipFill>
                <a:blip r:embed="rId2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从标准基开始的基底变换（坐标变换）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C7650D-8003-4EA2-91C2-E886425742A4}"/>
              </a:ext>
            </a:extLst>
          </p:cNvPr>
          <p:cNvSpPr txBox="1"/>
          <p:nvPr/>
        </p:nvSpPr>
        <p:spPr>
          <a:xfrm>
            <a:off x="92528" y="4945981"/>
            <a:ext cx="8958943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CN" altLang="en-US" b="1" dirty="0"/>
              <a:t>逆矩阵的求解方法：</a:t>
            </a:r>
            <a:r>
              <a:rPr lang="zh-CN" altLang="en-US" dirty="0"/>
              <a:t>假设存在矩阵</a:t>
            </a:r>
            <a:r>
              <a:rPr lang="en-US" altLang="zh-CN" b="1" i="1" dirty="0"/>
              <a:t>A</a:t>
            </a:r>
            <a:r>
              <a:rPr lang="zh-CN" altLang="en-US" dirty="0"/>
              <a:t>，我们可以构造一个新的矩阵  </a:t>
            </a:r>
            <a:r>
              <a:rPr lang="zh-CN" altLang="en-US" b="1" dirty="0"/>
              <a:t>𝐵</a:t>
            </a:r>
            <a:r>
              <a:rPr lang="en-US" altLang="zh-CN" dirty="0"/>
              <a:t>=[</a:t>
            </a:r>
            <a:r>
              <a:rPr lang="zh-CN" altLang="en-US" b="1" dirty="0"/>
              <a:t>𝐴𝐼</a:t>
            </a:r>
            <a:r>
              <a:rPr lang="en-US" altLang="zh-CN" dirty="0"/>
              <a:t>] </a:t>
            </a:r>
            <a:r>
              <a:rPr lang="zh-CN" altLang="en-US" dirty="0"/>
              <a:t>，然后对</a:t>
            </a:r>
            <a:r>
              <a:rPr lang="en-US" altLang="zh-CN" b="1" i="1" dirty="0"/>
              <a:t>B</a:t>
            </a:r>
            <a:r>
              <a:rPr lang="zh-CN" altLang="en-US" dirty="0"/>
              <a:t>进行初等行变换，目标是将</a:t>
            </a:r>
            <a:r>
              <a:rPr lang="en-US" altLang="zh-CN" b="1" i="1" dirty="0"/>
              <a:t>A</a:t>
            </a:r>
            <a:r>
              <a:rPr lang="zh-CN" altLang="en-US" dirty="0"/>
              <a:t>转换为单位矩阵</a:t>
            </a:r>
            <a:r>
              <a:rPr lang="en-US" altLang="zh-CN" b="1" i="1" dirty="0"/>
              <a:t>I</a:t>
            </a:r>
            <a:r>
              <a:rPr lang="zh-CN" altLang="en-US" dirty="0"/>
              <a:t>。当新的矩阵产生的时候，</a:t>
            </a:r>
            <a:r>
              <a:rPr lang="en-US" altLang="zh-CN" i="1" dirty="0"/>
              <a:t>I</a:t>
            </a:r>
            <a:r>
              <a:rPr lang="zh-CN" altLang="en-US" dirty="0"/>
              <a:t>的伴随矩阵就是</a:t>
            </a:r>
            <a:r>
              <a:rPr lang="en-US" altLang="zh-CN" b="1" i="1" dirty="0"/>
              <a:t>A</a:t>
            </a:r>
            <a:r>
              <a:rPr lang="zh-CN" altLang="en-US" dirty="0"/>
              <a:t>的逆矩阵</a:t>
            </a:r>
            <a:r>
              <a:rPr lang="zh-CN" altLang="en-US" b="1" dirty="0"/>
              <a:t>𝐴</a:t>
            </a:r>
            <a:r>
              <a:rPr lang="zh-CN" altLang="en-US" baseline="30000" dirty="0"/>
              <a:t>−</a:t>
            </a:r>
            <a:r>
              <a:rPr lang="en-US" altLang="zh-CN" baseline="30000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。即， </a:t>
            </a:r>
            <a:r>
              <a:rPr lang="zh-CN" altLang="en-US" b="1" dirty="0"/>
              <a:t>𝐶</a:t>
            </a:r>
            <a:r>
              <a:rPr lang="en-US" altLang="zh-CN" dirty="0"/>
              <a:t>=[</a:t>
            </a:r>
            <a:r>
              <a:rPr lang="zh-CN" altLang="en-US" b="1" dirty="0"/>
              <a:t>𝐼𝐴</a:t>
            </a:r>
            <a:r>
              <a:rPr lang="zh-CN" altLang="en-US" baseline="30000" dirty="0"/>
              <a:t>−</a:t>
            </a:r>
            <a:r>
              <a:rPr lang="en-US" altLang="zh-CN" baseline="30000" dirty="0"/>
              <a:t>1</a:t>
            </a:r>
            <a:r>
              <a:rPr lang="en-US" altLang="zh-CN" dirty="0"/>
              <a:t>] 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85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498071-34C4-4750-B6C7-087BE20F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本讲要点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CE41EB-45B4-4025-86B9-3542BE3E266A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152400" y="1182500"/>
            <a:ext cx="8686800" cy="4493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理解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+mj-ea"/>
                <a:ea typeface="+mj-ea"/>
              </a:rPr>
              <a:t>基底变化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+mj-ea"/>
                <a:ea typeface="+mj-ea"/>
              </a:rPr>
              <a:t>坐标变换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的原理</a:t>
            </a:r>
          </a:p>
          <a:p>
            <a:pPr marL="457200" lvl="0" indent="-4572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学会从将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标准基[𝑒</a:t>
            </a:r>
            <a:r>
              <a:rPr kumimoji="0" lang="zh-CN" altLang="zh-CN" b="0" i="0" u="none" strike="noStrike" cap="none" normalizeH="0" baseline="-2500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,𝑒</a:t>
            </a:r>
            <a:r>
              <a:rPr kumimoji="0" lang="zh-CN" altLang="zh-CN" b="0" i="0" u="none" strike="noStrike" cap="none" normalizeH="0" baseline="-2500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]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下的坐标迁移到</a:t>
            </a:r>
            <a:r>
              <a:rPr lang="zh-CN" altLang="en-US" dirty="0">
                <a:solidFill>
                  <a:srgbClr val="FF0000"/>
                </a:solidFill>
                <a:latin typeface="+mj-ea"/>
              </a:rPr>
              <a:t>任意</a:t>
            </a:r>
            <a:r>
              <a:rPr lang="zh-CN" altLang="zh-CN" dirty="0">
                <a:solidFill>
                  <a:srgbClr val="FF0000"/>
                </a:solidFill>
                <a:latin typeface="+mj-ea"/>
              </a:rPr>
              <a:t>基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[𝑢</a:t>
            </a:r>
            <a:r>
              <a:rPr kumimoji="0" lang="zh-CN" altLang="zh-CN" b="0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,𝑢</a:t>
            </a:r>
            <a:r>
              <a:rPr kumimoji="0" lang="zh-CN" altLang="zh-CN" b="0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]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，并求转移矩阵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学会从将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任意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基[𝑢</a:t>
            </a:r>
            <a:r>
              <a:rPr kumimoji="0" lang="zh-CN" altLang="zh-CN" b="0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,𝑢</a:t>
            </a:r>
            <a:r>
              <a:rPr kumimoji="0" lang="zh-CN" altLang="zh-CN" b="0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]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下的坐标迁移到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标准基[𝑒</a:t>
            </a:r>
            <a:r>
              <a:rPr kumimoji="0" lang="zh-CN" altLang="zh-CN" b="0" i="0" u="none" strike="noStrike" cap="none" normalizeH="0" baseline="-2500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,𝑒</a:t>
            </a:r>
            <a:r>
              <a:rPr kumimoji="0" lang="zh-CN" altLang="zh-CN" b="0" i="0" u="none" strike="noStrike" cap="none" normalizeH="0" baseline="-2500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]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，并求转移矩阵</a:t>
            </a:r>
          </a:p>
          <a:p>
            <a:pPr marL="457200" lvl="0" indent="-4572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学会从将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任意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基[𝑢</a:t>
            </a:r>
            <a:r>
              <a:rPr kumimoji="0" lang="zh-CN" altLang="zh-CN" b="0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,𝑢</a:t>
            </a:r>
            <a:r>
              <a:rPr kumimoji="0" lang="zh-CN" altLang="zh-CN" b="0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]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下的坐标迁移到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任意</a:t>
            </a:r>
            <a:r>
              <a:rPr lang="zh-CN" altLang="zh-CN" dirty="0">
                <a:solidFill>
                  <a:srgbClr val="FF0000"/>
                </a:solidFill>
                <a:latin typeface="+mj-ea"/>
                <a:ea typeface="+mj-ea"/>
              </a:rPr>
              <a:t>基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[𝑣</a:t>
            </a:r>
            <a:r>
              <a:rPr kumimoji="0" lang="zh-CN" altLang="zh-CN" b="0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,𝑣</a:t>
            </a:r>
            <a:r>
              <a:rPr kumimoji="0" lang="zh-CN" altLang="zh-CN" b="0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]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，并求转移矩阵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重点掌握配合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Python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描述实现上述功能</a:t>
            </a:r>
          </a:p>
        </p:txBody>
      </p:sp>
    </p:spTree>
    <p:extLst>
      <p:ext uri="{BB962C8B-B14F-4D97-AF65-F5344CB8AC3E}">
        <p14:creationId xmlns:p14="http://schemas.microsoft.com/office/powerpoint/2010/main" val="1098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8D66A-02E5-49FF-90BA-FB28573EE1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例题讲解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76200" y="1397097"/>
                <a:ext cx="8991600" cy="5521475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例</a:t>
                </a:r>
                <a:r>
                  <a:rPr lang="en-US" altLang="zh-CN" b="1" dirty="0"/>
                  <a:t>5.5】 </a:t>
                </a:r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 smtClean="0">
                        <a:solidFill>
                          <a:schemeClr val="tx1"/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 smtClean="0">
                        <a:solidFill>
                          <a:schemeClr val="tx1"/>
                        </a:solidFill>
                      </a:rPr>
                      <m:t>1</m:t>
                    </m:r>
                    <m:r>
                      <a:rPr lang="en-US" altLang="zh-CN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=(3,2)</a:t>
                </a:r>
                <a:r>
                  <a:rPr lang="zh-CN" altLang="en-US" baseline="30000" dirty="0"/>
                  <a:t>𝑇</a:t>
                </a:r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/>
                      <m:t>𝑢</m:t>
                    </m:r>
                    <m:r>
                      <a:rPr lang="en-US" altLang="zh-CN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=(1,1)</a:t>
                </a:r>
                <a:r>
                  <a:rPr lang="zh-CN" altLang="en-US" baseline="30000" dirty="0"/>
                  <a:t>𝑇 </a:t>
                </a:r>
                <a:r>
                  <a:rPr lang="zh-CN" altLang="en-US" dirty="0"/>
                  <a:t>及 </a:t>
                </a:r>
                <a:r>
                  <a:rPr lang="zh-CN" altLang="en-US" b="1" dirty="0"/>
                  <a:t>𝑥</a:t>
                </a:r>
                <a:r>
                  <a:rPr lang="en-US" altLang="zh-CN" dirty="0"/>
                  <a:t>=(7,4)</a:t>
                </a:r>
                <a:r>
                  <a:rPr lang="zh-CN" altLang="en-US" baseline="30000" dirty="0"/>
                  <a:t>𝑇</a:t>
                </a:r>
                <a:r>
                  <a:rPr lang="zh-CN" altLang="en-US" dirty="0"/>
                  <a:t>。求</a:t>
                </a:r>
                <a:r>
                  <a:rPr lang="zh-CN" altLang="en-US" b="1" dirty="0"/>
                  <a:t>𝑥</a:t>
                </a:r>
                <a:r>
                  <a:rPr lang="zh-CN" altLang="en-US" dirty="0"/>
                  <a:t>相应于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和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的坐标向量。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/>
                  <a:t>解：根据前面的思路，从 </a:t>
                </a:r>
                <a:r>
                  <a:rPr lang="en-US" altLang="zh-CN" dirty="0"/>
                  <a:t>[</a:t>
                </a:r>
                <a:r>
                  <a:rPr lang="zh-CN" altLang="en-US" b="1" dirty="0"/>
                  <a:t>𝑒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𝑒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到 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/>
                      <m:t>𝑢</m:t>
                    </m:r>
                    <m:r>
                      <m:rPr>
                        <m:nor/>
                      </m:rPr>
                      <a:rPr lang="en-US" altLang="zh-CN" baseline="-25000" dirty="0"/>
                      <m:t>1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/>
                      <m:t>𝑢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] </a:t>
                </a:r>
                <a:r>
                  <a:rPr lang="zh-CN" altLang="en-US" dirty="0"/>
                  <a:t>的转移矩阵为 𝑈 的逆矩阵，其中：</a:t>
                </a:r>
                <a:r>
                  <a:rPr lang="zh-CN" altLang="en-US" b="1" dirty="0"/>
                  <a:t>𝑈</a:t>
                </a:r>
                <a:r>
                  <a:rPr lang="en-US" altLang="zh-CN" dirty="0"/>
                  <a:t>=(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/>
                  <a:t>因此，</a:t>
                </a:r>
                <a:r>
                  <a:rPr lang="zh-CN" altLang="en-US" b="1" dirty="0"/>
                  <a:t>𝑐</a:t>
                </a:r>
                <a:r>
                  <a:rPr lang="en-US" altLang="zh-CN" dirty="0"/>
                  <a:t>=</a:t>
                </a:r>
                <a:r>
                  <a:rPr lang="zh-CN" altLang="en-US" b="1" dirty="0"/>
                  <a:t>𝑈</a:t>
                </a:r>
                <a:r>
                  <a:rPr lang="zh-CN" altLang="en-US" baseline="30000" dirty="0"/>
                  <a:t>−</a:t>
                </a:r>
                <a:r>
                  <a:rPr lang="en-US" altLang="zh-CN" baseline="30000" dirty="0"/>
                  <a:t>1</a:t>
                </a:r>
                <a:r>
                  <a:rPr lang="zh-CN" altLang="en-US" b="1" dirty="0"/>
                  <a:t>𝑥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/>
                  <a:t>即 </a:t>
                </a:r>
                <a:r>
                  <a:rPr lang="zh-CN" altLang="en-US" b="1" dirty="0"/>
                  <a:t>𝑐</a:t>
                </a:r>
                <a:r>
                  <a:rPr lang="zh-CN" altLang="en-US" dirty="0"/>
                  <a:t> 为要求的坐标向量，且 </a:t>
                </a:r>
                <a:r>
                  <a:rPr lang="zh-CN" altLang="en-US" b="1" dirty="0"/>
                  <a:t>𝑥</a:t>
                </a:r>
                <a:r>
                  <a:rPr lang="en-US" altLang="zh-CN" dirty="0"/>
                  <a:t>=3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−2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/>
                  <a:t>       </a:t>
                </a:r>
                <a:r>
                  <a:rPr lang="zh-CN" altLang="en-US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下面使用</a:t>
                </a:r>
                <a:r>
                  <a:rPr lang="en-US" altLang="zh-CN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Python</a:t>
                </a:r>
                <a:r>
                  <a:rPr lang="zh-CN" altLang="en-US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求解转移矩阵</a:t>
                </a:r>
                <a:r>
                  <a:rPr lang="zh-CN" altLang="en-US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𝑈</a:t>
                </a:r>
                <a:r>
                  <a:rPr lang="zh-CN" altLang="en-US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的逆矩阵</a:t>
                </a:r>
                <a:r>
                  <a:rPr lang="zh-CN" altLang="en-US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𝑈</a:t>
                </a:r>
                <a:r>
                  <a:rPr lang="zh-CN" altLang="en-US" i="1" baseline="30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−</a:t>
                </a:r>
                <a:r>
                  <a:rPr lang="en-US" altLang="zh-CN" i="1" baseline="30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zh-CN" altLang="en-US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和矩阵与向量之间的乘法。</a:t>
                </a:r>
                <a:endParaRPr lang="zh-CN" altLang="en-US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76200" y="1397097"/>
                <a:ext cx="8991600" cy="5521475"/>
              </a:xfrm>
              <a:blipFill>
                <a:blip r:embed="rId2"/>
                <a:stretch>
                  <a:fillRect l="-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从标准基开始的基底变换（坐标变换）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354836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8D66A-02E5-49FF-90BA-FB28573EE1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例题讲解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从标准基开始的基底变换（坐标变换）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CB9A40-EC69-4546-837B-7758B1C77F8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ABC372-6D93-4B8E-B04E-F12C1F36F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62" y="2121233"/>
            <a:ext cx="6088772" cy="4034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77F8E8-E13B-4D0E-8381-6B0492AB5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401557"/>
            <a:ext cx="2142924" cy="237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22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8D66A-02E5-49FF-90BA-FB28573EE1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例题讲解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398814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b="1" dirty="0">
                    <a:latin typeface="Times New Roman" panose="02020603050405020304" pitchFamily="18" charset="0"/>
                  </a:rPr>
                  <a:t>【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例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5.6】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m:rPr>
                        <m:nor/>
                      </m:rPr>
                      <a:rPr lang="en-US" altLang="zh-CN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m:t>1</m:t>
                    </m:r>
                    <m:r>
                      <a:rPr lang="en-US" altLang="zh-CN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=(1,-1)</a:t>
                </a:r>
                <a:r>
                  <a:rPr lang="zh-CN" altLang="en-US" baseline="30000" dirty="0">
                    <a:latin typeface="Times New Roman" panose="02020603050405020304" pitchFamily="18" charset="0"/>
                  </a:rPr>
                  <a:t>𝑇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=(-2,3)</a:t>
                </a:r>
                <a:r>
                  <a:rPr lang="zh-CN" altLang="en-US" baseline="30000" dirty="0">
                    <a:latin typeface="Times New Roman" panose="02020603050405020304" pitchFamily="18" charset="0"/>
                  </a:rPr>
                  <a:t>𝑇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。求从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[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𝑒</a:t>
                </a:r>
                <a:r>
                  <a:rPr lang="en-US" altLang="zh-CN" baseline="-25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,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𝑒</a:t>
                </a:r>
                <a:r>
                  <a:rPr lang="en-US" altLang="zh-CN" baseline="-25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]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到 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>
                        <a:latin typeface="Times New Roman" panose="02020603050405020304" pitchFamily="18" charset="0"/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latin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>
                        <a:latin typeface="Times New Roman" panose="02020603050405020304" pitchFamily="18" charset="0"/>
                      </a:rPr>
                      <m:t>𝑢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]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的转移矩阵，并确定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>
                        <a:latin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=(1,2)</a:t>
                </a:r>
                <a:r>
                  <a:rPr lang="zh-CN" altLang="en-US" baseline="30000" dirty="0">
                    <a:latin typeface="Times New Roman" panose="02020603050405020304" pitchFamily="18" charset="0"/>
                  </a:rPr>
                  <a:t>𝑇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相应于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m:rPr>
                        <m:nor/>
                      </m:rPr>
                      <a:rPr lang="en-US" altLang="zh-CN" baseline="-25000" dirty="0">
                        <a:latin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]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的坐标向量。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解：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从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m:rPr>
                        <m:nor/>
                      </m:rPr>
                      <a:rPr lang="en-US" altLang="zh-CN" baseline="-25000" dirty="0">
                        <a:latin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]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到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[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𝑒</a:t>
                </a:r>
                <a:r>
                  <a:rPr lang="en-US" altLang="zh-CN" baseline="-25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,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𝑒</a:t>
                </a:r>
                <a:r>
                  <a:rPr lang="en-US" altLang="zh-CN" baseline="-25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]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的转移矩阵为：</a:t>
                </a:r>
                <a:r>
                  <a:rPr lang="en-US" altLang="zh-CN" b="1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=(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m:rPr>
                        <m:nor/>
                      </m:rPr>
                      <a:rPr lang="en-US" altLang="zh-CN" baseline="-25000" dirty="0">
                        <a:latin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由此，从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[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𝑒</a:t>
                </a:r>
                <a:r>
                  <a:rPr lang="en-US" altLang="zh-CN" baseline="-25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,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𝑒</a:t>
                </a:r>
                <a:r>
                  <a:rPr lang="en-US" altLang="zh-CN" baseline="-25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]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到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m:rPr>
                        <m:nor/>
                      </m:rPr>
                      <a:rPr lang="en-US" altLang="zh-CN" baseline="-25000" dirty="0">
                        <a:latin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]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的转移矩阵为：</a:t>
                </a:r>
                <a:r>
                  <a:rPr lang="en-US" altLang="zh-CN" b="1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baseline="30000" dirty="0">
                    <a:latin typeface="Times New Roman" panose="02020603050405020304" pitchFamily="18" charset="0"/>
                  </a:rPr>
                  <a:t>−</a:t>
                </a:r>
                <a:r>
                  <a:rPr lang="en-US" altLang="zh-CN" baseline="30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因此，向量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>
                        <a:latin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相应于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m:rPr>
                        <m:nor/>
                      </m:rPr>
                      <a:rPr lang="en-US" altLang="zh-CN" baseline="-25000" dirty="0">
                        <a:latin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]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的坐标向量为：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𝑐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=</a:t>
                </a:r>
                <a:r>
                  <a:rPr lang="en-US" altLang="zh-CN" b="1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baseline="30000" dirty="0">
                    <a:latin typeface="Times New Roman" panose="02020603050405020304" pitchFamily="18" charset="0"/>
                  </a:rPr>
                  <a:t>−</a:t>
                </a:r>
                <a:r>
                  <a:rPr lang="en-US" altLang="zh-CN" baseline="30000" dirty="0">
                    <a:latin typeface="Times New Roman" panose="02020603050405020304" pitchFamily="18" charset="0"/>
                  </a:rPr>
                  <a:t>1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𝑥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于是有：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𝑥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=7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𝑏</a:t>
                </a:r>
                <a:r>
                  <a:rPr lang="en-US" altLang="zh-CN" baseline="-25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+3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𝑏</a:t>
                </a:r>
                <a:r>
                  <a:rPr lang="en-US" altLang="zh-CN" baseline="-25000" dirty="0">
                    <a:latin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。</a:t>
                </a:r>
                <a:endParaRPr lang="zh-CN" altLang="en-US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398814"/>
              </a:xfrm>
              <a:blipFill>
                <a:blip r:embed="rId2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>
                <a:latin typeface="Times New Roman" panose="02020603050405020304" pitchFamily="18" charset="0"/>
              </a:rPr>
              <a:t>从标准基开始的基底变换（坐标变换）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12116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8D66A-02E5-49FF-90BA-FB28573EE1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例题讲解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从标准基开始的基底变换（坐标变换）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C9A26E-52BC-4531-842C-3BD241EE285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CEC98F-7674-4589-A253-A3B2D09F3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96"/>
            <a:ext cx="6477000" cy="41331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4F87A5D-605F-4C66-9B60-7B9315DEE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781" y="3733800"/>
            <a:ext cx="2123895" cy="268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63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课堂互动三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223072-9A50-4F7D-9AC5-AE026FCE5347}"/>
              </a:ext>
            </a:extLst>
          </p:cNvPr>
          <p:cNvSpPr txBox="1"/>
          <p:nvPr/>
        </p:nvSpPr>
        <p:spPr>
          <a:xfrm>
            <a:off x="5867402" y="3195792"/>
            <a:ext cx="787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628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从任意基开始的基底变换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9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904773-65C2-4C63-ABBA-231A9C09F0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6200" y="776238"/>
            <a:ext cx="8991600" cy="52108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【</a:t>
            </a:r>
            <a:r>
              <a:rPr lang="zh-CN" altLang="en-US" b="1" dirty="0"/>
              <a:t>定义</a:t>
            </a:r>
            <a:r>
              <a:rPr lang="en-US" altLang="zh-CN" b="1" dirty="0"/>
              <a:t>】 </a:t>
            </a:r>
            <a:r>
              <a:rPr lang="zh-CN" altLang="en-US" dirty="0"/>
              <a:t>令</a:t>
            </a:r>
            <a:r>
              <a:rPr lang="zh-CN" altLang="en-US" b="1" dirty="0"/>
              <a:t>𝑉</a:t>
            </a:r>
            <a:r>
              <a:rPr lang="zh-CN" altLang="en-US" dirty="0"/>
              <a:t>为一个向量空间，且令𝐸</a:t>
            </a:r>
            <a:r>
              <a:rPr lang="en-US" altLang="zh-CN" dirty="0"/>
              <a:t>=[</a:t>
            </a:r>
            <a:r>
              <a:rPr lang="zh-CN" altLang="en-US" b="1" dirty="0"/>
              <a:t>𝑣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b="1" dirty="0"/>
              <a:t>𝑣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b="1" dirty="0"/>
              <a:t>𝑣</a:t>
            </a:r>
            <a:r>
              <a:rPr lang="zh-CN" altLang="en-US" baseline="-25000" dirty="0"/>
              <a:t>𝑛</a:t>
            </a:r>
            <a:r>
              <a:rPr lang="en-US" altLang="zh-CN" dirty="0"/>
              <a:t>] </a:t>
            </a:r>
            <a:r>
              <a:rPr lang="zh-CN" altLang="en-US" dirty="0"/>
              <a:t>为</a:t>
            </a:r>
            <a:r>
              <a:rPr lang="zh-CN" altLang="en-US" b="1" dirty="0"/>
              <a:t>𝑉</a:t>
            </a:r>
            <a:r>
              <a:rPr lang="zh-CN" altLang="en-US" dirty="0"/>
              <a:t>的一组</a:t>
            </a:r>
            <a:r>
              <a:rPr lang="zh-CN" altLang="en-US" dirty="0">
                <a:solidFill>
                  <a:srgbClr val="0000FF"/>
                </a:solidFill>
              </a:rPr>
              <a:t>有序基</a:t>
            </a:r>
            <a:r>
              <a:rPr lang="zh-CN" altLang="en-US" dirty="0"/>
              <a:t>。若 </a:t>
            </a:r>
            <a:r>
              <a:rPr lang="zh-CN" altLang="en-US" b="1" dirty="0"/>
              <a:t>𝑣</a:t>
            </a:r>
            <a:r>
              <a:rPr lang="zh-CN" altLang="en-US" dirty="0"/>
              <a:t> 为 </a:t>
            </a:r>
            <a:r>
              <a:rPr lang="zh-CN" altLang="en-US" b="1" dirty="0"/>
              <a:t>𝑉</a:t>
            </a:r>
            <a:r>
              <a:rPr lang="zh-CN" altLang="en-US" dirty="0"/>
              <a:t> 中的任意元素，则 </a:t>
            </a:r>
            <a:r>
              <a:rPr lang="zh-CN" altLang="en-US" b="1" dirty="0"/>
              <a:t>𝑣</a:t>
            </a:r>
            <a:r>
              <a:rPr lang="zh-CN" altLang="en-US" dirty="0"/>
              <a:t> 可写为：</a:t>
            </a:r>
          </a:p>
          <a:p>
            <a:pPr algn="ctr">
              <a:lnSpc>
                <a:spcPct val="150000"/>
              </a:lnSpc>
            </a:pPr>
            <a:r>
              <a:rPr lang="zh-CN" altLang="en-US" b="1" dirty="0"/>
              <a:t>𝑣</a:t>
            </a:r>
            <a:r>
              <a:rPr lang="en-US" altLang="zh-CN" dirty="0"/>
              <a:t>=</a:t>
            </a:r>
            <a:r>
              <a:rPr lang="zh-CN" altLang="en-US" dirty="0"/>
              <a:t>𝑐</a:t>
            </a:r>
            <a:r>
              <a:rPr lang="en-US" altLang="zh-CN" baseline="-25000" dirty="0"/>
              <a:t>1</a:t>
            </a:r>
            <a:r>
              <a:rPr lang="zh-CN" altLang="en-US" b="1" dirty="0"/>
              <a:t>𝑣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𝑐</a:t>
            </a:r>
            <a:r>
              <a:rPr lang="en-US" altLang="zh-CN" baseline="-25000" dirty="0"/>
              <a:t>2</a:t>
            </a:r>
            <a:r>
              <a:rPr lang="zh-CN" altLang="en-US" b="1" dirty="0"/>
              <a:t>𝑣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𝑐</a:t>
            </a:r>
            <a:r>
              <a:rPr lang="zh-CN" altLang="en-US" baseline="-25000" dirty="0"/>
              <a:t>𝑛</a:t>
            </a:r>
            <a:r>
              <a:rPr lang="zh-CN" altLang="en-US" b="1" dirty="0"/>
              <a:t>𝑣</a:t>
            </a:r>
            <a:r>
              <a:rPr lang="zh-CN" altLang="en-US" baseline="-25000" dirty="0"/>
              <a:t>𝑛</a:t>
            </a:r>
            <a:r>
              <a:rPr lang="zh-CN" alt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其中 𝑐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𝑐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𝑐</a:t>
            </a:r>
            <a:r>
              <a:rPr lang="zh-CN" altLang="en-US" baseline="-25000" dirty="0"/>
              <a:t>𝑛</a:t>
            </a:r>
            <a:r>
              <a:rPr lang="zh-CN" altLang="en-US" dirty="0"/>
              <a:t> 为标量。因此可以将每一个向量</a:t>
            </a:r>
            <a:r>
              <a:rPr lang="zh-CN" altLang="en-US" b="1" dirty="0"/>
              <a:t>𝑣 </a:t>
            </a:r>
            <a:r>
              <a:rPr lang="zh-CN" altLang="en-US" dirty="0"/>
              <a:t>唯一对应于 </a:t>
            </a:r>
            <a:r>
              <a:rPr lang="zh-CN" altLang="en-US" b="1" dirty="0"/>
              <a:t>𝑅</a:t>
            </a:r>
            <a:r>
              <a:rPr lang="zh-CN" altLang="en-US" baseline="30000" dirty="0"/>
              <a:t>𝑛</a:t>
            </a:r>
            <a:r>
              <a:rPr lang="zh-CN" altLang="en-US" dirty="0"/>
              <a:t> 中的一个向量</a:t>
            </a:r>
            <a:r>
              <a:rPr lang="zh-CN" altLang="en-US" b="1" dirty="0"/>
              <a:t>𝑐</a:t>
            </a:r>
            <a:r>
              <a:rPr lang="en-US" altLang="zh-CN" dirty="0"/>
              <a:t>=(</a:t>
            </a:r>
            <a:r>
              <a:rPr lang="zh-CN" altLang="en-US" dirty="0"/>
              <a:t>𝑐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𝑐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𝑐</a:t>
            </a:r>
            <a:r>
              <a:rPr lang="zh-CN" altLang="en-US" baseline="-25000" dirty="0"/>
              <a:t>𝑛</a:t>
            </a:r>
            <a:r>
              <a:rPr lang="en-US" altLang="zh-CN" dirty="0"/>
              <a:t>)</a:t>
            </a:r>
            <a:r>
              <a:rPr lang="zh-CN" altLang="en-US" baseline="30000" dirty="0"/>
              <a:t>𝑇</a:t>
            </a:r>
            <a:r>
              <a:rPr lang="zh-CN" altLang="en-US" dirty="0"/>
              <a:t> 。采用这种方式定义的向量</a:t>
            </a:r>
            <a:r>
              <a:rPr lang="zh-CN" altLang="en-US" b="1" dirty="0"/>
              <a:t>𝑐</a:t>
            </a:r>
            <a:r>
              <a:rPr lang="zh-CN" altLang="en-US" dirty="0"/>
              <a:t>称为 </a:t>
            </a:r>
            <a:r>
              <a:rPr lang="zh-CN" altLang="en-US" b="1" dirty="0">
                <a:solidFill>
                  <a:srgbClr val="0000FF"/>
                </a:solidFill>
              </a:rPr>
              <a:t>𝑣</a:t>
            </a:r>
            <a:r>
              <a:rPr lang="zh-CN" altLang="en-US" dirty="0">
                <a:solidFill>
                  <a:srgbClr val="0000FF"/>
                </a:solidFill>
              </a:rPr>
              <a:t> 相应于有序基 </a:t>
            </a:r>
            <a:r>
              <a:rPr lang="zh-CN" altLang="en-US" b="1" dirty="0">
                <a:solidFill>
                  <a:srgbClr val="0000FF"/>
                </a:solidFill>
              </a:rPr>
              <a:t>𝐸</a:t>
            </a:r>
            <a:r>
              <a:rPr lang="zh-CN" altLang="en-US" dirty="0">
                <a:solidFill>
                  <a:srgbClr val="0000FF"/>
                </a:solidFill>
              </a:rPr>
              <a:t> 的坐标向量</a:t>
            </a:r>
            <a:r>
              <a:rPr lang="zh-CN" altLang="en-US" dirty="0"/>
              <a:t>，并记为 </a:t>
            </a:r>
            <a:r>
              <a:rPr lang="en-US" altLang="zh-CN" dirty="0">
                <a:solidFill>
                  <a:srgbClr val="0000FF"/>
                </a:solidFill>
              </a:rPr>
              <a:t>[</a:t>
            </a:r>
            <a:r>
              <a:rPr lang="zh-CN" altLang="en-US" b="1" dirty="0">
                <a:solidFill>
                  <a:srgbClr val="0000FF"/>
                </a:solidFill>
              </a:rPr>
              <a:t>𝑣</a:t>
            </a:r>
            <a:r>
              <a:rPr lang="en-US" altLang="zh-CN" dirty="0">
                <a:solidFill>
                  <a:srgbClr val="0000FF"/>
                </a:solidFill>
              </a:rPr>
              <a:t>]</a:t>
            </a:r>
            <a:r>
              <a:rPr lang="zh-CN" altLang="en-US" baseline="-25000" dirty="0">
                <a:solidFill>
                  <a:srgbClr val="0000FF"/>
                </a:solidFill>
              </a:rPr>
              <a:t>𝐸</a:t>
            </a:r>
            <a:r>
              <a:rPr lang="zh-CN" altLang="en-US" dirty="0"/>
              <a:t>，𝑐</a:t>
            </a:r>
            <a:r>
              <a:rPr lang="zh-CN" altLang="en-US" baseline="-25000" dirty="0"/>
              <a:t>𝑖</a:t>
            </a:r>
            <a:r>
              <a:rPr lang="zh-CN" altLang="en-US" dirty="0"/>
              <a:t> 称为 </a:t>
            </a:r>
            <a:r>
              <a:rPr lang="zh-CN" altLang="en-US" b="1" dirty="0"/>
              <a:t>𝑣</a:t>
            </a:r>
            <a:r>
              <a:rPr lang="zh-CN" altLang="en-US" dirty="0"/>
              <a:t> 相对于</a:t>
            </a:r>
            <a:r>
              <a:rPr lang="zh-CN" altLang="en-US" b="1" dirty="0"/>
              <a:t>𝐸</a:t>
            </a:r>
            <a:r>
              <a:rPr lang="zh-CN" altLang="en-US" dirty="0"/>
              <a:t> 的坐标。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前面的例子均假设坐标变换在 </a:t>
            </a:r>
            <a:r>
              <a:rPr lang="zh-CN" altLang="en-US" b="1" dirty="0"/>
              <a:t>𝑅</a:t>
            </a:r>
            <a:r>
              <a:rPr lang="en-US" altLang="zh-CN" baseline="300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中进行，类似的方法也可应用于 </a:t>
            </a:r>
            <a:r>
              <a:rPr lang="zh-CN" altLang="en-US" b="1" dirty="0"/>
              <a:t>𝑅</a:t>
            </a:r>
            <a:r>
              <a:rPr lang="zh-CN" altLang="en-US" baseline="30000" dirty="0"/>
              <a:t>𝑛</a:t>
            </a:r>
            <a:r>
              <a:rPr lang="zh-CN" altLang="en-US" dirty="0"/>
              <a:t> 。在 </a:t>
            </a:r>
            <a:r>
              <a:rPr lang="zh-CN" altLang="en-US" b="1" dirty="0"/>
              <a:t>𝑅</a:t>
            </a:r>
            <a:r>
              <a:rPr lang="zh-CN" altLang="en-US" baseline="30000" dirty="0"/>
              <a:t>𝑛</a:t>
            </a:r>
            <a:r>
              <a:rPr lang="zh-CN" altLang="en-US" dirty="0"/>
              <a:t> 中，转移矩阵将为𝑛</a:t>
            </a:r>
            <a:r>
              <a:rPr lang="en-US" altLang="zh-CN" dirty="0"/>
              <a:t>×</a:t>
            </a:r>
            <a:r>
              <a:rPr lang="zh-CN" altLang="en-US" dirty="0"/>
              <a:t>𝑛矩阵。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一般向量空间的基底变换（坐标变换）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391032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52400" y="776238"/>
                <a:ext cx="8915400" cy="576487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下面我们讨论一下从一组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非标准基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a:rPr lang="en-US" altLang="zh-CN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r>
                  <a:rPr lang="zh-CN" altLang="en-US" dirty="0"/>
                  <a:t>到另一组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非标准基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:r>
                  <a:rPr lang="zh-CN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,</a:t>
                </a:r>
                <a:r>
                  <a:rPr lang="zh-CN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r>
                  <a:rPr lang="zh-CN" altLang="en-US" dirty="0"/>
                  <a:t>的坐标变换问题。假设对给定的向量 </a:t>
                </a:r>
                <a:r>
                  <a:rPr lang="zh-CN" altLang="en-US" b="1" dirty="0"/>
                  <a:t>𝑥</a:t>
                </a:r>
                <a:r>
                  <a:rPr lang="zh-CN" altLang="en-US" dirty="0"/>
                  <a:t>，它相应于</a:t>
                </a:r>
                <a:r>
                  <a:rPr lang="en-US" altLang="zh-CN" dirty="0"/>
                  <a:t>[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的坐标为：</a:t>
                </a:r>
                <a:r>
                  <a:rPr lang="zh-CN" altLang="en-US" b="1" dirty="0"/>
                  <a:t>𝑥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1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2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现在，我们希望将𝑥表示为和基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/>
                      <m:t>𝑢</m:t>
                    </m:r>
                    <m:r>
                      <m:rPr>
                        <m:nor/>
                      </m:rPr>
                      <a:rPr lang="en-US" altLang="zh-CN" baseline="-25000" dirty="0"/>
                      <m:t>1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/>
                      <m:t>𝑢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]</a:t>
                </a:r>
                <a:r>
                  <a:rPr lang="zh-CN" altLang="en-US" dirty="0"/>
                  <a:t>对应的坐标𝑑</a:t>
                </a:r>
                <a:r>
                  <a:rPr lang="en-US" altLang="zh-CN" baseline="-25000" dirty="0"/>
                  <a:t>1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𝑑</a:t>
                </a:r>
                <a:r>
                  <a:rPr lang="en-US" altLang="zh-CN" baseline="-25000" dirty="0"/>
                  <a:t>2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。即求标量𝑑</a:t>
                </a:r>
                <a:r>
                  <a:rPr lang="en-US" altLang="zh-CN" baseline="-25000" dirty="0"/>
                  <a:t>1,</a:t>
                </a:r>
                <a:r>
                  <a:rPr lang="zh-CN" altLang="en-US" baseline="-25000" dirty="0"/>
                  <a:t> </a:t>
                </a:r>
                <a:r>
                  <a:rPr lang="zh-CN" altLang="en-US" dirty="0"/>
                  <a:t>𝑑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，使得：𝑐</a:t>
                </a:r>
                <a:r>
                  <a:rPr lang="en-US" altLang="zh-CN" baseline="-25000" dirty="0"/>
                  <a:t>1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2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2 </a:t>
                </a:r>
                <a:r>
                  <a:rPr lang="en-US" altLang="zh-CN" dirty="0"/>
                  <a:t>= </a:t>
                </a:r>
                <a:r>
                  <a:rPr lang="zh-CN" altLang="en-US" dirty="0"/>
                  <a:t>𝑑</a:t>
                </a:r>
                <a:r>
                  <a:rPr lang="en-US" altLang="zh-CN" baseline="-25000" dirty="0"/>
                  <a:t>1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𝑑</a:t>
                </a:r>
                <a:r>
                  <a:rPr lang="en-US" altLang="zh-CN" baseline="-25000" dirty="0"/>
                  <a:t>2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若令 𝑉</a:t>
                </a:r>
                <a:r>
                  <a:rPr lang="en-US" altLang="zh-CN" dirty="0"/>
                  <a:t>=(</a:t>
                </a:r>
                <a:r>
                  <a:rPr lang="zh-CN" altLang="en-US" b="1" dirty="0"/>
                  <a:t>𝑣</a:t>
                </a:r>
                <a:r>
                  <a:rPr lang="en-US" altLang="zh-CN" b="1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，且 𝑈</a:t>
                </a:r>
                <a:r>
                  <a:rPr lang="en-US" altLang="zh-CN" dirty="0"/>
                  <a:t>=(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/>
                      <m:t>𝑢</m:t>
                    </m:r>
                    <m:r>
                      <m:rPr>
                        <m:nor/>
                      </m:rPr>
                      <a:rPr lang="en-US" altLang="zh-CN" baseline="-25000" dirty="0"/>
                      <m:t>1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/>
                      <m:t>𝑢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，则上面的方程可以写成矩阵形式：</a:t>
                </a:r>
                <a:r>
                  <a:rPr lang="zh-CN" altLang="en-US" b="1" dirty="0"/>
                  <a:t>𝑉𝑐</a:t>
                </a:r>
                <a:r>
                  <a:rPr lang="en-US" altLang="zh-CN" dirty="0"/>
                  <a:t>=</a:t>
                </a:r>
                <a:r>
                  <a:rPr lang="zh-CN" altLang="en-US" b="1" dirty="0"/>
                  <a:t>𝑈𝑑</a:t>
                </a:r>
                <a:r>
                  <a:rPr lang="zh-CN" altLang="en-US" dirty="0"/>
                  <a:t> ，由此可以得到：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𝑑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=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𝑈</a:t>
                </a:r>
                <a:r>
                  <a:rPr lang="zh-CN" altLang="en-US" baseline="30000" dirty="0">
                    <a:solidFill>
                      <a:srgbClr val="0000FF"/>
                    </a:solidFill>
                  </a:rPr>
                  <a:t>−</a:t>
                </a:r>
                <a:r>
                  <a:rPr lang="en-US" altLang="zh-CN" baseline="30000" dirty="0">
                    <a:solidFill>
                      <a:srgbClr val="0000FF"/>
                    </a:solidFill>
                  </a:rPr>
                  <a:t>1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𝑉𝑐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因此，给定 </a:t>
                </a:r>
                <a:r>
                  <a:rPr lang="zh-CN" altLang="en-US" b="1" dirty="0"/>
                  <a:t>𝑅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中的向量 </a:t>
                </a:r>
                <a:r>
                  <a:rPr lang="zh-CN" altLang="en-US" b="1" dirty="0"/>
                  <a:t>𝑥</a:t>
                </a:r>
                <a:r>
                  <a:rPr lang="zh-CN" altLang="en-US" dirty="0"/>
                  <a:t> 及其对应的有序基 </a:t>
                </a:r>
                <a:r>
                  <a:rPr lang="en-US" altLang="zh-CN" dirty="0"/>
                  <a:t>[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的坐标向量 𝑐，要求 </a:t>
                </a:r>
                <a:r>
                  <a:rPr lang="zh-CN" altLang="en-US" b="1" dirty="0"/>
                  <a:t>𝑥</a:t>
                </a:r>
                <a:r>
                  <a:rPr lang="zh-CN" altLang="en-US" dirty="0"/>
                  <a:t> 相应于新基 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/>
                      <m:t>𝑢</m:t>
                    </m:r>
                    <m:r>
                      <m:rPr>
                        <m:nor/>
                      </m:rPr>
                      <a:rPr lang="en-US" altLang="zh-CN" baseline="-25000" dirty="0"/>
                      <m:t>1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/>
                      <m:t>𝑢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] </a:t>
                </a:r>
                <a:r>
                  <a:rPr lang="zh-CN" altLang="en-US" dirty="0"/>
                  <a:t>的坐标向量</a:t>
                </a:r>
                <a:r>
                  <a:rPr lang="zh-CN" altLang="en-US" b="1" dirty="0"/>
                  <a:t>𝑑</a:t>
                </a:r>
                <a:r>
                  <a:rPr lang="zh-CN" altLang="en-US" dirty="0"/>
                  <a:t>，只需将 </a:t>
                </a:r>
                <a:r>
                  <a:rPr lang="zh-CN" altLang="en-US" b="1" dirty="0"/>
                  <a:t>𝑐</a:t>
                </a:r>
                <a:r>
                  <a:rPr lang="zh-CN" altLang="en-US" dirty="0"/>
                  <a:t> 乘以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的转移矩阵： </a:t>
                </a:r>
                <a:r>
                  <a:rPr lang="zh-CN" altLang="en-US" b="1" dirty="0"/>
                  <a:t>𝑆</a:t>
                </a:r>
                <a:r>
                  <a:rPr lang="en-US" altLang="zh-CN" dirty="0"/>
                  <a:t>=</a:t>
                </a:r>
                <a:r>
                  <a:rPr lang="zh-CN" altLang="en-US" b="1" dirty="0"/>
                  <a:t>𝑈</a:t>
                </a:r>
                <a:r>
                  <a:rPr lang="zh-CN" altLang="en-US" baseline="30000" dirty="0"/>
                  <a:t>−</a:t>
                </a:r>
                <a:r>
                  <a:rPr lang="en-US" altLang="zh-CN" baseline="30000" dirty="0"/>
                  <a:t>1</a:t>
                </a:r>
                <a:r>
                  <a:rPr lang="zh-CN" altLang="en-US" b="1" dirty="0"/>
                  <a:t>𝑉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52400" y="776238"/>
                <a:ext cx="8915400" cy="5764875"/>
              </a:xfrm>
              <a:blipFill>
                <a:blip r:embed="rId2"/>
                <a:stretch>
                  <a:fillRect l="-478" r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从任意基开始的基底变换（坐标变换）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338973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8D66A-02E5-49FF-90BA-FB28573EE1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例题讲解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6"/>
                <a:ext cx="9144000" cy="5119314"/>
              </a:xfrm>
            </p:spPr>
            <p:txBody>
              <a:bodyPr/>
              <a:lstStyle/>
              <a:p>
                <a:pPr algn="l">
                  <a:lnSpc>
                    <a:spcPct val="200000"/>
                  </a:lnSpc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例</a:t>
                </a:r>
                <a:r>
                  <a:rPr lang="en-US" altLang="zh-CN" b="1" dirty="0"/>
                  <a:t>5.7】</a:t>
                </a:r>
                <a:r>
                  <a:rPr lang="zh-CN" altLang="en-US" dirty="0"/>
                  <a:t>求从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非标准基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:r>
                  <a:rPr lang="zh-CN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,</a:t>
                </a:r>
                <a:r>
                  <a:rPr lang="zh-CN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 </a:t>
                </a:r>
                <a:r>
                  <a:rPr lang="zh-CN" altLang="en-US" dirty="0"/>
                  <a:t>到另一组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非标准基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a:rPr lang="en-US" altLang="zh-CN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的转移矩阵，其中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[5,2]</a:t>
                </a:r>
                <a:r>
                  <a:rPr lang="en-US" altLang="zh-CN" baseline="30000" dirty="0">
                    <a:solidFill>
                      <a:schemeClr val="tx1"/>
                    </a:solidFill>
                  </a:rPr>
                  <a:t>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[7,3]</a:t>
                </a:r>
                <a:r>
                  <a:rPr lang="en-US" altLang="zh-CN" baseline="30000" dirty="0">
                    <a:solidFill>
                      <a:schemeClr val="tx1"/>
                    </a:solidFill>
                  </a:rPr>
                  <a:t>T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及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>
                        <a:solidFill>
                          <a:schemeClr val="tx1"/>
                        </a:solidFill>
                      </a:rPr>
                      <m:t>𝑢</m:t>
                    </m:r>
                  </m:oMath>
                </a14:m>
                <a:r>
                  <a:rPr lang="en-US" altLang="zh-CN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[3,2]</a:t>
                </a:r>
                <a:r>
                  <a:rPr lang="en-US" altLang="zh-CN" baseline="30000" dirty="0">
                    <a:solidFill>
                      <a:schemeClr val="tx1"/>
                    </a:solidFill>
                  </a:rPr>
                  <a:t>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>
                        <a:solidFill>
                          <a:schemeClr val="tx1"/>
                        </a:solidFill>
                      </a:rPr>
                      <m:t>𝑢</m:t>
                    </m:r>
                  </m:oMath>
                </a14:m>
                <a:r>
                  <a:rPr lang="en-US" altLang="zh-CN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[1,1]</a:t>
                </a:r>
                <a:r>
                  <a:rPr lang="en-US" altLang="zh-CN" baseline="30000" dirty="0">
                    <a:solidFill>
                      <a:schemeClr val="tx1"/>
                    </a:solidFill>
                  </a:rPr>
                  <a:t>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。</a:t>
                </a:r>
                <a:endParaRPr lang="en-US" altLang="zh-CN" baseline="30000" dirty="0"/>
              </a:p>
              <a:p>
                <a:pPr algn="l">
                  <a:lnSpc>
                    <a:spcPct val="200000"/>
                  </a:lnSpc>
                </a:pPr>
                <a:r>
                  <a:rPr lang="zh-CN" altLang="en-US" dirty="0"/>
                  <a:t>解：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从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[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]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到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>
                        <a:solidFill>
                          <a:schemeClr val="tx1"/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tx1"/>
                        </a:solidFill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>
                        <a:solidFill>
                          <a:schemeClr val="tx1"/>
                        </a:solidFill>
                      </a:rPr>
                      <m:t>𝑢</m:t>
                    </m:r>
                    <m:r>
                      <a:rPr lang="en-US" altLang="zh-CN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]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的转移矩阵为</a:t>
                </a:r>
                <a:endParaRPr lang="en-US" altLang="zh-CN" baseline="30000" dirty="0">
                  <a:solidFill>
                    <a:schemeClr val="tx1"/>
                  </a:solidFill>
                </a:endParaRPr>
              </a:p>
              <a:p>
                <a:pPr algn="l">
                  <a:lnSpc>
                    <a:spcPct val="200000"/>
                  </a:lnSpc>
                </a:pPr>
                <a:r>
                  <a:rPr lang="zh-CN" altLang="en-US" b="1" dirty="0"/>
                  <a:t>𝑆</a:t>
                </a:r>
                <a:r>
                  <a:rPr lang="en-US" altLang="zh-CN" dirty="0"/>
                  <a:t>=</a:t>
                </a:r>
                <a:r>
                  <a:rPr lang="zh-CN" altLang="en-US" b="1" dirty="0"/>
                  <a:t>𝑈</a:t>
                </a:r>
                <a:r>
                  <a:rPr lang="zh-CN" altLang="en-US" baseline="30000" dirty="0"/>
                  <a:t>−</a:t>
                </a:r>
                <a:r>
                  <a:rPr lang="en-US" altLang="zh-CN" baseline="30000" dirty="0"/>
                  <a:t>1</a:t>
                </a:r>
                <a:r>
                  <a:rPr lang="zh-CN" altLang="en-US" b="1" dirty="0"/>
                  <a:t>𝑉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aseline="30000" dirty="0">
                    <a:solidFill>
                      <a:schemeClr val="tx1"/>
                    </a:solidFill>
                  </a:rPr>
                  <a:t>-1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baseline="30000" dirty="0">
                  <a:solidFill>
                    <a:schemeClr val="tx1"/>
                  </a:solidFill>
                </a:endParaRPr>
              </a:p>
              <a:p>
                <a:pPr algn="l">
                  <a:lnSpc>
                    <a:spcPct val="200000"/>
                  </a:lnSpc>
                </a:pPr>
                <a:r>
                  <a:rPr lang="zh-CN" altLang="en-US" dirty="0"/>
                  <a:t>       相似地，矩阵</a:t>
                </a:r>
                <a:r>
                  <a:rPr lang="en-US" altLang="zh-CN" b="1" dirty="0"/>
                  <a:t>U</a:t>
                </a:r>
                <a:r>
                  <a:rPr lang="zh-CN" altLang="en-US" dirty="0"/>
                  <a:t>的转移矩阵</a:t>
                </a:r>
                <a:r>
                  <a:rPr lang="zh-CN" altLang="en-US" b="1" dirty="0"/>
                  <a:t>𝑈</a:t>
                </a:r>
                <a:r>
                  <a:rPr lang="zh-CN" altLang="en-US" dirty="0"/>
                  <a:t>−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和矩阵乘法，也可以使用</a:t>
                </a:r>
                <a:r>
                  <a:rPr lang="en-US" altLang="zh-CN" dirty="0"/>
                  <a:t>Python</a:t>
                </a:r>
                <a:r>
                  <a:rPr lang="zh-CN" altLang="en-US" dirty="0"/>
                  <a:t>来完成。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6"/>
                <a:ext cx="9144000" cy="5119314"/>
              </a:xfrm>
              <a:blipFill>
                <a:blip r:embed="rId2"/>
                <a:stretch>
                  <a:fillRect l="-467" r="-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从任意基开始的基底变换（坐标变换）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59738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8D66A-02E5-49FF-90BA-FB28573EE1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例题讲解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从任意基开始的基底变换（坐标变换）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52367A-1818-4161-ABF0-1933ADF4C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8800"/>
            <a:ext cx="5693673" cy="37083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AC41193-CFFC-4A75-8CCC-0626EF49E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429000"/>
            <a:ext cx="2147118" cy="260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0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zh-CN" altLang="en-US" dirty="0">
                <a:solidFill>
                  <a:srgbClr val="FF0000"/>
                </a:solidFill>
              </a:rPr>
              <a:t>基底变换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坐标变换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779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8D66A-02E5-49FF-90BA-FB28573EE1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例题讲解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6"/>
                <a:ext cx="9144000" cy="5210877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结果分析</a:t>
                </a:r>
                <a:r>
                  <a:rPr lang="en-US" altLang="zh-CN" b="1" dirty="0"/>
                  <a:t>】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/>
                  <a:t>        从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:r>
                  <a:rPr lang="zh-CN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,</a:t>
                </a:r>
                <a:r>
                  <a:rPr lang="zh-CN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r>
                  <a:rPr lang="zh-CN" altLang="en-US" dirty="0"/>
                  <a:t>到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a:rPr lang="en-US" altLang="zh-CN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r>
                  <a:rPr lang="zh-CN" altLang="en-US" dirty="0"/>
                  <a:t>的转换可以看成是一个两步的过程。</a:t>
                </a:r>
                <a:r>
                  <a:rPr lang="zh-CN" altLang="en-US" b="1" dirty="0"/>
                  <a:t>首先</a:t>
                </a:r>
                <a:r>
                  <a:rPr lang="zh-CN" altLang="en-US" dirty="0"/>
                  <a:t>从 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:r>
                  <a:rPr lang="zh-CN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,</a:t>
                </a:r>
                <a:r>
                  <a:rPr lang="zh-CN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r>
                  <a:rPr lang="zh-CN" altLang="en-US" dirty="0"/>
                  <a:t>转换为标准基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[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𝑒</a:t>
                </a:r>
                <a:r>
                  <a:rPr lang="en-US" altLang="zh-CN" baseline="-25000" dirty="0">
                    <a:solidFill>
                      <a:srgbClr val="0000FF"/>
                    </a:solidFill>
                  </a:rPr>
                  <a:t>1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,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𝑒</a:t>
                </a:r>
                <a:r>
                  <a:rPr lang="en-US" altLang="zh-CN" baseline="-25000" dirty="0">
                    <a:solidFill>
                      <a:srgbClr val="0000FF"/>
                    </a:solidFill>
                  </a:rPr>
                  <a:t>2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] </a:t>
                </a:r>
                <a:r>
                  <a:rPr lang="zh-CN" altLang="en-US" dirty="0"/>
                  <a:t>，</a:t>
                </a:r>
                <a:r>
                  <a:rPr lang="zh-CN" altLang="en-US" b="1" dirty="0"/>
                  <a:t>然后</a:t>
                </a:r>
                <a:r>
                  <a:rPr lang="zh-CN" altLang="en-US" dirty="0"/>
                  <a:t>再从标准基转换为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a:rPr lang="en-US" altLang="zh-CN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。给定向量空间</a:t>
                </a:r>
                <a:r>
                  <a:rPr lang="zh-CN" altLang="en-US" b="1" dirty="0"/>
                  <a:t>𝑅</a:t>
                </a:r>
                <a:r>
                  <a:rPr lang="en-US" altLang="zh-CN" baseline="30000" dirty="0"/>
                  <a:t>2</a:t>
                </a:r>
                <a:r>
                  <a:rPr lang="zh-CN" altLang="en-US" dirty="0"/>
                  <a:t>中的向量 </a:t>
                </a:r>
                <a:r>
                  <a:rPr lang="zh-CN" altLang="en-US" b="1" dirty="0"/>
                  <a:t>𝑥</a:t>
                </a:r>
                <a:r>
                  <a:rPr lang="zh-CN" altLang="en-US" dirty="0"/>
                  <a:t>，若 </a:t>
                </a:r>
                <a:r>
                  <a:rPr lang="zh-CN" altLang="en-US" b="1" dirty="0"/>
                  <a:t>𝑐</a:t>
                </a:r>
                <a:r>
                  <a:rPr lang="zh-CN" altLang="en-US" dirty="0"/>
                  <a:t> 为 </a:t>
                </a:r>
                <a:r>
                  <a:rPr lang="zh-CN" altLang="en-US" b="1" dirty="0"/>
                  <a:t>𝑥</a:t>
                </a:r>
                <a:r>
                  <a:rPr lang="zh-CN" altLang="en-US" dirty="0"/>
                  <a:t> 相应于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:r>
                  <a:rPr lang="zh-CN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,</a:t>
                </a:r>
                <a:r>
                  <a:rPr lang="zh-CN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r>
                  <a:rPr lang="zh-CN" altLang="en-US" dirty="0"/>
                  <a:t>的坐标向量，且 </a:t>
                </a:r>
                <a:r>
                  <a:rPr lang="zh-CN" altLang="en-US" b="1" dirty="0"/>
                  <a:t>𝑑</a:t>
                </a:r>
                <a:r>
                  <a:rPr lang="zh-CN" altLang="en-US" dirty="0"/>
                  <a:t> 为 </a:t>
                </a:r>
                <a:r>
                  <a:rPr lang="zh-CN" altLang="en-US" b="1" dirty="0"/>
                  <a:t>𝑥</a:t>
                </a:r>
                <a:r>
                  <a:rPr lang="zh-CN" altLang="en-US" dirty="0"/>
                  <a:t> 相应于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a:rPr lang="en-US" altLang="zh-CN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r>
                  <a:rPr lang="zh-CN" altLang="en-US" dirty="0"/>
                  <a:t>的坐标向量，则：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dirty="0"/>
                  <a:t>𝑐</a:t>
                </a:r>
                <a:r>
                  <a:rPr lang="en-US" altLang="zh-CN" baseline="-25000" dirty="0"/>
                  <a:t>1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2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=</a:t>
                </a:r>
                <a:r>
                  <a:rPr lang="zh-CN" altLang="en-US" dirty="0"/>
                  <a:t>𝑥</a:t>
                </a:r>
                <a:r>
                  <a:rPr lang="en-US" altLang="zh-CN" baseline="-25000" dirty="0"/>
                  <a:t>1</a:t>
                </a:r>
                <a:r>
                  <a:rPr lang="zh-CN" altLang="en-US" b="1" dirty="0"/>
                  <a:t>𝑒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𝑥</a:t>
                </a:r>
                <a:r>
                  <a:rPr lang="en-US" altLang="zh-CN" baseline="-25000" dirty="0"/>
                  <a:t>2</a:t>
                </a:r>
                <a:r>
                  <a:rPr lang="zh-CN" altLang="en-US" b="1" dirty="0"/>
                  <a:t>𝑒</a:t>
                </a:r>
                <a:r>
                  <a:rPr lang="en-US" altLang="zh-CN" baseline="-25000" dirty="0"/>
                  <a:t>2 </a:t>
                </a:r>
                <a:r>
                  <a:rPr lang="en-US" altLang="zh-CN" dirty="0"/>
                  <a:t>= </a:t>
                </a:r>
                <a:r>
                  <a:rPr lang="zh-CN" altLang="en-US" dirty="0"/>
                  <a:t>𝑑</a:t>
                </a:r>
                <a:r>
                  <a:rPr lang="en-US" altLang="zh-CN" baseline="-25000" dirty="0"/>
                  <a:t>1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𝑑</a:t>
                </a:r>
                <a:r>
                  <a:rPr lang="en-US" altLang="zh-CN" baseline="-25000" dirty="0"/>
                  <a:t>2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/>
                  <a:t>       因为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是从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:r>
                  <a:rPr lang="zh-CN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,</a:t>
                </a:r>
                <a:r>
                  <a:rPr lang="zh-CN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r>
                  <a:rPr lang="zh-CN" altLang="en-US" dirty="0"/>
                  <a:t>到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[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𝑒</a:t>
                </a:r>
                <a:r>
                  <a:rPr lang="en-US" altLang="zh-CN" baseline="-25000" dirty="0">
                    <a:solidFill>
                      <a:srgbClr val="0000FF"/>
                    </a:solidFill>
                  </a:rPr>
                  <a:t>1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,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𝑒</a:t>
                </a:r>
                <a:r>
                  <a:rPr lang="en-US" altLang="zh-CN" baseline="-25000" dirty="0">
                    <a:solidFill>
                      <a:srgbClr val="0000FF"/>
                    </a:solidFill>
                  </a:rPr>
                  <a:t>2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]</a:t>
                </a:r>
                <a:r>
                  <a:rPr lang="zh-CN" altLang="en-US" dirty="0"/>
                  <a:t>的转移矩阵，且 </a:t>
                </a:r>
                <a:r>
                  <a:rPr lang="zh-CN" altLang="en-US" b="1" dirty="0"/>
                  <a:t>𝑈</a:t>
                </a:r>
                <a:r>
                  <a:rPr lang="zh-CN" altLang="en-US" baseline="30000" dirty="0"/>
                  <a:t>−</a:t>
                </a:r>
                <a:r>
                  <a:rPr lang="en-US" altLang="zh-CN" baseline="30000" dirty="0"/>
                  <a:t>1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是从</a:t>
                </a:r>
                <a:r>
                  <a:rPr lang="en-US" altLang="zh-CN" dirty="0"/>
                  <a:t>[</a:t>
                </a:r>
                <a:r>
                  <a:rPr lang="zh-CN" altLang="en-US" b="1" dirty="0"/>
                  <a:t>𝑒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𝑒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到 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a:rPr lang="en-US" altLang="zh-CN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的转移矩阵，由此得到：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𝑉𝑐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=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𝑥 </a:t>
                </a:r>
                <a:r>
                  <a:rPr lang="zh-CN" altLang="en-US" dirty="0"/>
                  <a:t>及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𝑈</a:t>
                </a:r>
                <a:r>
                  <a:rPr lang="zh-CN" altLang="en-US" baseline="30000" dirty="0">
                    <a:solidFill>
                      <a:srgbClr val="FF0000"/>
                    </a:solidFill>
                  </a:rPr>
                  <a:t>−</a:t>
                </a:r>
                <a:r>
                  <a:rPr lang="en-US" altLang="zh-CN" baseline="30000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𝑥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=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𝑑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/>
                  <a:t>        于是，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𝑈</a:t>
                </a:r>
                <a:r>
                  <a:rPr lang="zh-CN" altLang="en-US" baseline="30000" dirty="0">
                    <a:solidFill>
                      <a:srgbClr val="FF0000"/>
                    </a:solidFill>
                  </a:rPr>
                  <a:t>−</a:t>
                </a:r>
                <a:r>
                  <a:rPr lang="en-US" altLang="zh-CN" baseline="30000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𝑉𝑐</a:t>
                </a:r>
                <a:r>
                  <a:rPr lang="en-US" altLang="zh-CN" dirty="0"/>
                  <a:t>=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𝑈</a:t>
                </a:r>
                <a:r>
                  <a:rPr lang="zh-CN" altLang="en-US" baseline="30000" dirty="0">
                    <a:solidFill>
                      <a:srgbClr val="FF0000"/>
                    </a:solidFill>
                  </a:rPr>
                  <a:t>−</a:t>
                </a:r>
                <a:r>
                  <a:rPr lang="en-US" altLang="zh-CN" baseline="30000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𝑥</a:t>
                </a:r>
                <a:r>
                  <a:rPr lang="en-US" altLang="zh-CN" dirty="0"/>
                  <a:t>=</a:t>
                </a:r>
                <a:r>
                  <a:rPr lang="zh-CN" altLang="en-US" b="1" dirty="0"/>
                  <a:t>𝑑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6"/>
                <a:ext cx="9144000" cy="5210877"/>
              </a:xfrm>
              <a:blipFill>
                <a:blip r:embed="rId2"/>
                <a:stretch>
                  <a:fillRect l="-467" r="-2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从任意基开始的基底变换（坐标变换）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420250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8D66A-02E5-49FF-90BA-FB28573EE1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例题讲解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52400" y="1397096"/>
                <a:ext cx="8763000" cy="3134027"/>
              </a:xfrm>
            </p:spPr>
            <p:txBody>
              <a:bodyPr/>
              <a:lstStyle/>
              <a:p>
                <a:pPr algn="l">
                  <a:lnSpc>
                    <a:spcPct val="200000"/>
                  </a:lnSpc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结果分析</a:t>
                </a:r>
                <a:r>
                  <a:rPr lang="en-US" altLang="zh-CN" b="1" dirty="0"/>
                  <a:t>】</a:t>
                </a:r>
              </a:p>
              <a:p>
                <a:pPr>
                  <a:lnSpc>
                    <a:spcPct val="200000"/>
                  </a:lnSpc>
                </a:pPr>
                <a:r>
                  <a:rPr lang="zh-CN" altLang="en-US" dirty="0"/>
                  <a:t>       如前所述，我们得到了从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:r>
                  <a:rPr lang="zh-CN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,</a:t>
                </a:r>
                <a:r>
                  <a:rPr lang="zh-CN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r>
                  <a:rPr lang="zh-CN" altLang="en-US" dirty="0"/>
                  <a:t>到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a:rPr lang="en-US" altLang="zh-CN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r>
                  <a:rPr lang="zh-CN" altLang="en-US" dirty="0"/>
                  <a:t>的转移矩阵为 </a:t>
                </a:r>
                <a:r>
                  <a:rPr lang="zh-CN" altLang="en-US" b="1" dirty="0"/>
                  <a:t>𝑆</a:t>
                </a:r>
                <a:r>
                  <a:rPr lang="en-US" altLang="zh-CN" dirty="0"/>
                  <a:t>=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𝑈</a:t>
                </a:r>
                <a:r>
                  <a:rPr lang="zh-CN" altLang="en-US" baseline="30000" dirty="0">
                    <a:solidFill>
                      <a:srgbClr val="FF0000"/>
                    </a:solidFill>
                  </a:rPr>
                  <a:t>−</a:t>
                </a:r>
                <a:r>
                  <a:rPr lang="en-US" altLang="zh-CN" baseline="30000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𝑉</a:t>
                </a:r>
                <a:r>
                  <a:rPr lang="zh-CN" altLang="en-US" dirty="0"/>
                  <a:t>。下面给出一个形象化的图示：</a:t>
                </a:r>
                <a:endParaRPr lang="en-US" altLang="zh-CN" dirty="0"/>
              </a:p>
              <a:p>
                <a:pPr>
                  <a:lnSpc>
                    <a:spcPct val="20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52400" y="1397096"/>
                <a:ext cx="8763000" cy="3134027"/>
              </a:xfrm>
              <a:blipFill>
                <a:blip r:embed="rId2"/>
                <a:stretch>
                  <a:fillRect l="-487" r="-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从任意基开始的基底变换（坐标变换）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8FDF9C-9353-4189-AEE0-327082CAE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3810000"/>
            <a:ext cx="5867400" cy="26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4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FAB881-5A60-471A-ACAC-9C1133CB4D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例题讲解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704503A-8F5B-4C25-9C1C-59F5E34A9A1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45556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5.8】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 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𝑥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3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𝑣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𝑣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𝑣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及  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𝑦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𝑣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−3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𝑣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𝑣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，令：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𝐸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[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𝑣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𝑣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𝑣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[(1,1,1)</a:t>
                </a:r>
                <a:r>
                  <a:rPr lang="zh-CN" alt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𝑇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,(2,3,2)</a:t>
                </a:r>
                <a:r>
                  <a:rPr lang="zh-CN" alt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𝑇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,(1,5,4)</a:t>
                </a:r>
                <a:r>
                  <a:rPr lang="zh-CN" alt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𝑇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𝐹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[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𝑢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𝑢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𝑢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[(1,1,0)</a:t>
                </a:r>
                <a:r>
                  <a:rPr lang="zh-CN" alt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𝑇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,(1,2,0)</a:t>
                </a:r>
                <a:r>
                  <a:rPr lang="zh-CN" alt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𝑇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,(1,2,1)</a:t>
                </a:r>
                <a:r>
                  <a:rPr lang="zh-CN" alt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𝑇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求：（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）从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的转移矩阵；（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）求 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𝑦 相应于有序基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的坐标。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解：（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的转移矩阵为：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m:rPr>
                          <m:nor/>
                        </m:rPr>
                        <a:rPr lang="zh-CN" altLang="en-US" baseline="30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baseline="30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zh-CN" altLang="en-US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baseline="300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704503A-8F5B-4C25-9C1C-59F5E34A9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455560"/>
              </a:xfrm>
              <a:blipFill>
                <a:blip r:embed="rId2"/>
                <a:stretch>
                  <a:fillRect l="-467" r="-3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从任意基开始的基底变换（坐标变换）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64702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FAB881-5A60-471A-ACAC-9C1133CB4D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例题讲解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704503A-8F5B-4C25-9C1C-59F5E34A9A1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37079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解：（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）坐标 </a:t>
                </a:r>
                <a:r>
                  <a:rPr lang="zh-CN" altLang="en-US" b="1" dirty="0"/>
                  <a:t>𝑥</a:t>
                </a:r>
                <a:r>
                  <a:rPr lang="en-US" altLang="zh-CN" b="1" dirty="0"/>
                  <a:t>,</a:t>
                </a:r>
                <a:r>
                  <a:rPr lang="zh-CN" altLang="en-US" b="1" dirty="0"/>
                  <a:t>𝑦 </a:t>
                </a:r>
                <a:r>
                  <a:rPr lang="zh-CN" altLang="en-US" dirty="0"/>
                  <a:t>相应于有序基 </a:t>
                </a:r>
                <a:r>
                  <a:rPr lang="zh-CN" altLang="en-US" b="1" dirty="0"/>
                  <a:t>𝐹</a:t>
                </a:r>
                <a:r>
                  <a:rPr lang="zh-CN" altLang="en-US" dirty="0"/>
                  <a:t> 的坐标向量为：</a:t>
                </a:r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𝑺𝒚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拓展验证</a:t>
                </a:r>
                <a:r>
                  <a:rPr lang="en-US" altLang="zh-CN" dirty="0"/>
                  <a:t>】</a:t>
                </a:r>
                <a:r>
                  <a:rPr lang="zh-CN" altLang="en-US" dirty="0"/>
                  <a:t>：验证基底变换前后的恒等性</a:t>
                </a:r>
              </a:p>
              <a:p>
                <a:pPr marL="719138">
                  <a:lnSpc>
                    <a:spcPct val="150000"/>
                  </a:lnSpc>
                </a:pPr>
                <a:r>
                  <a:rPr lang="en-US" altLang="zh-CN" dirty="0"/>
                  <a:t>8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−5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+3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3 </a:t>
                </a:r>
                <a:r>
                  <a:rPr lang="en-US" altLang="zh-CN" dirty="0"/>
                  <a:t>= 3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+2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−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 </a:t>
                </a:r>
              </a:p>
              <a:p>
                <a:pPr marL="719138">
                  <a:lnSpc>
                    <a:spcPct val="150000"/>
                  </a:lnSpc>
                </a:pPr>
                <a:r>
                  <a:rPr lang="en-US" altLang="zh-CN" dirty="0"/>
                  <a:t>−8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+2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+3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3 </a:t>
                </a:r>
                <a:r>
                  <a:rPr lang="en-US" altLang="zh-CN" dirty="0"/>
                  <a:t>= 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−3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+2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3</a:t>
                </a:r>
                <a:endParaRPr lang="zh-CN" altLang="en-US" baseline="300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704503A-8F5B-4C25-9C1C-59F5E34A9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370793"/>
              </a:xfrm>
              <a:blipFill>
                <a:blip r:embed="rId2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从任意基开始的基底变换（坐标变换）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36883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FAB881-5A60-471A-ACAC-9C1133CB4D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例题讲解</a:t>
            </a:r>
            <a:r>
              <a:rPr lang="en-US" altLang="zh-CN" dirty="0"/>
              <a:t>-Python</a:t>
            </a:r>
            <a:r>
              <a:rPr lang="zh-CN" altLang="en-US" dirty="0"/>
              <a:t>描述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704503A-8F5B-4C25-9C1C-59F5E34A9A1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616671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zh-CN" altLang="en-US" baseline="30000" dirty="0">
              <a:latin typeface="+mj-ea"/>
              <a:ea typeface="+mj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从任意基开始的基底变换（坐标变换）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06F63A5-1D4C-42CA-974A-21C4D4250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5432"/>
            <a:ext cx="9144000" cy="47667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AF79B68-E5FB-4102-8BDD-86CC3F3FF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013768"/>
            <a:ext cx="4133333" cy="366666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800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FAB881-5A60-471A-ACAC-9C1133CB4D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25048"/>
            <a:ext cx="9144000" cy="6516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拓展验证</a:t>
            </a:r>
            <a:r>
              <a:rPr lang="en-US" altLang="zh-CN" dirty="0"/>
              <a:t>】</a:t>
            </a:r>
            <a:r>
              <a:rPr lang="zh-CN" altLang="en-US" dirty="0"/>
              <a:t>：验证基底变换前后的恒等性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704503A-8F5B-4C25-9C1C-59F5E34A9A1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1332893"/>
          </a:xfrm>
        </p:spPr>
        <p:txBody>
          <a:bodyPr/>
          <a:lstStyle/>
          <a:p>
            <a:pPr marL="719138">
              <a:lnSpc>
                <a:spcPct val="150000"/>
              </a:lnSpc>
            </a:pPr>
            <a:r>
              <a:rPr lang="en-US" altLang="zh-CN" dirty="0"/>
              <a:t>8</a:t>
            </a:r>
            <a:r>
              <a:rPr lang="zh-CN" altLang="en-US" b="1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−5</a:t>
            </a:r>
            <a:r>
              <a:rPr lang="zh-CN" altLang="en-US" b="1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+3</a:t>
            </a:r>
            <a:r>
              <a:rPr lang="zh-CN" altLang="en-US" b="1" dirty="0"/>
              <a:t>𝑢</a:t>
            </a:r>
            <a:r>
              <a:rPr lang="en-US" altLang="zh-CN" baseline="-25000" dirty="0"/>
              <a:t>3 </a:t>
            </a:r>
            <a:r>
              <a:rPr lang="en-US" altLang="zh-CN" dirty="0"/>
              <a:t>= 3</a:t>
            </a:r>
            <a:r>
              <a:rPr lang="zh-CN" altLang="en-US" b="1" dirty="0"/>
              <a:t>𝑣</a:t>
            </a:r>
            <a:r>
              <a:rPr lang="en-US" altLang="zh-CN" baseline="-25000" dirty="0"/>
              <a:t>1</a:t>
            </a:r>
            <a:r>
              <a:rPr lang="en-US" altLang="zh-CN" dirty="0"/>
              <a:t>+2</a:t>
            </a:r>
            <a:r>
              <a:rPr lang="zh-CN" altLang="en-US" b="1" dirty="0"/>
              <a:t>𝑣</a:t>
            </a:r>
            <a:r>
              <a:rPr lang="en-US" altLang="zh-CN" baseline="-25000" dirty="0"/>
              <a:t>2</a:t>
            </a:r>
            <a:r>
              <a:rPr lang="en-US" altLang="zh-CN" dirty="0"/>
              <a:t>−</a:t>
            </a:r>
            <a:r>
              <a:rPr lang="zh-CN" altLang="en-US" b="1" dirty="0"/>
              <a:t>𝑣</a:t>
            </a:r>
            <a:r>
              <a:rPr lang="en-US" altLang="zh-CN" baseline="-25000" dirty="0"/>
              <a:t>3</a:t>
            </a:r>
            <a:r>
              <a:rPr lang="en-US" altLang="zh-CN" dirty="0"/>
              <a:t> </a:t>
            </a:r>
          </a:p>
          <a:p>
            <a:pPr marL="719138">
              <a:lnSpc>
                <a:spcPct val="150000"/>
              </a:lnSpc>
            </a:pPr>
            <a:r>
              <a:rPr lang="en-US" altLang="zh-CN" dirty="0"/>
              <a:t>−8</a:t>
            </a:r>
            <a:r>
              <a:rPr lang="zh-CN" altLang="en-US" b="1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+2</a:t>
            </a:r>
            <a:r>
              <a:rPr lang="zh-CN" altLang="en-US" b="1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+3</a:t>
            </a:r>
            <a:r>
              <a:rPr lang="zh-CN" altLang="en-US" b="1" dirty="0"/>
              <a:t>𝑢</a:t>
            </a:r>
            <a:r>
              <a:rPr lang="en-US" altLang="zh-CN" baseline="-25000" dirty="0"/>
              <a:t>3 </a:t>
            </a:r>
            <a:r>
              <a:rPr lang="en-US" altLang="zh-CN" dirty="0"/>
              <a:t>= </a:t>
            </a:r>
            <a:r>
              <a:rPr lang="zh-CN" altLang="en-US" b="1" dirty="0"/>
              <a:t>𝑣</a:t>
            </a:r>
            <a:r>
              <a:rPr lang="en-US" altLang="zh-CN" baseline="-25000" dirty="0"/>
              <a:t>1</a:t>
            </a:r>
            <a:r>
              <a:rPr lang="en-US" altLang="zh-CN" dirty="0"/>
              <a:t>−3</a:t>
            </a:r>
            <a:r>
              <a:rPr lang="zh-CN" altLang="en-US" b="1" dirty="0"/>
              <a:t>𝑣</a:t>
            </a:r>
            <a:r>
              <a:rPr lang="en-US" altLang="zh-CN" baseline="-25000" dirty="0"/>
              <a:t>2</a:t>
            </a:r>
            <a:r>
              <a:rPr lang="en-US" altLang="zh-CN" dirty="0"/>
              <a:t>+2</a:t>
            </a:r>
            <a:r>
              <a:rPr lang="zh-CN" altLang="en-US" b="1" dirty="0"/>
              <a:t>𝑣</a:t>
            </a:r>
            <a:r>
              <a:rPr lang="en-US" altLang="zh-CN" baseline="-25000" dirty="0"/>
              <a:t>3</a:t>
            </a:r>
            <a:endParaRPr lang="zh-CN" altLang="en-US" baseline="30000" dirty="0">
              <a:latin typeface="+mj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从任意基开始的基底变换（坐标变换）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2C9707-FFA3-4F5A-B22D-78AE18B64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9144000" cy="377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5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课堂互动四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223072-9A50-4F7D-9AC5-AE026FCE5347}"/>
              </a:ext>
            </a:extLst>
          </p:cNvPr>
          <p:cNvSpPr txBox="1"/>
          <p:nvPr/>
        </p:nvSpPr>
        <p:spPr>
          <a:xfrm>
            <a:off x="5867402" y="3195792"/>
            <a:ext cx="787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更多</a:t>
            </a:r>
            <a:r>
              <a:rPr lang="zh-CN" altLang="en-US" dirty="0">
                <a:solidFill>
                  <a:srgbClr val="0000FF"/>
                </a:solidFill>
              </a:rPr>
              <a:t>基底变换</a:t>
            </a:r>
            <a:r>
              <a:rPr lang="zh-CN" altLang="en-US" dirty="0"/>
              <a:t>的例子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791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904773-65C2-4C63-ABBA-231A9C09F0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2902553"/>
          </a:xfr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zh-CN" altLang="zh-CN" dirty="0">
                <a:latin typeface="+mj-ea"/>
                <a:ea typeface="+mj-ea"/>
              </a:rPr>
              <a:t>从</a:t>
            </a:r>
            <a:r>
              <a:rPr lang="zh-CN" altLang="zh-CN" dirty="0">
                <a:solidFill>
                  <a:srgbClr val="0000FF"/>
                </a:solidFill>
                <a:latin typeface="+mj-ea"/>
                <a:ea typeface="+mj-ea"/>
              </a:rPr>
              <a:t>标准基[</a:t>
            </a:r>
            <a:r>
              <a:rPr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𝑒</a:t>
            </a:r>
            <a:r>
              <a:rPr lang="zh-CN" altLang="zh-CN" baseline="-25000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zh-CN" dirty="0">
                <a:solidFill>
                  <a:srgbClr val="0000FF"/>
                </a:solidFill>
                <a:latin typeface="+mj-ea"/>
                <a:ea typeface="+mj-ea"/>
              </a:rPr>
              <a:t>,</a:t>
            </a:r>
            <a:r>
              <a:rPr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𝑒</a:t>
            </a:r>
            <a:r>
              <a:rPr lang="zh-CN" altLang="zh-CN" baseline="-25000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zh-CN" dirty="0">
                <a:solidFill>
                  <a:srgbClr val="0000FF"/>
                </a:solidFill>
                <a:latin typeface="+mj-ea"/>
                <a:ea typeface="+mj-ea"/>
              </a:rPr>
              <a:t>]</a:t>
            </a:r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zh-CN" altLang="zh-CN" dirty="0">
                <a:latin typeface="+mj-ea"/>
                <a:ea typeface="+mj-ea"/>
              </a:rPr>
              <a:t>到</a:t>
            </a:r>
            <a:r>
              <a:rPr lang="zh-CN" altLang="en-US" dirty="0">
                <a:solidFill>
                  <a:srgbClr val="FF0000"/>
                </a:solidFill>
                <a:ea typeface="-apple-system"/>
              </a:rPr>
              <a:t>任意</a:t>
            </a:r>
            <a:r>
              <a:rPr lang="zh-CN" altLang="zh-CN" dirty="0">
                <a:solidFill>
                  <a:srgbClr val="FF0000"/>
                </a:solidFill>
                <a:latin typeface="+mj-ea"/>
                <a:ea typeface="+mj-ea"/>
              </a:rPr>
              <a:t>基[</a:t>
            </a:r>
            <a:r>
              <a:rPr lang="zh-CN" altLang="zh-CN" b="1" dirty="0">
                <a:solidFill>
                  <a:srgbClr val="FF0000"/>
                </a:solidFill>
                <a:latin typeface="+mj-ea"/>
                <a:ea typeface="+mj-ea"/>
              </a:rPr>
              <a:t>𝑢</a:t>
            </a:r>
            <a:r>
              <a:rPr lang="zh-CN" altLang="zh-CN" baseline="-250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zh-CN" altLang="zh-CN" dirty="0">
                <a:solidFill>
                  <a:srgbClr val="FF0000"/>
                </a:solidFill>
                <a:latin typeface="+mj-ea"/>
                <a:ea typeface="+mj-ea"/>
              </a:rPr>
              <a:t>,</a:t>
            </a:r>
            <a:r>
              <a:rPr lang="zh-CN" altLang="zh-CN" b="1" dirty="0">
                <a:solidFill>
                  <a:srgbClr val="FF0000"/>
                </a:solidFill>
                <a:latin typeface="+mj-ea"/>
                <a:ea typeface="+mj-ea"/>
              </a:rPr>
              <a:t>𝑢</a:t>
            </a:r>
            <a:r>
              <a:rPr lang="zh-CN" altLang="zh-CN" baseline="-25000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zh-CN" altLang="zh-CN" dirty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的基底变换（坐标变换）</a:t>
            </a:r>
            <a:endParaRPr lang="zh-CN" altLang="zh-CN" dirty="0">
              <a:latin typeface="+mj-ea"/>
              <a:ea typeface="+mj-ea"/>
            </a:endParaRPr>
          </a:p>
          <a:p>
            <a:pPr marL="457200" indent="-457200" algn="l" rtl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zh-CN" dirty="0">
                <a:latin typeface="+mj-ea"/>
                <a:ea typeface="+mj-ea"/>
              </a:rPr>
              <a:t>从</a:t>
            </a:r>
            <a:r>
              <a:rPr lang="zh-CN" altLang="en-US" dirty="0">
                <a:solidFill>
                  <a:srgbClr val="FF0000"/>
                </a:solidFill>
                <a:ea typeface="-apple-system"/>
              </a:rPr>
              <a:t>任意</a:t>
            </a:r>
            <a:r>
              <a:rPr lang="zh-CN" altLang="zh-CN" dirty="0">
                <a:solidFill>
                  <a:srgbClr val="FF0000"/>
                </a:solidFill>
                <a:latin typeface="+mj-ea"/>
                <a:ea typeface="+mj-ea"/>
              </a:rPr>
              <a:t>基[</a:t>
            </a:r>
            <a:r>
              <a:rPr lang="zh-CN" altLang="zh-CN" b="1" dirty="0">
                <a:solidFill>
                  <a:srgbClr val="FF0000"/>
                </a:solidFill>
                <a:latin typeface="+mj-ea"/>
                <a:ea typeface="+mj-ea"/>
              </a:rPr>
              <a:t>𝑢</a:t>
            </a:r>
            <a:r>
              <a:rPr lang="zh-CN" altLang="zh-CN" baseline="-250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zh-CN" altLang="zh-CN" dirty="0">
                <a:solidFill>
                  <a:srgbClr val="FF0000"/>
                </a:solidFill>
                <a:latin typeface="+mj-ea"/>
                <a:ea typeface="+mj-ea"/>
              </a:rPr>
              <a:t>,</a:t>
            </a:r>
            <a:r>
              <a:rPr lang="zh-CN" altLang="zh-CN" b="1" dirty="0">
                <a:solidFill>
                  <a:srgbClr val="FF0000"/>
                </a:solidFill>
                <a:latin typeface="+mj-ea"/>
                <a:ea typeface="+mj-ea"/>
              </a:rPr>
              <a:t>𝑢</a:t>
            </a:r>
            <a:r>
              <a:rPr lang="zh-CN" altLang="zh-CN" baseline="-25000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zh-CN" altLang="zh-CN" dirty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CN" altLang="zh-CN" dirty="0">
                <a:latin typeface="+mj-ea"/>
                <a:ea typeface="+mj-ea"/>
              </a:rPr>
              <a:t>到</a:t>
            </a:r>
            <a:r>
              <a:rPr lang="zh-CN" altLang="zh-CN" dirty="0">
                <a:solidFill>
                  <a:srgbClr val="0000FF"/>
                </a:solidFill>
                <a:latin typeface="+mj-ea"/>
                <a:ea typeface="+mj-ea"/>
              </a:rPr>
              <a:t>标准基[</a:t>
            </a:r>
            <a:r>
              <a:rPr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𝑒</a:t>
            </a:r>
            <a:r>
              <a:rPr lang="zh-CN" altLang="zh-CN" baseline="-25000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zh-CN" dirty="0">
                <a:solidFill>
                  <a:srgbClr val="0000FF"/>
                </a:solidFill>
                <a:latin typeface="+mj-ea"/>
                <a:ea typeface="+mj-ea"/>
              </a:rPr>
              <a:t>,</a:t>
            </a:r>
            <a:r>
              <a:rPr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𝑒</a:t>
            </a:r>
            <a:r>
              <a:rPr lang="zh-CN" altLang="zh-CN" baseline="-25000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zh-CN" dirty="0">
                <a:solidFill>
                  <a:srgbClr val="0000FF"/>
                </a:solidFill>
                <a:latin typeface="+mj-ea"/>
                <a:ea typeface="+mj-ea"/>
              </a:rPr>
              <a:t>]</a:t>
            </a:r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的基底变换（坐标变换）</a:t>
            </a:r>
            <a:endParaRPr lang="zh-CN" altLang="zh-CN" dirty="0">
              <a:latin typeface="+mj-ea"/>
              <a:ea typeface="+mj-ea"/>
            </a:endParaRPr>
          </a:p>
          <a:p>
            <a:pPr marL="457200" indent="-457200" algn="l" rtl="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zh-CN" altLang="zh-CN" dirty="0">
                <a:latin typeface="+mj-ea"/>
                <a:ea typeface="+mj-ea"/>
              </a:rPr>
              <a:t>从</a:t>
            </a:r>
            <a:r>
              <a:rPr lang="zh-CN" altLang="en-US" dirty="0">
                <a:solidFill>
                  <a:srgbClr val="FF0000"/>
                </a:solidFill>
                <a:ea typeface="-apple-system"/>
              </a:rPr>
              <a:t>任意</a:t>
            </a:r>
            <a:r>
              <a:rPr lang="zh-CN" altLang="zh-CN" dirty="0">
                <a:solidFill>
                  <a:srgbClr val="FF0000"/>
                </a:solidFill>
                <a:latin typeface="+mj-ea"/>
                <a:ea typeface="+mj-ea"/>
              </a:rPr>
              <a:t>基[</a:t>
            </a:r>
            <a:r>
              <a:rPr lang="zh-CN" altLang="zh-CN" b="1" dirty="0">
                <a:solidFill>
                  <a:srgbClr val="FF0000"/>
                </a:solidFill>
                <a:latin typeface="+mj-ea"/>
                <a:ea typeface="+mj-ea"/>
              </a:rPr>
              <a:t>𝑢</a:t>
            </a:r>
            <a:r>
              <a:rPr lang="zh-CN" altLang="zh-CN" baseline="-250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zh-CN" altLang="zh-CN" dirty="0">
                <a:solidFill>
                  <a:srgbClr val="FF0000"/>
                </a:solidFill>
                <a:latin typeface="+mj-ea"/>
                <a:ea typeface="+mj-ea"/>
              </a:rPr>
              <a:t>,</a:t>
            </a:r>
            <a:r>
              <a:rPr lang="zh-CN" altLang="zh-CN" b="1" dirty="0">
                <a:solidFill>
                  <a:srgbClr val="FF0000"/>
                </a:solidFill>
                <a:latin typeface="+mj-ea"/>
                <a:ea typeface="+mj-ea"/>
              </a:rPr>
              <a:t>𝑢</a:t>
            </a:r>
            <a:r>
              <a:rPr lang="zh-CN" altLang="zh-CN" baseline="-25000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zh-CN" altLang="zh-CN" dirty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CN" altLang="zh-CN" dirty="0">
                <a:latin typeface="+mj-ea"/>
                <a:ea typeface="+mj-ea"/>
              </a:rPr>
              <a:t>移到</a:t>
            </a:r>
            <a:r>
              <a:rPr lang="zh-CN" altLang="en-US" dirty="0">
                <a:solidFill>
                  <a:srgbClr val="FF0000"/>
                </a:solidFill>
                <a:ea typeface="-apple-system"/>
              </a:rPr>
              <a:t>任意</a:t>
            </a:r>
            <a:r>
              <a:rPr lang="zh-CN" altLang="zh-CN" dirty="0">
                <a:solidFill>
                  <a:srgbClr val="FF0000"/>
                </a:solidFill>
                <a:latin typeface="+mj-ea"/>
                <a:ea typeface="+mj-ea"/>
              </a:rPr>
              <a:t>基[</a:t>
            </a:r>
            <a:r>
              <a:rPr lang="zh-CN" altLang="zh-CN" b="1" dirty="0">
                <a:solidFill>
                  <a:srgbClr val="FF0000"/>
                </a:solidFill>
                <a:latin typeface="+mj-ea"/>
                <a:ea typeface="+mj-ea"/>
              </a:rPr>
              <a:t>𝑣</a:t>
            </a:r>
            <a:r>
              <a:rPr lang="zh-CN" altLang="zh-CN" baseline="-250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zh-CN" altLang="zh-CN" dirty="0">
                <a:solidFill>
                  <a:srgbClr val="FF0000"/>
                </a:solidFill>
                <a:latin typeface="+mj-ea"/>
                <a:ea typeface="+mj-ea"/>
              </a:rPr>
              <a:t>,</a:t>
            </a:r>
            <a:r>
              <a:rPr lang="zh-CN" altLang="zh-CN" b="1" dirty="0">
                <a:solidFill>
                  <a:srgbClr val="FF0000"/>
                </a:solidFill>
                <a:latin typeface="+mj-ea"/>
                <a:ea typeface="+mj-ea"/>
              </a:rPr>
              <a:t>𝑣</a:t>
            </a:r>
            <a:r>
              <a:rPr lang="zh-CN" altLang="zh-CN" baseline="-25000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zh-CN" altLang="zh-CN" dirty="0">
                <a:solidFill>
                  <a:srgbClr val="FF0000"/>
                </a:solidFill>
                <a:latin typeface="+mj-ea"/>
                <a:ea typeface="+mj-ea"/>
              </a:rPr>
              <a:t> ]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的基底变换（坐标变换）</a:t>
            </a:r>
            <a:endParaRPr lang="zh-CN" altLang="zh-CN" dirty="0">
              <a:latin typeface="+mj-ea"/>
              <a:ea typeface="+mj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更多基底变换的例子</a:t>
            </a:r>
          </a:p>
        </p:txBody>
      </p:sp>
    </p:spTree>
    <p:extLst>
      <p:ext uri="{BB962C8B-B14F-4D97-AF65-F5344CB8AC3E}">
        <p14:creationId xmlns:p14="http://schemas.microsoft.com/office/powerpoint/2010/main" val="234507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776238"/>
                <a:ext cx="9144000" cy="5935756"/>
              </a:xfrm>
            </p:spPr>
            <p:txBody>
              <a:bodyPr/>
              <a:lstStyle/>
              <a:p>
                <a:pPr marR="0" lvl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altLang="zh-CN" b="1" dirty="0">
                    <a:latin typeface="+mj-ea"/>
                    <a:ea typeface="+mj-ea"/>
                  </a:rPr>
                  <a:t>【</a:t>
                </a:r>
                <a:r>
                  <a:rPr lang="zh-CN" altLang="en-US" b="1" dirty="0">
                    <a:latin typeface="+mj-ea"/>
                    <a:ea typeface="+mj-ea"/>
                  </a:rPr>
                  <a:t>习题</a:t>
                </a:r>
                <a:r>
                  <a:rPr lang="en-US" altLang="zh-CN" b="1" dirty="0">
                    <a:latin typeface="+mj-ea"/>
                    <a:ea typeface="+mj-ea"/>
                  </a:rPr>
                  <a:t>5.9】</a:t>
                </a:r>
                <a:r>
                  <a:rPr lang="zh-CN" altLang="en-US" dirty="0">
                    <a:latin typeface="+mj-ea"/>
                    <a:ea typeface="+mj-ea"/>
                  </a:rPr>
                  <a:t>对下列问题，求从基</a:t>
                </a:r>
                <a:r>
                  <a:rPr lang="en-US" altLang="zh-CN" dirty="0">
                    <a:latin typeface="+mj-ea"/>
                    <a:ea typeface="+mj-ea"/>
                  </a:rPr>
                  <a:t>[</a:t>
                </a:r>
                <a:r>
                  <a:rPr lang="zh-CN" altLang="en-US" b="1" dirty="0">
                    <a:latin typeface="+mj-ea"/>
                  </a:rPr>
                  <a:t>𝑢</a:t>
                </a:r>
                <a:r>
                  <a:rPr lang="en-US" altLang="zh-CN" baseline="-25000" dirty="0">
                    <a:latin typeface="+mj-ea"/>
                  </a:rPr>
                  <a:t>1</a:t>
                </a:r>
                <a:r>
                  <a:rPr lang="en-US" altLang="zh-CN" dirty="0">
                    <a:latin typeface="+mj-ea"/>
                    <a:ea typeface="+mj-ea"/>
                  </a:rPr>
                  <a:t>,</a:t>
                </a:r>
                <a:r>
                  <a:rPr lang="zh-CN" altLang="en-US" b="1" dirty="0">
                    <a:latin typeface="+mj-ea"/>
                  </a:rPr>
                  <a:t>𝑢</a:t>
                </a:r>
                <a:r>
                  <a:rPr lang="en-US" altLang="zh-CN" baseline="-25000" dirty="0">
                    <a:latin typeface="+mj-ea"/>
                  </a:rPr>
                  <a:t>2</a:t>
                </a:r>
                <a:r>
                  <a:rPr lang="en-US" altLang="zh-CN" dirty="0">
                    <a:latin typeface="+mj-ea"/>
                    <a:ea typeface="+mj-ea"/>
                  </a:rPr>
                  <a:t>]</a:t>
                </a:r>
                <a:r>
                  <a:rPr lang="zh-CN" altLang="en-US" dirty="0">
                    <a:latin typeface="+mj-ea"/>
                    <a:ea typeface="+mj-ea"/>
                  </a:rPr>
                  <a:t>到</a:t>
                </a:r>
                <a:r>
                  <a:rPr lang="en-US" altLang="zh-CN" dirty="0">
                    <a:latin typeface="+mj-ea"/>
                    <a:ea typeface="+mj-ea"/>
                  </a:rPr>
                  <a:t>[</a:t>
                </a:r>
                <a:r>
                  <a:rPr lang="zh-CN" altLang="en-US" b="1" dirty="0">
                    <a:latin typeface="+mj-ea"/>
                  </a:rPr>
                  <a:t>𝑒</a:t>
                </a:r>
                <a:r>
                  <a:rPr lang="en-US" altLang="zh-CN" baseline="-25000" dirty="0">
                    <a:latin typeface="+mj-ea"/>
                  </a:rPr>
                  <a:t>1</a:t>
                </a:r>
                <a:r>
                  <a:rPr lang="en-US" altLang="zh-CN" dirty="0">
                    <a:latin typeface="+mj-ea"/>
                  </a:rPr>
                  <a:t>,</a:t>
                </a:r>
                <a:r>
                  <a:rPr lang="zh-CN" altLang="en-US" b="1" dirty="0">
                    <a:latin typeface="+mj-ea"/>
                  </a:rPr>
                  <a:t>𝑒</a:t>
                </a:r>
                <a:r>
                  <a:rPr lang="en-US" altLang="zh-CN" baseline="-25000" dirty="0">
                    <a:latin typeface="+mj-ea"/>
                  </a:rPr>
                  <a:t>2</a:t>
                </a:r>
                <a:r>
                  <a:rPr lang="en-US" altLang="zh-CN" dirty="0">
                    <a:latin typeface="+mj-ea"/>
                    <a:ea typeface="+mj-ea"/>
                  </a:rPr>
                  <a:t>]</a:t>
                </a:r>
                <a:r>
                  <a:rPr lang="zh-CN" altLang="en-US" dirty="0">
                    <a:latin typeface="+mj-ea"/>
                    <a:ea typeface="+mj-ea"/>
                  </a:rPr>
                  <a:t>对应的转移矩阵</a:t>
                </a:r>
                <a:r>
                  <a:rPr lang="en-US" altLang="zh-CN" dirty="0">
                    <a:latin typeface="+mj-ea"/>
                    <a:ea typeface="+mj-ea"/>
                  </a:rPr>
                  <a:t>U</a:t>
                </a:r>
                <a:endParaRPr lang="zh-CN" altLang="en-US" dirty="0">
                  <a:latin typeface="+mj-ea"/>
                  <a:ea typeface="+mj-ea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zh-CN" altLang="en-US" b="1" dirty="0">
                    <a:latin typeface="+mj-ea"/>
                    <a:ea typeface="+mj-ea"/>
                  </a:rPr>
                  <a:t>𝑢</a:t>
                </a:r>
                <a:r>
                  <a:rPr lang="en-US" altLang="zh-CN" baseline="-25000" dirty="0">
                    <a:latin typeface="+mj-ea"/>
                    <a:ea typeface="+mj-ea"/>
                  </a:rPr>
                  <a:t>1</a:t>
                </a:r>
                <a:r>
                  <a:rPr lang="en-US" altLang="zh-CN" dirty="0">
                    <a:latin typeface="+mj-ea"/>
                    <a:ea typeface="+mj-ea"/>
                  </a:rPr>
                  <a:t>=(1,1)</a:t>
                </a:r>
                <a:r>
                  <a:rPr lang="zh-CN" altLang="en-US" baseline="30000" dirty="0">
                    <a:latin typeface="+mj-ea"/>
                    <a:ea typeface="+mj-ea"/>
                  </a:rPr>
                  <a:t>𝑇</a:t>
                </a:r>
                <a:r>
                  <a:rPr lang="en-US" altLang="zh-CN" dirty="0">
                    <a:latin typeface="+mj-ea"/>
                    <a:ea typeface="+mj-ea"/>
                  </a:rPr>
                  <a:t>, </a:t>
                </a:r>
                <a:r>
                  <a:rPr lang="zh-CN" altLang="en-US" b="1" dirty="0">
                    <a:latin typeface="+mj-ea"/>
                    <a:ea typeface="+mj-ea"/>
                  </a:rPr>
                  <a:t>𝑢</a:t>
                </a:r>
                <a:r>
                  <a:rPr lang="en-US" altLang="zh-CN" baseline="-25000" dirty="0">
                    <a:latin typeface="+mj-ea"/>
                    <a:ea typeface="+mj-ea"/>
                  </a:rPr>
                  <a:t>2</a:t>
                </a:r>
                <a:r>
                  <a:rPr lang="en-US" altLang="zh-CN" dirty="0">
                    <a:latin typeface="+mj-ea"/>
                    <a:ea typeface="+mj-ea"/>
                  </a:rPr>
                  <a:t>=(−1,1)</a:t>
                </a:r>
                <a:r>
                  <a:rPr lang="zh-CN" altLang="en-US" baseline="30000" dirty="0">
                    <a:latin typeface="+mj-ea"/>
                    <a:ea typeface="+mj-ea"/>
                  </a:rPr>
                  <a:t>𝑇</a:t>
                </a:r>
                <a:r>
                  <a:rPr lang="zh-CN" altLang="en-US" dirty="0">
                    <a:latin typeface="+mj-ea"/>
                    <a:ea typeface="+mj-ea"/>
                  </a:rPr>
                  <a:t> </a:t>
                </a:r>
              </a:p>
              <a:p>
                <a:pPr marL="457200" marR="0" lvl="0" indent="-45720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zh-CN" altLang="en-US" b="1" dirty="0">
                    <a:latin typeface="+mj-ea"/>
                    <a:ea typeface="+mj-ea"/>
                  </a:rPr>
                  <a:t>𝑢</a:t>
                </a:r>
                <a:r>
                  <a:rPr lang="en-US" altLang="zh-CN" baseline="-25000" dirty="0">
                    <a:latin typeface="+mj-ea"/>
                    <a:ea typeface="+mj-ea"/>
                  </a:rPr>
                  <a:t>1</a:t>
                </a:r>
                <a:r>
                  <a:rPr lang="en-US" altLang="zh-CN" dirty="0">
                    <a:latin typeface="+mj-ea"/>
                    <a:ea typeface="+mj-ea"/>
                  </a:rPr>
                  <a:t>=(1,2)</a:t>
                </a:r>
                <a:r>
                  <a:rPr lang="zh-CN" altLang="en-US" baseline="30000" dirty="0">
                    <a:latin typeface="+mj-ea"/>
                    <a:ea typeface="+mj-ea"/>
                  </a:rPr>
                  <a:t>𝑇</a:t>
                </a:r>
                <a:r>
                  <a:rPr lang="en-US" altLang="zh-CN" dirty="0">
                    <a:latin typeface="+mj-ea"/>
                    <a:ea typeface="+mj-ea"/>
                  </a:rPr>
                  <a:t>, </a:t>
                </a:r>
                <a:r>
                  <a:rPr lang="zh-CN" altLang="en-US" b="1" dirty="0">
                    <a:latin typeface="+mj-ea"/>
                    <a:ea typeface="+mj-ea"/>
                  </a:rPr>
                  <a:t>𝑢</a:t>
                </a:r>
                <a:r>
                  <a:rPr lang="en-US" altLang="zh-CN" baseline="-25000" dirty="0">
                    <a:latin typeface="+mj-ea"/>
                    <a:ea typeface="+mj-ea"/>
                  </a:rPr>
                  <a:t>2</a:t>
                </a:r>
                <a:r>
                  <a:rPr lang="en-US" altLang="zh-CN" dirty="0">
                    <a:latin typeface="+mj-ea"/>
                    <a:ea typeface="+mj-ea"/>
                  </a:rPr>
                  <a:t>=(2,5)</a:t>
                </a:r>
                <a:r>
                  <a:rPr lang="zh-CN" altLang="en-US" baseline="30000" dirty="0">
                    <a:latin typeface="+mj-ea"/>
                    <a:ea typeface="+mj-ea"/>
                  </a:rPr>
                  <a:t>𝑇</a:t>
                </a:r>
                <a:r>
                  <a:rPr lang="zh-CN" altLang="en-US" dirty="0">
                    <a:latin typeface="+mj-ea"/>
                    <a:ea typeface="+mj-ea"/>
                  </a:rPr>
                  <a:t> </a:t>
                </a:r>
              </a:p>
              <a:p>
                <a:pPr marL="457200" marR="0" lvl="0" indent="-45720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zh-CN" altLang="en-US" b="1" dirty="0">
                    <a:latin typeface="+mj-ea"/>
                    <a:ea typeface="+mj-ea"/>
                  </a:rPr>
                  <a:t>𝑢</a:t>
                </a:r>
                <a:r>
                  <a:rPr lang="en-US" altLang="zh-CN" baseline="-25000" dirty="0">
                    <a:latin typeface="+mj-ea"/>
                    <a:ea typeface="+mj-ea"/>
                  </a:rPr>
                  <a:t>1</a:t>
                </a:r>
                <a:r>
                  <a:rPr lang="en-US" altLang="zh-CN" dirty="0">
                    <a:latin typeface="+mj-ea"/>
                    <a:ea typeface="+mj-ea"/>
                  </a:rPr>
                  <a:t>=(0,1)</a:t>
                </a:r>
                <a:r>
                  <a:rPr lang="zh-CN" altLang="en-US" baseline="30000" dirty="0">
                    <a:latin typeface="+mj-ea"/>
                    <a:ea typeface="+mj-ea"/>
                  </a:rPr>
                  <a:t>𝑇</a:t>
                </a:r>
                <a:r>
                  <a:rPr lang="en-US" altLang="zh-CN" dirty="0">
                    <a:latin typeface="+mj-ea"/>
                    <a:ea typeface="+mj-ea"/>
                  </a:rPr>
                  <a:t>, </a:t>
                </a:r>
                <a:r>
                  <a:rPr lang="zh-CN" altLang="en-US" b="1" dirty="0">
                    <a:latin typeface="+mj-ea"/>
                    <a:ea typeface="+mj-ea"/>
                  </a:rPr>
                  <a:t>𝑢</a:t>
                </a:r>
                <a:r>
                  <a:rPr lang="en-US" altLang="zh-CN" baseline="-25000" dirty="0">
                    <a:latin typeface="+mj-ea"/>
                    <a:ea typeface="+mj-ea"/>
                  </a:rPr>
                  <a:t>2</a:t>
                </a:r>
                <a:r>
                  <a:rPr lang="en-US" altLang="zh-CN" dirty="0">
                    <a:latin typeface="+mj-ea"/>
                    <a:ea typeface="+mj-ea"/>
                  </a:rPr>
                  <a:t>=(1,0)</a:t>
                </a:r>
                <a:r>
                  <a:rPr lang="zh-CN" altLang="en-US" baseline="30000" dirty="0">
                    <a:latin typeface="+mj-ea"/>
                    <a:ea typeface="+mj-ea"/>
                  </a:rPr>
                  <a:t>𝑇</a:t>
                </a:r>
                <a:endParaRPr lang="en-US" altLang="zh-CN" baseline="30000" dirty="0">
                  <a:latin typeface="+mj-ea"/>
                  <a:ea typeface="+mj-ea"/>
                </a:endParaRPr>
              </a:p>
              <a:p>
                <a:pPr marR="0" lvl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zh-CN" altLang="en-US" dirty="0">
                    <a:solidFill>
                      <a:srgbClr val="0000FF"/>
                    </a:solidFill>
                    <a:latin typeface="+mj-ea"/>
                    <a:ea typeface="+mj-ea"/>
                  </a:rPr>
                  <a:t>问题分析：</a:t>
                </a:r>
                <a:r>
                  <a:rPr lang="zh-CN" altLang="en-US" dirty="0">
                    <a:latin typeface="+mj-ea"/>
                    <a:ea typeface="+mj-ea"/>
                  </a:rPr>
                  <a:t>从特定基 </a:t>
                </a:r>
                <a:r>
                  <a:rPr lang="en-US" altLang="zh-CN" dirty="0">
                    <a:latin typeface="+mj-ea"/>
                    <a:ea typeface="+mj-ea"/>
                  </a:rPr>
                  <a:t>[</a:t>
                </a:r>
                <a:r>
                  <a:rPr lang="zh-CN" altLang="en-US" b="1" dirty="0">
                    <a:latin typeface="+mj-ea"/>
                    <a:ea typeface="+mj-ea"/>
                  </a:rPr>
                  <a:t>𝑢</a:t>
                </a:r>
                <a:r>
                  <a:rPr lang="en-US" altLang="zh-CN" baseline="-25000" dirty="0">
                    <a:latin typeface="+mj-ea"/>
                    <a:ea typeface="+mj-ea"/>
                  </a:rPr>
                  <a:t>1</a:t>
                </a:r>
                <a:r>
                  <a:rPr lang="en-US" altLang="zh-CN" dirty="0">
                    <a:latin typeface="+mj-ea"/>
                    <a:ea typeface="+mj-ea"/>
                  </a:rPr>
                  <a:t>,</a:t>
                </a:r>
                <a:r>
                  <a:rPr lang="zh-CN" altLang="en-US" b="1" dirty="0">
                    <a:latin typeface="+mj-ea"/>
                    <a:ea typeface="+mj-ea"/>
                  </a:rPr>
                  <a:t>𝑢</a:t>
                </a:r>
                <a:r>
                  <a:rPr lang="en-US" altLang="zh-CN" baseline="-25000" dirty="0">
                    <a:latin typeface="+mj-ea"/>
                    <a:ea typeface="+mj-ea"/>
                  </a:rPr>
                  <a:t>2</a:t>
                </a:r>
                <a:r>
                  <a:rPr lang="en-US" altLang="zh-CN" dirty="0">
                    <a:latin typeface="+mj-ea"/>
                    <a:ea typeface="+mj-ea"/>
                  </a:rPr>
                  <a:t>] </a:t>
                </a:r>
                <a:r>
                  <a:rPr lang="zh-CN" altLang="en-US" dirty="0">
                    <a:latin typeface="+mj-ea"/>
                    <a:ea typeface="+mj-ea"/>
                  </a:rPr>
                  <a:t>到标准基 </a:t>
                </a:r>
                <a:r>
                  <a:rPr lang="en-US" altLang="zh-CN" dirty="0">
                    <a:latin typeface="+mj-ea"/>
                    <a:ea typeface="+mj-ea"/>
                  </a:rPr>
                  <a:t>[</a:t>
                </a:r>
                <a:r>
                  <a:rPr lang="zh-CN" altLang="en-US" b="1" dirty="0">
                    <a:latin typeface="+mj-ea"/>
                    <a:ea typeface="+mj-ea"/>
                  </a:rPr>
                  <a:t>𝑒</a:t>
                </a:r>
                <a:r>
                  <a:rPr lang="en-US" altLang="zh-CN" baseline="-25000" dirty="0">
                    <a:latin typeface="+mj-ea"/>
                    <a:ea typeface="+mj-ea"/>
                  </a:rPr>
                  <a:t>1</a:t>
                </a:r>
                <a:r>
                  <a:rPr lang="en-US" altLang="zh-CN" dirty="0">
                    <a:latin typeface="+mj-ea"/>
                    <a:ea typeface="+mj-ea"/>
                  </a:rPr>
                  <a:t>,</a:t>
                </a:r>
                <a:r>
                  <a:rPr lang="zh-CN" altLang="en-US" b="1" dirty="0">
                    <a:latin typeface="+mj-ea"/>
                    <a:ea typeface="+mj-ea"/>
                  </a:rPr>
                  <a:t>𝑒</a:t>
                </a:r>
                <a:r>
                  <a:rPr lang="en-US" altLang="zh-CN" baseline="-25000" dirty="0">
                    <a:latin typeface="+mj-ea"/>
                    <a:ea typeface="+mj-ea"/>
                  </a:rPr>
                  <a:t>2</a:t>
                </a:r>
                <a:r>
                  <a:rPr lang="en-US" altLang="zh-CN" dirty="0">
                    <a:latin typeface="+mj-ea"/>
                    <a:ea typeface="+mj-ea"/>
                  </a:rPr>
                  <a:t>] </a:t>
                </a:r>
                <a:r>
                  <a:rPr lang="zh-CN" altLang="en-US" dirty="0">
                    <a:latin typeface="+mj-ea"/>
                    <a:ea typeface="+mj-ea"/>
                  </a:rPr>
                  <a:t>的基底变换（坐标变换）。此处求转移矩阵，比较简单，只需要将 </a:t>
                </a:r>
                <a:r>
                  <a:rPr lang="zh-CN" altLang="en-US" b="1" dirty="0">
                    <a:latin typeface="+mj-ea"/>
                    <a:ea typeface="+mj-ea"/>
                  </a:rPr>
                  <a:t>𝑢 </a:t>
                </a:r>
                <a:r>
                  <a:rPr lang="zh-CN" altLang="en-US" dirty="0">
                    <a:latin typeface="+mj-ea"/>
                    <a:ea typeface="+mj-ea"/>
                  </a:rPr>
                  <a:t>排列成列向量组即可得到特定基向标准基的转移矩阵。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R="0" lvl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b="1" dirty="0">
                            <a:latin typeface="+mj-ea"/>
                          </a:rPr>
                          <m:t>𝑢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latin typeface="+mj-ea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+mj-ea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zh-CN" altLang="en-US" b="1" dirty="0">
                            <a:latin typeface="+mj-ea"/>
                          </a:rPr>
                          <m:t>𝑢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latin typeface="+mj-ea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latin typeface="+mj-ea"/>
                    <a:ea typeface="+mj-ea"/>
                  </a:rPr>
                  <a:t> 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b="1" dirty="0">
                            <a:latin typeface="+mj-ea"/>
                          </a:rPr>
                          <m:t>𝑢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latin typeface="+mj-ea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+mj-ea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zh-CN" altLang="en-US" b="1" dirty="0">
                            <a:latin typeface="+mj-ea"/>
                          </a:rPr>
                          <m:t>𝑢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latin typeface="+mj-ea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latin typeface="+mj-ea"/>
                  </a:rPr>
                  <a:t> , 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R="0" lvl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b="1" dirty="0">
                            <a:latin typeface="+mj-ea"/>
                          </a:rPr>
                          <m:t>𝑢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latin typeface="+mj-ea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+mj-ea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zh-CN" altLang="en-US" b="1" dirty="0">
                            <a:latin typeface="+mj-ea"/>
                          </a:rPr>
                          <m:t>𝑢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latin typeface="+mj-ea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latin typeface="+mj-ea"/>
                  </a:rPr>
                  <a:t> </a:t>
                </a:r>
                <a:endParaRPr lang="zh-CN" altLang="zh-CN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776238"/>
                <a:ext cx="9144000" cy="5935756"/>
              </a:xfr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更多基底变换的例子</a:t>
            </a:r>
          </a:p>
        </p:txBody>
      </p:sp>
    </p:spTree>
    <p:extLst>
      <p:ext uri="{BB962C8B-B14F-4D97-AF65-F5344CB8AC3E}">
        <p14:creationId xmlns:p14="http://schemas.microsoft.com/office/powerpoint/2010/main" val="24117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168F94C-1FE0-48CE-8573-2D7C9DF971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52108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在进行</a:t>
            </a:r>
            <a:r>
              <a:rPr lang="zh-CN" altLang="en-US" b="1" dirty="0"/>
              <a:t>坐标变换</a:t>
            </a:r>
            <a:r>
              <a:rPr lang="zh-CN" altLang="en-US" dirty="0"/>
              <a:t>的时候，我们有时候也会将其解释为</a:t>
            </a:r>
            <a:r>
              <a:rPr lang="zh-CN" altLang="en-US" dirty="0">
                <a:solidFill>
                  <a:srgbClr val="0000FF"/>
                </a:solidFill>
              </a:rPr>
              <a:t>基底变换</a:t>
            </a:r>
            <a:r>
              <a:rPr lang="zh-CN" altLang="en-US" dirty="0"/>
              <a:t>，事实上坐标变换和基底变换在某种程度上可以理解为是一回事。与此同时，我们也可以说这是向量的基底变换，因为在空间中，我们通常将</a:t>
            </a:r>
            <a:r>
              <a:rPr lang="zh-CN" altLang="en-US" dirty="0">
                <a:solidFill>
                  <a:srgbClr val="7030A0"/>
                </a:solidFill>
              </a:rPr>
              <a:t>向量</a:t>
            </a:r>
            <a:r>
              <a:rPr lang="zh-CN" altLang="en-US" dirty="0"/>
              <a:t>称成为</a:t>
            </a:r>
            <a:r>
              <a:rPr lang="zh-CN" altLang="en-US" dirty="0">
                <a:solidFill>
                  <a:srgbClr val="7030A0"/>
                </a:solidFill>
              </a:rPr>
              <a:t>坐</a:t>
            </a:r>
            <a:r>
              <a:rPr lang="zh-CN" altLang="en-US" dirty="0"/>
              <a:t>标。所不同的是，</a:t>
            </a:r>
            <a:r>
              <a:rPr lang="zh-CN" altLang="en-US" b="1" dirty="0"/>
              <a:t>基底变换</a:t>
            </a:r>
            <a:r>
              <a:rPr lang="zh-CN" altLang="en-US" dirty="0"/>
              <a:t>描述的是坐标的参照体系的变换，而</a:t>
            </a:r>
            <a:r>
              <a:rPr lang="zh-CN" altLang="en-US" b="1" dirty="0"/>
              <a:t>坐标变换</a:t>
            </a:r>
            <a:r>
              <a:rPr lang="zh-CN" altLang="en-US" dirty="0"/>
              <a:t>描述的是一个向量在不同坐标系下的具体值的变换。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简单的说，给定一个基于特定</a:t>
            </a:r>
            <a:r>
              <a:rPr lang="zh-CN" altLang="en-US" dirty="0">
                <a:solidFill>
                  <a:srgbClr val="FF0000"/>
                </a:solidFill>
              </a:rPr>
              <a:t>基底𝑈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坐标𝑥</a:t>
            </a:r>
            <a:r>
              <a:rPr lang="zh-CN" altLang="en-US" dirty="0"/>
              <a:t>，其坐标变换的实质就是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将该坐标 𝑥 从基底 𝑈 迁移到基底𝑉，得到新的坐标值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此处我们可以将坐标变换表示为</a:t>
            </a:r>
            <a:r>
              <a:rPr lang="zh-CN" altLang="en-US" dirty="0">
                <a:solidFill>
                  <a:srgbClr val="0000FF"/>
                </a:solidFill>
              </a:rPr>
              <a:t>： </a:t>
            </a:r>
            <a:r>
              <a:rPr lang="en-US" altLang="zh-CN" dirty="0">
                <a:solidFill>
                  <a:srgbClr val="0000FF"/>
                </a:solidFill>
              </a:rPr>
              <a:t>[</a:t>
            </a:r>
            <a:r>
              <a:rPr lang="zh-CN" altLang="en-US" dirty="0">
                <a:solidFill>
                  <a:srgbClr val="0000FF"/>
                </a:solidFill>
              </a:rPr>
              <a:t>𝑥</a:t>
            </a:r>
            <a:r>
              <a:rPr lang="en-US" altLang="zh-CN" dirty="0">
                <a:solidFill>
                  <a:srgbClr val="0000FF"/>
                </a:solidFill>
              </a:rPr>
              <a:t>]</a:t>
            </a:r>
            <a:r>
              <a:rPr lang="zh-CN" altLang="en-US" baseline="-25000" dirty="0">
                <a:solidFill>
                  <a:srgbClr val="0000FF"/>
                </a:solidFill>
              </a:rPr>
              <a:t>𝑈</a:t>
            </a:r>
            <a:r>
              <a:rPr lang="zh-CN" altLang="en-US" dirty="0">
                <a:solidFill>
                  <a:srgbClr val="0000FF"/>
                </a:solidFill>
              </a:rPr>
              <a:t>−</a:t>
            </a:r>
            <a:r>
              <a:rPr lang="en-US" altLang="zh-CN" dirty="0">
                <a:solidFill>
                  <a:srgbClr val="0000FF"/>
                </a:solidFill>
              </a:rPr>
              <a:t>&gt;[</a:t>
            </a:r>
            <a:r>
              <a:rPr lang="zh-CN" altLang="en-US" dirty="0">
                <a:solidFill>
                  <a:srgbClr val="0000FF"/>
                </a:solidFill>
              </a:rPr>
              <a:t>𝑥</a:t>
            </a:r>
            <a:r>
              <a:rPr lang="en-US" altLang="zh-CN" dirty="0">
                <a:solidFill>
                  <a:srgbClr val="0000FF"/>
                </a:solidFill>
              </a:rPr>
              <a:t>]</a:t>
            </a:r>
            <a:r>
              <a:rPr lang="zh-CN" altLang="en-US" baseline="-25000" dirty="0">
                <a:solidFill>
                  <a:srgbClr val="0000FF"/>
                </a:solidFill>
              </a:rPr>
              <a:t>𝑉</a:t>
            </a:r>
            <a:r>
              <a:rPr lang="zh-CN" altLang="en-US" baseline="-25000" dirty="0"/>
              <a:t>。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D12A99-440D-476F-BB37-579B7F29F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基于基底变换的坐标变换</a:t>
            </a:r>
          </a:p>
        </p:txBody>
      </p:sp>
    </p:spTree>
    <p:extLst>
      <p:ext uri="{BB962C8B-B14F-4D97-AF65-F5344CB8AC3E}">
        <p14:creationId xmlns:p14="http://schemas.microsoft.com/office/powerpoint/2010/main" val="195231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776238"/>
                <a:ext cx="9144000" cy="6016226"/>
              </a:xfrm>
            </p:spPr>
            <p:txBody>
              <a:bodyPr/>
              <a:lstStyle/>
              <a:p>
                <a:pPr marR="0" lvl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习题</a:t>
                </a:r>
                <a:r>
                  <a:rPr lang="en-US" altLang="zh-CN" b="1" dirty="0"/>
                  <a:t>5.10】</a:t>
                </a:r>
                <a:r>
                  <a:rPr lang="zh-CN" altLang="en-US" dirty="0"/>
                  <a:t> 求从基</a:t>
                </a:r>
                <a:r>
                  <a:rPr lang="en-US" altLang="zh-CN" dirty="0">
                    <a:latin typeface="+mj-ea"/>
                  </a:rPr>
                  <a:t>[</a:t>
                </a:r>
                <a:r>
                  <a:rPr lang="zh-CN" altLang="en-US" b="1" dirty="0">
                    <a:latin typeface="+mj-ea"/>
                  </a:rPr>
                  <a:t>𝑒</a:t>
                </a:r>
                <a:r>
                  <a:rPr lang="en-US" altLang="zh-CN" baseline="-25000" dirty="0">
                    <a:latin typeface="+mj-ea"/>
                  </a:rPr>
                  <a:t>1</a:t>
                </a:r>
                <a:r>
                  <a:rPr lang="en-US" altLang="zh-CN" dirty="0">
                    <a:latin typeface="+mj-ea"/>
                  </a:rPr>
                  <a:t>,</a:t>
                </a:r>
                <a:r>
                  <a:rPr lang="zh-CN" altLang="en-US" b="1" dirty="0">
                    <a:latin typeface="+mj-ea"/>
                  </a:rPr>
                  <a:t>𝑒</a:t>
                </a:r>
                <a:r>
                  <a:rPr lang="en-US" altLang="zh-CN" baseline="-25000" dirty="0">
                    <a:latin typeface="+mj-ea"/>
                  </a:rPr>
                  <a:t>2</a:t>
                </a:r>
                <a:r>
                  <a:rPr lang="en-US" altLang="zh-CN" dirty="0">
                    <a:latin typeface="+mj-ea"/>
                  </a:rPr>
                  <a:t>]</a:t>
                </a:r>
                <a:r>
                  <a:rPr lang="zh-CN" altLang="en-US" dirty="0"/>
                  <a:t>到</a:t>
                </a:r>
                <a:r>
                  <a:rPr lang="en-US" altLang="zh-CN" dirty="0">
                    <a:latin typeface="+mj-ea"/>
                  </a:rPr>
                  <a:t>[</a:t>
                </a:r>
                <a:r>
                  <a:rPr lang="zh-CN" altLang="en-US" b="1" dirty="0">
                    <a:latin typeface="+mj-ea"/>
                  </a:rPr>
                  <a:t>𝑢</a:t>
                </a:r>
                <a:r>
                  <a:rPr lang="en-US" altLang="zh-CN" baseline="-25000" dirty="0">
                    <a:latin typeface="+mj-ea"/>
                  </a:rPr>
                  <a:t>1</a:t>
                </a:r>
                <a:r>
                  <a:rPr lang="en-US" altLang="zh-CN" dirty="0">
                    <a:latin typeface="+mj-ea"/>
                  </a:rPr>
                  <a:t>,</a:t>
                </a:r>
                <a:r>
                  <a:rPr lang="zh-CN" altLang="en-US" b="1" dirty="0">
                    <a:latin typeface="+mj-ea"/>
                  </a:rPr>
                  <a:t>𝑢</a:t>
                </a:r>
                <a:r>
                  <a:rPr lang="en-US" altLang="zh-CN" baseline="-25000" dirty="0">
                    <a:latin typeface="+mj-ea"/>
                  </a:rPr>
                  <a:t>2</a:t>
                </a:r>
                <a:r>
                  <a:rPr lang="en-US" altLang="zh-CN" dirty="0">
                    <a:latin typeface="+mj-ea"/>
                  </a:rPr>
                  <a:t>]</a:t>
                </a:r>
                <a:r>
                  <a:rPr lang="zh-CN" altLang="en-US" dirty="0"/>
                  <a:t>对应的转移矩阵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457200" marR="0" lvl="0" indent="-45720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zh-CN" altLang="en-US" b="1" dirty="0">
                    <a:latin typeface="+mj-ea"/>
                  </a:rPr>
                  <a:t>𝑢</a:t>
                </a:r>
                <a:r>
                  <a:rPr lang="en-US" altLang="zh-CN" baseline="-25000" dirty="0">
                    <a:latin typeface="+mj-ea"/>
                  </a:rPr>
                  <a:t>1</a:t>
                </a:r>
                <a:r>
                  <a:rPr lang="en-US" altLang="zh-CN" dirty="0">
                    <a:latin typeface="+mj-ea"/>
                  </a:rPr>
                  <a:t>=(1,1)</a:t>
                </a:r>
                <a:r>
                  <a:rPr lang="zh-CN" altLang="en-US" baseline="30000" dirty="0">
                    <a:latin typeface="+mj-ea"/>
                  </a:rPr>
                  <a:t>𝑇</a:t>
                </a:r>
                <a:r>
                  <a:rPr lang="en-US" altLang="zh-CN" dirty="0">
                    <a:latin typeface="+mj-ea"/>
                  </a:rPr>
                  <a:t>, </a:t>
                </a:r>
                <a:r>
                  <a:rPr lang="zh-CN" altLang="en-US" b="1" dirty="0">
                    <a:latin typeface="+mj-ea"/>
                  </a:rPr>
                  <a:t>𝑢</a:t>
                </a:r>
                <a:r>
                  <a:rPr lang="en-US" altLang="zh-CN" baseline="-25000" dirty="0">
                    <a:latin typeface="+mj-ea"/>
                  </a:rPr>
                  <a:t>2</a:t>
                </a:r>
                <a:r>
                  <a:rPr lang="en-US" altLang="zh-CN" dirty="0">
                    <a:latin typeface="+mj-ea"/>
                  </a:rPr>
                  <a:t>=(−1,1)</a:t>
                </a:r>
                <a:r>
                  <a:rPr lang="zh-CN" altLang="en-US" baseline="30000" dirty="0">
                    <a:latin typeface="+mj-ea"/>
                  </a:rPr>
                  <a:t>𝑇</a:t>
                </a:r>
                <a:r>
                  <a:rPr lang="zh-CN" altLang="en-US" dirty="0">
                    <a:latin typeface="+mj-ea"/>
                  </a:rPr>
                  <a:t> </a:t>
                </a:r>
                <a:r>
                  <a:rPr lang="en-US" altLang="zh-CN" dirty="0">
                    <a:latin typeface="+mj-ea"/>
                  </a:rPr>
                  <a:t>; 2. </a:t>
                </a:r>
                <a:r>
                  <a:rPr lang="zh-CN" altLang="en-US" b="1" dirty="0">
                    <a:latin typeface="+mj-ea"/>
                  </a:rPr>
                  <a:t>𝑢</a:t>
                </a:r>
                <a:r>
                  <a:rPr lang="en-US" altLang="zh-CN" baseline="-25000" dirty="0">
                    <a:latin typeface="+mj-ea"/>
                  </a:rPr>
                  <a:t>1</a:t>
                </a:r>
                <a:r>
                  <a:rPr lang="en-US" altLang="zh-CN" dirty="0">
                    <a:latin typeface="+mj-ea"/>
                  </a:rPr>
                  <a:t>=(1,2)</a:t>
                </a:r>
                <a:r>
                  <a:rPr lang="zh-CN" altLang="en-US" baseline="30000" dirty="0">
                    <a:latin typeface="+mj-ea"/>
                  </a:rPr>
                  <a:t>𝑇</a:t>
                </a:r>
                <a:r>
                  <a:rPr lang="en-US" altLang="zh-CN" dirty="0">
                    <a:latin typeface="+mj-ea"/>
                  </a:rPr>
                  <a:t>, </a:t>
                </a:r>
                <a:r>
                  <a:rPr lang="zh-CN" altLang="en-US" b="1" dirty="0">
                    <a:latin typeface="+mj-ea"/>
                  </a:rPr>
                  <a:t>𝑢</a:t>
                </a:r>
                <a:r>
                  <a:rPr lang="en-US" altLang="zh-CN" baseline="-25000" dirty="0">
                    <a:latin typeface="+mj-ea"/>
                  </a:rPr>
                  <a:t>2</a:t>
                </a:r>
                <a:r>
                  <a:rPr lang="en-US" altLang="zh-CN" dirty="0">
                    <a:latin typeface="+mj-ea"/>
                  </a:rPr>
                  <a:t>=(2,5)</a:t>
                </a:r>
                <a:r>
                  <a:rPr lang="zh-CN" altLang="en-US" baseline="30000" dirty="0">
                    <a:latin typeface="+mj-ea"/>
                  </a:rPr>
                  <a:t>𝑇</a:t>
                </a:r>
                <a:r>
                  <a:rPr lang="zh-CN" altLang="en-US" dirty="0">
                    <a:latin typeface="+mj-ea"/>
                  </a:rPr>
                  <a:t> </a:t>
                </a:r>
              </a:p>
              <a:p>
                <a:pPr marL="457200" marR="0" lvl="0" indent="-45720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zh-CN" altLang="en-US" b="1" dirty="0">
                    <a:latin typeface="+mj-ea"/>
                  </a:rPr>
                  <a:t>𝑢</a:t>
                </a:r>
                <a:r>
                  <a:rPr lang="en-US" altLang="zh-CN" baseline="-25000" dirty="0">
                    <a:latin typeface="+mj-ea"/>
                  </a:rPr>
                  <a:t>1</a:t>
                </a:r>
                <a:r>
                  <a:rPr lang="en-US" altLang="zh-CN" dirty="0">
                    <a:latin typeface="+mj-ea"/>
                  </a:rPr>
                  <a:t>=(0,1)</a:t>
                </a:r>
                <a:r>
                  <a:rPr lang="zh-CN" altLang="en-US" baseline="30000" dirty="0">
                    <a:latin typeface="+mj-ea"/>
                  </a:rPr>
                  <a:t>𝑇</a:t>
                </a:r>
                <a:r>
                  <a:rPr lang="en-US" altLang="zh-CN" dirty="0">
                    <a:latin typeface="+mj-ea"/>
                  </a:rPr>
                  <a:t>, </a:t>
                </a:r>
                <a:r>
                  <a:rPr lang="zh-CN" altLang="en-US" b="1" dirty="0">
                    <a:latin typeface="+mj-ea"/>
                  </a:rPr>
                  <a:t>𝑢</a:t>
                </a:r>
                <a:r>
                  <a:rPr lang="en-US" altLang="zh-CN" baseline="-25000" dirty="0">
                    <a:latin typeface="+mj-ea"/>
                  </a:rPr>
                  <a:t>2</a:t>
                </a:r>
                <a:r>
                  <a:rPr lang="en-US" altLang="zh-CN" dirty="0">
                    <a:latin typeface="+mj-ea"/>
                  </a:rPr>
                  <a:t>=(1,0)</a:t>
                </a:r>
                <a:r>
                  <a:rPr lang="zh-CN" altLang="en-US" baseline="30000" dirty="0">
                    <a:latin typeface="+mj-ea"/>
                  </a:rPr>
                  <a:t>𝑇</a:t>
                </a:r>
                <a:endParaRPr lang="en-US" altLang="zh-CN" baseline="30000" dirty="0">
                  <a:latin typeface="+mj-ea"/>
                </a:endParaRPr>
              </a:p>
              <a:p>
                <a:pPr marR="0" lvl="0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zh-CN" altLang="en-US" dirty="0">
                    <a:solidFill>
                      <a:srgbClr val="0000FF"/>
                    </a:solidFill>
                    <a:latin typeface="+mj-ea"/>
                    <a:ea typeface="+mj-ea"/>
                  </a:rPr>
                  <a:t>问题分析：</a:t>
                </a:r>
                <a:r>
                  <a:rPr lang="zh-CN" altLang="en-US" dirty="0">
                    <a:latin typeface="+mj-ea"/>
                    <a:ea typeface="+mj-ea"/>
                  </a:rPr>
                  <a:t>从标准基</a:t>
                </a:r>
                <a:r>
                  <a:rPr lang="en-US" altLang="zh-CN" dirty="0">
                    <a:latin typeface="+mj-ea"/>
                  </a:rPr>
                  <a:t>[</a:t>
                </a:r>
                <a:r>
                  <a:rPr lang="zh-CN" altLang="en-US" b="1" dirty="0">
                    <a:latin typeface="+mj-ea"/>
                  </a:rPr>
                  <a:t>𝑒</a:t>
                </a:r>
                <a:r>
                  <a:rPr lang="en-US" altLang="zh-CN" baseline="-25000" dirty="0">
                    <a:latin typeface="+mj-ea"/>
                  </a:rPr>
                  <a:t>1</a:t>
                </a:r>
                <a:r>
                  <a:rPr lang="en-US" altLang="zh-CN" dirty="0">
                    <a:latin typeface="+mj-ea"/>
                  </a:rPr>
                  <a:t>,</a:t>
                </a:r>
                <a:r>
                  <a:rPr lang="zh-CN" altLang="en-US" b="1" dirty="0">
                    <a:latin typeface="+mj-ea"/>
                  </a:rPr>
                  <a:t>𝑒</a:t>
                </a:r>
                <a:r>
                  <a:rPr lang="en-US" altLang="zh-CN" baseline="-25000" dirty="0">
                    <a:latin typeface="+mj-ea"/>
                  </a:rPr>
                  <a:t>2</a:t>
                </a:r>
                <a:r>
                  <a:rPr lang="en-US" altLang="zh-CN" dirty="0">
                    <a:latin typeface="+mj-ea"/>
                  </a:rPr>
                  <a:t>]</a:t>
                </a:r>
                <a:r>
                  <a:rPr lang="zh-CN" altLang="en-US" dirty="0">
                    <a:latin typeface="+mj-ea"/>
                    <a:ea typeface="+mj-ea"/>
                  </a:rPr>
                  <a:t>到特定基</a:t>
                </a:r>
                <a:r>
                  <a:rPr lang="en-US" altLang="zh-CN" dirty="0">
                    <a:latin typeface="+mj-ea"/>
                  </a:rPr>
                  <a:t>[</a:t>
                </a:r>
                <a:r>
                  <a:rPr lang="zh-CN" altLang="en-US" b="1" dirty="0">
                    <a:latin typeface="+mj-ea"/>
                  </a:rPr>
                  <a:t>𝑢</a:t>
                </a:r>
                <a:r>
                  <a:rPr lang="en-US" altLang="zh-CN" baseline="-25000" dirty="0">
                    <a:latin typeface="+mj-ea"/>
                  </a:rPr>
                  <a:t>1</a:t>
                </a:r>
                <a:r>
                  <a:rPr lang="en-US" altLang="zh-CN" dirty="0">
                    <a:latin typeface="+mj-ea"/>
                  </a:rPr>
                  <a:t>,</a:t>
                </a:r>
                <a:r>
                  <a:rPr lang="zh-CN" altLang="en-US" b="1" dirty="0">
                    <a:latin typeface="+mj-ea"/>
                  </a:rPr>
                  <a:t>𝑢</a:t>
                </a:r>
                <a:r>
                  <a:rPr lang="en-US" altLang="zh-CN" baseline="-25000" dirty="0">
                    <a:latin typeface="+mj-ea"/>
                  </a:rPr>
                  <a:t>2</a:t>
                </a:r>
                <a:r>
                  <a:rPr lang="en-US" altLang="zh-CN" dirty="0">
                    <a:latin typeface="+mj-ea"/>
                  </a:rPr>
                  <a:t>]</a:t>
                </a:r>
                <a:r>
                  <a:rPr lang="zh-CN" altLang="en-US" dirty="0">
                    <a:latin typeface="+mj-ea"/>
                    <a:ea typeface="+mj-ea"/>
                  </a:rPr>
                  <a:t>的基底变换。根据坐标变换公式，基坐标 </a:t>
                </a:r>
                <a:r>
                  <a:rPr lang="zh-CN" altLang="en-US" b="1" dirty="0">
                    <a:latin typeface="+mj-ea"/>
                    <a:ea typeface="+mj-ea"/>
                  </a:rPr>
                  <a:t>𝑥</a:t>
                </a:r>
                <a:r>
                  <a:rPr lang="en-US" altLang="zh-CN" dirty="0">
                    <a:latin typeface="+mj-ea"/>
                    <a:ea typeface="+mj-ea"/>
                  </a:rPr>
                  <a:t>=</a:t>
                </a:r>
                <a:r>
                  <a:rPr lang="zh-CN" altLang="en-US" b="1" dirty="0">
                    <a:latin typeface="+mj-ea"/>
                    <a:ea typeface="+mj-ea"/>
                  </a:rPr>
                  <a:t>𝑈𝑐</a:t>
                </a:r>
                <a:r>
                  <a:rPr lang="zh-CN" altLang="en-US" dirty="0">
                    <a:latin typeface="+mj-ea"/>
                    <a:ea typeface="+mj-ea"/>
                  </a:rPr>
                  <a:t> ，我们可以得到从标准基坐标向特定基坐标的变换公式：</a:t>
                </a:r>
                <a:r>
                  <a:rPr lang="zh-CN" altLang="en-US" b="1" dirty="0">
                    <a:latin typeface="+mj-ea"/>
                    <a:ea typeface="+mj-ea"/>
                  </a:rPr>
                  <a:t>𝑐</a:t>
                </a:r>
                <a:r>
                  <a:rPr lang="en-US" altLang="zh-CN" dirty="0">
                    <a:latin typeface="+mj-ea"/>
                    <a:ea typeface="+mj-ea"/>
                  </a:rPr>
                  <a:t>=</a:t>
                </a:r>
                <a:r>
                  <a:rPr lang="zh-CN" altLang="en-US" b="1" dirty="0">
                    <a:latin typeface="+mj-ea"/>
                    <a:ea typeface="+mj-ea"/>
                  </a:rPr>
                  <a:t>𝑈</a:t>
                </a:r>
                <a:r>
                  <a:rPr lang="zh-CN" altLang="en-US" baseline="30000" dirty="0">
                    <a:latin typeface="+mj-ea"/>
                    <a:ea typeface="+mj-ea"/>
                  </a:rPr>
                  <a:t>−</a:t>
                </a:r>
                <a:r>
                  <a:rPr lang="en-US" altLang="zh-CN" baseline="30000" dirty="0">
                    <a:latin typeface="+mj-ea"/>
                    <a:ea typeface="+mj-ea"/>
                  </a:rPr>
                  <a:t>1</a:t>
                </a:r>
                <a:r>
                  <a:rPr lang="zh-CN" altLang="en-US" b="1" dirty="0">
                    <a:latin typeface="+mj-ea"/>
                    <a:ea typeface="+mj-ea"/>
                  </a:rPr>
                  <a:t>𝑥</a:t>
                </a:r>
                <a:r>
                  <a:rPr lang="zh-CN" altLang="en-US" dirty="0">
                    <a:latin typeface="+mj-ea"/>
                    <a:ea typeface="+mj-ea"/>
                  </a:rPr>
                  <a:t>，其中</a:t>
                </a:r>
                <a:r>
                  <a:rPr lang="zh-CN" altLang="en-US" b="1" dirty="0">
                    <a:latin typeface="+mj-ea"/>
                  </a:rPr>
                  <a:t>𝑈</a:t>
                </a:r>
                <a:r>
                  <a:rPr lang="zh-CN" altLang="en-US" baseline="30000" dirty="0">
                    <a:latin typeface="+mj-ea"/>
                  </a:rPr>
                  <a:t>−</a:t>
                </a:r>
                <a:r>
                  <a:rPr lang="en-US" altLang="zh-CN" baseline="30000" dirty="0">
                    <a:latin typeface="+mj-ea"/>
                  </a:rPr>
                  <a:t>1</a:t>
                </a:r>
                <a:r>
                  <a:rPr lang="zh-CN" altLang="en-US" dirty="0">
                    <a:latin typeface="+mj-ea"/>
                    <a:ea typeface="+mj-ea"/>
                  </a:rPr>
                  <a:t>就是标准基</a:t>
                </a:r>
                <a:r>
                  <a:rPr lang="en-US" altLang="zh-CN" dirty="0">
                    <a:latin typeface="+mj-ea"/>
                  </a:rPr>
                  <a:t>[</a:t>
                </a:r>
                <a:r>
                  <a:rPr lang="zh-CN" altLang="en-US" b="1" dirty="0">
                    <a:latin typeface="+mj-ea"/>
                  </a:rPr>
                  <a:t>𝑒</a:t>
                </a:r>
                <a:r>
                  <a:rPr lang="en-US" altLang="zh-CN" baseline="-25000" dirty="0">
                    <a:latin typeface="+mj-ea"/>
                  </a:rPr>
                  <a:t>1</a:t>
                </a:r>
                <a:r>
                  <a:rPr lang="en-US" altLang="zh-CN" dirty="0">
                    <a:latin typeface="+mj-ea"/>
                  </a:rPr>
                  <a:t>,</a:t>
                </a:r>
                <a:r>
                  <a:rPr lang="zh-CN" altLang="en-US" b="1" dirty="0">
                    <a:latin typeface="+mj-ea"/>
                  </a:rPr>
                  <a:t>𝑒</a:t>
                </a:r>
                <a:r>
                  <a:rPr lang="en-US" altLang="zh-CN" baseline="-25000" dirty="0">
                    <a:latin typeface="+mj-ea"/>
                  </a:rPr>
                  <a:t>2</a:t>
                </a:r>
                <a:r>
                  <a:rPr lang="en-US" altLang="zh-CN" dirty="0">
                    <a:latin typeface="+mj-ea"/>
                  </a:rPr>
                  <a:t>]</a:t>
                </a:r>
                <a:r>
                  <a:rPr lang="zh-CN" altLang="en-US" dirty="0">
                    <a:latin typeface="+mj-ea"/>
                    <a:ea typeface="+mj-ea"/>
                  </a:rPr>
                  <a:t>到特定基 </a:t>
                </a:r>
                <a:r>
                  <a:rPr lang="en-US" altLang="zh-CN" dirty="0">
                    <a:latin typeface="+mj-ea"/>
                  </a:rPr>
                  <a:t>[</a:t>
                </a:r>
                <a:r>
                  <a:rPr lang="zh-CN" altLang="en-US" dirty="0">
                    <a:latin typeface="+mj-ea"/>
                  </a:rPr>
                  <a:t>𝑢</a:t>
                </a:r>
                <a:r>
                  <a:rPr lang="en-US" altLang="zh-CN" baseline="-25000" dirty="0">
                    <a:latin typeface="+mj-ea"/>
                  </a:rPr>
                  <a:t>1</a:t>
                </a:r>
                <a:r>
                  <a:rPr lang="en-US" altLang="zh-CN" dirty="0">
                    <a:latin typeface="+mj-ea"/>
                  </a:rPr>
                  <a:t>,</a:t>
                </a:r>
                <a:r>
                  <a:rPr lang="zh-CN" altLang="en-US" dirty="0">
                    <a:latin typeface="+mj-ea"/>
                  </a:rPr>
                  <a:t>𝑢</a:t>
                </a:r>
                <a:r>
                  <a:rPr lang="en-US" altLang="zh-CN" baseline="-25000" dirty="0">
                    <a:latin typeface="+mj-ea"/>
                  </a:rPr>
                  <a:t>2</a:t>
                </a:r>
                <a:r>
                  <a:rPr lang="en-US" altLang="zh-CN" dirty="0">
                    <a:latin typeface="+mj-ea"/>
                  </a:rPr>
                  <a:t>]</a:t>
                </a:r>
                <a:r>
                  <a:rPr lang="zh-CN" altLang="en-US" dirty="0">
                    <a:latin typeface="+mj-ea"/>
                    <a:ea typeface="+mj-ea"/>
                  </a:rPr>
                  <a:t>的转移矩阵。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algn="l" rt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/>
                  <a:t>解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：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zh-CN" altLang="en-US" b="1" dirty="0">
                                <a:latin typeface="+mj-ea"/>
                              </a:rPr>
                              <m:t>𝑢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+mj-ea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+mj-ea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CN" altLang="en-US" b="1" dirty="0">
                                <a:latin typeface="+mj-ea"/>
                              </a:rPr>
                              <m:t>𝑢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+mj-ea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latin typeface="+mj-ea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zh-CN" altLang="en-US" b="1" dirty="0">
                                <a:latin typeface="+mj-ea"/>
                              </a:rPr>
                              <m:t>𝑢</m:t>
                            </m:r>
                            <m:r>
                              <m:rPr>
                                <m:nor/>
                              </m:rPr>
                              <a:rPr lang="en-US" altLang="zh-CN" b="1" baseline="-25000" dirty="0">
                                <a:latin typeface="+mj-ea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+mj-ea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CN" altLang="en-US" b="1" dirty="0">
                                <a:latin typeface="+mj-ea"/>
                              </a:rPr>
                              <m:t>𝑢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+mj-ea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latin typeface="+mj-ea"/>
                  </a:rPr>
                  <a:t>, 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l" rt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/>
                  <a:t>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zh-CN" altLang="en-US" b="1" dirty="0">
                                <a:latin typeface="+mj-ea"/>
                              </a:rPr>
                              <m:t>𝑢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+mj-ea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+mj-ea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CN" altLang="en-US" b="1" dirty="0">
                                <a:latin typeface="+mj-ea"/>
                              </a:rPr>
                              <m:t>𝑢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+mj-ea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776238"/>
                <a:ext cx="9144000" cy="6016226"/>
              </a:xfrm>
              <a:blipFill>
                <a:blip r:embed="rId2"/>
                <a:stretch>
                  <a:fillRect l="-6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更多基底变换的例子</a:t>
            </a:r>
          </a:p>
        </p:txBody>
      </p:sp>
    </p:spTree>
    <p:extLst>
      <p:ext uri="{BB962C8B-B14F-4D97-AF65-F5344CB8AC3E}">
        <p14:creationId xmlns:p14="http://schemas.microsoft.com/office/powerpoint/2010/main" val="334551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776238"/>
                <a:ext cx="9144000" cy="2615295"/>
              </a:xfrm>
            </p:spPr>
            <p:txBody>
              <a:bodyPr/>
              <a:lstStyle/>
              <a:p>
                <a:pPr marR="0" lvl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习题</a:t>
                </a:r>
                <a:r>
                  <a:rPr lang="en-US" altLang="zh-CN" b="1" dirty="0"/>
                  <a:t>5.10】</a:t>
                </a:r>
                <a:r>
                  <a:rPr lang="zh-CN" altLang="en-US" dirty="0"/>
                  <a:t> 求从基</a:t>
                </a:r>
                <a:r>
                  <a:rPr lang="en-US" altLang="zh-CN" dirty="0">
                    <a:latin typeface="+mj-ea"/>
                  </a:rPr>
                  <a:t>[</a:t>
                </a:r>
                <a:r>
                  <a:rPr lang="zh-CN" altLang="en-US" b="1" dirty="0">
                    <a:latin typeface="+mj-ea"/>
                  </a:rPr>
                  <a:t>𝑒</a:t>
                </a:r>
                <a:r>
                  <a:rPr lang="en-US" altLang="zh-CN" baseline="-25000" dirty="0">
                    <a:latin typeface="+mj-ea"/>
                  </a:rPr>
                  <a:t>1</a:t>
                </a:r>
                <a:r>
                  <a:rPr lang="en-US" altLang="zh-CN" dirty="0">
                    <a:latin typeface="+mj-ea"/>
                  </a:rPr>
                  <a:t>,</a:t>
                </a:r>
                <a:r>
                  <a:rPr lang="zh-CN" altLang="en-US" b="1" dirty="0">
                    <a:latin typeface="+mj-ea"/>
                  </a:rPr>
                  <a:t>𝑒</a:t>
                </a:r>
                <a:r>
                  <a:rPr lang="en-US" altLang="zh-CN" baseline="-25000" dirty="0">
                    <a:latin typeface="+mj-ea"/>
                  </a:rPr>
                  <a:t>2</a:t>
                </a:r>
                <a:r>
                  <a:rPr lang="en-US" altLang="zh-CN" dirty="0">
                    <a:latin typeface="+mj-ea"/>
                  </a:rPr>
                  <a:t>]</a:t>
                </a:r>
                <a:r>
                  <a:rPr lang="zh-CN" altLang="en-US" dirty="0"/>
                  <a:t>到</a:t>
                </a:r>
                <a:r>
                  <a:rPr lang="en-US" altLang="zh-CN" dirty="0">
                    <a:latin typeface="+mj-ea"/>
                  </a:rPr>
                  <a:t>[</a:t>
                </a:r>
                <a:r>
                  <a:rPr lang="zh-CN" altLang="en-US" b="1" dirty="0">
                    <a:latin typeface="+mj-ea"/>
                  </a:rPr>
                  <a:t>𝑢</a:t>
                </a:r>
                <a:r>
                  <a:rPr lang="en-US" altLang="zh-CN" baseline="-25000" dirty="0">
                    <a:latin typeface="+mj-ea"/>
                  </a:rPr>
                  <a:t>1</a:t>
                </a:r>
                <a:r>
                  <a:rPr lang="en-US" altLang="zh-CN" dirty="0">
                    <a:latin typeface="+mj-ea"/>
                  </a:rPr>
                  <a:t>,</a:t>
                </a:r>
                <a:r>
                  <a:rPr lang="zh-CN" altLang="en-US" b="1" dirty="0">
                    <a:latin typeface="+mj-ea"/>
                  </a:rPr>
                  <a:t>𝑢</a:t>
                </a:r>
                <a:r>
                  <a:rPr lang="en-US" altLang="zh-CN" baseline="-25000" dirty="0">
                    <a:latin typeface="+mj-ea"/>
                  </a:rPr>
                  <a:t>2</a:t>
                </a:r>
                <a:r>
                  <a:rPr lang="en-US" altLang="zh-CN" dirty="0">
                    <a:latin typeface="+mj-ea"/>
                  </a:rPr>
                  <a:t>]</a:t>
                </a:r>
                <a:r>
                  <a:rPr lang="zh-CN" altLang="en-US" dirty="0"/>
                  <a:t>对应的转移矩阵</a:t>
                </a:r>
                <a:r>
                  <a:rPr lang="en-US" altLang="zh-CN" b="1" dirty="0"/>
                  <a:t>S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algn="l" rt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/>
                  <a:t>解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：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zh-CN" altLang="en-US" b="1" dirty="0">
                                <a:latin typeface="+mj-ea"/>
                              </a:rPr>
                              <m:t>𝑢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+mj-ea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+mj-ea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CN" altLang="en-US" b="1" dirty="0">
                                <a:latin typeface="+mj-ea"/>
                              </a:rPr>
                              <m:t>𝑢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+mj-ea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latin typeface="+mj-ea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zh-CN" altLang="en-US" b="1" dirty="0">
                                <a:latin typeface="+mj-ea"/>
                              </a:rPr>
                              <m:t>𝑢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+mj-ea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+mj-ea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CN" altLang="en-US" b="1" dirty="0">
                                <a:latin typeface="+mj-ea"/>
                              </a:rPr>
                              <m:t>𝑢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+mj-ea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latin typeface="+mj-ea"/>
                  </a:rPr>
                  <a:t>, 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l" rt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/>
                  <a:t>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zh-CN" altLang="en-US" b="1" dirty="0">
                                <a:latin typeface="+mj-ea"/>
                              </a:rPr>
                              <m:t>𝑢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+mj-ea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+mj-ea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CN" altLang="en-US" b="1" dirty="0">
                                <a:latin typeface="+mj-ea"/>
                              </a:rPr>
                              <m:t>𝑢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+mj-ea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776238"/>
                <a:ext cx="9144000" cy="2615295"/>
              </a:xfrm>
              <a:blipFill>
                <a:blip r:embed="rId2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更多基底变换的例子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5082DA-2A7F-4725-B83E-AC34AE7C4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84" y="3425687"/>
            <a:ext cx="5904762" cy="31238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8485F0-7BB6-4B86-9919-1739E82DA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416" y="3539791"/>
            <a:ext cx="2142098" cy="2895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65B25BB6-1060-432A-ACA6-6097D6313F11}"/>
              </a:ext>
            </a:extLst>
          </p:cNvPr>
          <p:cNvSpPr/>
          <p:nvPr/>
        </p:nvSpPr>
        <p:spPr>
          <a:xfrm>
            <a:off x="6202919" y="4758991"/>
            <a:ext cx="457200" cy="4572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82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904773-65C2-4C63-ABBA-231A9C09F0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4102882"/>
          </a:xfr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/>
              <a:t>【</a:t>
            </a:r>
            <a:r>
              <a:rPr lang="zh-CN" altLang="en-US" b="1" dirty="0"/>
              <a:t>习题</a:t>
            </a:r>
            <a:r>
              <a:rPr lang="en-US" altLang="zh-CN" b="1" dirty="0"/>
              <a:t>5.11】 </a:t>
            </a:r>
            <a:r>
              <a:rPr lang="zh-CN" altLang="en-US" dirty="0"/>
              <a:t>令 </a:t>
            </a:r>
            <a:r>
              <a:rPr lang="zh-CN" altLang="en-US" b="1" dirty="0"/>
              <a:t>𝑣</a:t>
            </a:r>
            <a:r>
              <a:rPr lang="en-US" altLang="zh-CN" baseline="-25000" dirty="0"/>
              <a:t>1</a:t>
            </a:r>
            <a:r>
              <a:rPr lang="en-US" altLang="zh-CN" dirty="0"/>
              <a:t>=(3,2)</a:t>
            </a:r>
            <a:r>
              <a:rPr lang="zh-CN" altLang="en-US" baseline="30000" dirty="0"/>
              <a:t>𝑇</a:t>
            </a:r>
            <a:r>
              <a:rPr lang="en-US" altLang="zh-CN" dirty="0"/>
              <a:t>,</a:t>
            </a:r>
            <a:r>
              <a:rPr lang="zh-CN" altLang="en-US" b="1" dirty="0"/>
              <a:t>𝑣</a:t>
            </a:r>
            <a:r>
              <a:rPr lang="en-US" altLang="zh-CN" baseline="-25000" dirty="0"/>
              <a:t>2</a:t>
            </a:r>
            <a:r>
              <a:rPr lang="en-US" altLang="zh-CN" dirty="0"/>
              <a:t>=(4,3)</a:t>
            </a:r>
            <a:r>
              <a:rPr lang="zh-CN" altLang="en-US" baseline="30000" dirty="0"/>
              <a:t>𝑇</a:t>
            </a:r>
            <a:r>
              <a:rPr lang="zh-CN" altLang="en-US" dirty="0"/>
              <a:t>，对应于下列问题中每一组有序基 </a:t>
            </a:r>
            <a:r>
              <a:rPr lang="en-US" altLang="zh-CN" dirty="0"/>
              <a:t>[</a:t>
            </a:r>
            <a:r>
              <a:rPr lang="zh-CN" altLang="en-US" b="1" dirty="0"/>
              <a:t>𝑢</a:t>
            </a:r>
            <a:r>
              <a:rPr lang="en-US" altLang="zh-CN" dirty="0"/>
              <a:t>1,</a:t>
            </a:r>
            <a:r>
              <a:rPr lang="zh-CN" altLang="en-US" b="1" dirty="0"/>
              <a:t>𝑢</a:t>
            </a:r>
            <a:r>
              <a:rPr lang="en-US" altLang="zh-CN" dirty="0"/>
              <a:t>2] </a:t>
            </a:r>
            <a:r>
              <a:rPr lang="zh-CN" altLang="en-US" dirty="0"/>
              <a:t>，求从 </a:t>
            </a:r>
            <a:r>
              <a:rPr lang="en-US" altLang="zh-CN" dirty="0"/>
              <a:t>[</a:t>
            </a:r>
            <a:r>
              <a:rPr lang="zh-CN" altLang="en-US" b="1" dirty="0"/>
              <a:t>𝑣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b="1" dirty="0"/>
              <a:t>𝑣</a:t>
            </a:r>
            <a:r>
              <a:rPr lang="en-US" altLang="zh-CN" baseline="-25000" dirty="0"/>
              <a:t>2</a:t>
            </a:r>
            <a:r>
              <a:rPr lang="en-US" altLang="zh-CN" dirty="0"/>
              <a:t>] </a:t>
            </a:r>
            <a:r>
              <a:rPr lang="zh-CN" altLang="en-US" dirty="0"/>
              <a:t>到 </a:t>
            </a:r>
            <a:r>
              <a:rPr lang="en-US" altLang="zh-CN" dirty="0"/>
              <a:t>[</a:t>
            </a:r>
            <a:r>
              <a:rPr lang="zh-CN" altLang="en-US" b="1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b="1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] </a:t>
            </a:r>
            <a:r>
              <a:rPr lang="zh-CN" altLang="en-US" dirty="0"/>
              <a:t>的转移矩阵。</a:t>
            </a:r>
            <a:endParaRPr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en-US" b="1" dirty="0">
                <a:latin typeface="+mj-ea"/>
              </a:rPr>
              <a:t>𝑢</a:t>
            </a:r>
            <a:r>
              <a:rPr lang="en-US" altLang="zh-CN" baseline="-25000" dirty="0">
                <a:latin typeface="+mj-ea"/>
              </a:rPr>
              <a:t>1</a:t>
            </a:r>
            <a:r>
              <a:rPr lang="en-US" altLang="zh-CN" dirty="0">
                <a:latin typeface="+mj-ea"/>
              </a:rPr>
              <a:t>=(1,1)</a:t>
            </a:r>
            <a:r>
              <a:rPr lang="zh-CN" altLang="en-US" baseline="30000" dirty="0">
                <a:latin typeface="+mj-ea"/>
              </a:rPr>
              <a:t>𝑇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b="1" dirty="0">
                <a:latin typeface="+mj-ea"/>
              </a:rPr>
              <a:t>𝑢</a:t>
            </a:r>
            <a:r>
              <a:rPr lang="en-US" altLang="zh-CN" baseline="-25000" dirty="0">
                <a:latin typeface="+mj-ea"/>
              </a:rPr>
              <a:t>2</a:t>
            </a:r>
            <a:r>
              <a:rPr lang="en-US" altLang="zh-CN" dirty="0">
                <a:latin typeface="+mj-ea"/>
              </a:rPr>
              <a:t>=(−1,1)</a:t>
            </a:r>
            <a:r>
              <a:rPr lang="zh-CN" altLang="en-US" baseline="30000" dirty="0">
                <a:latin typeface="+mj-ea"/>
              </a:rPr>
              <a:t>𝑇</a:t>
            </a:r>
            <a:r>
              <a:rPr lang="zh-CN" altLang="en-US" dirty="0">
                <a:latin typeface="+mj-ea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en-US" b="1" dirty="0">
                <a:latin typeface="+mj-ea"/>
              </a:rPr>
              <a:t>𝑢</a:t>
            </a:r>
            <a:r>
              <a:rPr lang="en-US" altLang="zh-CN" baseline="-25000" dirty="0">
                <a:latin typeface="+mj-ea"/>
              </a:rPr>
              <a:t>1</a:t>
            </a:r>
            <a:r>
              <a:rPr lang="en-US" altLang="zh-CN" dirty="0">
                <a:latin typeface="+mj-ea"/>
              </a:rPr>
              <a:t>=(1,2)</a:t>
            </a:r>
            <a:r>
              <a:rPr lang="zh-CN" altLang="en-US" baseline="30000" dirty="0">
                <a:latin typeface="+mj-ea"/>
              </a:rPr>
              <a:t>𝑇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b="1" dirty="0">
                <a:latin typeface="+mj-ea"/>
              </a:rPr>
              <a:t>𝑢</a:t>
            </a:r>
            <a:r>
              <a:rPr lang="en-US" altLang="zh-CN" baseline="-25000" dirty="0">
                <a:latin typeface="+mj-ea"/>
              </a:rPr>
              <a:t>2</a:t>
            </a:r>
            <a:r>
              <a:rPr lang="en-US" altLang="zh-CN" dirty="0">
                <a:latin typeface="+mj-ea"/>
              </a:rPr>
              <a:t>=(2,5)</a:t>
            </a:r>
            <a:r>
              <a:rPr lang="zh-CN" altLang="en-US" baseline="30000" dirty="0">
                <a:latin typeface="+mj-ea"/>
              </a:rPr>
              <a:t>𝑇</a:t>
            </a:r>
            <a:r>
              <a:rPr lang="zh-CN" altLang="en-US" dirty="0">
                <a:latin typeface="+mj-ea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en-US" b="1" dirty="0">
                <a:latin typeface="+mj-ea"/>
              </a:rPr>
              <a:t>𝑢</a:t>
            </a:r>
            <a:r>
              <a:rPr lang="en-US" altLang="zh-CN" baseline="-25000" dirty="0">
                <a:latin typeface="+mj-ea"/>
              </a:rPr>
              <a:t>1</a:t>
            </a:r>
            <a:r>
              <a:rPr lang="en-US" altLang="zh-CN" dirty="0">
                <a:latin typeface="+mj-ea"/>
              </a:rPr>
              <a:t>=(0,1)</a:t>
            </a:r>
            <a:r>
              <a:rPr lang="zh-CN" altLang="en-US" baseline="30000" dirty="0">
                <a:latin typeface="+mj-ea"/>
              </a:rPr>
              <a:t>𝑇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b="1" dirty="0">
                <a:latin typeface="+mj-ea"/>
              </a:rPr>
              <a:t>𝑢</a:t>
            </a:r>
            <a:r>
              <a:rPr lang="en-US" altLang="zh-CN" baseline="-25000" dirty="0">
                <a:latin typeface="+mj-ea"/>
              </a:rPr>
              <a:t>2</a:t>
            </a:r>
            <a:r>
              <a:rPr lang="en-US" altLang="zh-CN" dirty="0">
                <a:latin typeface="+mj-ea"/>
              </a:rPr>
              <a:t>=(1,0)</a:t>
            </a:r>
            <a:r>
              <a:rPr lang="zh-CN" altLang="en-US" baseline="30000" dirty="0">
                <a:latin typeface="+mj-ea"/>
              </a:rPr>
              <a:t>𝑇</a:t>
            </a:r>
            <a:endParaRPr lang="en-US" altLang="zh-CN" baseline="30000" dirty="0">
              <a:latin typeface="+mj-ea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/>
              <a:t>问题分析</a:t>
            </a:r>
            <a:r>
              <a:rPr lang="zh-CN" altLang="en-US" dirty="0"/>
              <a:t>：从特定基</a:t>
            </a:r>
            <a:r>
              <a:rPr lang="en-US" altLang="zh-CN" dirty="0"/>
              <a:t>[</a:t>
            </a:r>
            <a:r>
              <a:rPr lang="zh-CN" altLang="en-US" b="1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b="1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]</a:t>
            </a:r>
            <a:r>
              <a:rPr lang="zh-CN" altLang="en-US" dirty="0"/>
              <a:t>到特定基</a:t>
            </a:r>
            <a:r>
              <a:rPr lang="en-US" altLang="zh-CN" dirty="0"/>
              <a:t>[</a:t>
            </a:r>
            <a:r>
              <a:rPr lang="zh-CN" altLang="en-US" b="1" dirty="0"/>
              <a:t>𝑣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b="1" dirty="0"/>
              <a:t>𝑣</a:t>
            </a:r>
            <a:r>
              <a:rPr lang="en-US" altLang="zh-CN" baseline="-25000" dirty="0"/>
              <a:t>2</a:t>
            </a:r>
            <a:r>
              <a:rPr lang="en-US" altLang="zh-CN" dirty="0"/>
              <a:t>]</a:t>
            </a:r>
            <a:r>
              <a:rPr lang="zh-CN" altLang="en-US" dirty="0"/>
              <a:t>的基底变换。此处，求</a:t>
            </a:r>
            <a:r>
              <a:rPr lang="en-US" altLang="zh-CN" dirty="0"/>
              <a:t>[</a:t>
            </a:r>
            <a:r>
              <a:rPr lang="zh-CN" altLang="en-US" b="1" dirty="0"/>
              <a:t>𝑣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b="1" dirty="0"/>
              <a:t>𝑣</a:t>
            </a:r>
            <a:r>
              <a:rPr lang="en-US" altLang="zh-CN" baseline="-25000" dirty="0"/>
              <a:t>2</a:t>
            </a:r>
            <a:r>
              <a:rPr lang="en-US" altLang="zh-CN" dirty="0"/>
              <a:t>]</a:t>
            </a:r>
            <a:r>
              <a:rPr lang="zh-CN" altLang="en-US" dirty="0"/>
              <a:t>到</a:t>
            </a:r>
            <a:r>
              <a:rPr lang="en-US" altLang="zh-CN" dirty="0"/>
              <a:t>[</a:t>
            </a:r>
            <a:r>
              <a:rPr lang="zh-CN" altLang="en-US" b="1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b="1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]</a:t>
            </a:r>
            <a:r>
              <a:rPr lang="zh-CN" altLang="en-US" dirty="0"/>
              <a:t>的转移矩阵，可以直接套用公式 </a:t>
            </a:r>
            <a:r>
              <a:rPr lang="zh-CN" altLang="en-US" b="1" dirty="0"/>
              <a:t>𝑆</a:t>
            </a:r>
            <a:r>
              <a:rPr lang="en-US" altLang="zh-CN" dirty="0"/>
              <a:t>=</a:t>
            </a:r>
            <a:r>
              <a:rPr lang="zh-CN" altLang="en-US" b="1" dirty="0"/>
              <a:t>𝑈</a:t>
            </a:r>
            <a:r>
              <a:rPr lang="zh-CN" altLang="en-US" baseline="30000" dirty="0"/>
              <a:t>−</a:t>
            </a:r>
            <a:r>
              <a:rPr lang="en-US" altLang="zh-CN" baseline="30000" dirty="0"/>
              <a:t>1</a:t>
            </a:r>
            <a:r>
              <a:rPr lang="zh-CN" altLang="en-US" b="1" dirty="0"/>
              <a:t>𝑉</a:t>
            </a:r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更多基底变换的例子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9565C7-FA9A-425B-BE7F-11EE5DC91D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116" r="6022"/>
          <a:stretch/>
        </p:blipFill>
        <p:spPr>
          <a:xfrm>
            <a:off x="4601362" y="5034165"/>
            <a:ext cx="4314038" cy="7387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044213A-552E-4823-84D3-D737AE294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0" y="5794708"/>
            <a:ext cx="4371429" cy="8476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706157-7DAD-4F36-9BE2-81D7D8CCB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585"/>
          <a:stretch/>
        </p:blipFill>
        <p:spPr>
          <a:xfrm>
            <a:off x="32657" y="4958128"/>
            <a:ext cx="4590476" cy="83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3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904773-65C2-4C63-ABBA-231A9C09F0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1332893"/>
          </a:xfr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/>
              <a:t>【</a:t>
            </a:r>
            <a:r>
              <a:rPr lang="zh-CN" altLang="en-US" b="1" dirty="0"/>
              <a:t>习题</a:t>
            </a:r>
            <a:r>
              <a:rPr lang="en-US" altLang="zh-CN" b="1" dirty="0"/>
              <a:t>5.11】 </a:t>
            </a:r>
            <a:r>
              <a:rPr lang="zh-CN" altLang="en-US" dirty="0"/>
              <a:t>令 </a:t>
            </a:r>
            <a:r>
              <a:rPr lang="zh-CN" altLang="en-US" b="1" dirty="0"/>
              <a:t>𝑣</a:t>
            </a:r>
            <a:r>
              <a:rPr lang="en-US" altLang="zh-CN" baseline="-25000" dirty="0"/>
              <a:t>1</a:t>
            </a:r>
            <a:r>
              <a:rPr lang="en-US" altLang="zh-CN" dirty="0"/>
              <a:t>=(3,2)</a:t>
            </a:r>
            <a:r>
              <a:rPr lang="zh-CN" altLang="en-US" baseline="30000" dirty="0"/>
              <a:t>𝑇</a:t>
            </a:r>
            <a:r>
              <a:rPr lang="en-US" altLang="zh-CN" dirty="0"/>
              <a:t>,</a:t>
            </a:r>
            <a:r>
              <a:rPr lang="zh-CN" altLang="en-US" b="1" dirty="0"/>
              <a:t>𝑣</a:t>
            </a:r>
            <a:r>
              <a:rPr lang="en-US" altLang="zh-CN" baseline="-25000" dirty="0"/>
              <a:t>2</a:t>
            </a:r>
            <a:r>
              <a:rPr lang="en-US" altLang="zh-CN" dirty="0"/>
              <a:t>=(4,3)</a:t>
            </a:r>
            <a:r>
              <a:rPr lang="zh-CN" altLang="en-US" baseline="30000" dirty="0"/>
              <a:t>𝑇</a:t>
            </a:r>
            <a:r>
              <a:rPr lang="zh-CN" altLang="en-US" dirty="0"/>
              <a:t>，对应于下列问题中每一组有序基 </a:t>
            </a:r>
            <a:r>
              <a:rPr lang="en-US" altLang="zh-CN" dirty="0"/>
              <a:t>[</a:t>
            </a:r>
            <a:r>
              <a:rPr lang="zh-CN" altLang="en-US" b="1" dirty="0"/>
              <a:t>𝑢</a:t>
            </a:r>
            <a:r>
              <a:rPr lang="en-US" altLang="zh-CN" dirty="0"/>
              <a:t>1,</a:t>
            </a:r>
            <a:r>
              <a:rPr lang="zh-CN" altLang="en-US" b="1" dirty="0"/>
              <a:t>𝑢</a:t>
            </a:r>
            <a:r>
              <a:rPr lang="en-US" altLang="zh-CN" dirty="0"/>
              <a:t>2] </a:t>
            </a:r>
            <a:r>
              <a:rPr lang="zh-CN" altLang="en-US" dirty="0"/>
              <a:t>，求从 </a:t>
            </a:r>
            <a:r>
              <a:rPr lang="en-US" altLang="zh-CN" dirty="0"/>
              <a:t>[</a:t>
            </a:r>
            <a:r>
              <a:rPr lang="zh-CN" altLang="en-US" b="1" dirty="0"/>
              <a:t>𝑣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b="1" dirty="0"/>
              <a:t>𝑣</a:t>
            </a:r>
            <a:r>
              <a:rPr lang="en-US" altLang="zh-CN" baseline="-25000" dirty="0"/>
              <a:t>2</a:t>
            </a:r>
            <a:r>
              <a:rPr lang="en-US" altLang="zh-CN" dirty="0"/>
              <a:t>] </a:t>
            </a:r>
            <a:r>
              <a:rPr lang="zh-CN" altLang="en-US" dirty="0"/>
              <a:t>到 </a:t>
            </a:r>
            <a:r>
              <a:rPr lang="en-US" altLang="zh-CN" dirty="0"/>
              <a:t>[</a:t>
            </a:r>
            <a:r>
              <a:rPr lang="zh-CN" altLang="en-US" b="1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b="1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] </a:t>
            </a:r>
            <a:r>
              <a:rPr lang="zh-CN" altLang="en-US" dirty="0"/>
              <a:t>的转移矩阵。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更多基底变换的例子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148D7B-C7E4-42F6-9E1C-811AE07EC849}"/>
              </a:ext>
            </a:extLst>
          </p:cNvPr>
          <p:cNvGrpSpPr/>
          <p:nvPr/>
        </p:nvGrpSpPr>
        <p:grpSpPr>
          <a:xfrm>
            <a:off x="228600" y="2057400"/>
            <a:ext cx="8077200" cy="4584927"/>
            <a:chOff x="228600" y="2057400"/>
            <a:chExt cx="8077200" cy="458492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823433F-3430-4057-8FB0-7EBFF8245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2057400"/>
              <a:ext cx="4019423" cy="4584927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79446AF-BAD4-4F9E-860E-E1E1B1098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668286"/>
              <a:ext cx="2209800" cy="340259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C6F9F0BE-3E8A-48B6-8189-C88F1D48645B}"/>
                </a:ext>
              </a:extLst>
            </p:cNvPr>
            <p:cNvSpPr/>
            <p:nvPr/>
          </p:nvSpPr>
          <p:spPr>
            <a:xfrm>
              <a:off x="4954297" y="4121263"/>
              <a:ext cx="457200" cy="45720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975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904773-65C2-4C63-ABBA-231A9C09F0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3548884"/>
          </a:xfr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/>
              <a:t>【</a:t>
            </a:r>
            <a:r>
              <a:rPr lang="zh-CN" altLang="en-US" b="1" dirty="0"/>
              <a:t>习题</a:t>
            </a:r>
            <a:r>
              <a:rPr lang="en-US" altLang="zh-CN" b="1" dirty="0"/>
              <a:t>5.12】</a:t>
            </a:r>
            <a:r>
              <a:rPr lang="zh-CN" altLang="en-US" dirty="0"/>
              <a:t>令 </a:t>
            </a:r>
            <a:r>
              <a:rPr lang="zh-CN" altLang="en-US" b="1" dirty="0"/>
              <a:t>𝐸</a:t>
            </a:r>
            <a:r>
              <a:rPr lang="en-US" altLang="zh-CN" dirty="0"/>
              <a:t>=[(5,3)</a:t>
            </a:r>
            <a:r>
              <a:rPr lang="zh-CN" altLang="en-US" baseline="30000" dirty="0"/>
              <a:t>𝑇</a:t>
            </a:r>
            <a:r>
              <a:rPr lang="en-US" altLang="zh-CN" dirty="0"/>
              <a:t>,(3,2)</a:t>
            </a:r>
            <a:r>
              <a:rPr lang="zh-CN" altLang="en-US" baseline="30000" dirty="0"/>
              <a:t>𝑇</a:t>
            </a:r>
            <a:r>
              <a:rPr lang="en-US" altLang="zh-CN" dirty="0"/>
              <a:t>] </a:t>
            </a:r>
            <a:r>
              <a:rPr lang="zh-CN" altLang="en-US" dirty="0"/>
              <a:t>，并令 </a:t>
            </a:r>
            <a:r>
              <a:rPr lang="zh-CN" altLang="en-US" b="1" dirty="0"/>
              <a:t>𝑥</a:t>
            </a:r>
            <a:r>
              <a:rPr lang="en-US" altLang="zh-CN" dirty="0"/>
              <a:t>=(1,1)</a:t>
            </a:r>
            <a:r>
              <a:rPr lang="zh-CN" altLang="en-US" baseline="30000" dirty="0"/>
              <a:t>𝑇</a:t>
            </a:r>
            <a:r>
              <a:rPr lang="en-US" altLang="zh-CN" dirty="0"/>
              <a:t>,</a:t>
            </a:r>
            <a:r>
              <a:rPr lang="zh-CN" altLang="en-US" b="1" dirty="0"/>
              <a:t>𝑦</a:t>
            </a:r>
            <a:r>
              <a:rPr lang="en-US" altLang="zh-CN" dirty="0"/>
              <a:t>=(1,−1)</a:t>
            </a:r>
            <a:r>
              <a:rPr lang="zh-CN" altLang="en-US" baseline="30000" dirty="0"/>
              <a:t>𝑇</a:t>
            </a:r>
            <a:r>
              <a:rPr lang="zh-CN" altLang="en-US" dirty="0"/>
              <a:t>，且 </a:t>
            </a:r>
            <a:r>
              <a:rPr lang="zh-CN" altLang="en-US" b="1" dirty="0"/>
              <a:t>𝑧</a:t>
            </a:r>
            <a:r>
              <a:rPr lang="en-US" altLang="zh-CN" dirty="0"/>
              <a:t>=(10,7)</a:t>
            </a:r>
            <a:r>
              <a:rPr lang="zh-CN" altLang="en-US" baseline="30000" dirty="0"/>
              <a:t>𝑇</a:t>
            </a:r>
            <a:r>
              <a:rPr lang="zh-CN" altLang="en-US" dirty="0"/>
              <a:t> 。计算 </a:t>
            </a:r>
            <a:r>
              <a:rPr lang="en-US" altLang="zh-CN" dirty="0"/>
              <a:t>[</a:t>
            </a:r>
            <a:r>
              <a:rPr lang="zh-CN" altLang="en-US" b="1" dirty="0"/>
              <a:t>𝑥</a:t>
            </a:r>
            <a:r>
              <a:rPr lang="en-US" altLang="zh-CN" dirty="0"/>
              <a:t>]</a:t>
            </a:r>
            <a:r>
              <a:rPr lang="zh-CN" altLang="en-US" baseline="-25000" dirty="0"/>
              <a:t>𝐸</a:t>
            </a:r>
            <a:r>
              <a:rPr lang="en-US" altLang="zh-CN" dirty="0"/>
              <a:t>, [</a:t>
            </a:r>
            <a:r>
              <a:rPr lang="zh-CN" altLang="en-US" b="1" dirty="0"/>
              <a:t>𝑦</a:t>
            </a:r>
            <a:r>
              <a:rPr lang="en-US" altLang="zh-CN" dirty="0"/>
              <a:t>]</a:t>
            </a:r>
            <a:r>
              <a:rPr lang="zh-CN" altLang="en-US" baseline="-25000" dirty="0"/>
              <a:t>𝐸</a:t>
            </a:r>
            <a:r>
              <a:rPr lang="zh-CN" altLang="en-US" dirty="0"/>
              <a:t> 和 </a:t>
            </a:r>
            <a:r>
              <a:rPr lang="en-US" altLang="zh-CN" dirty="0"/>
              <a:t>[</a:t>
            </a:r>
            <a:r>
              <a:rPr lang="zh-CN" altLang="en-US" b="1" dirty="0"/>
              <a:t>𝑧</a:t>
            </a:r>
            <a:r>
              <a:rPr lang="en-US" altLang="zh-CN" dirty="0"/>
              <a:t>]</a:t>
            </a:r>
            <a:r>
              <a:rPr lang="zh-CN" altLang="en-US" baseline="-25000" dirty="0"/>
              <a:t>𝐸</a:t>
            </a:r>
            <a:r>
              <a:rPr lang="zh-CN" altLang="en-US" dirty="0"/>
              <a:t>。</a:t>
            </a:r>
            <a:endParaRPr lang="en-US" altLang="zh-CN" dirty="0"/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/>
              <a:t>问题分析：</a:t>
            </a:r>
            <a:r>
              <a:rPr lang="zh-CN" altLang="en-US" dirty="0"/>
              <a:t>从标准基</a:t>
            </a:r>
            <a:r>
              <a:rPr lang="en-US" altLang="zh-CN" dirty="0">
                <a:latin typeface="+mj-ea"/>
              </a:rPr>
              <a:t>[</a:t>
            </a:r>
            <a:r>
              <a:rPr lang="zh-CN" altLang="en-US" b="1" dirty="0">
                <a:latin typeface="+mj-ea"/>
              </a:rPr>
              <a:t>𝑒</a:t>
            </a:r>
            <a:r>
              <a:rPr lang="en-US" altLang="zh-CN" baseline="-25000" dirty="0">
                <a:latin typeface="+mj-ea"/>
              </a:rPr>
              <a:t>1</a:t>
            </a:r>
            <a:r>
              <a:rPr lang="en-US" altLang="zh-CN" dirty="0">
                <a:latin typeface="+mj-ea"/>
              </a:rPr>
              <a:t>,</a:t>
            </a:r>
            <a:r>
              <a:rPr lang="zh-CN" altLang="en-US" b="1" dirty="0">
                <a:latin typeface="+mj-ea"/>
              </a:rPr>
              <a:t>𝑒</a:t>
            </a:r>
            <a:r>
              <a:rPr lang="en-US" altLang="zh-CN" baseline="-25000" dirty="0">
                <a:latin typeface="+mj-ea"/>
              </a:rPr>
              <a:t>2</a:t>
            </a:r>
            <a:r>
              <a:rPr lang="en-US" altLang="zh-CN" dirty="0">
                <a:latin typeface="+mj-ea"/>
              </a:rPr>
              <a:t>]</a:t>
            </a:r>
            <a:r>
              <a:rPr lang="zh-CN" altLang="en-US" dirty="0"/>
              <a:t>到特定基</a:t>
            </a:r>
            <a:r>
              <a:rPr lang="en-US" altLang="zh-CN" dirty="0"/>
              <a:t>[</a:t>
            </a:r>
            <a:r>
              <a:rPr lang="zh-CN" altLang="en-US" b="1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b="1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]</a:t>
            </a:r>
            <a:r>
              <a:rPr lang="zh-CN" altLang="en-US" dirty="0"/>
              <a:t>的基底变换。根据坐标变换公式，基坐标 </a:t>
            </a:r>
            <a:r>
              <a:rPr lang="zh-CN" altLang="en-US" b="1" dirty="0"/>
              <a:t>𝑥</a:t>
            </a:r>
            <a:r>
              <a:rPr lang="en-US" altLang="zh-CN" dirty="0"/>
              <a:t>=</a:t>
            </a:r>
            <a:r>
              <a:rPr lang="zh-CN" altLang="en-US" b="1" dirty="0"/>
              <a:t>𝑈𝑐</a:t>
            </a:r>
            <a:r>
              <a:rPr lang="zh-CN" altLang="en-US" dirty="0"/>
              <a:t>，我们可以得到从标准基坐标向特定基坐标的变换公式：</a:t>
            </a:r>
            <a:r>
              <a:rPr lang="zh-CN" altLang="en-US" b="1" dirty="0"/>
              <a:t>𝑐</a:t>
            </a:r>
            <a:r>
              <a:rPr lang="en-US" altLang="zh-CN" dirty="0"/>
              <a:t>=</a:t>
            </a:r>
            <a:r>
              <a:rPr lang="zh-CN" altLang="en-US" b="1" dirty="0"/>
              <a:t>𝑈</a:t>
            </a:r>
            <a:r>
              <a:rPr lang="zh-CN" altLang="en-US" baseline="30000" dirty="0"/>
              <a:t>−</a:t>
            </a:r>
            <a:r>
              <a:rPr lang="en-US" altLang="zh-CN" baseline="30000" dirty="0"/>
              <a:t>1</a:t>
            </a:r>
            <a:r>
              <a:rPr lang="zh-CN" altLang="en-US" b="1" dirty="0"/>
              <a:t>𝑥</a:t>
            </a:r>
            <a:r>
              <a:rPr lang="zh-CN" altLang="en-US" dirty="0"/>
              <a:t>，其中</a:t>
            </a:r>
            <a:r>
              <a:rPr lang="en-US" altLang="zh-CN" dirty="0"/>
              <a:t>,  </a:t>
            </a:r>
            <a:r>
              <a:rPr lang="zh-CN" altLang="en-US" b="1" dirty="0"/>
              <a:t>𝑈</a:t>
            </a:r>
            <a:r>
              <a:rPr lang="zh-CN" altLang="en-US" baseline="30000" dirty="0"/>
              <a:t>−</a:t>
            </a:r>
            <a:r>
              <a:rPr lang="en-US" altLang="zh-CN" baseline="30000" dirty="0"/>
              <a:t>1</a:t>
            </a:r>
            <a:r>
              <a:rPr lang="zh-CN" altLang="en-US" dirty="0"/>
              <a:t>就是标准基 </a:t>
            </a:r>
            <a:r>
              <a:rPr lang="en-US" altLang="zh-CN" dirty="0">
                <a:latin typeface="+mj-ea"/>
              </a:rPr>
              <a:t>[</a:t>
            </a:r>
            <a:r>
              <a:rPr lang="zh-CN" altLang="en-US" b="1" dirty="0">
                <a:latin typeface="+mj-ea"/>
              </a:rPr>
              <a:t>𝑒</a:t>
            </a:r>
            <a:r>
              <a:rPr lang="en-US" altLang="zh-CN" baseline="-25000" dirty="0">
                <a:latin typeface="+mj-ea"/>
              </a:rPr>
              <a:t>1</a:t>
            </a:r>
            <a:r>
              <a:rPr lang="en-US" altLang="zh-CN" dirty="0">
                <a:latin typeface="+mj-ea"/>
              </a:rPr>
              <a:t>,</a:t>
            </a:r>
            <a:r>
              <a:rPr lang="zh-CN" altLang="en-US" b="1" dirty="0">
                <a:latin typeface="+mj-ea"/>
              </a:rPr>
              <a:t>𝑒</a:t>
            </a:r>
            <a:r>
              <a:rPr lang="en-US" altLang="zh-CN" baseline="-25000" dirty="0">
                <a:latin typeface="+mj-ea"/>
              </a:rPr>
              <a:t>2</a:t>
            </a:r>
            <a:r>
              <a:rPr lang="en-US" altLang="zh-CN" dirty="0">
                <a:latin typeface="+mj-ea"/>
              </a:rPr>
              <a:t>]</a:t>
            </a:r>
            <a:r>
              <a:rPr lang="zh-CN" altLang="en-US" dirty="0"/>
              <a:t>到特定基</a:t>
            </a:r>
            <a:r>
              <a:rPr lang="en-US" altLang="zh-CN" dirty="0"/>
              <a:t>[</a:t>
            </a:r>
            <a:r>
              <a:rPr lang="zh-CN" altLang="en-US" b="1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b="1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]</a:t>
            </a:r>
            <a:r>
              <a:rPr lang="zh-CN" altLang="en-US" dirty="0"/>
              <a:t>的转移矩阵。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更多基底变换的例子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AACEE3-B5C5-4A86-9299-17C1FBC77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48" y="4190999"/>
            <a:ext cx="4275115" cy="245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2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904773-65C2-4C63-ABBA-231A9C09F0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1332893"/>
          </a:xfr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/>
              <a:t>【</a:t>
            </a:r>
            <a:r>
              <a:rPr lang="zh-CN" altLang="en-US" b="1" dirty="0"/>
              <a:t>习题</a:t>
            </a:r>
            <a:r>
              <a:rPr lang="en-US" altLang="zh-CN" b="1" dirty="0"/>
              <a:t>5.12】</a:t>
            </a:r>
            <a:r>
              <a:rPr lang="zh-CN" altLang="en-US" dirty="0"/>
              <a:t>令 </a:t>
            </a:r>
            <a:r>
              <a:rPr lang="zh-CN" altLang="en-US" b="1" dirty="0"/>
              <a:t>𝐸</a:t>
            </a:r>
            <a:r>
              <a:rPr lang="en-US" altLang="zh-CN" dirty="0"/>
              <a:t>=[(5,3)</a:t>
            </a:r>
            <a:r>
              <a:rPr lang="zh-CN" altLang="en-US" baseline="30000" dirty="0"/>
              <a:t>𝑇</a:t>
            </a:r>
            <a:r>
              <a:rPr lang="en-US" altLang="zh-CN" dirty="0"/>
              <a:t>,(3,2)</a:t>
            </a:r>
            <a:r>
              <a:rPr lang="zh-CN" altLang="en-US" baseline="30000" dirty="0"/>
              <a:t>𝑇</a:t>
            </a:r>
            <a:r>
              <a:rPr lang="en-US" altLang="zh-CN" dirty="0"/>
              <a:t>] </a:t>
            </a:r>
            <a:r>
              <a:rPr lang="zh-CN" altLang="en-US" dirty="0"/>
              <a:t>，并令 </a:t>
            </a:r>
            <a:r>
              <a:rPr lang="zh-CN" altLang="en-US" b="1" dirty="0"/>
              <a:t>𝑥</a:t>
            </a:r>
            <a:r>
              <a:rPr lang="en-US" altLang="zh-CN" dirty="0"/>
              <a:t>=(1,1)</a:t>
            </a:r>
            <a:r>
              <a:rPr lang="zh-CN" altLang="en-US" baseline="30000" dirty="0"/>
              <a:t>𝑇</a:t>
            </a:r>
            <a:r>
              <a:rPr lang="en-US" altLang="zh-CN" dirty="0"/>
              <a:t>,</a:t>
            </a:r>
            <a:r>
              <a:rPr lang="zh-CN" altLang="en-US" b="1" dirty="0"/>
              <a:t>𝑦</a:t>
            </a:r>
            <a:r>
              <a:rPr lang="en-US" altLang="zh-CN" dirty="0"/>
              <a:t>=(1,−1)</a:t>
            </a:r>
            <a:r>
              <a:rPr lang="zh-CN" altLang="en-US" baseline="30000" dirty="0"/>
              <a:t>𝑇</a:t>
            </a:r>
            <a:r>
              <a:rPr lang="zh-CN" altLang="en-US" dirty="0"/>
              <a:t>，且 </a:t>
            </a:r>
            <a:r>
              <a:rPr lang="zh-CN" altLang="en-US" b="1" dirty="0"/>
              <a:t>𝑧</a:t>
            </a:r>
            <a:r>
              <a:rPr lang="en-US" altLang="zh-CN" dirty="0"/>
              <a:t>=(10,7)</a:t>
            </a:r>
            <a:r>
              <a:rPr lang="zh-CN" altLang="en-US" baseline="30000" dirty="0"/>
              <a:t>𝑇</a:t>
            </a:r>
            <a:r>
              <a:rPr lang="zh-CN" altLang="en-US" dirty="0"/>
              <a:t> 。计算 </a:t>
            </a:r>
            <a:r>
              <a:rPr lang="en-US" altLang="zh-CN" dirty="0"/>
              <a:t>[</a:t>
            </a:r>
            <a:r>
              <a:rPr lang="zh-CN" altLang="en-US" b="1" dirty="0"/>
              <a:t>𝑥</a:t>
            </a:r>
            <a:r>
              <a:rPr lang="en-US" altLang="zh-CN" dirty="0"/>
              <a:t>]</a:t>
            </a:r>
            <a:r>
              <a:rPr lang="zh-CN" altLang="en-US" baseline="-25000" dirty="0"/>
              <a:t>𝐸</a:t>
            </a:r>
            <a:r>
              <a:rPr lang="en-US" altLang="zh-CN" dirty="0"/>
              <a:t>, [</a:t>
            </a:r>
            <a:r>
              <a:rPr lang="zh-CN" altLang="en-US" b="1" dirty="0"/>
              <a:t>𝑦</a:t>
            </a:r>
            <a:r>
              <a:rPr lang="en-US" altLang="zh-CN" dirty="0"/>
              <a:t>]</a:t>
            </a:r>
            <a:r>
              <a:rPr lang="zh-CN" altLang="en-US" baseline="-25000" dirty="0"/>
              <a:t>𝐸</a:t>
            </a:r>
            <a:r>
              <a:rPr lang="zh-CN" altLang="en-US" dirty="0"/>
              <a:t> 和 </a:t>
            </a:r>
            <a:r>
              <a:rPr lang="en-US" altLang="zh-CN" dirty="0"/>
              <a:t>[</a:t>
            </a:r>
            <a:r>
              <a:rPr lang="zh-CN" altLang="en-US" b="1" dirty="0"/>
              <a:t>𝑧</a:t>
            </a:r>
            <a:r>
              <a:rPr lang="en-US" altLang="zh-CN" dirty="0"/>
              <a:t>]</a:t>
            </a:r>
            <a:r>
              <a:rPr lang="zh-CN" altLang="en-US" baseline="-25000" dirty="0"/>
              <a:t>𝐸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更多基底变换的例子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0B542A7-EBFC-482B-AA2E-49237D682DC1}"/>
              </a:ext>
            </a:extLst>
          </p:cNvPr>
          <p:cNvGrpSpPr/>
          <p:nvPr/>
        </p:nvGrpSpPr>
        <p:grpSpPr>
          <a:xfrm>
            <a:off x="152400" y="2329381"/>
            <a:ext cx="8534400" cy="3752381"/>
            <a:chOff x="152400" y="2329381"/>
            <a:chExt cx="8534400" cy="375238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4DB2429-8A42-4BFD-A112-06056A0FB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2329381"/>
              <a:ext cx="6190476" cy="3752381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F794455-8B9A-44F9-8C2F-A7F0D8C80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9000" y="2555525"/>
              <a:ext cx="1447800" cy="3374109"/>
            </a:xfrm>
            <a:prstGeom prst="rect">
              <a:avLst/>
            </a:prstGeom>
          </p:spPr>
        </p:pic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9A9CD46C-1589-447C-B207-0CB582C0E2D1}"/>
                </a:ext>
              </a:extLst>
            </p:cNvPr>
            <p:cNvSpPr/>
            <p:nvPr/>
          </p:nvSpPr>
          <p:spPr>
            <a:xfrm>
              <a:off x="6629400" y="4013979"/>
              <a:ext cx="457200" cy="45720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38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904773-65C2-4C63-ABBA-231A9C09F0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5349377"/>
          </a:xfr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/>
              <a:t>【</a:t>
            </a:r>
            <a:r>
              <a:rPr lang="zh-CN" altLang="en-US" b="1" dirty="0"/>
              <a:t>习题</a:t>
            </a:r>
            <a:r>
              <a:rPr lang="en-US" altLang="zh-CN" b="1" dirty="0"/>
              <a:t>5.13】</a:t>
            </a:r>
            <a:r>
              <a:rPr lang="zh-CN" altLang="en-US" dirty="0"/>
              <a:t>令 </a:t>
            </a:r>
            <a:r>
              <a:rPr lang="zh-CN" altLang="en-US" b="1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=(1,1,1)</a:t>
            </a:r>
            <a:r>
              <a:rPr lang="zh-CN" altLang="en-US" baseline="30000" dirty="0"/>
              <a:t>𝑇</a:t>
            </a:r>
            <a:r>
              <a:rPr lang="en-US" altLang="zh-CN" dirty="0"/>
              <a:t>,</a:t>
            </a:r>
            <a:r>
              <a:rPr lang="zh-CN" altLang="en-US" b="1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=(1,2,2)</a:t>
            </a:r>
            <a:r>
              <a:rPr lang="zh-CN" altLang="en-US" baseline="30000" dirty="0"/>
              <a:t>𝑇</a:t>
            </a:r>
            <a:r>
              <a:rPr lang="en-US" altLang="zh-CN" dirty="0"/>
              <a:t>,</a:t>
            </a:r>
            <a:r>
              <a:rPr lang="zh-CN" altLang="en-US" b="1" dirty="0"/>
              <a:t>𝑢</a:t>
            </a:r>
            <a:r>
              <a:rPr lang="en-US" altLang="zh-CN" baseline="-25000" dirty="0"/>
              <a:t>3</a:t>
            </a:r>
            <a:r>
              <a:rPr lang="en-US" altLang="zh-CN" dirty="0"/>
              <a:t>=(2,3,4)</a:t>
            </a:r>
            <a:r>
              <a:rPr lang="zh-CN" altLang="en-US" baseline="30000" dirty="0"/>
              <a:t>𝑇</a:t>
            </a:r>
            <a:r>
              <a:rPr lang="zh-CN" altLang="en-US" dirty="0"/>
              <a:t> ，求：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/>
              <a:t>1) </a:t>
            </a:r>
            <a:r>
              <a:rPr lang="zh-CN" altLang="en-US" dirty="0"/>
              <a:t>求基 </a:t>
            </a:r>
            <a:r>
              <a:rPr lang="en-US" altLang="zh-CN" dirty="0"/>
              <a:t>[</a:t>
            </a:r>
            <a:r>
              <a:rPr lang="zh-CN" altLang="en-US" b="1" dirty="0"/>
              <a:t>𝑒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b="1" dirty="0"/>
              <a:t>𝑒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zh-CN" altLang="en-US" b="1" dirty="0"/>
              <a:t>𝑒</a:t>
            </a:r>
            <a:r>
              <a:rPr lang="en-US" altLang="zh-CN" baseline="-25000" dirty="0"/>
              <a:t>3</a:t>
            </a:r>
            <a:r>
              <a:rPr lang="en-US" altLang="zh-CN" dirty="0"/>
              <a:t>] </a:t>
            </a:r>
            <a:r>
              <a:rPr lang="zh-CN" altLang="en-US" dirty="0"/>
              <a:t>到特定基 </a:t>
            </a:r>
            <a:r>
              <a:rPr lang="en-US" altLang="zh-CN" dirty="0"/>
              <a:t>[</a:t>
            </a:r>
            <a:r>
              <a:rPr lang="zh-CN" altLang="en-US" b="1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b="1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zh-CN" altLang="en-US" b="1" dirty="0"/>
              <a:t>𝑢</a:t>
            </a:r>
            <a:r>
              <a:rPr lang="en-US" altLang="zh-CN" baseline="-25000" dirty="0"/>
              <a:t>3</a:t>
            </a:r>
            <a:r>
              <a:rPr lang="en-US" altLang="zh-CN" dirty="0"/>
              <a:t>] </a:t>
            </a:r>
            <a:r>
              <a:rPr lang="zh-CN" altLang="en-US" dirty="0"/>
              <a:t>的转移矩阵。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/>
              <a:t>2) </a:t>
            </a:r>
            <a:r>
              <a:rPr lang="zh-CN" altLang="en-US" dirty="0"/>
              <a:t>求下列向量在基 </a:t>
            </a:r>
            <a:r>
              <a:rPr lang="en-US" altLang="zh-CN" dirty="0"/>
              <a:t>[</a:t>
            </a:r>
            <a:r>
              <a:rPr lang="zh-CN" altLang="en-US" b="1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b="1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zh-CN" altLang="en-US" b="1" dirty="0"/>
              <a:t>𝑢</a:t>
            </a:r>
            <a:r>
              <a:rPr lang="en-US" altLang="zh-CN" baseline="-25000" dirty="0"/>
              <a:t>3</a:t>
            </a:r>
            <a:r>
              <a:rPr lang="en-US" altLang="zh-CN" dirty="0"/>
              <a:t>] </a:t>
            </a:r>
            <a:r>
              <a:rPr lang="zh-CN" altLang="en-US" dirty="0"/>
              <a:t>下的坐标。</a:t>
            </a:r>
            <a:endParaRPr lang="en-US" altLang="zh-CN" dirty="0"/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/>
              <a:t>    (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zh-CN" altLang="en-US" b="1" dirty="0"/>
              <a:t>𝐴</a:t>
            </a:r>
            <a:r>
              <a:rPr lang="en-US" altLang="zh-CN" dirty="0"/>
              <a:t>=(3,2,5)</a:t>
            </a:r>
            <a:r>
              <a:rPr lang="zh-CN" altLang="en-US" baseline="30000" dirty="0"/>
              <a:t>𝑇</a:t>
            </a:r>
            <a:r>
              <a:rPr lang="zh-CN" altLang="en-US" dirty="0"/>
              <a:t> </a:t>
            </a:r>
            <a:r>
              <a:rPr lang="en-US" altLang="zh-CN" dirty="0"/>
              <a:t>, (ii)  </a:t>
            </a:r>
            <a:r>
              <a:rPr lang="zh-CN" altLang="en-US" b="1" dirty="0"/>
              <a:t>𝐵</a:t>
            </a:r>
            <a:r>
              <a:rPr lang="en-US" altLang="zh-CN" dirty="0"/>
              <a:t>=(1,1,2)</a:t>
            </a:r>
            <a:r>
              <a:rPr lang="zh-CN" altLang="en-US" baseline="30000" dirty="0"/>
              <a:t>𝑇</a:t>
            </a:r>
            <a:r>
              <a:rPr lang="zh-CN" altLang="en-US" dirty="0"/>
              <a:t> </a:t>
            </a:r>
            <a:r>
              <a:rPr lang="en-US" altLang="zh-CN" dirty="0"/>
              <a:t>, (iii)  </a:t>
            </a:r>
            <a:r>
              <a:rPr lang="zh-CN" altLang="en-US" b="1" dirty="0"/>
              <a:t>𝐶</a:t>
            </a:r>
            <a:r>
              <a:rPr lang="en-US" altLang="zh-CN" dirty="0"/>
              <a:t>=(2,3,2)</a:t>
            </a:r>
            <a:r>
              <a:rPr lang="zh-CN" altLang="en-US" baseline="30000" dirty="0"/>
              <a:t>𝑇</a:t>
            </a:r>
            <a:endParaRPr lang="en-US" altLang="zh-CN" baseline="30000" dirty="0"/>
          </a:p>
          <a:p>
            <a:pPr algn="l" rt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/>
              <a:t>问题分析：</a:t>
            </a:r>
            <a:endParaRPr lang="en-US" altLang="zh-CN" b="1" dirty="0"/>
          </a:p>
          <a:p>
            <a:pPr algn="l" rt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/>
              <a:t>       </a:t>
            </a:r>
            <a:r>
              <a:rPr lang="zh-CN" altLang="en-US" dirty="0"/>
              <a:t>从标准基 </a:t>
            </a:r>
            <a:r>
              <a:rPr lang="en-US" altLang="zh-CN" dirty="0"/>
              <a:t>[</a:t>
            </a:r>
            <a:r>
              <a:rPr lang="zh-CN" altLang="en-US" b="1" dirty="0"/>
              <a:t>𝑒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b="1" dirty="0"/>
              <a:t>𝑒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zh-CN" altLang="en-US" b="1" dirty="0"/>
              <a:t>𝑒</a:t>
            </a:r>
            <a:r>
              <a:rPr lang="en-US" altLang="zh-CN" baseline="-25000" dirty="0"/>
              <a:t>3</a:t>
            </a:r>
            <a:r>
              <a:rPr lang="en-US" altLang="zh-CN" dirty="0"/>
              <a:t>] </a:t>
            </a:r>
            <a:r>
              <a:rPr lang="zh-CN" altLang="en-US" dirty="0"/>
              <a:t>到特定基 </a:t>
            </a:r>
            <a:r>
              <a:rPr lang="en-US" altLang="zh-CN" dirty="0"/>
              <a:t>[</a:t>
            </a:r>
            <a:r>
              <a:rPr lang="zh-CN" altLang="en-US" b="1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b="1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zh-CN" altLang="en-US" b="1" dirty="0"/>
              <a:t>𝑢</a:t>
            </a:r>
            <a:r>
              <a:rPr lang="en-US" altLang="zh-CN" baseline="-25000" dirty="0"/>
              <a:t>3</a:t>
            </a:r>
            <a:r>
              <a:rPr lang="en-US" altLang="zh-CN" dirty="0"/>
              <a:t>] </a:t>
            </a:r>
            <a:r>
              <a:rPr lang="zh-CN" altLang="en-US" dirty="0"/>
              <a:t>的基底变换。根据坐标变换公式 </a:t>
            </a:r>
            <a:r>
              <a:rPr lang="zh-CN" altLang="en-US" b="1" dirty="0"/>
              <a:t>𝑐</a:t>
            </a:r>
            <a:r>
              <a:rPr lang="en-US" altLang="zh-CN" dirty="0"/>
              <a:t>=</a:t>
            </a:r>
            <a:r>
              <a:rPr lang="zh-CN" altLang="en-US" b="1" dirty="0"/>
              <a:t>𝑈</a:t>
            </a:r>
            <a:r>
              <a:rPr lang="zh-CN" altLang="en-US" baseline="30000" dirty="0"/>
              <a:t>−</a:t>
            </a:r>
            <a:r>
              <a:rPr lang="en-US" altLang="zh-CN" baseline="30000" dirty="0"/>
              <a:t>1</a:t>
            </a:r>
            <a:r>
              <a:rPr lang="zh-CN" altLang="en-US" b="1" dirty="0"/>
              <a:t>𝑥</a:t>
            </a:r>
            <a:r>
              <a:rPr lang="zh-CN" altLang="en-US" dirty="0"/>
              <a:t> 即可求得坐标和转移矩阵。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更多基底变换的例子</a:t>
            </a:r>
          </a:p>
        </p:txBody>
      </p:sp>
    </p:spTree>
    <p:extLst>
      <p:ext uri="{BB962C8B-B14F-4D97-AF65-F5344CB8AC3E}">
        <p14:creationId xmlns:p14="http://schemas.microsoft.com/office/powerpoint/2010/main" val="72093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904773-65C2-4C63-ABBA-231A9C09F0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917394"/>
          </a:xfr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/>
              <a:t>【</a:t>
            </a:r>
            <a:r>
              <a:rPr lang="zh-CN" altLang="en-US" b="1" dirty="0"/>
              <a:t>习题</a:t>
            </a:r>
            <a:r>
              <a:rPr lang="en-US" altLang="zh-CN" b="1" dirty="0"/>
              <a:t>5.13】</a:t>
            </a:r>
            <a:r>
              <a:rPr lang="zh-CN" altLang="en-US" dirty="0"/>
              <a:t>令 </a:t>
            </a:r>
            <a:r>
              <a:rPr lang="zh-CN" altLang="en-US" b="1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=(1,1,1)</a:t>
            </a:r>
            <a:r>
              <a:rPr lang="zh-CN" altLang="en-US" baseline="30000" dirty="0"/>
              <a:t>𝑇</a:t>
            </a:r>
            <a:r>
              <a:rPr lang="en-US" altLang="zh-CN" dirty="0"/>
              <a:t>,</a:t>
            </a:r>
            <a:r>
              <a:rPr lang="zh-CN" altLang="en-US" b="1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=(1,2,2)</a:t>
            </a:r>
            <a:r>
              <a:rPr lang="zh-CN" altLang="en-US" baseline="30000" dirty="0"/>
              <a:t>𝑇</a:t>
            </a:r>
            <a:r>
              <a:rPr lang="en-US" altLang="zh-CN" dirty="0"/>
              <a:t>,</a:t>
            </a:r>
            <a:r>
              <a:rPr lang="zh-CN" altLang="en-US" b="1" dirty="0"/>
              <a:t>𝑢</a:t>
            </a:r>
            <a:r>
              <a:rPr lang="en-US" altLang="zh-CN" baseline="-25000" dirty="0"/>
              <a:t>3</a:t>
            </a:r>
            <a:r>
              <a:rPr lang="en-US" altLang="zh-CN" dirty="0"/>
              <a:t>=(2,3,4)</a:t>
            </a:r>
            <a:r>
              <a:rPr lang="zh-CN" altLang="en-US" baseline="30000" dirty="0"/>
              <a:t>𝑇</a:t>
            </a:r>
            <a:r>
              <a:rPr lang="zh-CN" altLang="en-US" dirty="0"/>
              <a:t> ，求：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更多基底变换的例子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F8B1485-D264-424B-B7BB-A5DBB79479FC}"/>
              </a:ext>
            </a:extLst>
          </p:cNvPr>
          <p:cNvGrpSpPr/>
          <p:nvPr/>
        </p:nvGrpSpPr>
        <p:grpSpPr>
          <a:xfrm>
            <a:off x="289849" y="1676400"/>
            <a:ext cx="8348808" cy="4676257"/>
            <a:chOff x="289849" y="1676400"/>
            <a:chExt cx="8348808" cy="467625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2B16399-42BE-4388-A21D-CB26A537F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849" y="3083106"/>
              <a:ext cx="3167208" cy="1905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19AA6FD-5B62-4B3E-8237-03DCE8B34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2400" y="1676400"/>
              <a:ext cx="4676257" cy="4676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767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904773-65C2-4C63-ABBA-231A9C09F0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917394"/>
          </a:xfr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/>
              <a:t>【</a:t>
            </a:r>
            <a:r>
              <a:rPr lang="zh-CN" altLang="en-US" b="1" dirty="0"/>
              <a:t>习题</a:t>
            </a:r>
            <a:r>
              <a:rPr lang="en-US" altLang="zh-CN" b="1" dirty="0"/>
              <a:t>5.13】</a:t>
            </a:r>
            <a:r>
              <a:rPr lang="zh-CN" altLang="en-US" dirty="0"/>
              <a:t>令 </a:t>
            </a:r>
            <a:r>
              <a:rPr lang="zh-CN" altLang="en-US" b="1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=(1,1,1)</a:t>
            </a:r>
            <a:r>
              <a:rPr lang="zh-CN" altLang="en-US" baseline="30000" dirty="0"/>
              <a:t>𝑇</a:t>
            </a:r>
            <a:r>
              <a:rPr lang="en-US" altLang="zh-CN" dirty="0"/>
              <a:t>,</a:t>
            </a:r>
            <a:r>
              <a:rPr lang="zh-CN" altLang="en-US" b="1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=(1,2,2)</a:t>
            </a:r>
            <a:r>
              <a:rPr lang="zh-CN" altLang="en-US" baseline="30000" dirty="0"/>
              <a:t>𝑇</a:t>
            </a:r>
            <a:r>
              <a:rPr lang="en-US" altLang="zh-CN" dirty="0"/>
              <a:t>,</a:t>
            </a:r>
            <a:r>
              <a:rPr lang="zh-CN" altLang="en-US" b="1" dirty="0"/>
              <a:t>𝑢</a:t>
            </a:r>
            <a:r>
              <a:rPr lang="en-US" altLang="zh-CN" baseline="-25000" dirty="0"/>
              <a:t>3</a:t>
            </a:r>
            <a:r>
              <a:rPr lang="en-US" altLang="zh-CN" dirty="0"/>
              <a:t>=(2,3,4)</a:t>
            </a:r>
            <a:r>
              <a:rPr lang="zh-CN" altLang="en-US" baseline="30000" dirty="0"/>
              <a:t>𝑇</a:t>
            </a:r>
            <a:r>
              <a:rPr lang="zh-CN" altLang="en-US" dirty="0"/>
              <a:t> ，求：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更多基底变换的例子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A85F9CE-31BB-48A2-BA86-64F356ABC8BC}"/>
              </a:ext>
            </a:extLst>
          </p:cNvPr>
          <p:cNvGrpSpPr/>
          <p:nvPr/>
        </p:nvGrpSpPr>
        <p:grpSpPr>
          <a:xfrm>
            <a:off x="152400" y="1761754"/>
            <a:ext cx="8839200" cy="4729472"/>
            <a:chOff x="152400" y="1761754"/>
            <a:chExt cx="8839200" cy="472947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CD29D5E-2269-41D0-993F-AF51EF23D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1761754"/>
              <a:ext cx="6096000" cy="472947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9214785-72AD-452D-A167-3CE3F046F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3029" y="1888395"/>
              <a:ext cx="2228571" cy="447619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57E41C92-913A-4D20-B55E-4AFFF59BD164}"/>
                </a:ext>
              </a:extLst>
            </p:cNvPr>
            <p:cNvSpPr/>
            <p:nvPr/>
          </p:nvSpPr>
          <p:spPr>
            <a:xfrm>
              <a:off x="6259286" y="3897890"/>
              <a:ext cx="457200" cy="45720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055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904773-65C2-4C63-ABBA-231A9C09F0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2400" y="776238"/>
            <a:ext cx="8839200" cy="5350018"/>
          </a:xfrm>
        </p:spPr>
        <p:txBody>
          <a:bodyPr/>
          <a:lstStyle/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/>
              <a:t>【</a:t>
            </a:r>
            <a:r>
              <a:rPr lang="zh-CN" altLang="en-US" b="1" dirty="0"/>
              <a:t>习题</a:t>
            </a:r>
            <a:r>
              <a:rPr lang="en-US" altLang="zh-CN" b="1" dirty="0"/>
              <a:t>5.14】</a:t>
            </a:r>
            <a:r>
              <a:rPr lang="zh-CN" altLang="en-US" dirty="0"/>
              <a:t>令 </a:t>
            </a:r>
            <a:r>
              <a:rPr lang="zh-CN" altLang="en-US" b="1" dirty="0"/>
              <a:t>𝑣</a:t>
            </a:r>
            <a:r>
              <a:rPr lang="en-US" altLang="zh-CN" baseline="-25000" dirty="0"/>
              <a:t>1</a:t>
            </a:r>
            <a:r>
              <a:rPr lang="en-US" altLang="zh-CN" dirty="0"/>
              <a:t>=(4,6,7)</a:t>
            </a:r>
            <a:r>
              <a:rPr lang="zh-CN" altLang="en-US" baseline="30000" dirty="0"/>
              <a:t>𝑇</a:t>
            </a:r>
            <a:r>
              <a:rPr lang="en-US" altLang="zh-CN" dirty="0"/>
              <a:t>,</a:t>
            </a:r>
            <a:r>
              <a:rPr lang="zh-CN" altLang="en-US" b="1" dirty="0"/>
              <a:t>𝑣</a:t>
            </a:r>
            <a:r>
              <a:rPr lang="en-US" altLang="zh-CN" baseline="-25000" dirty="0"/>
              <a:t>2</a:t>
            </a:r>
            <a:r>
              <a:rPr lang="en-US" altLang="zh-CN" dirty="0"/>
              <a:t>=(0,1,1)</a:t>
            </a:r>
            <a:r>
              <a:rPr lang="zh-CN" altLang="en-US" baseline="30000" dirty="0"/>
              <a:t>𝑇</a:t>
            </a:r>
            <a:r>
              <a:rPr lang="en-US" altLang="zh-CN" dirty="0"/>
              <a:t>,</a:t>
            </a:r>
            <a:r>
              <a:rPr lang="zh-CN" altLang="en-US" b="1" dirty="0"/>
              <a:t>𝑣</a:t>
            </a:r>
            <a:r>
              <a:rPr lang="en-US" altLang="zh-CN" baseline="-25000" dirty="0"/>
              <a:t>3</a:t>
            </a:r>
            <a:r>
              <a:rPr lang="en-US" altLang="zh-CN" dirty="0"/>
              <a:t>=(0,1,2)</a:t>
            </a:r>
            <a:r>
              <a:rPr lang="zh-CN" altLang="en-US" baseline="30000" dirty="0"/>
              <a:t>𝑇</a:t>
            </a:r>
            <a:r>
              <a:rPr lang="zh-CN" altLang="en-US" dirty="0"/>
              <a:t>，并令 </a:t>
            </a:r>
            <a:r>
              <a:rPr lang="zh-CN" altLang="en-US" b="1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=(1,1,1)</a:t>
            </a:r>
            <a:r>
              <a:rPr lang="zh-CN" altLang="en-US" baseline="30000" dirty="0"/>
              <a:t>𝑇</a:t>
            </a:r>
            <a:r>
              <a:rPr lang="en-US" altLang="zh-CN" dirty="0"/>
              <a:t>,</a:t>
            </a:r>
            <a:r>
              <a:rPr lang="zh-CN" altLang="en-US" b="1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=(1,2,2)</a:t>
            </a:r>
            <a:r>
              <a:rPr lang="zh-CN" altLang="en-US" baseline="30000" dirty="0"/>
              <a:t>𝑇</a:t>
            </a:r>
            <a:r>
              <a:rPr lang="en-US" altLang="zh-CN" dirty="0"/>
              <a:t>,</a:t>
            </a:r>
            <a:r>
              <a:rPr lang="zh-CN" altLang="en-US" b="1" dirty="0"/>
              <a:t>𝑢</a:t>
            </a:r>
            <a:r>
              <a:rPr lang="en-US" altLang="zh-CN" baseline="-25000" dirty="0"/>
              <a:t>3</a:t>
            </a:r>
            <a:r>
              <a:rPr lang="en-US" altLang="zh-CN" dirty="0"/>
              <a:t>=(2,3,4)</a:t>
            </a:r>
            <a:r>
              <a:rPr lang="zh-CN" altLang="en-US" baseline="30000" dirty="0"/>
              <a:t>𝑇 </a:t>
            </a:r>
            <a:r>
              <a:rPr lang="zh-CN" altLang="en-US" dirty="0"/>
              <a:t>，求：</a:t>
            </a: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/>
              <a:t>1) </a:t>
            </a:r>
            <a:r>
              <a:rPr lang="zh-CN" altLang="en-US" dirty="0"/>
              <a:t>求从特定基 </a:t>
            </a:r>
            <a:r>
              <a:rPr lang="en-US" altLang="zh-CN" dirty="0"/>
              <a:t>[</a:t>
            </a:r>
            <a:r>
              <a:rPr lang="zh-CN" altLang="en-US" b="1" dirty="0"/>
              <a:t>𝑣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b="1" dirty="0"/>
              <a:t>𝑣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zh-CN" altLang="en-US" b="1" dirty="0"/>
              <a:t>𝑣</a:t>
            </a:r>
            <a:r>
              <a:rPr lang="en-US" altLang="zh-CN" baseline="-25000" dirty="0"/>
              <a:t>3</a:t>
            </a:r>
            <a:r>
              <a:rPr lang="en-US" altLang="zh-CN" dirty="0"/>
              <a:t>]</a:t>
            </a:r>
            <a:r>
              <a:rPr lang="zh-CN" altLang="en-US" dirty="0"/>
              <a:t>到特定基 </a:t>
            </a:r>
            <a:r>
              <a:rPr lang="en-US" altLang="zh-CN" dirty="0"/>
              <a:t>[</a:t>
            </a:r>
            <a:r>
              <a:rPr lang="zh-CN" altLang="en-US" b="1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b="1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zh-CN" altLang="en-US" b="1" dirty="0"/>
              <a:t>𝑢</a:t>
            </a:r>
            <a:r>
              <a:rPr lang="en-US" altLang="zh-CN" baseline="-25000" dirty="0"/>
              <a:t>3</a:t>
            </a:r>
            <a:r>
              <a:rPr lang="en-US" altLang="zh-CN" dirty="0"/>
              <a:t>]</a:t>
            </a:r>
            <a:r>
              <a:rPr lang="zh-CN" altLang="en-US" dirty="0"/>
              <a:t>的转移矩阵。</a:t>
            </a: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/>
              <a:t>2) </a:t>
            </a:r>
            <a:r>
              <a:rPr lang="zh-CN" altLang="en-US" dirty="0"/>
              <a:t>若 </a:t>
            </a:r>
            <a:r>
              <a:rPr lang="zh-CN" altLang="en-US" b="1" dirty="0"/>
              <a:t>𝑥</a:t>
            </a:r>
            <a:r>
              <a:rPr lang="en-US" altLang="zh-CN" dirty="0"/>
              <a:t>=2</a:t>
            </a:r>
            <a:r>
              <a:rPr lang="zh-CN" altLang="en-US" b="1" dirty="0"/>
              <a:t>𝑣</a:t>
            </a:r>
            <a:r>
              <a:rPr lang="en-US" altLang="zh-CN" baseline="-25000" dirty="0"/>
              <a:t>1 </a:t>
            </a:r>
            <a:r>
              <a:rPr lang="en-US" altLang="zh-CN" dirty="0"/>
              <a:t>+3</a:t>
            </a:r>
            <a:r>
              <a:rPr lang="zh-CN" altLang="en-US" b="1" dirty="0"/>
              <a:t>𝑣</a:t>
            </a:r>
            <a:r>
              <a:rPr lang="en-US" altLang="zh-CN" baseline="-25000" dirty="0"/>
              <a:t>2 </a:t>
            </a:r>
            <a:r>
              <a:rPr lang="en-US" altLang="zh-CN" dirty="0"/>
              <a:t>−4</a:t>
            </a:r>
            <a:r>
              <a:rPr lang="zh-CN" altLang="en-US" b="1" dirty="0"/>
              <a:t>𝑣</a:t>
            </a:r>
            <a:r>
              <a:rPr lang="en-US" altLang="zh-CN" baseline="-25000" dirty="0"/>
              <a:t>3</a:t>
            </a:r>
            <a:r>
              <a:rPr lang="zh-CN" altLang="en-US" dirty="0"/>
              <a:t>，确定向量 𝑥 相应于 </a:t>
            </a:r>
            <a:r>
              <a:rPr lang="en-US" altLang="zh-CN" dirty="0"/>
              <a:t>[</a:t>
            </a:r>
            <a:r>
              <a:rPr lang="zh-CN" altLang="en-US" b="1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b="1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zh-CN" altLang="en-US" b="1" dirty="0"/>
              <a:t>𝑢</a:t>
            </a:r>
            <a:r>
              <a:rPr lang="en-US" altLang="zh-CN" baseline="-25000" dirty="0"/>
              <a:t>3</a:t>
            </a:r>
            <a:r>
              <a:rPr lang="en-US" altLang="zh-CN" dirty="0"/>
              <a:t>]</a:t>
            </a:r>
            <a:r>
              <a:rPr lang="zh-CN" altLang="en-US" dirty="0"/>
              <a:t>的坐标。</a:t>
            </a: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/>
              <a:t>问题分析：</a:t>
            </a:r>
            <a:r>
              <a:rPr lang="zh-CN" altLang="en-US" dirty="0"/>
              <a:t>从特定基 </a:t>
            </a:r>
            <a:r>
              <a:rPr lang="en-US" altLang="zh-CN" dirty="0"/>
              <a:t>[</a:t>
            </a:r>
            <a:r>
              <a:rPr lang="zh-CN" altLang="en-US" b="1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b="1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zh-CN" altLang="en-US" b="1" dirty="0"/>
              <a:t>𝑢</a:t>
            </a:r>
            <a:r>
              <a:rPr lang="en-US" altLang="zh-CN" baseline="-25000" dirty="0"/>
              <a:t>3</a:t>
            </a:r>
            <a:r>
              <a:rPr lang="en-US" altLang="zh-CN" dirty="0"/>
              <a:t>] </a:t>
            </a:r>
            <a:r>
              <a:rPr lang="zh-CN" altLang="en-US" dirty="0"/>
              <a:t>到特定基 </a:t>
            </a:r>
            <a:r>
              <a:rPr lang="en-US" altLang="zh-CN" dirty="0"/>
              <a:t>[</a:t>
            </a:r>
            <a:r>
              <a:rPr lang="zh-CN" altLang="en-US" b="1" dirty="0"/>
              <a:t>𝑣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b="1" dirty="0"/>
              <a:t>𝑣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zh-CN" altLang="en-US" b="1" dirty="0"/>
              <a:t>𝑣</a:t>
            </a:r>
            <a:r>
              <a:rPr lang="en-US" altLang="zh-CN" baseline="-25000" dirty="0"/>
              <a:t>3</a:t>
            </a:r>
            <a:r>
              <a:rPr lang="en-US" altLang="zh-CN" dirty="0"/>
              <a:t>] </a:t>
            </a:r>
            <a:r>
              <a:rPr lang="zh-CN" altLang="en-US" dirty="0"/>
              <a:t>的基底变换。根据坐标变换的通用公式 </a:t>
            </a:r>
            <a:r>
              <a:rPr lang="zh-CN" altLang="en-US" b="1" dirty="0"/>
              <a:t>𝑉𝑐</a:t>
            </a:r>
            <a:r>
              <a:rPr lang="en-US" altLang="zh-CN" dirty="0"/>
              <a:t>=</a:t>
            </a:r>
            <a:r>
              <a:rPr lang="zh-CN" altLang="en-US" b="1" dirty="0"/>
              <a:t>𝑈𝑑</a:t>
            </a:r>
            <a:r>
              <a:rPr lang="zh-CN" altLang="en-US" dirty="0"/>
              <a:t>，即可求得坐标和转移矩阵。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更多基底变换的例子</a:t>
            </a:r>
          </a:p>
        </p:txBody>
      </p:sp>
    </p:spTree>
    <p:extLst>
      <p:ext uri="{BB962C8B-B14F-4D97-AF65-F5344CB8AC3E}">
        <p14:creationId xmlns:p14="http://schemas.microsoft.com/office/powerpoint/2010/main" val="260236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168F94C-1FE0-48CE-8573-2D7C9DF971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2400" y="1219200"/>
            <a:ext cx="8839200" cy="3607939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基于基底的坐标</a:t>
            </a:r>
            <a:endParaRPr lang="en-US" altLang="zh-CN" sz="28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从矩阵乘法的角度理解基底变换和坐标变换</a:t>
            </a:r>
            <a:endParaRPr lang="en-US" altLang="zh-CN" sz="28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从标准基开始的基底变换</a:t>
            </a:r>
            <a:endParaRPr lang="en-US" altLang="zh-CN" sz="28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从任意基开始的基底变换</a:t>
            </a:r>
            <a:endParaRPr lang="en-US" altLang="zh-CN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D12A99-440D-476F-BB37-579B7F29F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基于基底变换的坐标变换</a:t>
            </a:r>
          </a:p>
        </p:txBody>
      </p:sp>
    </p:spTree>
    <p:extLst>
      <p:ext uri="{BB962C8B-B14F-4D97-AF65-F5344CB8AC3E}">
        <p14:creationId xmlns:p14="http://schemas.microsoft.com/office/powerpoint/2010/main" val="5654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904773-65C2-4C63-ABBA-231A9C09F0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6200" y="776238"/>
            <a:ext cx="8991600" cy="4657521"/>
          </a:xfr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/>
              <a:t>【</a:t>
            </a:r>
            <a:r>
              <a:rPr lang="zh-CN" altLang="en-US" b="1" dirty="0"/>
              <a:t>习题</a:t>
            </a:r>
            <a:r>
              <a:rPr lang="en-US" altLang="zh-CN" b="1" dirty="0"/>
              <a:t>5.14】</a:t>
            </a:r>
            <a:endParaRPr lang="en-US" altLang="zh-CN" dirty="0"/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dirty="0"/>
              <a:t>解：</a:t>
            </a:r>
            <a:r>
              <a:rPr lang="en-US" altLang="zh-CN" dirty="0"/>
              <a:t>1) </a:t>
            </a:r>
            <a:r>
              <a:rPr lang="zh-CN" altLang="en-US" dirty="0"/>
              <a:t>要获得 </a:t>
            </a:r>
            <a:r>
              <a:rPr lang="zh-CN" altLang="en-US" b="1" dirty="0"/>
              <a:t>𝑣</a:t>
            </a:r>
            <a:r>
              <a:rPr lang="zh-CN" altLang="en-US" dirty="0"/>
              <a:t> 到 </a:t>
            </a:r>
            <a:r>
              <a:rPr lang="zh-CN" altLang="en-US" b="1" dirty="0"/>
              <a:t>𝑢</a:t>
            </a:r>
            <a:r>
              <a:rPr lang="zh-CN" altLang="en-US" dirty="0"/>
              <a:t> 的转移矩阵，实际上就是将 </a:t>
            </a:r>
            <a:r>
              <a:rPr lang="zh-CN" altLang="en-US" b="1" dirty="0"/>
              <a:t>𝑣</a:t>
            </a:r>
            <a:r>
              <a:rPr lang="zh-CN" altLang="en-US" dirty="0"/>
              <a:t> 到 </a:t>
            </a:r>
            <a:r>
              <a:rPr lang="zh-CN" altLang="en-US" b="1" dirty="0"/>
              <a:t>𝑒</a:t>
            </a:r>
            <a:r>
              <a:rPr lang="zh-CN" altLang="en-US" dirty="0"/>
              <a:t> 和 </a:t>
            </a:r>
            <a:r>
              <a:rPr lang="zh-CN" altLang="en-US" b="1" dirty="0"/>
              <a:t>𝑒</a:t>
            </a:r>
            <a:r>
              <a:rPr lang="zh-CN" altLang="en-US" dirty="0"/>
              <a:t> 到 </a:t>
            </a:r>
            <a:r>
              <a:rPr lang="zh-CN" altLang="en-US" b="1" dirty="0"/>
              <a:t>𝑢</a:t>
            </a:r>
            <a:r>
              <a:rPr lang="zh-CN" altLang="en-US" dirty="0"/>
              <a:t> 的转移矩阵进行合成，那么可以得到：</a:t>
            </a:r>
            <a:endParaRPr lang="en-US" altLang="zh-CN" dirty="0"/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dirty="0"/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dirty="0"/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dirty="0"/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/>
              <a:t>2) </a:t>
            </a:r>
            <a:r>
              <a:rPr lang="zh-CN" altLang="en-US" dirty="0"/>
              <a:t>基于 </a:t>
            </a:r>
            <a:r>
              <a:rPr lang="zh-CN" altLang="en-US" b="1" dirty="0"/>
              <a:t>𝑣</a:t>
            </a:r>
            <a:r>
              <a:rPr lang="zh-CN" altLang="en-US" dirty="0"/>
              <a:t> 的坐标 </a:t>
            </a:r>
            <a:r>
              <a:rPr lang="zh-CN" altLang="en-US" b="1" dirty="0"/>
              <a:t>𝑥</a:t>
            </a:r>
            <a:r>
              <a:rPr lang="zh-CN" altLang="en-US" dirty="0"/>
              <a:t> 转换为基于 </a:t>
            </a:r>
            <a:r>
              <a:rPr lang="zh-CN" altLang="en-US" b="1" dirty="0"/>
              <a:t>𝑢</a:t>
            </a:r>
            <a:r>
              <a:rPr lang="zh-CN" altLang="en-US" dirty="0"/>
              <a:t> 的坐标，可以通过通用公式的变形获得，即：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更多基底变换的例子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C00A3F-5BF0-486F-883E-B798DDB9B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90800"/>
            <a:ext cx="5362332" cy="1676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742B85-15DF-4435-9E12-E315F1EBD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198629"/>
            <a:ext cx="6959617" cy="144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904773-65C2-4C63-ABBA-231A9C09F0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779536"/>
          </a:xfr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/>
              <a:t>【</a:t>
            </a:r>
            <a:r>
              <a:rPr lang="zh-CN" altLang="en-US" b="1" dirty="0"/>
              <a:t>习题</a:t>
            </a:r>
            <a:r>
              <a:rPr lang="en-US" altLang="zh-CN" b="1" dirty="0"/>
              <a:t>5.14】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更多基底变换的例子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FF89093-8BD3-480D-B159-8FEC62EB2632}"/>
              </a:ext>
            </a:extLst>
          </p:cNvPr>
          <p:cNvGrpSpPr/>
          <p:nvPr/>
        </p:nvGrpSpPr>
        <p:grpSpPr>
          <a:xfrm>
            <a:off x="152400" y="1623896"/>
            <a:ext cx="8839200" cy="4648200"/>
            <a:chOff x="152400" y="1623896"/>
            <a:chExt cx="8839200" cy="46482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FD925BF-AA39-4FB9-AE09-AC0C74FFD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1623896"/>
              <a:ext cx="6153955" cy="46482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06925AE-BC8F-4701-8E4B-6EA0EB3B7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1847" y="2514600"/>
              <a:ext cx="2349753" cy="2743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6267D32B-5FE0-4A15-A2BE-3DF854431459}"/>
                </a:ext>
              </a:extLst>
            </p:cNvPr>
            <p:cNvSpPr/>
            <p:nvPr/>
          </p:nvSpPr>
          <p:spPr>
            <a:xfrm>
              <a:off x="6173761" y="3719396"/>
              <a:ext cx="457200" cy="45720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801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776238"/>
                <a:ext cx="9144000" cy="5034291"/>
              </a:xfrm>
            </p:spPr>
            <p:txBody>
              <a:bodyPr/>
              <a:lstStyle/>
              <a:p>
                <a:pPr marR="0" lvl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习题</a:t>
                </a:r>
                <a:r>
                  <a:rPr lang="en-US" altLang="zh-CN" b="1" dirty="0"/>
                  <a:t>5.15】</a:t>
                </a:r>
                <a:r>
                  <a:rPr lang="zh-CN" altLang="en-US" dirty="0"/>
                  <a:t> 给定 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b="1" dirty="0"/>
                  <a:t>𝑆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，求：</a:t>
                </a:r>
                <a:r>
                  <a:rPr lang="zh-CN" altLang="en-US" b="1" dirty="0"/>
                  <a:t>𝑤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𝑤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，使得 </a:t>
                </a:r>
                <a:r>
                  <a:rPr lang="zh-CN" altLang="en-US" b="1" dirty="0"/>
                  <a:t>𝑆</a:t>
                </a:r>
                <a:r>
                  <a:rPr lang="zh-CN" altLang="en-US" dirty="0"/>
                  <a:t> 为从 </a:t>
                </a:r>
                <a:r>
                  <a:rPr lang="en-US" altLang="zh-CN" dirty="0"/>
                  <a:t>[</a:t>
                </a:r>
                <a:r>
                  <a:rPr lang="zh-CN" altLang="en-US" b="1" dirty="0"/>
                  <a:t>𝑤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𝑤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到 </a:t>
                </a:r>
                <a:r>
                  <a:rPr lang="en-US" altLang="zh-CN" dirty="0"/>
                  <a:t>[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的转移矩阵。</a:t>
                </a:r>
              </a:p>
              <a:p>
                <a:pPr marR="0" lvl="0" defTabSz="914400" rtl="0" eaLnBrk="0" fontAlgn="base" latinLnBrk="0" hangingPunct="0">
                  <a:lnSpc>
                    <a:spcPct val="150000"/>
                  </a:lnSpc>
                  <a:spcBef>
                    <a:spcPts val="12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zh-CN" altLang="en-US" b="1" dirty="0"/>
                  <a:t>问题分析：</a:t>
                </a:r>
                <a:r>
                  <a:rPr lang="zh-CN" altLang="en-US" dirty="0"/>
                  <a:t>从特定基  </a:t>
                </a:r>
                <a:r>
                  <a:rPr lang="en-US" altLang="zh-CN" dirty="0"/>
                  <a:t>[</a:t>
                </a:r>
                <a:r>
                  <a:rPr lang="zh-CN" altLang="en-US" b="1" dirty="0"/>
                  <a:t>𝑤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𝑤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到特定基</a:t>
                </a:r>
                <a:r>
                  <a:rPr lang="en-US" altLang="zh-CN" dirty="0"/>
                  <a:t>[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的基底变换。由于</a:t>
                </a:r>
                <a:br>
                  <a:rPr lang="en-US" altLang="zh-CN" dirty="0"/>
                </a:br>
                <a:r>
                  <a:rPr lang="zh-CN" altLang="en-US" b="1" dirty="0"/>
                  <a:t>𝑆</a:t>
                </a:r>
                <a:r>
                  <a:rPr lang="zh-CN" altLang="en-US" dirty="0"/>
                  <a:t>是</a:t>
                </a:r>
                <a:r>
                  <a:rPr lang="zh-CN" altLang="en-US" b="1" dirty="0"/>
                  <a:t>𝑊</a:t>
                </a:r>
                <a:r>
                  <a:rPr lang="zh-CN" altLang="en-US" dirty="0"/>
                  <a:t>到𝑉的转移矩阵，所以有 </a:t>
                </a:r>
                <a:r>
                  <a:rPr lang="zh-CN" altLang="en-US" b="1" dirty="0"/>
                  <a:t>𝑆</a:t>
                </a:r>
                <a:r>
                  <a:rPr lang="en-US" altLang="zh-CN" dirty="0"/>
                  <a:t>=</a:t>
                </a:r>
                <a:r>
                  <a:rPr lang="zh-CN" altLang="en-US" b="1" dirty="0"/>
                  <a:t>𝑉</a:t>
                </a:r>
                <a:r>
                  <a:rPr lang="zh-CN" altLang="en-US" baseline="30000" dirty="0"/>
                  <a:t>−</a:t>
                </a:r>
                <a:r>
                  <a:rPr lang="en-US" altLang="zh-CN" baseline="30000" dirty="0"/>
                  <a:t>1</a:t>
                </a:r>
                <a:r>
                  <a:rPr lang="zh-CN" altLang="en-US" b="1" dirty="0"/>
                  <a:t>𝑊</a:t>
                </a:r>
                <a:r>
                  <a:rPr lang="zh-CN" altLang="en-US" dirty="0"/>
                  <a:t> ，由此可以得到 </a:t>
                </a:r>
                <a:r>
                  <a:rPr lang="zh-CN" altLang="en-US" b="1" dirty="0"/>
                  <a:t>𝑤</a:t>
                </a:r>
                <a:r>
                  <a:rPr lang="en-US" altLang="zh-CN" dirty="0"/>
                  <a:t>=</a:t>
                </a:r>
                <a:r>
                  <a:rPr lang="zh-CN" altLang="en-US" b="1" dirty="0"/>
                  <a:t>𝑉𝑆</a:t>
                </a:r>
                <a:r>
                  <a:rPr lang="zh-CN" altLang="en-US" dirty="0"/>
                  <a:t>。 </a:t>
                </a:r>
              </a:p>
              <a:p>
                <a:pPr marR="0" lvl="0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zh-CN" altLang="en-US" dirty="0"/>
                  <a:t>解：要求</a:t>
                </a:r>
                <a:r>
                  <a:rPr lang="zh-CN" altLang="en-US" b="1" dirty="0"/>
                  <a:t>𝑉</a:t>
                </a:r>
                <a:r>
                  <a:rPr lang="zh-CN" altLang="en-US" dirty="0"/>
                  <a:t>到</a:t>
                </a:r>
                <a:r>
                  <a:rPr lang="zh-CN" altLang="en-US" b="1" dirty="0"/>
                  <a:t>𝑊</a:t>
                </a:r>
                <a:r>
                  <a:rPr lang="zh-CN" altLang="en-US" dirty="0"/>
                  <a:t>的坐标，即利用公式 </a:t>
                </a:r>
                <a:r>
                  <a:rPr lang="zh-CN" altLang="en-US" b="1" dirty="0"/>
                  <a:t>𝑤</a:t>
                </a:r>
                <a:r>
                  <a:rPr lang="en-US" altLang="zh-CN" dirty="0"/>
                  <a:t>=</a:t>
                </a:r>
                <a:r>
                  <a:rPr lang="zh-CN" altLang="en-US" b="1" dirty="0"/>
                  <a:t>𝑆𝑣</a:t>
                </a:r>
                <a:r>
                  <a:rPr lang="en-US" altLang="zh-CN" dirty="0"/>
                  <a:t>(</a:t>
                </a:r>
                <a:r>
                  <a:rPr lang="zh-CN" altLang="en-US" b="1" dirty="0"/>
                  <a:t>𝑑</a:t>
                </a:r>
                <a:r>
                  <a:rPr lang="en-US" altLang="zh-CN" dirty="0"/>
                  <a:t>=</a:t>
                </a:r>
                <a:r>
                  <a:rPr lang="zh-CN" altLang="en-US" b="1" dirty="0"/>
                  <a:t>𝑆𝑐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求解，其中 </a:t>
                </a:r>
                <a:r>
                  <a:rPr lang="zh-CN" altLang="en-US" b="1" dirty="0"/>
                  <a:t>𝑆</a:t>
                </a:r>
                <a:r>
                  <a:rPr lang="zh-CN" altLang="en-US" dirty="0"/>
                  <a:t> 为 </a:t>
                </a:r>
                <a:r>
                  <a:rPr lang="zh-CN" altLang="en-US" b="1" dirty="0"/>
                  <a:t>𝑣</a:t>
                </a:r>
                <a:r>
                  <a:rPr lang="zh-CN" altLang="en-US" dirty="0"/>
                  <a:t> 到 </a:t>
                </a:r>
                <a:r>
                  <a:rPr lang="zh-CN" altLang="en-US" b="1" dirty="0"/>
                  <a:t>𝑤</a:t>
                </a:r>
                <a:r>
                  <a:rPr lang="zh-CN" altLang="en-US" dirty="0"/>
                  <a:t> 的转移矩阵。</a:t>
                </a:r>
              </a:p>
              <a:p>
                <a:pPr marR="0" lvl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zh-CN" altLang="en-US" b="1" dirty="0"/>
                  <a:t>𝑊</a:t>
                </a:r>
                <a:r>
                  <a:rPr lang="en-US" altLang="zh-CN" dirty="0"/>
                  <a:t>=</a:t>
                </a:r>
                <a:r>
                  <a:rPr lang="zh-CN" altLang="en-US" b="1" dirty="0"/>
                  <a:t>𝑉𝑆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776238"/>
                <a:ext cx="9144000" cy="5034291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更多基底变换的例子</a:t>
            </a:r>
          </a:p>
        </p:txBody>
      </p:sp>
    </p:spTree>
    <p:extLst>
      <p:ext uri="{BB962C8B-B14F-4D97-AF65-F5344CB8AC3E}">
        <p14:creationId xmlns:p14="http://schemas.microsoft.com/office/powerpoint/2010/main" val="244877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776238"/>
                <a:ext cx="9144000" cy="2418831"/>
              </a:xfrm>
            </p:spPr>
            <p:txBody>
              <a:bodyPr/>
              <a:lstStyle/>
              <a:p>
                <a:pPr marR="0" lvl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习题</a:t>
                </a:r>
                <a:r>
                  <a:rPr lang="en-US" altLang="zh-CN" b="1" dirty="0"/>
                  <a:t>5.15】</a:t>
                </a:r>
                <a:r>
                  <a:rPr lang="zh-CN" altLang="en-US" dirty="0"/>
                  <a:t> 给定 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b="1" dirty="0"/>
                  <a:t>𝑆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，求：</a:t>
                </a:r>
                <a:r>
                  <a:rPr lang="zh-CN" altLang="en-US" b="1" dirty="0"/>
                  <a:t>𝑤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𝑤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，使得 </a:t>
                </a:r>
                <a:r>
                  <a:rPr lang="zh-CN" altLang="en-US" b="1" dirty="0"/>
                  <a:t>𝑆</a:t>
                </a:r>
                <a:r>
                  <a:rPr lang="zh-CN" altLang="en-US" dirty="0"/>
                  <a:t> 为从 </a:t>
                </a:r>
                <a:r>
                  <a:rPr lang="en-US" altLang="zh-CN" dirty="0"/>
                  <a:t>[</a:t>
                </a:r>
                <a:r>
                  <a:rPr lang="zh-CN" altLang="en-US" b="1" dirty="0"/>
                  <a:t>𝑤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𝑤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到 </a:t>
                </a:r>
                <a:r>
                  <a:rPr lang="en-US" altLang="zh-CN" dirty="0"/>
                  <a:t>[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的转移矩阵。</a:t>
                </a:r>
              </a:p>
              <a:p>
                <a:pPr marR="0" lvl="0" defTabSz="914400" rtl="0" eaLnBrk="0" fontAlgn="base" latinLnBrk="0" hangingPunct="0">
                  <a:lnSpc>
                    <a:spcPct val="150000"/>
                  </a:lnSpc>
                  <a:spcBef>
                    <a:spcPts val="120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776238"/>
                <a:ext cx="9144000" cy="2418831"/>
              </a:xfrm>
              <a:blipFill>
                <a:blip r:embed="rId2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更多基底变换的例子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3FEF82-4C46-4C9D-83E2-5F0BA59E0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438400"/>
            <a:ext cx="5267325" cy="41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776238"/>
                <a:ext cx="9144000" cy="5436645"/>
              </a:xfrm>
            </p:spPr>
            <p:txBody>
              <a:bodyPr/>
              <a:lstStyle/>
              <a:p>
                <a:pPr marR="0" lvl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习题</a:t>
                </a:r>
                <a:r>
                  <a:rPr lang="en-US" altLang="zh-CN" b="1" dirty="0"/>
                  <a:t>5.16】</a:t>
                </a:r>
                <a:r>
                  <a:rPr lang="zh-CN" altLang="en-US" dirty="0"/>
                  <a:t>给定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b="1" dirty="0"/>
                  <a:t>𝑆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，求：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，使得 </a:t>
                </a:r>
                <a:r>
                  <a:rPr lang="zh-CN" altLang="en-US" b="1" dirty="0"/>
                  <a:t>𝑆</a:t>
                </a:r>
                <a:r>
                  <a:rPr lang="zh-CN" altLang="en-US" dirty="0"/>
                  <a:t> 为从 </a:t>
                </a:r>
                <a:r>
                  <a:rPr lang="en-US" altLang="zh-CN" dirty="0"/>
                  <a:t>[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[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的转移矩阵。</a:t>
                </a:r>
              </a:p>
              <a:p>
                <a:pPr marR="0" lvl="0" defTabSz="914400" rtl="0" eaLnBrk="0" fontAlgn="base" latinLnBrk="0" hangingPunct="0">
                  <a:lnSpc>
                    <a:spcPct val="150000"/>
                  </a:lnSpc>
                  <a:spcBef>
                    <a:spcPts val="12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zh-CN" altLang="en-US" b="1" dirty="0"/>
                  <a:t>问题分析：</a:t>
                </a:r>
                <a:r>
                  <a:rPr lang="zh-CN" altLang="en-US" dirty="0"/>
                  <a:t>问题分析：从特定基 </a:t>
                </a:r>
                <a:r>
                  <a:rPr lang="en-US" altLang="zh-CN" dirty="0"/>
                  <a:t>[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到特定基 </a:t>
                </a:r>
                <a:r>
                  <a:rPr lang="en-US" altLang="zh-CN" dirty="0"/>
                  <a:t>[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的基底变换。由于𝑆是𝑉到𝑈的转移矩阵，所以有 </a:t>
                </a:r>
                <a:r>
                  <a:rPr lang="zh-CN" altLang="en-US" b="1" dirty="0"/>
                  <a:t>𝑆</a:t>
                </a:r>
                <a:r>
                  <a:rPr lang="en-US" altLang="zh-CN" dirty="0"/>
                  <a:t>=</a:t>
                </a:r>
                <a:r>
                  <a:rPr lang="zh-CN" altLang="en-US" b="1" dirty="0"/>
                  <a:t>𝑈</a:t>
                </a:r>
                <a:r>
                  <a:rPr lang="zh-CN" altLang="en-US" baseline="30000" dirty="0"/>
                  <a:t>−</a:t>
                </a:r>
                <a:r>
                  <a:rPr lang="en-US" altLang="zh-CN" baseline="30000" dirty="0"/>
                  <a:t>1</a:t>
                </a:r>
                <a:r>
                  <a:rPr lang="zh-CN" altLang="en-US" b="1" dirty="0"/>
                  <a:t>𝑉</a:t>
                </a:r>
                <a:r>
                  <a:rPr lang="zh-CN" altLang="en-US" dirty="0"/>
                  <a:t>，由此可以得到 </a:t>
                </a:r>
                <a:r>
                  <a:rPr lang="zh-CN" altLang="en-US" b="1" dirty="0"/>
                  <a:t>𝑉</a:t>
                </a:r>
                <a:r>
                  <a:rPr lang="en-US" altLang="zh-CN" dirty="0"/>
                  <a:t>=</a:t>
                </a:r>
                <a:r>
                  <a:rPr lang="zh-CN" altLang="en-US" b="1" dirty="0"/>
                  <a:t>𝑈𝑆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=&gt;</a:t>
                </a:r>
                <a:r>
                  <a:rPr lang="en-US" altLang="zh-CN" dirty="0"/>
                  <a:t> </a:t>
                </a:r>
                <a:r>
                  <a:rPr lang="zh-CN" altLang="en-US" b="1" dirty="0"/>
                  <a:t>𝑈</a:t>
                </a:r>
                <a:r>
                  <a:rPr lang="en-US" altLang="zh-CN" dirty="0"/>
                  <a:t>=</a:t>
                </a:r>
                <a:r>
                  <a:rPr lang="zh-CN" altLang="en-US" b="1" dirty="0"/>
                  <a:t>𝑉𝑆</a:t>
                </a:r>
                <a:r>
                  <a:rPr lang="zh-CN" altLang="en-US" baseline="30000" dirty="0"/>
                  <a:t>−</a:t>
                </a:r>
                <a:r>
                  <a:rPr lang="en-US" altLang="zh-CN" baseline="30000" dirty="0"/>
                  <a:t>1</a:t>
                </a:r>
              </a:p>
              <a:p>
                <a:pPr marR="0" lvl="0" defTabSz="914400" rtl="0" eaLnBrk="0" fontAlgn="base" latinLnBrk="0" hangingPunct="0">
                  <a:lnSpc>
                    <a:spcPct val="150000"/>
                  </a:lnSpc>
                  <a:spcBef>
                    <a:spcPts val="12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zh-CN" altLang="en-US" dirty="0"/>
                  <a:t>解</a:t>
                </a:r>
                <a:r>
                  <a:rPr lang="en-US" altLang="zh-CN" dirty="0"/>
                  <a:t>:</a:t>
                </a:r>
              </a:p>
              <a:p>
                <a:pPr marL="719138" marR="0" lvl="0" defTabSz="914400" rtl="0" eaLnBrk="0" fontAlgn="base" latinLnBrk="0" hangingPunct="0">
                  <a:lnSpc>
                    <a:spcPct val="150000"/>
                  </a:lnSpc>
                  <a:spcBef>
                    <a:spcPts val="12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zh-CN" altLang="en-US" b="1" dirty="0"/>
                  <a:t>𝑊</a:t>
                </a:r>
                <a:r>
                  <a:rPr lang="en-US" altLang="zh-CN" dirty="0"/>
                  <a:t>=</a:t>
                </a:r>
                <a:r>
                  <a:rPr lang="zh-CN" altLang="en-US" b="1" dirty="0"/>
                  <a:t>𝑉𝑆</a:t>
                </a:r>
                <a:r>
                  <a:rPr lang="zh-CN" altLang="en-US" baseline="30000" dirty="0"/>
                  <a:t>−</a:t>
                </a:r>
                <a:r>
                  <a:rPr lang="en-US" altLang="zh-CN" baseline="30000" dirty="0"/>
                  <a:t>1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776238"/>
                <a:ext cx="9144000" cy="5436645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更多基底变换的例子</a:t>
            </a:r>
          </a:p>
        </p:txBody>
      </p:sp>
    </p:spTree>
    <p:extLst>
      <p:ext uri="{BB962C8B-B14F-4D97-AF65-F5344CB8AC3E}">
        <p14:creationId xmlns:p14="http://schemas.microsoft.com/office/powerpoint/2010/main" val="146605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76200" y="776238"/>
                <a:ext cx="8991600" cy="2411137"/>
              </a:xfrm>
            </p:spPr>
            <p:txBody>
              <a:bodyPr/>
              <a:lstStyle/>
              <a:p>
                <a:pPr marR="0" lvl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习题</a:t>
                </a:r>
                <a:r>
                  <a:rPr lang="en-US" altLang="zh-CN" b="1" dirty="0"/>
                  <a:t>5.16】</a:t>
                </a:r>
                <a:r>
                  <a:rPr lang="zh-CN" altLang="en-US" dirty="0"/>
                  <a:t>给定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b="1" dirty="0"/>
                  <a:t>𝑆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，求：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，使得 </a:t>
                </a:r>
                <a:r>
                  <a:rPr lang="zh-CN" altLang="en-US" b="1" dirty="0"/>
                  <a:t>𝑆</a:t>
                </a:r>
                <a:r>
                  <a:rPr lang="zh-CN" altLang="en-US" dirty="0"/>
                  <a:t> 为从 </a:t>
                </a:r>
                <a:r>
                  <a:rPr lang="en-US" altLang="zh-CN" dirty="0"/>
                  <a:t>[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[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的转移矩阵。</a:t>
                </a:r>
              </a:p>
              <a:p>
                <a:pPr marR="0" lvl="0" defTabSz="914400" rtl="0" eaLnBrk="0" fontAlgn="base" latinLnBrk="0" hangingPunct="0">
                  <a:lnSpc>
                    <a:spcPct val="150000"/>
                  </a:lnSpc>
                  <a:spcBef>
                    <a:spcPts val="120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76200" y="776238"/>
                <a:ext cx="8991600" cy="2411137"/>
              </a:xfrm>
              <a:blipFill>
                <a:blip r:embed="rId2"/>
                <a:stretch>
                  <a:fillRect l="-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更多基底变换的例子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615849-D48B-430A-ACD9-74DB550F3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904762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223072-9A50-4F7D-9AC5-AE026FCE5347}"/>
              </a:ext>
            </a:extLst>
          </p:cNvPr>
          <p:cNvSpPr txBox="1"/>
          <p:nvPr/>
        </p:nvSpPr>
        <p:spPr>
          <a:xfrm>
            <a:off x="5867402" y="3195792"/>
            <a:ext cx="787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4852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156C9AF-E319-43B3-A80A-FF6263E1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D97E7A-63DD-499B-8587-135743578A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zh-CN" altLang="en-US" dirty="0"/>
              <a:t>基于基底的坐标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C3B82-A49C-4DCC-B738-232BD5EC68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35488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【</a:t>
            </a:r>
            <a:r>
              <a:rPr lang="zh-CN" altLang="en-US" b="1" dirty="0"/>
              <a:t>定义</a:t>
            </a:r>
            <a:r>
              <a:rPr lang="en-US" altLang="zh-CN" b="1" dirty="0"/>
              <a:t>】 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       </a:t>
            </a:r>
            <a:r>
              <a:rPr lang="zh-CN" altLang="en-US" dirty="0"/>
              <a:t>假设二维空间</a:t>
            </a:r>
            <a:r>
              <a:rPr lang="zh-CN" altLang="en-US" b="1" dirty="0"/>
              <a:t>𝑅</a:t>
            </a:r>
            <a:r>
              <a:rPr lang="en-US" altLang="zh-CN" baseline="30000" dirty="0"/>
              <a:t>2</a:t>
            </a:r>
            <a:r>
              <a:rPr lang="zh-CN" altLang="en-US" dirty="0"/>
              <a:t>存在标准基为</a:t>
            </a:r>
            <a:r>
              <a:rPr lang="zh-CN" altLang="en-US" b="1" dirty="0">
                <a:solidFill>
                  <a:srgbClr val="0000FF"/>
                </a:solidFill>
              </a:rPr>
              <a:t>𝑒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b="1" dirty="0">
                <a:solidFill>
                  <a:srgbClr val="0000FF"/>
                </a:solidFill>
              </a:rPr>
              <a:t>𝑒</a:t>
            </a:r>
            <a:r>
              <a:rPr lang="en-US" altLang="zh-CN" baseline="-25000" dirty="0">
                <a:solidFill>
                  <a:srgbClr val="0000FF"/>
                </a:solidFill>
              </a:rPr>
              <a:t>2</a:t>
            </a:r>
            <a:r>
              <a:rPr lang="zh-CN" altLang="en-US" dirty="0"/>
              <a:t>，任何</a:t>
            </a:r>
            <a:r>
              <a:rPr lang="zh-CN" altLang="en-US" b="1" dirty="0"/>
              <a:t>𝑅</a:t>
            </a:r>
            <a:r>
              <a:rPr lang="en-US" altLang="zh-CN" baseline="30000" dirty="0"/>
              <a:t>2</a:t>
            </a:r>
            <a:r>
              <a:rPr lang="zh-CN" altLang="en-US" dirty="0"/>
              <a:t>中的向量</a:t>
            </a:r>
            <a:r>
              <a:rPr lang="zh-CN" altLang="en-US" b="1" dirty="0"/>
              <a:t> 𝑥</a:t>
            </a:r>
            <a:r>
              <a:rPr lang="zh-CN" altLang="en-US" dirty="0"/>
              <a:t> 都可以表示为线性组合</a:t>
            </a:r>
            <a:r>
              <a:rPr lang="en-US" altLang="zh-CN" dirty="0"/>
              <a:t>: </a:t>
            </a:r>
            <a:r>
              <a:rPr lang="zh-CN" altLang="en-US" b="1" dirty="0">
                <a:solidFill>
                  <a:srgbClr val="FF0000"/>
                </a:solidFill>
              </a:rPr>
              <a:t>𝑥</a:t>
            </a:r>
            <a:r>
              <a:rPr lang="en-US" altLang="zh-CN" dirty="0">
                <a:solidFill>
                  <a:srgbClr val="0000FF"/>
                </a:solidFill>
              </a:rPr>
              <a:t>=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𝑥</a:t>
            </a:r>
            <a:r>
              <a:rPr lang="en-US" altLang="zh-CN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CN" altLang="en-US" b="1" dirty="0">
                <a:solidFill>
                  <a:srgbClr val="0000FF"/>
                </a:solidFill>
              </a:rPr>
              <a:t>𝑒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+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𝑥</a:t>
            </a:r>
            <a:r>
              <a:rPr lang="en-US" altLang="zh-CN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CN" altLang="en-US" b="1" dirty="0">
                <a:solidFill>
                  <a:srgbClr val="0000FF"/>
                </a:solidFill>
              </a:rPr>
              <a:t>𝑒</a:t>
            </a:r>
            <a:r>
              <a:rPr lang="en-US" altLang="zh-CN" baseline="-25000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。</a:t>
            </a:r>
            <a:r>
              <a:rPr lang="zh-CN" altLang="en-US" dirty="0"/>
              <a:t>标量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𝑥</a:t>
            </a:r>
            <a:r>
              <a:rPr lang="en-US" altLang="zh-CN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𝑥</a:t>
            </a:r>
            <a:r>
              <a:rPr lang="en-US" altLang="zh-CN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altLang="zh-CN" dirty="0"/>
              <a:t> </a:t>
            </a:r>
            <a:r>
              <a:rPr lang="zh-CN" altLang="en-US" dirty="0"/>
              <a:t>可以看成是 </a:t>
            </a:r>
            <a:r>
              <a:rPr lang="zh-CN" altLang="en-US" b="1" dirty="0"/>
              <a:t>𝑥</a:t>
            </a:r>
            <a:r>
              <a:rPr lang="zh-CN" altLang="en-US" dirty="0"/>
              <a:t> 在标准基下的坐标。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事实上，对任意</a:t>
            </a:r>
            <a:r>
              <a:rPr lang="zh-CN" altLang="en-US" b="1" dirty="0"/>
              <a:t>𝑅</a:t>
            </a:r>
            <a:r>
              <a:rPr lang="en-US" altLang="zh-CN" baseline="30000" dirty="0"/>
              <a:t>2</a:t>
            </a:r>
            <a:r>
              <a:rPr lang="zh-CN" altLang="en-US" dirty="0"/>
              <a:t>的基 </a:t>
            </a:r>
            <a:r>
              <a:rPr lang="en-US" altLang="zh-CN" dirty="0">
                <a:solidFill>
                  <a:srgbClr val="0000FF"/>
                </a:solidFill>
              </a:rPr>
              <a:t>{</a:t>
            </a:r>
            <a:r>
              <a:rPr lang="zh-CN" altLang="en-US" b="1" dirty="0">
                <a:solidFill>
                  <a:srgbClr val="0000FF"/>
                </a:solidFill>
              </a:rPr>
              <a:t>𝑦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zh-CN" altLang="en-US" b="1" dirty="0">
                <a:solidFill>
                  <a:srgbClr val="0000FF"/>
                </a:solidFill>
              </a:rPr>
              <a:t>𝑧</a:t>
            </a:r>
            <a:r>
              <a:rPr lang="en-US" altLang="zh-CN" dirty="0">
                <a:solidFill>
                  <a:srgbClr val="0000FF"/>
                </a:solidFill>
              </a:rPr>
              <a:t>} </a:t>
            </a:r>
            <a:r>
              <a:rPr lang="zh-CN" altLang="en-US" dirty="0"/>
              <a:t>，给定向量 </a:t>
            </a:r>
            <a:r>
              <a:rPr lang="zh-CN" altLang="en-US" b="1" dirty="0"/>
              <a:t>𝑥</a:t>
            </a:r>
            <a:r>
              <a:rPr lang="zh-CN" altLang="en-US" dirty="0"/>
              <a:t> 可唯一地表示为线性组合</a:t>
            </a:r>
            <a:r>
              <a:rPr lang="en-US" altLang="zh-CN" dirty="0"/>
              <a:t>: </a:t>
            </a:r>
            <a:r>
              <a:rPr lang="zh-CN" altLang="en-US" b="1" dirty="0"/>
              <a:t>𝑥</a:t>
            </a:r>
            <a:r>
              <a:rPr lang="en-US" altLang="zh-CN" dirty="0"/>
              <a:t>=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𝛼</a:t>
            </a:r>
            <a:r>
              <a:rPr lang="zh-CN" altLang="en-US" b="1" dirty="0">
                <a:solidFill>
                  <a:srgbClr val="0000FF"/>
                </a:solidFill>
              </a:rPr>
              <a:t>𝑦</a:t>
            </a:r>
            <a:r>
              <a:rPr lang="en-US" altLang="zh-CN" dirty="0"/>
              <a:t>+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𝛽</a:t>
            </a:r>
            <a:r>
              <a:rPr lang="zh-CN" altLang="en-US" b="1" dirty="0">
                <a:solidFill>
                  <a:srgbClr val="0000FF"/>
                </a:solidFill>
              </a:rPr>
              <a:t>𝑧</a:t>
            </a:r>
            <a:r>
              <a:rPr lang="zh-CN" altLang="en-US" dirty="0"/>
              <a:t>，标量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𝛼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𝛽</a:t>
            </a:r>
            <a:r>
              <a:rPr lang="zh-CN" altLang="en-US" dirty="0"/>
              <a:t>为 </a:t>
            </a:r>
            <a:r>
              <a:rPr lang="zh-CN" altLang="en-US" b="1" dirty="0"/>
              <a:t>𝑥 </a:t>
            </a:r>
            <a:r>
              <a:rPr lang="zh-CN" altLang="en-US" dirty="0"/>
              <a:t>相应于基</a:t>
            </a:r>
            <a:r>
              <a:rPr lang="en-US" altLang="zh-CN" dirty="0">
                <a:solidFill>
                  <a:srgbClr val="0000FF"/>
                </a:solidFill>
              </a:rPr>
              <a:t>{</a:t>
            </a:r>
            <a:r>
              <a:rPr lang="zh-CN" altLang="en-US" b="1" dirty="0">
                <a:solidFill>
                  <a:srgbClr val="0000FF"/>
                </a:solidFill>
              </a:rPr>
              <a:t>𝑦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b="1" dirty="0">
                <a:solidFill>
                  <a:srgbClr val="0000FF"/>
                </a:solidFill>
              </a:rPr>
              <a:t>𝑧</a:t>
            </a:r>
            <a:r>
              <a:rPr lang="en-US" altLang="zh-CN" dirty="0">
                <a:solidFill>
                  <a:srgbClr val="0000FF"/>
                </a:solidFill>
              </a:rPr>
              <a:t>}</a:t>
            </a:r>
            <a:r>
              <a:rPr lang="zh-CN" altLang="en-US" dirty="0"/>
              <a:t>的坐标。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3AFBD7E-5060-4257-8E2B-78C8D7D5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基于基底的坐标</a:t>
            </a:r>
          </a:p>
        </p:txBody>
      </p:sp>
    </p:spTree>
    <p:extLst>
      <p:ext uri="{BB962C8B-B14F-4D97-AF65-F5344CB8AC3E}">
        <p14:creationId xmlns:p14="http://schemas.microsoft.com/office/powerpoint/2010/main" val="245712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D97E7A-63DD-499B-8587-135743578A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zh-CN" altLang="en-US" dirty="0"/>
              <a:t>基于基底的坐标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C3B82-A49C-4DCC-B738-232BD5EC68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35488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对基</a:t>
            </a:r>
            <a:r>
              <a:rPr lang="en-US" altLang="zh-CN" dirty="0">
                <a:solidFill>
                  <a:srgbClr val="0000FF"/>
                </a:solidFill>
              </a:rPr>
              <a:t>{</a:t>
            </a:r>
            <a:r>
              <a:rPr lang="zh-CN" altLang="en-US" b="1" dirty="0">
                <a:solidFill>
                  <a:srgbClr val="0000FF"/>
                </a:solidFill>
              </a:rPr>
              <a:t>𝑦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b="1" dirty="0">
                <a:solidFill>
                  <a:srgbClr val="0000FF"/>
                </a:solidFill>
              </a:rPr>
              <a:t>𝑧</a:t>
            </a:r>
            <a:r>
              <a:rPr lang="en-US" altLang="zh-CN" dirty="0">
                <a:solidFill>
                  <a:srgbClr val="0000FF"/>
                </a:solidFill>
              </a:rPr>
              <a:t>}</a:t>
            </a:r>
            <a:r>
              <a:rPr lang="zh-CN" altLang="en-US" dirty="0"/>
              <a:t>中的元素进行排序，使得 </a:t>
            </a:r>
            <a:r>
              <a:rPr lang="zh-CN" altLang="en-US" b="1" dirty="0">
                <a:solidFill>
                  <a:srgbClr val="0000FF"/>
                </a:solidFill>
              </a:rPr>
              <a:t>𝑦</a:t>
            </a:r>
            <a:r>
              <a:rPr lang="zh-CN" altLang="en-US" dirty="0"/>
              <a:t> 为第一个基向量，</a:t>
            </a:r>
            <a:r>
              <a:rPr lang="zh-CN" altLang="en-US" b="1" dirty="0">
                <a:solidFill>
                  <a:srgbClr val="0000FF"/>
                </a:solidFill>
              </a:rPr>
              <a:t>𝑧</a:t>
            </a:r>
            <a:r>
              <a:rPr lang="zh-CN" altLang="en-US" dirty="0"/>
              <a:t> 为第二个基向量，并将这个有序的基记为 </a:t>
            </a:r>
            <a:r>
              <a:rPr lang="en-US" altLang="zh-CN" dirty="0">
                <a:solidFill>
                  <a:srgbClr val="0000FF"/>
                </a:solidFill>
              </a:rPr>
              <a:t>[</a:t>
            </a:r>
            <a:r>
              <a:rPr lang="zh-CN" altLang="en-US" b="1" dirty="0">
                <a:solidFill>
                  <a:srgbClr val="0000FF"/>
                </a:solidFill>
              </a:rPr>
              <a:t>𝑦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b="1" dirty="0">
                <a:solidFill>
                  <a:srgbClr val="0000FF"/>
                </a:solidFill>
              </a:rPr>
              <a:t>𝑧</a:t>
            </a:r>
            <a:r>
              <a:rPr lang="en-US" altLang="zh-CN" dirty="0">
                <a:solidFill>
                  <a:srgbClr val="0000FF"/>
                </a:solidFill>
              </a:rPr>
              <a:t>] </a:t>
            </a:r>
            <a:r>
              <a:rPr lang="zh-CN" altLang="en-US" dirty="0"/>
              <a:t>。然后称向量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𝛼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𝛽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zh-CN" altLang="en-US" baseline="30000" dirty="0"/>
              <a:t>𝑇</a:t>
            </a:r>
            <a:r>
              <a:rPr lang="zh-CN" altLang="en-US" dirty="0"/>
              <a:t>为 </a:t>
            </a:r>
            <a:r>
              <a:rPr lang="zh-CN" altLang="en-US" b="1" dirty="0"/>
              <a:t>𝑥</a:t>
            </a:r>
            <a:r>
              <a:rPr lang="zh-CN" altLang="en-US" dirty="0"/>
              <a:t> 对应于 </a:t>
            </a:r>
            <a:r>
              <a:rPr lang="en-US" altLang="zh-CN" dirty="0">
                <a:solidFill>
                  <a:srgbClr val="0000FF"/>
                </a:solidFill>
              </a:rPr>
              <a:t>[</a:t>
            </a:r>
            <a:r>
              <a:rPr lang="zh-CN" altLang="en-US" b="1" dirty="0">
                <a:solidFill>
                  <a:srgbClr val="0000FF"/>
                </a:solidFill>
              </a:rPr>
              <a:t>𝑦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b="1" dirty="0">
                <a:solidFill>
                  <a:srgbClr val="0000FF"/>
                </a:solidFill>
              </a:rPr>
              <a:t>𝑧</a:t>
            </a:r>
            <a:r>
              <a:rPr lang="en-US" altLang="zh-CN" dirty="0">
                <a:solidFill>
                  <a:srgbClr val="0000FF"/>
                </a:solidFill>
              </a:rPr>
              <a:t>] </a:t>
            </a:r>
            <a:r>
              <a:rPr lang="zh-CN" altLang="en-US" dirty="0"/>
              <a:t>的坐标向量。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注意，如果交换基向量的顺序为</a:t>
            </a:r>
            <a:r>
              <a:rPr lang="en-US" altLang="zh-CN" dirty="0">
                <a:solidFill>
                  <a:srgbClr val="0000FF"/>
                </a:solidFill>
              </a:rPr>
              <a:t>[</a:t>
            </a:r>
            <a:r>
              <a:rPr lang="zh-CN" altLang="en-US" b="1" dirty="0">
                <a:solidFill>
                  <a:srgbClr val="0000FF"/>
                </a:solidFill>
              </a:rPr>
              <a:t>𝑧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b="1" dirty="0">
                <a:solidFill>
                  <a:srgbClr val="0000FF"/>
                </a:solidFill>
              </a:rPr>
              <a:t>𝑦</a:t>
            </a:r>
            <a:r>
              <a:rPr lang="en-US" altLang="zh-CN" dirty="0">
                <a:solidFill>
                  <a:srgbClr val="0000FF"/>
                </a:solidFill>
              </a:rPr>
              <a:t>]</a:t>
            </a:r>
            <a:r>
              <a:rPr lang="zh-CN" altLang="en-US" dirty="0"/>
              <a:t>，则必须同时交换坐标向量。</a:t>
            </a:r>
            <a:r>
              <a:rPr lang="zh-CN" altLang="en-US" b="1" dirty="0"/>
              <a:t>𝑥</a:t>
            </a:r>
            <a:r>
              <a:rPr lang="zh-CN" altLang="en-US" dirty="0"/>
              <a:t> 对应于 </a:t>
            </a:r>
            <a:r>
              <a:rPr lang="en-US" altLang="zh-CN" dirty="0">
                <a:solidFill>
                  <a:srgbClr val="0000FF"/>
                </a:solidFill>
              </a:rPr>
              <a:t>[</a:t>
            </a:r>
            <a:r>
              <a:rPr lang="zh-CN" altLang="en-US" b="1" dirty="0">
                <a:solidFill>
                  <a:srgbClr val="0000FF"/>
                </a:solidFill>
              </a:rPr>
              <a:t>𝑧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b="1" dirty="0">
                <a:solidFill>
                  <a:srgbClr val="0000FF"/>
                </a:solidFill>
              </a:rPr>
              <a:t>𝑦</a:t>
            </a:r>
            <a:r>
              <a:rPr lang="en-US" altLang="zh-CN" dirty="0">
                <a:solidFill>
                  <a:srgbClr val="0000FF"/>
                </a:solidFill>
              </a:rPr>
              <a:t>] </a:t>
            </a:r>
            <a:r>
              <a:rPr lang="zh-CN" altLang="en-US" dirty="0"/>
              <a:t>的坐标向量为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𝛽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𝛼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zh-CN" altLang="en-US" baseline="30000" dirty="0"/>
              <a:t>𝑇</a:t>
            </a:r>
            <a:r>
              <a:rPr lang="zh-CN" altLang="en-US" dirty="0"/>
              <a:t> 。当使用下标基时，例如 </a:t>
            </a:r>
            <a:r>
              <a:rPr lang="en-US" altLang="zh-CN" dirty="0">
                <a:solidFill>
                  <a:srgbClr val="0000FF"/>
                </a:solidFill>
              </a:rPr>
              <a:t>{</a:t>
            </a:r>
            <a:r>
              <a:rPr lang="zh-CN" altLang="en-US" b="1" dirty="0">
                <a:solidFill>
                  <a:srgbClr val="0000FF"/>
                </a:solidFill>
              </a:rPr>
              <a:t>𝑢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b="1" dirty="0">
                <a:solidFill>
                  <a:srgbClr val="0000FF"/>
                </a:solidFill>
              </a:rPr>
              <a:t>𝑢</a:t>
            </a:r>
            <a:r>
              <a:rPr lang="en-US" altLang="zh-CN" baseline="-25000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}</a:t>
            </a:r>
            <a:r>
              <a:rPr lang="zh-CN" altLang="en-US" dirty="0"/>
              <a:t>，下标就表示基向量的一个顺序。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3AFBD7E-5060-4257-8E2B-78C8D7D5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2. </a:t>
            </a:r>
            <a:r>
              <a:rPr lang="zh-CN" altLang="en-US" dirty="0"/>
              <a:t>基于基底的坐标</a:t>
            </a:r>
          </a:p>
        </p:txBody>
      </p:sp>
    </p:spTree>
    <p:extLst>
      <p:ext uri="{BB962C8B-B14F-4D97-AF65-F5344CB8AC3E}">
        <p14:creationId xmlns:p14="http://schemas.microsoft.com/office/powerpoint/2010/main" val="4364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D97E7A-63DD-499B-8587-135743578A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例题讲解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C3B82-A49C-4DCC-B738-232BD5EC68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6200" y="1397097"/>
            <a:ext cx="8991600" cy="2164531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【</a:t>
            </a:r>
            <a:r>
              <a:rPr lang="zh-CN" altLang="en-US" b="1" dirty="0"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latin typeface="Times New Roman" panose="02020603050405020304" pitchFamily="18" charset="0"/>
              </a:rPr>
              <a:t>9.1】 </a:t>
            </a:r>
            <a:r>
              <a:rPr lang="zh-CN" altLang="en-US" dirty="0">
                <a:latin typeface="Times New Roman" panose="02020603050405020304" pitchFamily="18" charset="0"/>
              </a:rPr>
              <a:t>令 </a:t>
            </a:r>
            <a:r>
              <a:rPr lang="zh-CN" altLang="en-US" b="1" dirty="0">
                <a:latin typeface="Times New Roman" panose="02020603050405020304" pitchFamily="18" charset="0"/>
              </a:rPr>
              <a:t>𝑦</a:t>
            </a:r>
            <a:r>
              <a:rPr lang="en-US" altLang="zh-CN" dirty="0">
                <a:latin typeface="Times New Roman" panose="02020603050405020304" pitchFamily="18" charset="0"/>
              </a:rPr>
              <a:t>=(2,1)</a:t>
            </a:r>
            <a:r>
              <a:rPr lang="zh-CN" altLang="en-US" baseline="30000" dirty="0">
                <a:latin typeface="Times New Roman" panose="02020603050405020304" pitchFamily="18" charset="0"/>
              </a:rPr>
              <a:t>𝑇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b="1" dirty="0">
                <a:latin typeface="Times New Roman" panose="02020603050405020304" pitchFamily="18" charset="0"/>
              </a:rPr>
              <a:t>𝑧</a:t>
            </a:r>
            <a:r>
              <a:rPr lang="en-US" altLang="zh-CN" dirty="0">
                <a:latin typeface="Times New Roman" panose="02020603050405020304" pitchFamily="18" charset="0"/>
              </a:rPr>
              <a:t>=(1,4)</a:t>
            </a:r>
            <a:r>
              <a:rPr lang="zh-CN" altLang="en-US" baseline="30000" dirty="0">
                <a:latin typeface="Times New Roman" panose="02020603050405020304" pitchFamily="18" charset="0"/>
              </a:rPr>
              <a:t>𝑇</a:t>
            </a:r>
            <a:r>
              <a:rPr lang="zh-CN" altLang="en-US" dirty="0">
                <a:latin typeface="Times New Roman" panose="02020603050405020304" pitchFamily="18" charset="0"/>
              </a:rPr>
              <a:t> 。向量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b="1" i="1" dirty="0">
                <a:latin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</a:rPr>
              <a:t>线性无关，且构成</a:t>
            </a:r>
            <a:r>
              <a:rPr lang="zh-CN" altLang="en-US" b="1" dirty="0">
                <a:latin typeface="Times New Roman" panose="02020603050405020304" pitchFamily="18" charset="0"/>
              </a:rPr>
              <a:t>𝑅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的一组基。向量 </a:t>
            </a:r>
            <a:r>
              <a:rPr lang="zh-CN" altLang="en-US" b="1" dirty="0">
                <a:latin typeface="Times New Roman" panose="02020603050405020304" pitchFamily="18" charset="0"/>
              </a:rPr>
              <a:t>𝑥</a:t>
            </a:r>
            <a:r>
              <a:rPr lang="en-US" altLang="zh-CN" dirty="0">
                <a:latin typeface="Times New Roman" panose="02020603050405020304" pitchFamily="18" charset="0"/>
              </a:rPr>
              <a:t>=(7,7)</a:t>
            </a:r>
            <a:r>
              <a:rPr lang="zh-CN" altLang="en-US" baseline="30000" dirty="0">
                <a:latin typeface="Times New Roman" panose="02020603050405020304" pitchFamily="18" charset="0"/>
              </a:rPr>
              <a:t>𝑇</a:t>
            </a:r>
            <a:r>
              <a:rPr lang="zh-CN" altLang="en-US" dirty="0">
                <a:latin typeface="Times New Roman" panose="02020603050405020304" pitchFamily="18" charset="0"/>
              </a:rPr>
              <a:t> 可写为线性组合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=3</a:t>
            </a:r>
            <a:r>
              <a:rPr lang="en-US" altLang="zh-CN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</a:rPr>
              <a:t>。此处，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相应于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的坐标向量是 </a:t>
            </a:r>
            <a:r>
              <a:rPr lang="en-US" altLang="zh-CN" dirty="0">
                <a:latin typeface="Times New Roman" panose="02020603050405020304" pitchFamily="18" charset="0"/>
              </a:rPr>
              <a:t>(3,1)</a:t>
            </a:r>
            <a:r>
              <a:rPr lang="zh-CN" altLang="en-US" baseline="30000" dirty="0">
                <a:latin typeface="Times New Roman" panose="02020603050405020304" pitchFamily="18" charset="0"/>
              </a:rPr>
              <a:t>𝑇</a:t>
            </a:r>
            <a:r>
              <a:rPr lang="zh-CN" altLang="en-US" dirty="0">
                <a:latin typeface="Times New Roman" panose="02020603050405020304" pitchFamily="18" charset="0"/>
              </a:rPr>
              <a:t>。从几何上看，坐标向量表示如何从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原点</a:t>
            </a:r>
            <a:r>
              <a:rPr lang="zh-CN" altLang="en-US" dirty="0">
                <a:latin typeface="Times New Roman" panose="02020603050405020304" pitchFamily="18" charset="0"/>
              </a:rPr>
              <a:t>移动到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点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(7,7)</a:t>
            </a:r>
            <a:r>
              <a:rPr lang="zh-CN" altLang="en-US" dirty="0">
                <a:latin typeface="Times New Roman" panose="02020603050405020304" pitchFamily="18" charset="0"/>
              </a:rPr>
              <a:t>，即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首先</a:t>
            </a:r>
            <a:r>
              <a:rPr lang="zh-CN" altLang="en-US" dirty="0">
                <a:latin typeface="Times New Roman" panose="02020603050405020304" pitchFamily="18" charset="0"/>
              </a:rPr>
              <a:t>沿着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</a:rPr>
              <a:t>方向，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然后</a:t>
            </a:r>
            <a:r>
              <a:rPr lang="zh-CN" altLang="en-US" dirty="0">
                <a:latin typeface="Times New Roman" panose="02020603050405020304" pitchFamily="18" charset="0"/>
              </a:rPr>
              <a:t>沿着</a:t>
            </a:r>
            <a:r>
              <a:rPr lang="en-US" altLang="zh-CN" b="1" i="1" dirty="0">
                <a:latin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</a:rPr>
              <a:t>方向。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3AFBD7E-5060-4257-8E2B-78C8D7D5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>
                <a:latin typeface="Times New Roman" panose="02020603050405020304" pitchFamily="18" charset="0"/>
              </a:rPr>
              <a:t>基于基底的坐标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F2923FC-15FF-4827-85A0-2B189FB26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42" y="3657600"/>
            <a:ext cx="3396916" cy="25457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6E9FE9F-E611-4B07-A48D-CAE90A6F1883}"/>
              </a:ext>
            </a:extLst>
          </p:cNvPr>
          <p:cNvSpPr txBox="1"/>
          <p:nvPr/>
        </p:nvSpPr>
        <p:spPr>
          <a:xfrm>
            <a:off x="152400" y="3352800"/>
            <a:ext cx="5257800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 如果把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看作是第一个基向量，</a:t>
            </a:r>
            <a:r>
              <a:rPr lang="en-US" altLang="zh-CN" b="1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是第二个基向量，则：</a:t>
            </a:r>
            <a:r>
              <a:rPr lang="en-US" altLang="zh-CN" b="1" i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+3</a:t>
            </a:r>
            <a:r>
              <a:rPr lang="en-US" altLang="zh-CN" b="1" i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r>
              <a:rPr lang="en-US" altLang="zh-CN" b="1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对应于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有序基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[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z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的坐标向量为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(1,3)</a:t>
            </a:r>
            <a:r>
              <a:rPr lang="zh-CN" altLang="en-US" baseline="30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𝑇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 。从几何上看，这个向量告诉我们如何从原点移动到点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(7,7)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，即首先沿着</a:t>
            </a:r>
            <a:r>
              <a:rPr lang="en-US" altLang="zh-CN" b="1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方向，然后沿着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方向移动。</a:t>
            </a:r>
          </a:p>
        </p:txBody>
      </p:sp>
    </p:spTree>
    <p:extLst>
      <p:ext uri="{BB962C8B-B14F-4D97-AF65-F5344CB8AC3E}">
        <p14:creationId xmlns:p14="http://schemas.microsoft.com/office/powerpoint/2010/main" val="185500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3907</TotalTime>
  <Words>6328</Words>
  <Application>Microsoft Office PowerPoint</Application>
  <PresentationFormat>全屏显示(4:3)</PresentationFormat>
  <Paragraphs>292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5" baseType="lpstr"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第4章 基底与坐标</vt:lpstr>
      <vt:lpstr>PowerPoint 演示文稿</vt:lpstr>
      <vt:lpstr>本讲要点</vt:lpstr>
      <vt:lpstr>PowerPoint 演示文稿</vt:lpstr>
      <vt:lpstr>1. 基于基底变换的坐标变换</vt:lpstr>
      <vt:lpstr>1. 基于基底变换的坐标变换</vt:lpstr>
      <vt:lpstr>1. 基于基底的坐标</vt:lpstr>
      <vt:lpstr> 2. 基于基底的坐标</vt:lpstr>
      <vt:lpstr>2. 基于基底的坐标</vt:lpstr>
      <vt:lpstr>2. 基于基底的坐标</vt:lpstr>
      <vt:lpstr>2. 基于基底的坐标</vt:lpstr>
      <vt:lpstr>2. 基于基底的坐标</vt:lpstr>
      <vt:lpstr>PowerPoint 演示文稿</vt:lpstr>
      <vt:lpstr>PowerPoint 演示文稿</vt:lpstr>
      <vt:lpstr>3. 从矩阵乘法的角度理解基底变换（坐标变换）</vt:lpstr>
      <vt:lpstr>3. 从矩阵乘法的角度理解基底变换（坐标变换）</vt:lpstr>
      <vt:lpstr>3. 从矩阵乘法的角度理解基底变换（坐标变换）</vt:lpstr>
      <vt:lpstr>3. 从矩阵乘法的角度理解基底变换（坐标变换）</vt:lpstr>
      <vt:lpstr>3. 从矩阵乘法的角度理解基底变换（坐标变换）</vt:lpstr>
      <vt:lpstr>3. 从矩阵乘法的角度理解基底变换（坐标变换）</vt:lpstr>
      <vt:lpstr>3. 从矩阵乘法的角度理解基底变换（坐标变换）</vt:lpstr>
      <vt:lpstr>3. 从矩阵乘法的角度理解基底变换（坐标变换）</vt:lpstr>
      <vt:lpstr>3. 从矩阵乘法的角度理解基底变换（坐标变换）</vt:lpstr>
      <vt:lpstr>PowerPoint 演示文稿</vt:lpstr>
      <vt:lpstr>PowerPoint 演示文稿</vt:lpstr>
      <vt:lpstr>4. 从标准基开始的基底变换（坐标变换）</vt:lpstr>
      <vt:lpstr>4. 从标准基开始的基底变换（坐标变换）</vt:lpstr>
      <vt:lpstr>4. 从标准基开始的基底变换（坐标变换）</vt:lpstr>
      <vt:lpstr>4. 从标准基开始的基底变换（坐标变换）</vt:lpstr>
      <vt:lpstr>4. 从标准基开始的基底变换（坐标变换）</vt:lpstr>
      <vt:lpstr>4. 从标准基开始的基底变换（坐标变换）</vt:lpstr>
      <vt:lpstr>4. 从标准基开始的基底变换（坐标变换）</vt:lpstr>
      <vt:lpstr>4. 从标准基开始的基底变换（坐标变换）</vt:lpstr>
      <vt:lpstr>PowerPoint 演示文稿</vt:lpstr>
      <vt:lpstr>PowerPoint 演示文稿</vt:lpstr>
      <vt:lpstr>5. 一般向量空间的基底变换（坐标变换）</vt:lpstr>
      <vt:lpstr>5. 从任意基开始的基底变换（坐标变换）</vt:lpstr>
      <vt:lpstr>5. 从任意基开始的基底变换（坐标变换）</vt:lpstr>
      <vt:lpstr>5. 从任意基开始的基底变换（坐标变换）</vt:lpstr>
      <vt:lpstr>5. 从任意基开始的基底变换（坐标变换）</vt:lpstr>
      <vt:lpstr>5. 从任意基开始的基底变换（坐标变换）</vt:lpstr>
      <vt:lpstr>5. 从任意基开始的基底变换（坐标变换）</vt:lpstr>
      <vt:lpstr>5. 从任意基开始的基底变换（坐标变换）</vt:lpstr>
      <vt:lpstr>5. 从任意基开始的基底变换（坐标变换）</vt:lpstr>
      <vt:lpstr>5. 从任意基开始的基底变换（坐标变换）</vt:lpstr>
      <vt:lpstr>PowerPoint 演示文稿</vt:lpstr>
      <vt:lpstr>PowerPoint 演示文稿</vt:lpstr>
      <vt:lpstr>6. 更多基底变换的例子</vt:lpstr>
      <vt:lpstr>6. 更多基底变换的例子</vt:lpstr>
      <vt:lpstr>6. 更多基底变换的例子</vt:lpstr>
      <vt:lpstr>6. 更多基底变换的例子</vt:lpstr>
      <vt:lpstr>6. 更多基底变换的例子</vt:lpstr>
      <vt:lpstr>6. 更多基底变换的例子</vt:lpstr>
      <vt:lpstr>6. 更多基底变换的例子</vt:lpstr>
      <vt:lpstr>6. 更多基底变换的例子</vt:lpstr>
      <vt:lpstr>6. 更多基底变换的例子</vt:lpstr>
      <vt:lpstr>6. 更多基底变换的例子</vt:lpstr>
      <vt:lpstr>6. 更多基底变换的例子</vt:lpstr>
      <vt:lpstr>6. 更多基底变换的例子</vt:lpstr>
      <vt:lpstr>6. 更多基底变换的例子</vt:lpstr>
      <vt:lpstr>6. 更多基底变换的例子</vt:lpstr>
      <vt:lpstr>6. 更多基底变换的例子</vt:lpstr>
      <vt:lpstr>6. 更多基底变换的例子</vt:lpstr>
      <vt:lpstr>6. 更多基底变换的例子</vt:lpstr>
      <vt:lpstr>6. 更多基底变换的例子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999</cp:revision>
  <dcterms:created xsi:type="dcterms:W3CDTF">2019-02-13T06:30:20Z</dcterms:created>
  <dcterms:modified xsi:type="dcterms:W3CDTF">2020-06-05T09:17:10Z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