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1" r:id="rId2"/>
    <p:sldId id="440" r:id="rId3"/>
    <p:sldId id="379" r:id="rId4"/>
    <p:sldId id="372" r:id="rId5"/>
    <p:sldId id="373" r:id="rId6"/>
    <p:sldId id="342" r:id="rId7"/>
  </p:sldIdLst>
  <p:sldSz cx="9144000" cy="6858000" type="screen4x3"/>
  <p:notesSz cx="9144000" cy="51435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40" autoAdjust="0"/>
    <p:restoredTop sz="97311" autoAdjust="0"/>
  </p:normalViewPr>
  <p:slideViewPr>
    <p:cSldViewPr>
      <p:cViewPr varScale="1">
        <p:scale>
          <a:sx n="93" d="100"/>
          <a:sy n="93" d="100"/>
        </p:scale>
        <p:origin x="102" y="1086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2020-6-5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928052" y="403860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-1" y="4536206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3698" y="6318490"/>
            <a:ext cx="1183005" cy="3641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19846" y="6318490"/>
            <a:ext cx="1394656" cy="36416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79" y="5461000"/>
            <a:ext cx="1001220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5546427"/>
            <a:ext cx="9144000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5" y="4648200"/>
            <a:ext cx="531876" cy="1016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827579" y="3048000"/>
            <a:ext cx="1402097" cy="14478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724400" cy="1319144"/>
          </a:xfrm>
        </p:spPr>
        <p:txBody>
          <a:bodyPr/>
          <a:lstStyle>
            <a:lvl1pPr marL="342891" indent="-342891" algn="l">
              <a:lnSpc>
                <a:spcPct val="150000"/>
              </a:lnSpc>
              <a:spcAft>
                <a:spcPts val="80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学习目标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7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77340" y="1219200"/>
            <a:ext cx="5989320" cy="397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 lIns="252000" rIns="252000" anchor="ctr"/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8" y="2710011"/>
            <a:ext cx="578739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784" algn="l"/>
                <a:tab pos="3282869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8" y="4038601"/>
            <a:ext cx="4397503" cy="967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616376"/>
            <a:ext cx="9144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6" y="2182029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9144000" cy="192000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6691499"/>
            <a:ext cx="4595648" cy="166501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67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67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9" y="6693978"/>
            <a:ext cx="4548353" cy="164212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67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67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67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514600"/>
            <a:ext cx="9144000" cy="67710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讲 线性方程组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F30B52-06D7-4831-8AD2-CCC2CD3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线性方程组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A8765-5FF3-4D8E-AB96-A914DF8FD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038600" cy="3866508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向量和向量空间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子空间和空间的张成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线性相关性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维数、基与坐标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构成基底的条件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基地变换和坐标变换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基地变换的实例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805348-B446-4A03-BFF6-277063B3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85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498071-34C4-4750-B6C7-087BE20F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本章要点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CE41EB-45B4-4025-86B9-3542BE3E266A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0" y="818939"/>
            <a:ext cx="9144000" cy="52201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理解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基底变化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和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坐标变换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的原理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学会从将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-apple-system"/>
              </a:rPr>
              <a:t>标准基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Normal-italic"/>
              </a:rPr>
              <a:t>𝑒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Normal-italic"/>
              </a:rPr>
              <a:t>𝑒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]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下的坐标迁移到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特定基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Normal-italic"/>
              </a:rPr>
              <a:t>𝑢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Normal-italic"/>
              </a:rPr>
              <a:t>𝑢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]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，并求转移矩阵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学会从将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特定基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Normal-italic"/>
              </a:rPr>
              <a:t>𝑢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Normal-italic"/>
              </a:rPr>
              <a:t>𝑢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]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下的坐标迁移到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-apple-system"/>
              </a:rPr>
              <a:t>标准基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Normal-italic"/>
              </a:rPr>
              <a:t>𝑒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Normal-italic"/>
              </a:rPr>
              <a:t>𝑒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]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，并求转移矩阵</a:t>
            </a:r>
          </a:p>
          <a:p>
            <a:pPr marL="457200" lvl="0" indent="-4572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学会从将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特定基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Normal-italic"/>
              </a:rPr>
              <a:t>𝑢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Normal-italic"/>
              </a:rPr>
              <a:t>𝑢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]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下的坐标迁移到</a:t>
            </a:r>
            <a:r>
              <a:rPr lang="zh-CN" altLang="zh-CN" sz="2800" dirty="0">
                <a:solidFill>
                  <a:srgbClr val="FF0000"/>
                </a:solidFill>
                <a:ea typeface="-apple-system"/>
              </a:rPr>
              <a:t>特定基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Normal-italic"/>
              </a:rPr>
              <a:t>𝑣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Normal-italic"/>
              </a:rPr>
              <a:t>𝑣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]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，并求转移矩阵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重点掌握配合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-apple-system"/>
              </a:rPr>
              <a:t>Python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描述实现上述功能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行</a:t>
            </a:r>
            <a:r>
              <a:rPr lang="zh-CN" altLang="en-US" dirty="0"/>
              <a:t>空间和</a:t>
            </a:r>
            <a:r>
              <a:rPr lang="zh-CN" altLang="en-US" dirty="0">
                <a:solidFill>
                  <a:srgbClr val="0000FF"/>
                </a:solidFill>
              </a:rPr>
              <a:t>列</a:t>
            </a:r>
            <a:r>
              <a:rPr lang="zh-CN" altLang="en-US" dirty="0"/>
              <a:t>空间</a:t>
            </a:r>
          </a:p>
        </p:txBody>
      </p:sp>
    </p:spTree>
    <p:extLst>
      <p:ext uri="{BB962C8B-B14F-4D97-AF65-F5344CB8AC3E}">
        <p14:creationId xmlns:p14="http://schemas.microsoft.com/office/powerpoint/2010/main" val="22668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</a:t>
            </a:r>
            <a:r>
              <a:rPr lang="zh-CN" altLang="en-US" dirty="0">
                <a:solidFill>
                  <a:srgbClr val="0000FF"/>
                </a:solidFill>
              </a:rPr>
              <a:t>行向量</a:t>
            </a:r>
            <a:r>
              <a:rPr lang="zh-CN" altLang="en-US" dirty="0"/>
              <a:t>形式和</a:t>
            </a:r>
            <a:r>
              <a:rPr lang="zh-CN" altLang="en-US" dirty="0">
                <a:solidFill>
                  <a:srgbClr val="0000FF"/>
                </a:solidFill>
              </a:rPr>
              <a:t>列向量</a:t>
            </a:r>
            <a:r>
              <a:rPr lang="zh-CN" altLang="en-US" dirty="0"/>
              <a:t>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49864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如果</a:t>
                </a:r>
                <a:r>
                  <a:rPr lang="en-US" altLang="zh-CN" b="1" i="1" dirty="0"/>
                  <a:t>A</a:t>
                </a:r>
                <a:r>
                  <a:rPr lang="zh-CN" altLang="en-US" dirty="0"/>
                  <a:t>是一个𝑚</a:t>
                </a:r>
                <a:r>
                  <a:rPr lang="en-US" altLang="zh-CN" dirty="0"/>
                  <a:t>×</a:t>
                </a:r>
                <a:r>
                  <a:rPr lang="zh-CN" altLang="en-US" dirty="0"/>
                  <a:t>𝑛的矩阵，</a:t>
                </a:r>
                <a:r>
                  <a:rPr lang="en-US" altLang="zh-CN" b="1" i="1" dirty="0"/>
                  <a:t> A</a:t>
                </a:r>
                <a:r>
                  <a:rPr lang="zh-CN" altLang="en-US" dirty="0"/>
                  <a:t>的每一行为一个实的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元组，于是可以将其看成是𝐑</a:t>
                </a:r>
                <a:r>
                  <a:rPr lang="en-US" altLang="zh-CN" baseline="30000" dirty="0"/>
                  <a:t>1×</a:t>
                </a:r>
                <a:r>
                  <a:rPr lang="zh-CN" altLang="en-US" baseline="30000" dirty="0"/>
                  <a:t>𝐧</a:t>
                </a:r>
                <a:r>
                  <a:rPr lang="zh-CN" altLang="en-US" dirty="0"/>
                  <a:t>中的一个向量。对应于</a:t>
                </a:r>
                <a:r>
                  <a:rPr lang="en-US" altLang="zh-CN" b="1" i="1" dirty="0"/>
                  <a:t>A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𝑚</a:t>
                </a:r>
                <a:r>
                  <a:rPr lang="zh-CN" altLang="en-US" dirty="0"/>
                  <a:t>个行的向量称为</a:t>
                </a:r>
                <a:r>
                  <a:rPr lang="en-US" altLang="zh-CN" b="1" i="1" dirty="0"/>
                  <a:t>A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行向量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row vector</a:t>
                </a:r>
                <a:r>
                  <a:rPr lang="zh-CN" altLang="en-US" dirty="0"/>
                  <a:t>），记作：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altLang="zh-CN" i="1" baseline="-25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altLang="zh-CN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altLang="zh-CN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dirty="0"/>
                  <a:t>       如果</a:t>
                </a:r>
                <a:r>
                  <a:rPr lang="en-US" altLang="zh-CN" b="1" i="1" dirty="0"/>
                  <a:t>A</a:t>
                </a:r>
                <a:r>
                  <a:rPr lang="zh-CN" altLang="en-US" dirty="0"/>
                  <a:t>是一个𝑚</a:t>
                </a:r>
                <a:r>
                  <a:rPr lang="en-US" altLang="zh-CN" dirty="0"/>
                  <a:t>×</a:t>
                </a:r>
                <a:r>
                  <a:rPr lang="zh-CN" altLang="en-US" dirty="0"/>
                  <a:t>𝑛的矩阵，则</a:t>
                </a:r>
                <a:r>
                  <a:rPr lang="en-US" altLang="zh-CN" b="1" i="1" dirty="0"/>
                  <a:t>A</a:t>
                </a:r>
                <a:r>
                  <a:rPr lang="zh-CN" altLang="en-US" dirty="0"/>
                  <a:t>的每一列可以看成是 𝐑</a:t>
                </a:r>
                <a:r>
                  <a:rPr lang="zh-CN" altLang="en-US" baseline="30000" dirty="0"/>
                  <a:t>𝐦</a:t>
                </a:r>
                <a:r>
                  <a:rPr lang="zh-CN" altLang="en-US" dirty="0"/>
                  <a:t> 中的一个向量，且称这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𝑛</a:t>
                </a:r>
                <a:r>
                  <a:rPr lang="zh-CN" altLang="en-US" dirty="0"/>
                  <a:t>个向量为</a:t>
                </a:r>
                <a:r>
                  <a:rPr lang="en-US" altLang="zh-CN" b="1" i="1" dirty="0"/>
                  <a:t>A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列向量</a:t>
                </a:r>
                <a:r>
                  <a:rPr lang="en-US" altLang="zh-CN" dirty="0"/>
                  <a:t>(column vector)</a:t>
                </a:r>
                <a:r>
                  <a:rPr lang="zh-CN" altLang="en-US" dirty="0"/>
                  <a:t>，记作：</a:t>
                </a:r>
              </a:p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𝑐𝑜𝑙</m:t>
                          </m:r>
                          <m:r>
                            <a:rPr lang="en-US" altLang="zh-CN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/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𝑐𝑜𝑙</m:t>
                          </m:r>
                          <m:r>
                            <a:rPr lang="en-US" altLang="zh-CN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/>
                        <m:t>,...,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𝑐𝑜𝑙</m:t>
                          </m:r>
                          <m:r>
                            <a:rPr lang="en-US" altLang="zh-CN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/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498648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行空间和列空间</a:t>
            </a:r>
          </a:p>
        </p:txBody>
      </p:sp>
    </p:spTree>
    <p:extLst>
      <p:ext uri="{BB962C8B-B14F-4D97-AF65-F5344CB8AC3E}">
        <p14:creationId xmlns:p14="http://schemas.microsoft.com/office/powerpoint/2010/main" val="2941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6C9AF-E319-43B3-A80A-FF6263E1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3535</TotalTime>
  <Words>281</Words>
  <Application>Microsoft Office PowerPoint</Application>
  <PresentationFormat>全屏显示(4:3)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第5章 线性方程组</vt:lpstr>
      <vt:lpstr>PowerPoint 演示文稿</vt:lpstr>
      <vt:lpstr>本章要点</vt:lpstr>
      <vt:lpstr>PowerPoint 演示文稿</vt:lpstr>
      <vt:lpstr>1. 行空间和列空间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895</cp:revision>
  <dcterms:created xsi:type="dcterms:W3CDTF">2019-02-13T06:30:20Z</dcterms:created>
  <dcterms:modified xsi:type="dcterms:W3CDTF">2020-06-05T09:18:37Z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