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402" r:id="rId2"/>
    <p:sldId id="410" r:id="rId3"/>
    <p:sldId id="416" r:id="rId4"/>
    <p:sldId id="412" r:id="rId5"/>
    <p:sldId id="403" r:id="rId6"/>
    <p:sldId id="413" r:id="rId7"/>
    <p:sldId id="414" r:id="rId8"/>
    <p:sldId id="406" r:id="rId9"/>
    <p:sldId id="417" r:id="rId10"/>
    <p:sldId id="407" r:id="rId11"/>
    <p:sldId id="418" r:id="rId12"/>
    <p:sldId id="385" r:id="rId13"/>
    <p:sldId id="405" r:id="rId14"/>
    <p:sldId id="409" r:id="rId15"/>
    <p:sldId id="415" r:id="rId16"/>
    <p:sldId id="40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29" d="100"/>
          <a:sy n="129" d="100"/>
        </p:scale>
        <p:origin x="3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26,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10000"/>
              </a:lnSpc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10000"/>
              </a:lnSpc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26,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4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University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/16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  <p:sldLayoutId id="21474836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ouxinyu@alumni.hust.edu.cn" TargetMode="External"/><Relationship Id="rId2" Type="http://schemas.openxmlformats.org/officeDocument/2006/relationships/hyperlink" Target="http://ouxinyu.c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0</a:t>
            </a:r>
            <a:r>
              <a:rPr lang="zh-CN" altLang="en-US" b="1"/>
              <a:t>讲</a:t>
            </a:r>
            <a:r>
              <a:rPr lang="en-US" altLang="zh-CN" b="1"/>
              <a:t>《</a:t>
            </a:r>
            <a:r>
              <a:rPr lang="zh-CN" altLang="en-US" b="1" dirty="0"/>
              <a:t>机器学习</a:t>
            </a:r>
            <a:r>
              <a:rPr lang="en-US" altLang="zh-CN" b="1" dirty="0"/>
              <a:t>》</a:t>
            </a:r>
            <a:r>
              <a:rPr lang="zh-CN" altLang="en-US" b="1" dirty="0"/>
              <a:t>课程导学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r>
              <a:rPr lang="zh-CN" altLang="en-US" dirty="0"/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1E6314-ADA9-49F8-8B97-22A1865B48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159000"/>
            <a:ext cx="9144000" cy="446722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600" b="1" dirty="0">
                <a:latin typeface="+mn-ea"/>
                <a:ea typeface="+mn-ea"/>
              </a:rPr>
              <a:t>从不点名，来去自由</a:t>
            </a:r>
            <a:endParaRPr lang="en-US" altLang="zh-CN" sz="3600" b="1" dirty="0">
              <a:latin typeface="+mn-ea"/>
              <a:ea typeface="+mn-ea"/>
            </a:endParaRPr>
          </a:p>
          <a:p>
            <a:pPr marL="0" indent="0" algn="ctr">
              <a:buNone/>
            </a:pPr>
            <a:r>
              <a:rPr lang="zh-CN" altLang="en-US" sz="3600" b="1" dirty="0">
                <a:solidFill>
                  <a:srgbClr val="3201CF"/>
                </a:solidFill>
                <a:latin typeface="+mn-ea"/>
                <a:ea typeface="+mn-ea"/>
              </a:rPr>
              <a:t>（</a:t>
            </a:r>
            <a:r>
              <a:rPr lang="en-US" altLang="zh-CN" sz="3600" b="1" dirty="0">
                <a:solidFill>
                  <a:srgbClr val="3201CF"/>
                </a:solidFill>
                <a:latin typeface="+mn-ea"/>
                <a:ea typeface="+mn-ea"/>
              </a:rPr>
              <a:t>Just</a:t>
            </a:r>
            <a:r>
              <a:rPr lang="zh-CN" altLang="en-US" sz="3600" b="1" dirty="0">
                <a:solidFill>
                  <a:srgbClr val="3201CF"/>
                </a:solidFill>
                <a:latin typeface="+mn-ea"/>
                <a:ea typeface="+mn-ea"/>
              </a:rPr>
              <a:t>老师的理想）</a:t>
            </a:r>
            <a:endParaRPr lang="en-US" altLang="zh-CN" sz="3600" b="1" dirty="0">
              <a:solidFill>
                <a:srgbClr val="3201CF"/>
              </a:solidFill>
              <a:latin typeface="+mn-ea"/>
              <a:ea typeface="+mn-ea"/>
            </a:endParaRPr>
          </a:p>
          <a:p>
            <a:pPr marL="0" indent="0" algn="ctr">
              <a:buNone/>
            </a:pPr>
            <a:r>
              <a:rPr lang="zh-CN" altLang="en-US" sz="3600" b="1" dirty="0">
                <a:latin typeface="+mn-ea"/>
                <a:ea typeface="+mn-ea"/>
              </a:rPr>
              <a:t>自由提问</a:t>
            </a:r>
            <a:endParaRPr lang="en-US" altLang="zh-CN" sz="3600" b="1" dirty="0">
              <a:latin typeface="+mn-ea"/>
              <a:ea typeface="+mn-ea"/>
            </a:endParaRPr>
          </a:p>
          <a:p>
            <a:pPr marL="0" indent="0" algn="ctr">
              <a:buNone/>
            </a:pPr>
            <a:r>
              <a:rPr lang="zh-CN" altLang="en-US" sz="3600" b="1" dirty="0">
                <a:latin typeface="+mn-ea"/>
                <a:ea typeface="+mn-ea"/>
              </a:rPr>
              <a:t>     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保持安静！！</a:t>
            </a:r>
            <a:endParaRPr lang="en-US" altLang="zh-CN" sz="3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 algn="ctr">
              <a:buNone/>
            </a:pPr>
            <a:r>
              <a:rPr lang="zh-CN" altLang="en-US" sz="3600" b="1" dirty="0">
                <a:latin typeface="+mn-ea"/>
                <a:ea typeface="+mn-ea"/>
              </a:rPr>
              <a:t>欢迎旁听</a:t>
            </a:r>
            <a:endParaRPr lang="en-US" altLang="zh-CN" sz="3600" b="1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2B3B9D-B187-425C-8CDC-D6BC713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课堂纪律</a:t>
            </a:r>
          </a:p>
        </p:txBody>
      </p:sp>
    </p:spTree>
    <p:extLst>
      <p:ext uri="{BB962C8B-B14F-4D97-AF65-F5344CB8AC3E}">
        <p14:creationId xmlns:p14="http://schemas.microsoft.com/office/powerpoint/2010/main" val="10671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2B3B9D-B187-425C-8CDC-D6BC713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学好</a:t>
            </a:r>
            <a:r>
              <a:rPr lang="zh-CN" altLang="en-US" b="1" dirty="0">
                <a:solidFill>
                  <a:srgbClr val="FF0000"/>
                </a:solidFill>
              </a:rPr>
              <a:t>人工智能</a:t>
            </a:r>
            <a:r>
              <a:rPr lang="zh-CN" altLang="en-US" b="1" dirty="0"/>
              <a:t>的秘籍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FDB6C09-A697-448B-8626-2E35C38C2B13}"/>
              </a:ext>
            </a:extLst>
          </p:cNvPr>
          <p:cNvSpPr txBox="1"/>
          <p:nvPr/>
        </p:nvSpPr>
        <p:spPr>
          <a:xfrm>
            <a:off x="1127956" y="2719266"/>
            <a:ext cx="45974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实践、认识、再实践、再认识</a:t>
            </a:r>
            <a:r>
              <a:rPr sz="2400" b="1" spc="-5" dirty="0">
                <a:latin typeface="微软雅黑"/>
                <a:cs typeface="微软雅黑"/>
              </a:rPr>
              <a:t>……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200000"/>
              </a:lnSpc>
            </a:pPr>
            <a:r>
              <a:rPr sz="2400" b="1" dirty="0">
                <a:latin typeface="微软雅黑"/>
                <a:cs typeface="微软雅黑"/>
              </a:rPr>
              <a:t>这就是辩证唯物论的全部认识论， 这就是辩证唯物论的知行统一观。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0AF7C5-D438-41B1-9F72-2418A719782D}"/>
              </a:ext>
            </a:extLst>
          </p:cNvPr>
          <p:cNvSpPr txBox="1"/>
          <p:nvPr/>
        </p:nvSpPr>
        <p:spPr>
          <a:xfrm>
            <a:off x="5222892" y="4798253"/>
            <a:ext cx="3302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——</a:t>
            </a:r>
            <a:r>
              <a:rPr sz="2400" b="1" spc="-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毛泽</a:t>
            </a:r>
            <a:r>
              <a:rPr sz="2400" b="1" dirty="0">
                <a:latin typeface="微软雅黑"/>
                <a:cs typeface="微软雅黑"/>
              </a:rPr>
              <a:t>东</a:t>
            </a:r>
            <a:r>
              <a:rPr sz="2400" b="1" spc="-40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《实践</a:t>
            </a:r>
            <a:r>
              <a:rPr sz="2400" b="1" dirty="0">
                <a:latin typeface="微软雅黑"/>
                <a:cs typeface="微软雅黑"/>
              </a:rPr>
              <a:t>论》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D451AAD-9AE8-4AD5-B748-26D5FD2B0828}"/>
              </a:ext>
            </a:extLst>
          </p:cNvPr>
          <p:cNvSpPr txBox="1"/>
          <p:nvPr/>
        </p:nvSpPr>
        <p:spPr>
          <a:xfrm>
            <a:off x="2324100" y="5349281"/>
            <a:ext cx="4495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</a:t>
            </a:r>
            <a:r>
              <a:rPr sz="44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、</a:t>
            </a: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实践、实践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CA5E363-8841-44A7-A2AD-F00009850FE7}"/>
              </a:ext>
            </a:extLst>
          </p:cNvPr>
          <p:cNvSpPr txBox="1"/>
          <p:nvPr/>
        </p:nvSpPr>
        <p:spPr>
          <a:xfrm>
            <a:off x="2324100" y="1552927"/>
            <a:ext cx="459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紧跟进度不掉队、课后实践多训练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7905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/>
              <a:t>课程主页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展示课程安排、教学进度计划、教学大纲等，同时提供课程相关资源的列表。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/>
              <a:t>课堂派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/>
              <a:t>教学过程管控，包括</a:t>
            </a:r>
            <a:r>
              <a:rPr lang="en-US" altLang="zh-CN" sz="2800" dirty="0"/>
              <a:t>PPT</a:t>
            </a:r>
            <a:r>
              <a:rPr lang="zh-CN" altLang="en-US" sz="2800" dirty="0"/>
              <a:t>播放，基于</a:t>
            </a:r>
            <a:r>
              <a:rPr lang="en-US" altLang="zh-CN" sz="2800" dirty="0"/>
              <a:t>ppt</a:t>
            </a:r>
            <a:r>
              <a:rPr lang="zh-CN" altLang="en-US" sz="2800" dirty="0"/>
              <a:t>的课堂练习互动提交，作业布置（提交），期末考试。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/>
              <a:t>钉钉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腾讯课堂 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        进行在线直播和教师屏幕分享（特别是跟随老师在课堂上进行编程练习）</a:t>
            </a:r>
            <a:endParaRPr lang="en-US" altLang="zh-CN" sz="28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</p:spTree>
    <p:extLst>
      <p:ext uri="{BB962C8B-B14F-4D97-AF65-F5344CB8AC3E}">
        <p14:creationId xmlns:p14="http://schemas.microsoft.com/office/powerpoint/2010/main" val="3105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1E6314-ADA9-49F8-8B97-22A1865B48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网址：</a:t>
            </a:r>
            <a:r>
              <a:rPr lang="en-US" altLang="zh-CN" sz="2000" b="1" u="sng" dirty="0">
                <a:solidFill>
                  <a:schemeClr val="accent4">
                    <a:lumMod val="75000"/>
                  </a:schemeClr>
                </a:solidFill>
              </a:rPr>
              <a:t>http://teaching.ouxinyu.cn/MachineLearning/index.html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2B3B9D-B187-425C-8CDC-D6BC713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92F5B8-6399-4451-AB7E-D027B9C99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7"/>
          <a:stretch/>
        </p:blipFill>
        <p:spPr>
          <a:xfrm>
            <a:off x="0" y="1283517"/>
            <a:ext cx="9144000" cy="54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5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1E6314-ADA9-49F8-8B97-22A1865B48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http://ouxinyu.cn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2B3B9D-B187-425C-8CDC-D6BC713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EDA562-CDDF-4DE5-8752-A5F73C4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" y="1341522"/>
            <a:ext cx="8193024" cy="534566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FADADB1-331A-43F3-AE79-48FF7805881D}"/>
              </a:ext>
            </a:extLst>
          </p:cNvPr>
          <p:cNvSpPr/>
          <p:nvPr/>
        </p:nvSpPr>
        <p:spPr>
          <a:xfrm>
            <a:off x="6437376" y="5661152"/>
            <a:ext cx="1332992" cy="365760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91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2CF37E9-EBDE-4278-BFC1-349634CC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课程平台使用说明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EF2484-7DB3-4031-B2E5-1B911C2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71" y="2172584"/>
            <a:ext cx="3356857" cy="417114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433601-6492-4289-9F62-6A04E28DDD36}"/>
              </a:ext>
            </a:extLst>
          </p:cNvPr>
          <p:cNvSpPr txBox="1">
            <a:spLocks/>
          </p:cNvSpPr>
          <p:nvPr/>
        </p:nvSpPr>
        <p:spPr>
          <a:xfrm>
            <a:off x="228600" y="1306305"/>
            <a:ext cx="8839200" cy="738820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 algn="just">
              <a:lnSpc>
                <a:spcPct val="130000"/>
              </a:lnSpc>
              <a:defRPr sz="24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189">
              <a:defRPr>
                <a:latin typeface="+mn-lt"/>
                <a:ea typeface="+mn-ea"/>
                <a:cs typeface="+mn-cs"/>
              </a:defRPr>
            </a:lvl2pPr>
            <a:lvl3pPr marL="914377">
              <a:defRPr>
                <a:latin typeface="+mn-lt"/>
                <a:ea typeface="+mn-ea"/>
                <a:cs typeface="+mn-cs"/>
              </a:defRPr>
            </a:lvl3pPr>
            <a:lvl4pPr marL="1371566">
              <a:defRPr>
                <a:latin typeface="+mn-lt"/>
                <a:ea typeface="+mn-ea"/>
                <a:cs typeface="+mn-cs"/>
              </a:defRPr>
            </a:lvl4pPr>
            <a:lvl5pPr marL="1828754">
              <a:defRPr>
                <a:latin typeface="+mn-lt"/>
                <a:ea typeface="+mn-ea"/>
                <a:cs typeface="+mn-cs"/>
              </a:defRPr>
            </a:lvl5pPr>
            <a:lvl6pPr marL="2285943">
              <a:defRPr>
                <a:latin typeface="+mn-lt"/>
                <a:ea typeface="+mn-ea"/>
                <a:cs typeface="+mn-cs"/>
              </a:defRPr>
            </a:lvl6pPr>
            <a:lvl7pPr marL="2743131">
              <a:defRPr>
                <a:latin typeface="+mn-lt"/>
                <a:ea typeface="+mn-ea"/>
                <a:cs typeface="+mn-cs"/>
              </a:defRPr>
            </a:lvl7pPr>
            <a:lvl8pPr marL="3200320">
              <a:defRPr>
                <a:latin typeface="+mn-lt"/>
                <a:ea typeface="+mn-ea"/>
                <a:cs typeface="+mn-cs"/>
              </a:defRPr>
            </a:lvl8pPr>
            <a:lvl9pPr marL="365750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</a:rPr>
              <a:t>http://www.ketangpai.com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</a:rPr>
              <a:t>，或微信扫码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</a:endParaRP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BD511721-307A-4612-A0DC-B1D94E80A5F4}"/>
              </a:ext>
            </a:extLst>
          </p:cNvPr>
          <p:cNvSpPr txBox="1">
            <a:spLocks/>
          </p:cNvSpPr>
          <p:nvPr/>
        </p:nvSpPr>
        <p:spPr>
          <a:xfrm>
            <a:off x="0" y="904653"/>
            <a:ext cx="9144000" cy="492443"/>
          </a:xfrm>
          <a:prstGeom prst="rect">
            <a:avLst/>
          </a:prstGeom>
        </p:spPr>
        <p:txBody>
          <a:bodyPr wrap="square" lIns="252000" tIns="0" rIns="252000" bIns="0" anchor="ctr">
            <a:spAutoFit/>
          </a:bodyPr>
          <a:lstStyle>
            <a:lvl1pPr marL="0" algn="ctr">
              <a:defRPr sz="3200" b="1" i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189">
              <a:defRPr>
                <a:latin typeface="+mn-lt"/>
                <a:ea typeface="+mn-ea"/>
                <a:cs typeface="+mn-cs"/>
              </a:defRPr>
            </a:lvl2pPr>
            <a:lvl3pPr marL="914377">
              <a:defRPr>
                <a:latin typeface="+mn-lt"/>
                <a:ea typeface="+mn-ea"/>
                <a:cs typeface="+mn-cs"/>
              </a:defRPr>
            </a:lvl3pPr>
            <a:lvl4pPr marL="1371566">
              <a:defRPr>
                <a:latin typeface="+mn-lt"/>
                <a:ea typeface="+mn-ea"/>
                <a:cs typeface="+mn-cs"/>
              </a:defRPr>
            </a:lvl4pPr>
            <a:lvl5pPr marL="1828754">
              <a:defRPr>
                <a:latin typeface="+mn-lt"/>
                <a:ea typeface="+mn-ea"/>
                <a:cs typeface="+mn-cs"/>
              </a:defRPr>
            </a:lvl5pPr>
            <a:lvl6pPr marL="2285943">
              <a:defRPr>
                <a:latin typeface="+mn-lt"/>
                <a:ea typeface="+mn-ea"/>
                <a:cs typeface="+mn-cs"/>
              </a:defRPr>
            </a:lvl6pPr>
            <a:lvl7pPr marL="2743131">
              <a:defRPr>
                <a:latin typeface="+mn-lt"/>
                <a:ea typeface="+mn-ea"/>
                <a:cs typeface="+mn-cs"/>
              </a:defRPr>
            </a:lvl7pPr>
            <a:lvl8pPr marL="3200320">
              <a:defRPr>
                <a:latin typeface="+mn-lt"/>
                <a:ea typeface="+mn-ea"/>
                <a:cs typeface="+mn-cs"/>
              </a:defRPr>
            </a:lvl8pPr>
            <a:lvl9pPr marL="365750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</a:rPr>
              <a:t>课堂派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9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414B63-C3F0-4BEE-A726-047649EE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课程定位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413842-6C83-4950-A98C-9FBD74F25A53}"/>
              </a:ext>
            </a:extLst>
          </p:cNvPr>
          <p:cNvSpPr txBox="1"/>
          <p:nvPr/>
        </p:nvSpPr>
        <p:spPr>
          <a:xfrm>
            <a:off x="0" y="1273573"/>
            <a:ext cx="9144000" cy="8128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What is Machine Learning?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F90CD-6C68-4A59-8249-A25E84DBC189}"/>
              </a:ext>
            </a:extLst>
          </p:cNvPr>
          <p:cNvSpPr/>
          <p:nvPr/>
        </p:nvSpPr>
        <p:spPr>
          <a:xfrm>
            <a:off x="431223" y="2152905"/>
            <a:ext cx="8281554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rgbClr val="3201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计算机怎样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人类的学习行为，以获取新的知识或技能，重新组织已有的知识结构使之不断改善自身的性能。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机器学习不需要外部明显的指示，而可以自己通过数据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（数据驱动）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来学习、建模，并且利用</a:t>
            </a:r>
            <a:r>
              <a:rPr lang="zh-CN" altLang="en-US" sz="2800" dirty="0">
                <a:solidFill>
                  <a:srgbClr val="3201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建好的模型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3201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新的输入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来进行预测的学科。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58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7AE4B5-5FD2-4A99-97F1-BDE4BA218A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0328" y="1503868"/>
            <a:ext cx="8623808" cy="457617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dirty="0"/>
              <a:t>        </a:t>
            </a:r>
            <a:r>
              <a:rPr lang="zh-CN" altLang="en-US" sz="2800" b="1" dirty="0">
                <a:solidFill>
                  <a:srgbClr val="3201CF"/>
                </a:solidFill>
              </a:rPr>
              <a:t>机器学习</a:t>
            </a:r>
            <a:r>
              <a:rPr lang="zh-CN" altLang="en-US" sz="2800" dirty="0"/>
              <a:t>在</a:t>
            </a:r>
            <a:r>
              <a:rPr lang="zh-CN" altLang="en-US" sz="2800" dirty="0">
                <a:solidFill>
                  <a:srgbClr val="FF0000"/>
                </a:solidFill>
              </a:rPr>
              <a:t>人工智能</a:t>
            </a:r>
            <a:r>
              <a:rPr lang="zh-CN" altLang="en-US" sz="2800" dirty="0"/>
              <a:t>的研究中具有极为重要的地位，是使计算机具有智能的根本途径，</a:t>
            </a:r>
            <a:r>
              <a:rPr lang="zh-CN" altLang="en-US" sz="2800" i="1" dirty="0"/>
              <a:t>一个不具备学习能力的智能系统难以称得上真正的智能系统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本课程的目的是介绍机器学习的</a:t>
            </a:r>
            <a:r>
              <a:rPr lang="zh-CN" altLang="en-US" sz="2800" b="1" dirty="0"/>
              <a:t>基本概念</a:t>
            </a:r>
            <a:r>
              <a:rPr lang="zh-CN" altLang="en-US" sz="2800" dirty="0"/>
              <a:t>、</a:t>
            </a:r>
            <a:r>
              <a:rPr lang="zh-CN" altLang="en-US" sz="2800" b="1" dirty="0"/>
              <a:t>方法</a:t>
            </a:r>
            <a:r>
              <a:rPr lang="zh-CN" altLang="en-US" sz="2800" dirty="0"/>
              <a:t>和</a:t>
            </a:r>
            <a:r>
              <a:rPr lang="zh-CN" altLang="en-US" sz="2800" b="1" dirty="0"/>
              <a:t>应用</a:t>
            </a:r>
            <a:r>
              <a:rPr lang="zh-CN" altLang="en-US" sz="2800" dirty="0"/>
              <a:t>。通过本课程的学习，使学生了解机器学习的主要方法、应用条件，并把机器学习的方法应用到相应的生活和工作中。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414B63-C3F0-4BEE-A726-047649EE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课程定位和教学目标</a:t>
            </a:r>
          </a:p>
        </p:txBody>
      </p:sp>
    </p:spTree>
    <p:extLst>
      <p:ext uri="{BB962C8B-B14F-4D97-AF65-F5344CB8AC3E}">
        <p14:creationId xmlns:p14="http://schemas.microsoft.com/office/powerpoint/2010/main" val="282984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F029C5-2F2A-412D-B0DF-7B345353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课程学时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C464B348-80F0-4292-8EDC-0AC9E93A4502}"/>
              </a:ext>
            </a:extLst>
          </p:cNvPr>
          <p:cNvSpPr txBox="1"/>
          <p:nvPr/>
        </p:nvSpPr>
        <p:spPr>
          <a:xfrm>
            <a:off x="533400" y="1623439"/>
            <a:ext cx="8077200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413" indent="-1509713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时间成本：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课时，共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16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</a:t>
            </a:r>
            <a:endParaRPr lang="en-US" altLang="zh-CN"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建议每周至少额外花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2-3小时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课余训练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endParaRPr lang="en-US"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合计约</a:t>
            </a:r>
            <a:r>
              <a:rPr lang="en-US" altLang="zh-CN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112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</a:p>
          <a:p>
            <a:pPr marL="76390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764540" algn="l"/>
              </a:tabLst>
            </a:pPr>
            <a:endParaRPr lang="en-US" sz="2400" b="1" dirty="0">
              <a:latin typeface="微软雅黑"/>
              <a:cs typeface="微软雅黑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周，共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16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</a:t>
            </a:r>
          </a:p>
          <a:p>
            <a:pPr marL="360363" indent="-360363"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作业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2-3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周，</a:t>
            </a:r>
            <a:r>
              <a:rPr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共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14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</a:t>
            </a:r>
            <a:r>
              <a:rPr lang="zh-CN" altLang="en-US" sz="2400" b="1"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（绝大部分在课堂完成）</a:t>
            </a:r>
            <a:endParaRPr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60363" indent="-360363"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练习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小时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（课外完成，自主学习）</a:t>
            </a:r>
            <a:endParaRPr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7371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1E6314-ADA9-49F8-8B97-22A1865B48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b="1" dirty="0"/>
              <a:t>Xin-Yu Ou</a:t>
            </a:r>
            <a:r>
              <a:rPr lang="zh-CN" altLang="en-US" b="1" dirty="0"/>
              <a:t>，欧新宇 教授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Contact me: </a:t>
            </a:r>
            <a:r>
              <a:rPr lang="en-US" altLang="zh-CN" b="1" dirty="0">
                <a:hlinkClick r:id="rId2"/>
              </a:rPr>
              <a:t>http://ouxinyu.cn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                      </a:t>
            </a:r>
            <a:r>
              <a:rPr lang="en-US" altLang="zh-CN" b="1" dirty="0">
                <a:hlinkClick r:id="rId3"/>
              </a:rPr>
              <a:t>ouxinyu@alumni.hust.edu.cn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                      QQ: 14777591</a:t>
            </a:r>
          </a:p>
          <a:p>
            <a:pPr marL="0" indent="0">
              <a:buNone/>
            </a:pPr>
            <a:r>
              <a:rPr lang="en-US" altLang="zh-CN" b="1" dirty="0"/>
              <a:t>                                  </a:t>
            </a:r>
            <a:r>
              <a:rPr lang="zh-CN" altLang="en-US" b="1" dirty="0"/>
              <a:t>呈贡校区 传媒与信息工程学院 </a:t>
            </a:r>
            <a:r>
              <a:rPr lang="en-US" altLang="zh-CN" b="1" dirty="0"/>
              <a:t>A515</a:t>
            </a:r>
          </a:p>
          <a:p>
            <a:r>
              <a:rPr lang="en-US" altLang="zh-CN" b="1" dirty="0"/>
              <a:t>Yi-Qin Liu</a:t>
            </a:r>
            <a:r>
              <a:rPr lang="zh-CN" altLang="en-US" b="1" dirty="0"/>
              <a:t>，刘艺琴 教授</a:t>
            </a:r>
            <a:endParaRPr lang="en-US" altLang="zh-CN" b="1" dirty="0"/>
          </a:p>
          <a:p>
            <a:r>
              <a:rPr lang="en-US" altLang="zh-CN" b="1" dirty="0"/>
              <a:t>Qian-</a:t>
            </a:r>
            <a:r>
              <a:rPr lang="en-US" altLang="zh-CN" b="1" dirty="0" err="1"/>
              <a:t>Zhi</a:t>
            </a:r>
            <a:r>
              <a:rPr lang="en-US" altLang="zh-CN" b="1" dirty="0"/>
              <a:t> Ma</a:t>
            </a:r>
            <a:r>
              <a:rPr lang="zh-CN" altLang="en-US" b="1" dirty="0"/>
              <a:t>，马千知 讲师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2B3B9D-B187-425C-8CDC-D6BC713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教学团队</a:t>
            </a:r>
          </a:p>
        </p:txBody>
      </p:sp>
    </p:spTree>
    <p:extLst>
      <p:ext uri="{BB962C8B-B14F-4D97-AF65-F5344CB8AC3E}">
        <p14:creationId xmlns:p14="http://schemas.microsoft.com/office/powerpoint/2010/main" val="407604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A6C95E3-54B1-4E9D-B7E2-3B4139DC269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21830470"/>
              </p:ext>
            </p:extLst>
          </p:nvPr>
        </p:nvGraphicFramePr>
        <p:xfrm>
          <a:off x="443136" y="1341189"/>
          <a:ext cx="8257728" cy="46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27">
                  <a:extLst>
                    <a:ext uri="{9D8B030D-6E8A-4147-A177-3AD203B41FA5}">
                      <a16:colId xmlns:a16="http://schemas.microsoft.com/office/drawing/2014/main" val="2705443433"/>
                    </a:ext>
                  </a:extLst>
                </a:gridCol>
                <a:gridCol w="3125337">
                  <a:extLst>
                    <a:ext uri="{9D8B030D-6E8A-4147-A177-3AD203B41FA5}">
                      <a16:colId xmlns:a16="http://schemas.microsoft.com/office/drawing/2014/main" val="1854889144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778230560"/>
                    </a:ext>
                  </a:extLst>
                </a:gridCol>
                <a:gridCol w="3146225">
                  <a:extLst>
                    <a:ext uri="{9D8B030D-6E8A-4147-A177-3AD203B41FA5}">
                      <a16:colId xmlns:a16="http://schemas.microsoft.com/office/drawing/2014/main" val="294698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教学周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章节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教学内容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教学周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章节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教学内容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73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机器学习绪论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神经网络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80163"/>
                  </a:ext>
                </a:extLst>
              </a:tr>
              <a:tr h="515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机器学习环境安装和配置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数据预处理、降维、特征提取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聚类算法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226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KNN (K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近邻算法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数据表达与特征工程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483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广义线性模型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模型评估与优化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4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朴素贝叶斯算法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建立算法的管道模型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025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决策树和随机森林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文本数据处理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536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SVM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支持向量机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从数据获取到话题提取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38193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251381D-739B-4FDC-8928-01F8109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213402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251381D-739B-4FDC-8928-01F8109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课程形式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A58DAA64-48CD-4E97-8AB4-3ABDE6DF32AF}"/>
              </a:ext>
            </a:extLst>
          </p:cNvPr>
          <p:cNvSpPr txBox="1"/>
          <p:nvPr/>
        </p:nvSpPr>
        <p:spPr>
          <a:xfrm>
            <a:off x="4799306" y="2976903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微软雅黑"/>
                <a:cs typeface="微软雅黑"/>
              </a:rPr>
              <a:t>在线课程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BD2D7635-C5C2-4460-A82D-9AACAE732B76}"/>
              </a:ext>
            </a:extLst>
          </p:cNvPr>
          <p:cNvSpPr/>
          <p:nvPr/>
        </p:nvSpPr>
        <p:spPr>
          <a:xfrm>
            <a:off x="4933292" y="3412385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13970" y="863600"/>
                </a:moveTo>
                <a:lnTo>
                  <a:pt x="0" y="1181227"/>
                </a:lnTo>
                <a:lnTo>
                  <a:pt x="271652" y="1293368"/>
                </a:lnTo>
                <a:lnTo>
                  <a:pt x="198754" y="1171829"/>
                </a:lnTo>
                <a:lnTo>
                  <a:pt x="236058" y="1139567"/>
                </a:lnTo>
                <a:lnTo>
                  <a:pt x="271755" y="1105956"/>
                </a:lnTo>
                <a:lnTo>
                  <a:pt x="305826" y="1071054"/>
                </a:lnTo>
                <a:lnTo>
                  <a:pt x="338252" y="1034921"/>
                </a:lnTo>
                <a:lnTo>
                  <a:pt x="369013" y="997615"/>
                </a:lnTo>
                <a:lnTo>
                  <a:pt x="378552" y="985012"/>
                </a:lnTo>
                <a:lnTo>
                  <a:pt x="86740" y="985012"/>
                </a:lnTo>
                <a:lnTo>
                  <a:pt x="13970" y="863600"/>
                </a:lnTo>
                <a:close/>
              </a:path>
              <a:path w="619125" h="1293495">
                <a:moveTo>
                  <a:pt x="584962" y="0"/>
                </a:moveTo>
                <a:lnTo>
                  <a:pt x="376554" y="51562"/>
                </a:lnTo>
                <a:lnTo>
                  <a:pt x="387256" y="100350"/>
                </a:lnTo>
                <a:lnTo>
                  <a:pt x="395322" y="149299"/>
                </a:lnTo>
                <a:lnTo>
                  <a:pt x="400782" y="198314"/>
                </a:lnTo>
                <a:lnTo>
                  <a:pt x="403666" y="247302"/>
                </a:lnTo>
                <a:lnTo>
                  <a:pt x="404002" y="296169"/>
                </a:lnTo>
                <a:lnTo>
                  <a:pt x="401819" y="344820"/>
                </a:lnTo>
                <a:lnTo>
                  <a:pt x="397147" y="393163"/>
                </a:lnTo>
                <a:lnTo>
                  <a:pt x="390016" y="441104"/>
                </a:lnTo>
                <a:lnTo>
                  <a:pt x="380453" y="488547"/>
                </a:lnTo>
                <a:lnTo>
                  <a:pt x="368489" y="535401"/>
                </a:lnTo>
                <a:lnTo>
                  <a:pt x="354153" y="581571"/>
                </a:lnTo>
                <a:lnTo>
                  <a:pt x="337474" y="626963"/>
                </a:lnTo>
                <a:lnTo>
                  <a:pt x="318481" y="671483"/>
                </a:lnTo>
                <a:lnTo>
                  <a:pt x="297203" y="715038"/>
                </a:lnTo>
                <a:lnTo>
                  <a:pt x="273670" y="757533"/>
                </a:lnTo>
                <a:lnTo>
                  <a:pt x="247910" y="798876"/>
                </a:lnTo>
                <a:lnTo>
                  <a:pt x="219953" y="838972"/>
                </a:lnTo>
                <a:lnTo>
                  <a:pt x="189829" y="877727"/>
                </a:lnTo>
                <a:lnTo>
                  <a:pt x="157566" y="915048"/>
                </a:lnTo>
                <a:lnTo>
                  <a:pt x="123193" y="950841"/>
                </a:lnTo>
                <a:lnTo>
                  <a:pt x="86740" y="985012"/>
                </a:lnTo>
                <a:lnTo>
                  <a:pt x="378552" y="985012"/>
                </a:lnTo>
                <a:lnTo>
                  <a:pt x="425462" y="919723"/>
                </a:lnTo>
                <a:lnTo>
                  <a:pt x="451111" y="879255"/>
                </a:lnTo>
                <a:lnTo>
                  <a:pt x="475017" y="837851"/>
                </a:lnTo>
                <a:lnTo>
                  <a:pt x="497160" y="795571"/>
                </a:lnTo>
                <a:lnTo>
                  <a:pt x="517521" y="752473"/>
                </a:lnTo>
                <a:lnTo>
                  <a:pt x="536080" y="708617"/>
                </a:lnTo>
                <a:lnTo>
                  <a:pt x="552818" y="664061"/>
                </a:lnTo>
                <a:lnTo>
                  <a:pt x="567715" y="618866"/>
                </a:lnTo>
                <a:lnTo>
                  <a:pt x="580752" y="573090"/>
                </a:lnTo>
                <a:lnTo>
                  <a:pt x="591908" y="526792"/>
                </a:lnTo>
                <a:lnTo>
                  <a:pt x="601166" y="480031"/>
                </a:lnTo>
                <a:lnTo>
                  <a:pt x="608504" y="432867"/>
                </a:lnTo>
                <a:lnTo>
                  <a:pt x="613903" y="385359"/>
                </a:lnTo>
                <a:lnTo>
                  <a:pt x="617344" y="337566"/>
                </a:lnTo>
                <a:lnTo>
                  <a:pt x="618808" y="289547"/>
                </a:lnTo>
                <a:lnTo>
                  <a:pt x="618274" y="241361"/>
                </a:lnTo>
                <a:lnTo>
                  <a:pt x="615723" y="193067"/>
                </a:lnTo>
                <a:lnTo>
                  <a:pt x="611136" y="144725"/>
                </a:lnTo>
                <a:lnTo>
                  <a:pt x="604493" y="96394"/>
                </a:lnTo>
                <a:lnTo>
                  <a:pt x="595775" y="48132"/>
                </a:lnTo>
                <a:lnTo>
                  <a:pt x="584962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B85C7B66-3994-44F5-980D-8CAFCDFC8D74}"/>
              </a:ext>
            </a:extLst>
          </p:cNvPr>
          <p:cNvSpPr/>
          <p:nvPr/>
        </p:nvSpPr>
        <p:spPr>
          <a:xfrm>
            <a:off x="4933292" y="3412385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584962" y="0"/>
                </a:moveTo>
                <a:lnTo>
                  <a:pt x="595775" y="48132"/>
                </a:lnTo>
                <a:lnTo>
                  <a:pt x="604493" y="96394"/>
                </a:lnTo>
                <a:lnTo>
                  <a:pt x="611136" y="144725"/>
                </a:lnTo>
                <a:lnTo>
                  <a:pt x="615723" y="193067"/>
                </a:lnTo>
                <a:lnTo>
                  <a:pt x="618274" y="241361"/>
                </a:lnTo>
                <a:lnTo>
                  <a:pt x="618808" y="289547"/>
                </a:lnTo>
                <a:lnTo>
                  <a:pt x="617344" y="337566"/>
                </a:lnTo>
                <a:lnTo>
                  <a:pt x="613903" y="385359"/>
                </a:lnTo>
                <a:lnTo>
                  <a:pt x="608504" y="432867"/>
                </a:lnTo>
                <a:lnTo>
                  <a:pt x="601166" y="480031"/>
                </a:lnTo>
                <a:lnTo>
                  <a:pt x="591908" y="526792"/>
                </a:lnTo>
                <a:lnTo>
                  <a:pt x="580752" y="573090"/>
                </a:lnTo>
                <a:lnTo>
                  <a:pt x="567715" y="618866"/>
                </a:lnTo>
                <a:lnTo>
                  <a:pt x="552818" y="664061"/>
                </a:lnTo>
                <a:lnTo>
                  <a:pt x="536080" y="708617"/>
                </a:lnTo>
                <a:lnTo>
                  <a:pt x="517521" y="752473"/>
                </a:lnTo>
                <a:lnTo>
                  <a:pt x="497160" y="795571"/>
                </a:lnTo>
                <a:lnTo>
                  <a:pt x="475017" y="837851"/>
                </a:lnTo>
                <a:lnTo>
                  <a:pt x="451111" y="879255"/>
                </a:lnTo>
                <a:lnTo>
                  <a:pt x="425462" y="919723"/>
                </a:lnTo>
                <a:lnTo>
                  <a:pt x="398090" y="959196"/>
                </a:lnTo>
                <a:lnTo>
                  <a:pt x="369013" y="997615"/>
                </a:lnTo>
                <a:lnTo>
                  <a:pt x="338252" y="1034921"/>
                </a:lnTo>
                <a:lnTo>
                  <a:pt x="305826" y="1071054"/>
                </a:lnTo>
                <a:lnTo>
                  <a:pt x="271755" y="1105956"/>
                </a:lnTo>
                <a:lnTo>
                  <a:pt x="236058" y="1139567"/>
                </a:lnTo>
                <a:lnTo>
                  <a:pt x="198754" y="1171829"/>
                </a:lnTo>
                <a:lnTo>
                  <a:pt x="271652" y="1293368"/>
                </a:lnTo>
                <a:lnTo>
                  <a:pt x="0" y="1181227"/>
                </a:lnTo>
                <a:lnTo>
                  <a:pt x="13970" y="863600"/>
                </a:lnTo>
                <a:lnTo>
                  <a:pt x="86740" y="985012"/>
                </a:lnTo>
                <a:lnTo>
                  <a:pt x="123193" y="950841"/>
                </a:lnTo>
                <a:lnTo>
                  <a:pt x="157566" y="915048"/>
                </a:lnTo>
                <a:lnTo>
                  <a:pt x="189829" y="877727"/>
                </a:lnTo>
                <a:lnTo>
                  <a:pt x="219953" y="838972"/>
                </a:lnTo>
                <a:lnTo>
                  <a:pt x="247910" y="798876"/>
                </a:lnTo>
                <a:lnTo>
                  <a:pt x="273670" y="757533"/>
                </a:lnTo>
                <a:lnTo>
                  <a:pt x="297203" y="715038"/>
                </a:lnTo>
                <a:lnTo>
                  <a:pt x="318481" y="671483"/>
                </a:lnTo>
                <a:lnTo>
                  <a:pt x="337474" y="626963"/>
                </a:lnTo>
                <a:lnTo>
                  <a:pt x="354153" y="581571"/>
                </a:lnTo>
                <a:lnTo>
                  <a:pt x="368489" y="535401"/>
                </a:lnTo>
                <a:lnTo>
                  <a:pt x="380453" y="488547"/>
                </a:lnTo>
                <a:lnTo>
                  <a:pt x="390016" y="441104"/>
                </a:lnTo>
                <a:lnTo>
                  <a:pt x="397147" y="393163"/>
                </a:lnTo>
                <a:lnTo>
                  <a:pt x="401819" y="344820"/>
                </a:lnTo>
                <a:lnTo>
                  <a:pt x="404002" y="296169"/>
                </a:lnTo>
                <a:lnTo>
                  <a:pt x="403666" y="247302"/>
                </a:lnTo>
                <a:lnTo>
                  <a:pt x="400782" y="198314"/>
                </a:lnTo>
                <a:lnTo>
                  <a:pt x="395322" y="149299"/>
                </a:lnTo>
                <a:lnTo>
                  <a:pt x="387256" y="100350"/>
                </a:lnTo>
                <a:lnTo>
                  <a:pt x="376554" y="51562"/>
                </a:lnTo>
                <a:lnTo>
                  <a:pt x="584962" y="0"/>
                </a:lnTo>
                <a:close/>
              </a:path>
            </a:pathLst>
          </a:custGeom>
          <a:ln w="251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9B344D61-A0FF-46B3-9B61-75D63E6C2CED}"/>
              </a:ext>
            </a:extLst>
          </p:cNvPr>
          <p:cNvSpPr/>
          <p:nvPr/>
        </p:nvSpPr>
        <p:spPr>
          <a:xfrm>
            <a:off x="3098776" y="3441214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270890" y="0"/>
                </a:moveTo>
                <a:lnTo>
                  <a:pt x="0" y="113664"/>
                </a:lnTo>
                <a:lnTo>
                  <a:pt x="137667" y="147700"/>
                </a:lnTo>
                <a:lnTo>
                  <a:pt x="134249" y="196901"/>
                </a:lnTo>
                <a:lnTo>
                  <a:pt x="132921" y="245913"/>
                </a:lnTo>
                <a:lnTo>
                  <a:pt x="133655" y="294681"/>
                </a:lnTo>
                <a:lnTo>
                  <a:pt x="136423" y="343150"/>
                </a:lnTo>
                <a:lnTo>
                  <a:pt x="141197" y="391264"/>
                </a:lnTo>
                <a:lnTo>
                  <a:pt x="147948" y="438968"/>
                </a:lnTo>
                <a:lnTo>
                  <a:pt x="156649" y="486205"/>
                </a:lnTo>
                <a:lnTo>
                  <a:pt x="167270" y="532922"/>
                </a:lnTo>
                <a:lnTo>
                  <a:pt x="179784" y="579061"/>
                </a:lnTo>
                <a:lnTo>
                  <a:pt x="194163" y="624567"/>
                </a:lnTo>
                <a:lnTo>
                  <a:pt x="210378" y="669386"/>
                </a:lnTo>
                <a:lnTo>
                  <a:pt x="228400" y="713461"/>
                </a:lnTo>
                <a:lnTo>
                  <a:pt x="248202" y="756736"/>
                </a:lnTo>
                <a:lnTo>
                  <a:pt x="269756" y="799157"/>
                </a:lnTo>
                <a:lnTo>
                  <a:pt x="293033" y="840668"/>
                </a:lnTo>
                <a:lnTo>
                  <a:pt x="318004" y="881213"/>
                </a:lnTo>
                <a:lnTo>
                  <a:pt x="344642" y="920737"/>
                </a:lnTo>
                <a:lnTo>
                  <a:pt x="372919" y="959183"/>
                </a:lnTo>
                <a:lnTo>
                  <a:pt x="402805" y="996498"/>
                </a:lnTo>
                <a:lnTo>
                  <a:pt x="434273" y="1032624"/>
                </a:lnTo>
                <a:lnTo>
                  <a:pt x="467295" y="1067508"/>
                </a:lnTo>
                <a:lnTo>
                  <a:pt x="501842" y="1101092"/>
                </a:lnTo>
                <a:lnTo>
                  <a:pt x="537886" y="1133321"/>
                </a:lnTo>
                <a:lnTo>
                  <a:pt x="575399" y="1164141"/>
                </a:lnTo>
                <a:lnTo>
                  <a:pt x="614352" y="1193495"/>
                </a:lnTo>
                <a:lnTo>
                  <a:pt x="654718" y="1221328"/>
                </a:lnTo>
                <a:lnTo>
                  <a:pt x="696467" y="1247584"/>
                </a:lnTo>
                <a:lnTo>
                  <a:pt x="806958" y="1063371"/>
                </a:lnTo>
                <a:lnTo>
                  <a:pt x="764798" y="1036570"/>
                </a:lnTo>
                <a:lnTo>
                  <a:pt x="724382" y="1007788"/>
                </a:lnTo>
                <a:lnTo>
                  <a:pt x="685757" y="977111"/>
                </a:lnTo>
                <a:lnTo>
                  <a:pt x="648969" y="944626"/>
                </a:lnTo>
                <a:lnTo>
                  <a:pt x="614062" y="910420"/>
                </a:lnTo>
                <a:lnTo>
                  <a:pt x="581083" y="874580"/>
                </a:lnTo>
                <a:lnTo>
                  <a:pt x="550079" y="837193"/>
                </a:lnTo>
                <a:lnTo>
                  <a:pt x="521094" y="798345"/>
                </a:lnTo>
                <a:lnTo>
                  <a:pt x="494175" y="758123"/>
                </a:lnTo>
                <a:lnTo>
                  <a:pt x="469368" y="716614"/>
                </a:lnTo>
                <a:lnTo>
                  <a:pt x="446719" y="673905"/>
                </a:lnTo>
                <a:lnTo>
                  <a:pt x="426273" y="630082"/>
                </a:lnTo>
                <a:lnTo>
                  <a:pt x="408077" y="585233"/>
                </a:lnTo>
                <a:lnTo>
                  <a:pt x="392175" y="539444"/>
                </a:lnTo>
                <a:lnTo>
                  <a:pt x="378616" y="492802"/>
                </a:lnTo>
                <a:lnTo>
                  <a:pt x="367443" y="445393"/>
                </a:lnTo>
                <a:lnTo>
                  <a:pt x="358704" y="397306"/>
                </a:lnTo>
                <a:lnTo>
                  <a:pt x="352443" y="348626"/>
                </a:lnTo>
                <a:lnTo>
                  <a:pt x="348708" y="299440"/>
                </a:lnTo>
                <a:lnTo>
                  <a:pt x="347543" y="249835"/>
                </a:lnTo>
                <a:lnTo>
                  <a:pt x="348996" y="199898"/>
                </a:lnTo>
                <a:lnTo>
                  <a:pt x="455153" y="199898"/>
                </a:lnTo>
                <a:lnTo>
                  <a:pt x="270890" y="0"/>
                </a:lnTo>
                <a:close/>
              </a:path>
              <a:path w="807085" h="1247775">
                <a:moveTo>
                  <a:pt x="455153" y="199898"/>
                </a:moveTo>
                <a:lnTo>
                  <a:pt x="348996" y="199898"/>
                </a:lnTo>
                <a:lnTo>
                  <a:pt x="486410" y="233806"/>
                </a:lnTo>
                <a:lnTo>
                  <a:pt x="455153" y="199898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F559CDCE-CC8C-4D34-9981-2BB56EBDA5B1}"/>
              </a:ext>
            </a:extLst>
          </p:cNvPr>
          <p:cNvSpPr/>
          <p:nvPr/>
        </p:nvSpPr>
        <p:spPr>
          <a:xfrm>
            <a:off x="3098776" y="3441214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696467" y="1247584"/>
                </a:moveTo>
                <a:lnTo>
                  <a:pt x="654718" y="1221328"/>
                </a:lnTo>
                <a:lnTo>
                  <a:pt x="614352" y="1193495"/>
                </a:lnTo>
                <a:lnTo>
                  <a:pt x="575399" y="1164141"/>
                </a:lnTo>
                <a:lnTo>
                  <a:pt x="537886" y="1133321"/>
                </a:lnTo>
                <a:lnTo>
                  <a:pt x="501842" y="1101092"/>
                </a:lnTo>
                <a:lnTo>
                  <a:pt x="467295" y="1067508"/>
                </a:lnTo>
                <a:lnTo>
                  <a:pt x="434273" y="1032624"/>
                </a:lnTo>
                <a:lnTo>
                  <a:pt x="402805" y="996498"/>
                </a:lnTo>
                <a:lnTo>
                  <a:pt x="372919" y="959183"/>
                </a:lnTo>
                <a:lnTo>
                  <a:pt x="344642" y="920737"/>
                </a:lnTo>
                <a:lnTo>
                  <a:pt x="318004" y="881213"/>
                </a:lnTo>
                <a:lnTo>
                  <a:pt x="293033" y="840668"/>
                </a:lnTo>
                <a:lnTo>
                  <a:pt x="269756" y="799157"/>
                </a:lnTo>
                <a:lnTo>
                  <a:pt x="248202" y="756736"/>
                </a:lnTo>
                <a:lnTo>
                  <a:pt x="228400" y="713461"/>
                </a:lnTo>
                <a:lnTo>
                  <a:pt x="210378" y="669386"/>
                </a:lnTo>
                <a:lnTo>
                  <a:pt x="194163" y="624567"/>
                </a:lnTo>
                <a:lnTo>
                  <a:pt x="179784" y="579061"/>
                </a:lnTo>
                <a:lnTo>
                  <a:pt x="167270" y="532922"/>
                </a:lnTo>
                <a:lnTo>
                  <a:pt x="156649" y="486205"/>
                </a:lnTo>
                <a:lnTo>
                  <a:pt x="147948" y="438968"/>
                </a:lnTo>
                <a:lnTo>
                  <a:pt x="141197" y="391264"/>
                </a:lnTo>
                <a:lnTo>
                  <a:pt x="136423" y="343150"/>
                </a:lnTo>
                <a:lnTo>
                  <a:pt x="133655" y="294681"/>
                </a:lnTo>
                <a:lnTo>
                  <a:pt x="132921" y="245913"/>
                </a:lnTo>
                <a:lnTo>
                  <a:pt x="134249" y="196901"/>
                </a:lnTo>
                <a:lnTo>
                  <a:pt x="137667" y="147700"/>
                </a:lnTo>
                <a:lnTo>
                  <a:pt x="0" y="113664"/>
                </a:lnTo>
                <a:lnTo>
                  <a:pt x="270890" y="0"/>
                </a:lnTo>
                <a:lnTo>
                  <a:pt x="486410" y="233806"/>
                </a:lnTo>
                <a:lnTo>
                  <a:pt x="348996" y="199898"/>
                </a:lnTo>
                <a:lnTo>
                  <a:pt x="347543" y="249835"/>
                </a:lnTo>
                <a:lnTo>
                  <a:pt x="348708" y="299440"/>
                </a:lnTo>
                <a:lnTo>
                  <a:pt x="352443" y="348626"/>
                </a:lnTo>
                <a:lnTo>
                  <a:pt x="358704" y="397306"/>
                </a:lnTo>
                <a:lnTo>
                  <a:pt x="367443" y="445393"/>
                </a:lnTo>
                <a:lnTo>
                  <a:pt x="378616" y="492802"/>
                </a:lnTo>
                <a:lnTo>
                  <a:pt x="392175" y="539444"/>
                </a:lnTo>
                <a:lnTo>
                  <a:pt x="408077" y="585233"/>
                </a:lnTo>
                <a:lnTo>
                  <a:pt x="426273" y="630082"/>
                </a:lnTo>
                <a:lnTo>
                  <a:pt x="446719" y="673905"/>
                </a:lnTo>
                <a:lnTo>
                  <a:pt x="469368" y="716614"/>
                </a:lnTo>
                <a:lnTo>
                  <a:pt x="494175" y="758123"/>
                </a:lnTo>
                <a:lnTo>
                  <a:pt x="521094" y="798345"/>
                </a:lnTo>
                <a:lnTo>
                  <a:pt x="550079" y="837193"/>
                </a:lnTo>
                <a:lnTo>
                  <a:pt x="581083" y="874580"/>
                </a:lnTo>
                <a:lnTo>
                  <a:pt x="614062" y="910420"/>
                </a:lnTo>
                <a:lnTo>
                  <a:pt x="648969" y="944626"/>
                </a:lnTo>
                <a:lnTo>
                  <a:pt x="685757" y="977111"/>
                </a:lnTo>
                <a:lnTo>
                  <a:pt x="724382" y="1007788"/>
                </a:lnTo>
                <a:lnTo>
                  <a:pt x="764798" y="1036570"/>
                </a:lnTo>
                <a:lnTo>
                  <a:pt x="806958" y="1063371"/>
                </a:lnTo>
                <a:lnTo>
                  <a:pt x="696467" y="1247584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55898FAC-A0FF-4CDE-92BF-F116DA27F685}"/>
              </a:ext>
            </a:extLst>
          </p:cNvPr>
          <p:cNvSpPr txBox="1"/>
          <p:nvPr/>
        </p:nvSpPr>
        <p:spPr>
          <a:xfrm>
            <a:off x="2944598" y="2976903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微软雅黑"/>
                <a:cs typeface="微软雅黑"/>
              </a:rPr>
              <a:t>在线实践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919FDE50-DDFF-4581-A7B7-0D27A60DACA8}"/>
              </a:ext>
            </a:extLst>
          </p:cNvPr>
          <p:cNvSpPr/>
          <p:nvPr/>
        </p:nvSpPr>
        <p:spPr>
          <a:xfrm>
            <a:off x="3638145" y="2533573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1447633" y="214586"/>
                </a:moveTo>
                <a:lnTo>
                  <a:pt x="760930" y="214586"/>
                </a:lnTo>
                <a:lnTo>
                  <a:pt x="808650" y="216141"/>
                </a:lnTo>
                <a:lnTo>
                  <a:pt x="856309" y="220110"/>
                </a:lnTo>
                <a:lnTo>
                  <a:pt x="903812" y="226502"/>
                </a:lnTo>
                <a:lnTo>
                  <a:pt x="951065" y="235325"/>
                </a:lnTo>
                <a:lnTo>
                  <a:pt x="997973" y="246589"/>
                </a:lnTo>
                <a:lnTo>
                  <a:pt x="1044441" y="260301"/>
                </a:lnTo>
                <a:lnTo>
                  <a:pt x="1090375" y="276473"/>
                </a:lnTo>
                <a:lnTo>
                  <a:pt x="1135680" y="295111"/>
                </a:lnTo>
                <a:lnTo>
                  <a:pt x="1180262" y="316225"/>
                </a:lnTo>
                <a:lnTo>
                  <a:pt x="1224026" y="339824"/>
                </a:lnTo>
                <a:lnTo>
                  <a:pt x="1132205" y="447393"/>
                </a:lnTo>
                <a:lnTo>
                  <a:pt x="1437767" y="359636"/>
                </a:lnTo>
                <a:lnTo>
                  <a:pt x="1447633" y="214586"/>
                </a:lnTo>
                <a:close/>
              </a:path>
              <a:path w="1457960" h="447675">
                <a:moveTo>
                  <a:pt x="735569" y="0"/>
                </a:moveTo>
                <a:lnTo>
                  <a:pt x="689061" y="1665"/>
                </a:lnTo>
                <a:lnTo>
                  <a:pt x="642664" y="5189"/>
                </a:lnTo>
                <a:lnTo>
                  <a:pt x="596437" y="10567"/>
                </a:lnTo>
                <a:lnTo>
                  <a:pt x="550440" y="17796"/>
                </a:lnTo>
                <a:lnTo>
                  <a:pt x="504730" y="26870"/>
                </a:lnTo>
                <a:lnTo>
                  <a:pt x="459366" y="37785"/>
                </a:lnTo>
                <a:lnTo>
                  <a:pt x="414406" y="50537"/>
                </a:lnTo>
                <a:lnTo>
                  <a:pt x="369911" y="65121"/>
                </a:lnTo>
                <a:lnTo>
                  <a:pt x="325938" y="81533"/>
                </a:lnTo>
                <a:lnTo>
                  <a:pt x="282546" y="99769"/>
                </a:lnTo>
                <a:lnTo>
                  <a:pt x="239793" y="119823"/>
                </a:lnTo>
                <a:lnTo>
                  <a:pt x="197739" y="141692"/>
                </a:lnTo>
                <a:lnTo>
                  <a:pt x="156442" y="165372"/>
                </a:lnTo>
                <a:lnTo>
                  <a:pt x="115961" y="190857"/>
                </a:lnTo>
                <a:lnTo>
                  <a:pt x="76354" y="218143"/>
                </a:lnTo>
                <a:lnTo>
                  <a:pt x="37681" y="247226"/>
                </a:lnTo>
                <a:lnTo>
                  <a:pt x="0" y="278102"/>
                </a:lnTo>
                <a:lnTo>
                  <a:pt x="139446" y="441297"/>
                </a:lnTo>
                <a:lnTo>
                  <a:pt x="178082" y="409990"/>
                </a:lnTo>
                <a:lnTo>
                  <a:pt x="217983" y="380973"/>
                </a:lnTo>
                <a:lnTo>
                  <a:pt x="259052" y="354255"/>
                </a:lnTo>
                <a:lnTo>
                  <a:pt x="301197" y="329843"/>
                </a:lnTo>
                <a:lnTo>
                  <a:pt x="344322" y="307748"/>
                </a:lnTo>
                <a:lnTo>
                  <a:pt x="388332" y="287978"/>
                </a:lnTo>
                <a:lnTo>
                  <a:pt x="433133" y="270542"/>
                </a:lnTo>
                <a:lnTo>
                  <a:pt x="478630" y="255449"/>
                </a:lnTo>
                <a:lnTo>
                  <a:pt x="524728" y="242707"/>
                </a:lnTo>
                <a:lnTo>
                  <a:pt x="571333" y="232327"/>
                </a:lnTo>
                <a:lnTo>
                  <a:pt x="618351" y="224315"/>
                </a:lnTo>
                <a:lnTo>
                  <a:pt x="665686" y="218682"/>
                </a:lnTo>
                <a:lnTo>
                  <a:pt x="713244" y="215436"/>
                </a:lnTo>
                <a:lnTo>
                  <a:pt x="760930" y="214586"/>
                </a:lnTo>
                <a:lnTo>
                  <a:pt x="1447633" y="214586"/>
                </a:lnTo>
                <a:lnTo>
                  <a:pt x="1450371" y="174343"/>
                </a:lnTo>
                <a:lnTo>
                  <a:pt x="1365504" y="174343"/>
                </a:lnTo>
                <a:lnTo>
                  <a:pt x="1323600" y="149520"/>
                </a:lnTo>
                <a:lnTo>
                  <a:pt x="1280985" y="126617"/>
                </a:lnTo>
                <a:lnTo>
                  <a:pt x="1237720" y="105631"/>
                </a:lnTo>
                <a:lnTo>
                  <a:pt x="1193861" y="86557"/>
                </a:lnTo>
                <a:lnTo>
                  <a:pt x="1149467" y="69391"/>
                </a:lnTo>
                <a:lnTo>
                  <a:pt x="1104598" y="54127"/>
                </a:lnTo>
                <a:lnTo>
                  <a:pt x="1059312" y="40762"/>
                </a:lnTo>
                <a:lnTo>
                  <a:pt x="1013668" y="29292"/>
                </a:lnTo>
                <a:lnTo>
                  <a:pt x="967725" y="19711"/>
                </a:lnTo>
                <a:lnTo>
                  <a:pt x="921540" y="12016"/>
                </a:lnTo>
                <a:lnTo>
                  <a:pt x="875174" y="6201"/>
                </a:lnTo>
                <a:lnTo>
                  <a:pt x="828684" y="2263"/>
                </a:lnTo>
                <a:lnTo>
                  <a:pt x="782129" y="198"/>
                </a:lnTo>
                <a:lnTo>
                  <a:pt x="735569" y="0"/>
                </a:lnTo>
                <a:close/>
              </a:path>
              <a:path w="1457960" h="447675">
                <a:moveTo>
                  <a:pt x="1457706" y="66520"/>
                </a:moveTo>
                <a:lnTo>
                  <a:pt x="1365504" y="174343"/>
                </a:lnTo>
                <a:lnTo>
                  <a:pt x="1450371" y="174343"/>
                </a:lnTo>
                <a:lnTo>
                  <a:pt x="1457706" y="6652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190D21D-2578-4B63-A4AC-AD647B99BDB6}"/>
              </a:ext>
            </a:extLst>
          </p:cNvPr>
          <p:cNvSpPr/>
          <p:nvPr/>
        </p:nvSpPr>
        <p:spPr>
          <a:xfrm>
            <a:off x="3638145" y="2533573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0" y="278102"/>
                </a:moveTo>
                <a:lnTo>
                  <a:pt x="37681" y="247226"/>
                </a:lnTo>
                <a:lnTo>
                  <a:pt x="76354" y="218143"/>
                </a:lnTo>
                <a:lnTo>
                  <a:pt x="115961" y="190857"/>
                </a:lnTo>
                <a:lnTo>
                  <a:pt x="156442" y="165372"/>
                </a:lnTo>
                <a:lnTo>
                  <a:pt x="197739" y="141692"/>
                </a:lnTo>
                <a:lnTo>
                  <a:pt x="239793" y="119823"/>
                </a:lnTo>
                <a:lnTo>
                  <a:pt x="282546" y="99769"/>
                </a:lnTo>
                <a:lnTo>
                  <a:pt x="325938" y="81533"/>
                </a:lnTo>
                <a:lnTo>
                  <a:pt x="369911" y="65121"/>
                </a:lnTo>
                <a:lnTo>
                  <a:pt x="414406" y="50537"/>
                </a:lnTo>
                <a:lnTo>
                  <a:pt x="459366" y="37785"/>
                </a:lnTo>
                <a:lnTo>
                  <a:pt x="504730" y="26870"/>
                </a:lnTo>
                <a:lnTo>
                  <a:pt x="550440" y="17796"/>
                </a:lnTo>
                <a:lnTo>
                  <a:pt x="596437" y="10567"/>
                </a:lnTo>
                <a:lnTo>
                  <a:pt x="642664" y="5189"/>
                </a:lnTo>
                <a:lnTo>
                  <a:pt x="689061" y="1665"/>
                </a:lnTo>
                <a:lnTo>
                  <a:pt x="735569" y="0"/>
                </a:lnTo>
                <a:lnTo>
                  <a:pt x="782129" y="198"/>
                </a:lnTo>
                <a:lnTo>
                  <a:pt x="828684" y="2263"/>
                </a:lnTo>
                <a:lnTo>
                  <a:pt x="875174" y="6201"/>
                </a:lnTo>
                <a:lnTo>
                  <a:pt x="921540" y="12016"/>
                </a:lnTo>
                <a:lnTo>
                  <a:pt x="967725" y="19711"/>
                </a:lnTo>
                <a:lnTo>
                  <a:pt x="1013668" y="29292"/>
                </a:lnTo>
                <a:lnTo>
                  <a:pt x="1059312" y="40762"/>
                </a:lnTo>
                <a:lnTo>
                  <a:pt x="1104598" y="54127"/>
                </a:lnTo>
                <a:lnTo>
                  <a:pt x="1149467" y="69391"/>
                </a:lnTo>
                <a:lnTo>
                  <a:pt x="1193861" y="86557"/>
                </a:lnTo>
                <a:lnTo>
                  <a:pt x="1237720" y="105631"/>
                </a:lnTo>
                <a:lnTo>
                  <a:pt x="1280985" y="126617"/>
                </a:lnTo>
                <a:lnTo>
                  <a:pt x="1323600" y="149520"/>
                </a:lnTo>
                <a:lnTo>
                  <a:pt x="1365504" y="174343"/>
                </a:lnTo>
                <a:lnTo>
                  <a:pt x="1457706" y="66520"/>
                </a:lnTo>
                <a:lnTo>
                  <a:pt x="1437767" y="359636"/>
                </a:lnTo>
                <a:lnTo>
                  <a:pt x="1132205" y="447393"/>
                </a:lnTo>
                <a:lnTo>
                  <a:pt x="1224026" y="339824"/>
                </a:lnTo>
                <a:lnTo>
                  <a:pt x="1180262" y="316225"/>
                </a:lnTo>
                <a:lnTo>
                  <a:pt x="1135680" y="295111"/>
                </a:lnTo>
                <a:lnTo>
                  <a:pt x="1090375" y="276473"/>
                </a:lnTo>
                <a:lnTo>
                  <a:pt x="1044441" y="260301"/>
                </a:lnTo>
                <a:lnTo>
                  <a:pt x="997973" y="246589"/>
                </a:lnTo>
                <a:lnTo>
                  <a:pt x="951065" y="235325"/>
                </a:lnTo>
                <a:lnTo>
                  <a:pt x="903812" y="226502"/>
                </a:lnTo>
                <a:lnTo>
                  <a:pt x="856309" y="220110"/>
                </a:lnTo>
                <a:lnTo>
                  <a:pt x="808650" y="216141"/>
                </a:lnTo>
                <a:lnTo>
                  <a:pt x="760930" y="214586"/>
                </a:lnTo>
                <a:lnTo>
                  <a:pt x="713244" y="215436"/>
                </a:lnTo>
                <a:lnTo>
                  <a:pt x="665686" y="218682"/>
                </a:lnTo>
                <a:lnTo>
                  <a:pt x="618351" y="224315"/>
                </a:lnTo>
                <a:lnTo>
                  <a:pt x="571333" y="232327"/>
                </a:lnTo>
                <a:lnTo>
                  <a:pt x="524728" y="242707"/>
                </a:lnTo>
                <a:lnTo>
                  <a:pt x="478630" y="255449"/>
                </a:lnTo>
                <a:lnTo>
                  <a:pt x="433133" y="270542"/>
                </a:lnTo>
                <a:lnTo>
                  <a:pt x="388332" y="287978"/>
                </a:lnTo>
                <a:lnTo>
                  <a:pt x="344322" y="307748"/>
                </a:lnTo>
                <a:lnTo>
                  <a:pt x="301197" y="329843"/>
                </a:lnTo>
                <a:lnTo>
                  <a:pt x="259052" y="354255"/>
                </a:lnTo>
                <a:lnTo>
                  <a:pt x="217983" y="380973"/>
                </a:lnTo>
                <a:lnTo>
                  <a:pt x="178082" y="409990"/>
                </a:lnTo>
                <a:lnTo>
                  <a:pt x="139446" y="441297"/>
                </a:lnTo>
                <a:lnTo>
                  <a:pt x="0" y="278102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CCEA5DDB-EBCF-4F0B-80B9-91B0211E1161}"/>
              </a:ext>
            </a:extLst>
          </p:cNvPr>
          <p:cNvSpPr txBox="1"/>
          <p:nvPr/>
        </p:nvSpPr>
        <p:spPr>
          <a:xfrm>
            <a:off x="2734541" y="4599709"/>
            <a:ext cx="334759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面授教学</a:t>
            </a:r>
            <a:endParaRPr sz="2000" b="1" spc="-5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6446E252-D4C1-43BF-A7F4-566FBA8922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6029892-BEB4-4506-871E-0D9E69FF3700}"/>
              </a:ext>
            </a:extLst>
          </p:cNvPr>
          <p:cNvGrpSpPr/>
          <p:nvPr/>
        </p:nvGrpSpPr>
        <p:grpSpPr>
          <a:xfrm>
            <a:off x="6104612" y="2670711"/>
            <a:ext cx="2882201" cy="1200512"/>
            <a:chOff x="6104612" y="2670711"/>
            <a:chExt cx="2882201" cy="120051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8DBA85D-DE0F-4F27-84E2-3466E94D5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5319" y="2670711"/>
              <a:ext cx="2013433" cy="802629"/>
            </a:xfrm>
            <a:prstGeom prst="rect">
              <a:avLst/>
            </a:prstGeom>
          </p:spPr>
        </p:pic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37F26DDD-4B14-4FC2-9B50-16604127AE82}"/>
                </a:ext>
              </a:extLst>
            </p:cNvPr>
            <p:cNvSpPr txBox="1"/>
            <p:nvPr/>
          </p:nvSpPr>
          <p:spPr>
            <a:xfrm>
              <a:off x="6104612" y="3581400"/>
              <a:ext cx="288220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latin typeface="Franklin Gothic Medium"/>
                  <a:cs typeface="Franklin Gothic Medium"/>
                </a:rPr>
                <a:t>https://nbviewer.jupyter.org/</a:t>
              </a:r>
              <a:endParaRPr sz="1800" dirty="0"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FB194A3-58EA-4C8B-BCCA-9B81E64FB293}"/>
              </a:ext>
            </a:extLst>
          </p:cNvPr>
          <p:cNvGrpSpPr/>
          <p:nvPr/>
        </p:nvGrpSpPr>
        <p:grpSpPr>
          <a:xfrm>
            <a:off x="49011" y="2761922"/>
            <a:ext cx="2882201" cy="1309163"/>
            <a:chOff x="49011" y="2761922"/>
            <a:chExt cx="2882201" cy="1309163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A2E06F2-94A3-4AAD-847F-49B65006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192" y="2761922"/>
              <a:ext cx="1918022" cy="819478"/>
            </a:xfrm>
            <a:prstGeom prst="rect">
              <a:avLst/>
            </a:prstGeom>
          </p:spPr>
        </p:pic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DF7D134D-E829-40CC-AAA5-83217F0E2AAE}"/>
                </a:ext>
              </a:extLst>
            </p:cNvPr>
            <p:cNvSpPr txBox="1"/>
            <p:nvPr/>
          </p:nvSpPr>
          <p:spPr>
            <a:xfrm>
              <a:off x="49011" y="3781262"/>
              <a:ext cx="288220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latin typeface="Franklin Gothic Medium"/>
                  <a:cs typeface="Franklin Gothic Medium"/>
                </a:rPr>
                <a:t>https://www.ketangpai.com/</a:t>
              </a:r>
              <a:endParaRPr sz="1800" dirty="0">
                <a:latin typeface="Franklin Gothic Medium"/>
                <a:cs typeface="Franklin Gothic Medium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C612C36-1A7E-49C4-A1DC-68BC8C10A37D}"/>
              </a:ext>
            </a:extLst>
          </p:cNvPr>
          <p:cNvSpPr/>
          <p:nvPr/>
        </p:nvSpPr>
        <p:spPr>
          <a:xfrm>
            <a:off x="2831344" y="5128168"/>
            <a:ext cx="317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14"/>
              </a:spcBef>
            </a:pP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知识讲解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习题讲解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自主练习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012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9" grpId="0"/>
      <p:bldP spid="10" grpId="0" animBg="1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2B3B9D-B187-425C-8CDC-D6BC713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&amp;</a:t>
            </a:r>
            <a:r>
              <a:rPr lang="zh-CN" altLang="en-US" dirty="0"/>
              <a:t>课程考核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11885B0F-D013-4880-80D3-C6AC1D04CDB3}"/>
              </a:ext>
            </a:extLst>
          </p:cNvPr>
          <p:cNvSpPr txBox="1"/>
          <p:nvPr/>
        </p:nvSpPr>
        <p:spPr>
          <a:xfrm>
            <a:off x="-32907" y="1627824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2673350" algn="l"/>
                <a:tab pos="4921250" algn="l"/>
                <a:tab pos="5333365" algn="l"/>
              </a:tabLst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    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  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     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课后练习    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  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期末测验</a:t>
            </a:r>
            <a:endParaRPr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A9A458CB-9833-4070-A4B0-A3414671B363}"/>
              </a:ext>
            </a:extLst>
          </p:cNvPr>
          <p:cNvSpPr txBox="1"/>
          <p:nvPr/>
        </p:nvSpPr>
        <p:spPr>
          <a:xfrm>
            <a:off x="101221" y="4119469"/>
            <a:ext cx="8941558" cy="2116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ct val="20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</a:t>
            </a:r>
            <a:r>
              <a:rPr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作业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、课后练习、期末</a:t>
            </a:r>
            <a:r>
              <a:rPr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测验，形成完整的学习过程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96850" indent="-184150">
              <a:lnSpc>
                <a:spcPct val="20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按照学校规定“考勤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课堂作业（课后练习）”累计</a:t>
            </a:r>
            <a:r>
              <a:rPr lang="zh-CN" altLang="en-US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缺席</a:t>
            </a:r>
            <a:r>
              <a:rPr lang="en-US" altLang="zh-CN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1/3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将取消本门课本学期的成绩。</a:t>
            </a:r>
            <a:endParaRPr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4EC80F0-15F2-4491-8A08-91EE0053B3FF}"/>
              </a:ext>
            </a:extLst>
          </p:cNvPr>
          <p:cNvSpPr txBox="1"/>
          <p:nvPr/>
        </p:nvSpPr>
        <p:spPr>
          <a:xfrm>
            <a:off x="4800623" y="2570745"/>
            <a:ext cx="1611319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40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803BF837-4B0E-45D5-92FB-BA1CF9B6582A}"/>
              </a:ext>
            </a:extLst>
          </p:cNvPr>
          <p:cNvSpPr/>
          <p:nvPr/>
        </p:nvSpPr>
        <p:spPr>
          <a:xfrm>
            <a:off x="7884995" y="2152178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C71AB7FB-5598-4626-B3A0-7EA0675788A4}"/>
              </a:ext>
            </a:extLst>
          </p:cNvPr>
          <p:cNvSpPr/>
          <p:nvPr/>
        </p:nvSpPr>
        <p:spPr>
          <a:xfrm>
            <a:off x="5319359" y="214902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89915" y="179831"/>
                </a:lnTo>
                <a:lnTo>
                  <a:pt x="89915" y="0"/>
                </a:lnTo>
                <a:lnTo>
                  <a:pt x="269747" y="0"/>
                </a:lnTo>
                <a:lnTo>
                  <a:pt x="269747" y="179831"/>
                </a:lnTo>
                <a:lnTo>
                  <a:pt x="359663" y="179831"/>
                </a:lnTo>
                <a:lnTo>
                  <a:pt x="179831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FE918F92-28CB-472D-916D-4B4FF8137186}"/>
              </a:ext>
            </a:extLst>
          </p:cNvPr>
          <p:cNvSpPr txBox="1"/>
          <p:nvPr/>
        </p:nvSpPr>
        <p:spPr>
          <a:xfrm>
            <a:off x="2038841" y="2567049"/>
            <a:ext cx="1676400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客观题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AE50880-59CE-4BAE-AB3C-EAB74C7F6394}"/>
              </a:ext>
            </a:extLst>
          </p:cNvPr>
          <p:cNvSpPr txBox="1"/>
          <p:nvPr/>
        </p:nvSpPr>
        <p:spPr>
          <a:xfrm>
            <a:off x="7368930" y="2686022"/>
            <a:ext cx="1392809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单选题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4AB73B3-CF74-4FE8-A5F7-7D32761C027F}"/>
              </a:ext>
            </a:extLst>
          </p:cNvPr>
          <p:cNvSpPr/>
          <p:nvPr/>
        </p:nvSpPr>
        <p:spPr>
          <a:xfrm>
            <a:off x="2696701" y="2145329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974A642-DD9A-46EC-A143-DADFE4C169A7}"/>
              </a:ext>
            </a:extLst>
          </p:cNvPr>
          <p:cNvSpPr txBox="1"/>
          <p:nvPr/>
        </p:nvSpPr>
        <p:spPr>
          <a:xfrm>
            <a:off x="312024" y="2573898"/>
            <a:ext cx="990600" cy="75148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课前点名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EDF31FD-EAA0-45C8-972A-49EDBC50E6C4}"/>
              </a:ext>
            </a:extLst>
          </p:cNvPr>
          <p:cNvSpPr/>
          <p:nvPr/>
        </p:nvSpPr>
        <p:spPr>
          <a:xfrm>
            <a:off x="626984" y="2152178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94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/>
      <p:bldP spid="11" grpId="0"/>
      <p:bldP spid="12" grpId="0" animBg="1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F848A7-4743-45A0-9CC6-2B080ABA2F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线上线下相结合、手机电脑相结合、长短时间相结合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627063" indent="-90488">
              <a:lnSpc>
                <a:spcPct val="150000"/>
              </a:lnSpc>
            </a:pPr>
            <a:r>
              <a:rPr lang="zh-CN" altLang="en-US" b="1" dirty="0"/>
              <a:t> 线上线下  </a:t>
            </a:r>
            <a:r>
              <a:rPr lang="zh-CN" altLang="en-US" dirty="0"/>
              <a:t>线上刷视频</a:t>
            </a:r>
            <a:r>
              <a:rPr lang="en-US" altLang="zh-CN" dirty="0"/>
              <a:t>/</a:t>
            </a:r>
            <a:r>
              <a:rPr lang="zh-CN" altLang="en-US" dirty="0"/>
              <a:t>查资料</a:t>
            </a:r>
            <a:r>
              <a:rPr lang="en-US" altLang="zh-CN" dirty="0"/>
              <a:t>/</a:t>
            </a:r>
            <a:r>
              <a:rPr lang="zh-CN" altLang="en-US" dirty="0"/>
              <a:t>看公众号</a:t>
            </a:r>
          </a:p>
          <a:p>
            <a:pPr marL="627063" indent="-90488">
              <a:lnSpc>
                <a:spcPct val="150000"/>
              </a:lnSpc>
              <a:buNone/>
            </a:pPr>
            <a:r>
              <a:rPr lang="zh-CN" altLang="en-US" dirty="0"/>
              <a:t>                      线下听面授</a:t>
            </a:r>
            <a:r>
              <a:rPr lang="en-US" altLang="zh-CN" dirty="0"/>
              <a:t>/</a:t>
            </a:r>
            <a:r>
              <a:rPr lang="zh-CN" altLang="en-US" dirty="0"/>
              <a:t>读教材</a:t>
            </a:r>
          </a:p>
          <a:p>
            <a:pPr marL="627063" indent="-90488">
              <a:lnSpc>
                <a:spcPct val="150000"/>
              </a:lnSpc>
            </a:pPr>
            <a:r>
              <a:rPr lang="zh-CN" altLang="en-US" b="1" dirty="0"/>
              <a:t> 手机电脑 </a:t>
            </a:r>
            <a:r>
              <a:rPr lang="zh-CN" altLang="en-US" dirty="0"/>
              <a:t>视频</a:t>
            </a:r>
            <a:r>
              <a:rPr lang="en-US" altLang="zh-CN" dirty="0"/>
              <a:t>/</a:t>
            </a:r>
            <a:r>
              <a:rPr lang="zh-CN" altLang="en-US" dirty="0"/>
              <a:t>部分作业用手机、编程实践用电脑</a:t>
            </a:r>
          </a:p>
          <a:p>
            <a:pPr marL="627063" indent="-90488">
              <a:lnSpc>
                <a:spcPct val="150000"/>
              </a:lnSpc>
            </a:pPr>
            <a:r>
              <a:rPr lang="zh-CN" altLang="en-US" b="1" dirty="0"/>
              <a:t> 长短时间 </a:t>
            </a:r>
            <a:r>
              <a:rPr lang="zh-CN" altLang="en-US" dirty="0"/>
              <a:t>视频用零碎短时间、编程用固定的长时间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75B805-D3D9-4B35-A09B-1470C092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</a:p>
        </p:txBody>
      </p:sp>
    </p:spTree>
    <p:extLst>
      <p:ext uri="{BB962C8B-B14F-4D97-AF65-F5344CB8AC3E}">
        <p14:creationId xmlns:p14="http://schemas.microsoft.com/office/powerpoint/2010/main" val="28719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745</Words>
  <Application>Microsoft Office PowerPoint</Application>
  <PresentationFormat>全屏显示(4:3)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΢</vt:lpstr>
      <vt:lpstr>等线</vt:lpstr>
      <vt:lpstr>微软雅黑</vt:lpstr>
      <vt:lpstr>Arial</vt:lpstr>
      <vt:lpstr>Calibri</vt:lpstr>
      <vt:lpstr>Calibri Light</vt:lpstr>
      <vt:lpstr>Franklin Gothic Medium</vt:lpstr>
      <vt:lpstr>Times New Roman</vt:lpstr>
      <vt:lpstr>Vrinda</vt:lpstr>
      <vt:lpstr>Wingdings</vt:lpstr>
      <vt:lpstr>Office 主题​​</vt:lpstr>
      <vt:lpstr>第0讲《机器学习》课程导学</vt:lpstr>
      <vt:lpstr>课程定位</vt:lpstr>
      <vt:lpstr>课程定位和教学目标</vt:lpstr>
      <vt:lpstr>课程学时</vt:lpstr>
      <vt:lpstr>教学团队</vt:lpstr>
      <vt:lpstr>课程内容</vt:lpstr>
      <vt:lpstr>课程形式</vt:lpstr>
      <vt:lpstr>课程作业&amp;课程考核</vt:lpstr>
      <vt:lpstr>学习建议</vt:lpstr>
      <vt:lpstr>课堂纪律</vt:lpstr>
      <vt:lpstr>学好人工智能的秘籍</vt:lpstr>
      <vt:lpstr>课程组织形式</vt:lpstr>
      <vt:lpstr>课程主页</vt:lpstr>
      <vt:lpstr>课程主页</vt:lpstr>
      <vt:lpstr>课程平台使用说明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552</cp:revision>
  <dcterms:created xsi:type="dcterms:W3CDTF">2016-09-20T07:20:31Z</dcterms:created>
  <dcterms:modified xsi:type="dcterms:W3CDTF">2020-02-25T16:53:21Z</dcterms:modified>
</cp:coreProperties>
</file>