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02" r:id="rId2"/>
    <p:sldId id="545" r:id="rId3"/>
    <p:sldId id="460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7" r:id="rId12"/>
    <p:sldId id="558" r:id="rId13"/>
    <p:sldId id="559" r:id="rId14"/>
    <p:sldId id="556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408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909" autoAdjust="0"/>
  </p:normalViewPr>
  <p:slideViewPr>
    <p:cSldViewPr snapToGrid="0">
      <p:cViewPr varScale="1">
        <p:scale>
          <a:sx n="134" d="100"/>
          <a:sy n="134" d="100"/>
        </p:scale>
        <p:origin x="23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5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5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1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1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使用模型在测试集上的输出结果作为评判超参数优劣的指标。但是，在实际应用中，这种方法是错误的。通常情况下，测试集是不可见的，换句话说，测试集不应该出现在训练的所有过程中，只能作为最后的评测，并且只能被执行一次，或者不能根据测试集的测评结果来调整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9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4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5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9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/35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11</a:t>
            </a:r>
            <a:r>
              <a:rPr lang="zh-CN" altLang="en-US">
                <a:latin typeface="+mn-ea"/>
                <a:cs typeface="+mn-ea"/>
                <a:sym typeface="+mn-lt"/>
              </a:rPr>
              <a:t>讲 </a:t>
            </a:r>
            <a:r>
              <a:rPr lang="zh-CN" altLang="en-US" b="1">
                <a:latin typeface="+mn-lt"/>
                <a:ea typeface="+mn-ea"/>
                <a:cs typeface="+mn-ea"/>
                <a:sym typeface="+mn-lt"/>
              </a:rPr>
              <a:t>模型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评估与优化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50CA7-C4E6-45B5-9602-C8E4AF3DB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60" y="1309895"/>
            <a:ext cx="7038223" cy="33327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697DD3-BF90-4412-941C-A2DF996E899B}"/>
              </a:ext>
            </a:extLst>
          </p:cNvPr>
          <p:cNvSpPr/>
          <p:nvPr/>
        </p:nvSpPr>
        <p:spPr>
          <a:xfrm>
            <a:off x="0" y="5221078"/>
            <a:ext cx="9144000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i="1" dirty="0">
                <a:latin typeface="-apple-system"/>
              </a:rPr>
              <a:t>         k</a:t>
            </a:r>
            <a:r>
              <a:rPr lang="zh-CN" altLang="en-US" sz="2400" dirty="0">
                <a:latin typeface="-apple-system"/>
              </a:rPr>
              <a:t> 折交叉验证法的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基本思想</a:t>
            </a:r>
            <a:r>
              <a:rPr lang="zh-CN" altLang="en-US" sz="2400" dirty="0">
                <a:latin typeface="-apple-system"/>
              </a:rPr>
              <a:t>是对 </a:t>
            </a:r>
            <a:r>
              <a:rPr lang="en-US" altLang="zh-CN" sz="2400" i="1" dirty="0">
                <a:solidFill>
                  <a:srgbClr val="0000FF"/>
                </a:solidFill>
                <a:latin typeface="-apple-system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-apple-system"/>
              </a:rPr>
              <a:t> </a:t>
            </a:r>
            <a:r>
              <a:rPr lang="zh-CN" altLang="en-US" sz="2400" dirty="0">
                <a:latin typeface="-apple-system"/>
              </a:rPr>
              <a:t>个不同分组训练的结果进行平均来减少方差，因此模型的性能对</a:t>
            </a:r>
            <a:r>
              <a:rPr lang="zh-CN" altLang="en-US" sz="2400" dirty="0">
                <a:solidFill>
                  <a:srgbClr val="0000FF"/>
                </a:solidFill>
                <a:latin typeface="-apple-system"/>
              </a:rPr>
              <a:t>数据的划分</a:t>
            </a:r>
            <a:r>
              <a:rPr lang="zh-CN" altLang="en-US" sz="2400" dirty="0">
                <a:latin typeface="-apple-system"/>
              </a:rPr>
              <a:t>并敏感。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3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第一步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不重复抽样</a:t>
            </a:r>
            <a:r>
              <a:rPr lang="zh-CN" altLang="en-US" dirty="0"/>
              <a:t>将原始数据</a:t>
            </a:r>
            <a:r>
              <a:rPr lang="zh-CN" altLang="en-US" dirty="0">
                <a:solidFill>
                  <a:srgbClr val="0000FF"/>
                </a:solidFill>
              </a:rPr>
              <a:t>随机分为 </a:t>
            </a:r>
            <a:r>
              <a:rPr lang="en-US" altLang="zh-CN" dirty="0">
                <a:solidFill>
                  <a:srgbClr val="0000FF"/>
                </a:solidFill>
              </a:rPr>
              <a:t>k </a:t>
            </a:r>
            <a:r>
              <a:rPr lang="zh-CN" altLang="en-US" dirty="0">
                <a:solidFill>
                  <a:srgbClr val="0000FF"/>
                </a:solidFill>
              </a:rPr>
              <a:t>份</a:t>
            </a:r>
            <a:r>
              <a:rPr lang="zh-CN" altLang="en-US" dirty="0"/>
              <a:t>（通常是平均划分）。</a:t>
            </a:r>
          </a:p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第二步</a:t>
            </a:r>
            <a:r>
              <a:rPr lang="zh-CN" altLang="en-US" dirty="0"/>
              <a:t>：每一次挑选其中 </a:t>
            </a:r>
            <a:r>
              <a:rPr lang="en-US" altLang="zh-CN" dirty="0">
                <a:solidFill>
                  <a:srgbClr val="0000FF"/>
                </a:solidFill>
              </a:rPr>
              <a:t>1 </a:t>
            </a:r>
            <a:r>
              <a:rPr lang="zh-CN" altLang="en-US" dirty="0">
                <a:solidFill>
                  <a:srgbClr val="0000FF"/>
                </a:solidFill>
              </a:rPr>
              <a:t>份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FF0000"/>
                </a:solidFill>
              </a:rPr>
              <a:t>测试集</a:t>
            </a:r>
            <a:r>
              <a:rPr lang="zh-CN" altLang="en-US" dirty="0"/>
              <a:t>，剩余 </a:t>
            </a:r>
            <a:r>
              <a:rPr lang="en-US" altLang="zh-CN" dirty="0">
                <a:solidFill>
                  <a:srgbClr val="0000FF"/>
                </a:solidFill>
              </a:rPr>
              <a:t>k-1 </a:t>
            </a:r>
            <a:r>
              <a:rPr lang="zh-CN" altLang="en-US" dirty="0">
                <a:solidFill>
                  <a:srgbClr val="0000FF"/>
                </a:solidFill>
              </a:rPr>
              <a:t>份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FF0000"/>
                </a:solidFill>
              </a:rPr>
              <a:t>训练集</a:t>
            </a:r>
            <a:r>
              <a:rPr lang="zh-CN" altLang="en-US" dirty="0"/>
              <a:t>用于模型训练。</a:t>
            </a:r>
          </a:p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第三步</a:t>
            </a:r>
            <a:r>
              <a:rPr lang="zh-CN" altLang="en-US" dirty="0"/>
              <a:t>：重复第二</a:t>
            </a:r>
            <a:r>
              <a:rPr lang="zh-CN" altLang="en-US" dirty="0">
                <a:solidFill>
                  <a:srgbClr val="0000FF"/>
                </a:solidFill>
              </a:rPr>
              <a:t>步 </a:t>
            </a:r>
            <a:r>
              <a:rPr lang="en-US" altLang="zh-CN" dirty="0">
                <a:solidFill>
                  <a:srgbClr val="0000FF"/>
                </a:solidFill>
              </a:rPr>
              <a:t>k </a:t>
            </a:r>
            <a:r>
              <a:rPr lang="zh-CN" altLang="en-US" dirty="0">
                <a:solidFill>
                  <a:srgbClr val="0000FF"/>
                </a:solidFill>
              </a:rPr>
              <a:t>次</a:t>
            </a:r>
            <a:r>
              <a:rPr lang="zh-CN" altLang="en-US" dirty="0"/>
              <a:t>，这样每个子集都有一次机会作为</a:t>
            </a:r>
            <a:r>
              <a:rPr lang="zh-CN" altLang="en-US" dirty="0">
                <a:solidFill>
                  <a:srgbClr val="FF0000"/>
                </a:solidFill>
              </a:rPr>
              <a:t>测试集</a:t>
            </a:r>
            <a:r>
              <a:rPr lang="zh-CN" altLang="en-US" dirty="0"/>
              <a:t>，其余机会作为</a:t>
            </a:r>
            <a:r>
              <a:rPr lang="zh-CN" altLang="en-US" dirty="0">
                <a:solidFill>
                  <a:srgbClr val="FF0000"/>
                </a:solidFill>
              </a:rPr>
              <a:t>训练集</a:t>
            </a:r>
            <a:r>
              <a:rPr lang="zh-CN" altLang="en-US" dirty="0"/>
              <a:t>。</a:t>
            </a:r>
          </a:p>
          <a:p>
            <a:pPr marL="815975" lvl="3" indent="-358775">
              <a:lnSpc>
                <a:spcPct val="150000"/>
              </a:lnSpc>
            </a:pPr>
            <a:r>
              <a:rPr lang="zh-CN" altLang="en-US" sz="2400" dirty="0"/>
              <a:t>在每个</a:t>
            </a:r>
            <a:r>
              <a:rPr lang="zh-CN" altLang="en-US" sz="2400" dirty="0">
                <a:solidFill>
                  <a:srgbClr val="FF0000"/>
                </a:solidFill>
              </a:rPr>
              <a:t>训练集</a:t>
            </a:r>
            <a:r>
              <a:rPr lang="zh-CN" altLang="en-US" sz="2400" dirty="0"/>
              <a:t>上训练后得到</a:t>
            </a:r>
            <a:r>
              <a:rPr lang="zh-CN" altLang="en-US" sz="2400" dirty="0">
                <a:solidFill>
                  <a:srgbClr val="0000FF"/>
                </a:solidFill>
              </a:rPr>
              <a:t>一个模型</a:t>
            </a:r>
          </a:p>
          <a:p>
            <a:pPr marL="815975" lvl="3" indent="-358775">
              <a:lnSpc>
                <a:spcPct val="150000"/>
              </a:lnSpc>
            </a:pP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00FF"/>
                </a:solidFill>
              </a:rPr>
              <a:t>模型</a:t>
            </a:r>
            <a:r>
              <a:rPr lang="zh-CN" altLang="en-US" sz="2400" dirty="0"/>
              <a:t>在相应的</a:t>
            </a:r>
            <a:r>
              <a:rPr lang="zh-CN" altLang="en-US" sz="2400" dirty="0">
                <a:solidFill>
                  <a:srgbClr val="FF0000"/>
                </a:solidFill>
              </a:rPr>
              <a:t>测试集</a:t>
            </a:r>
            <a:r>
              <a:rPr lang="zh-CN" altLang="en-US" sz="2400" dirty="0"/>
              <a:t>上测试，计算并保存模型的评估结果</a:t>
            </a:r>
          </a:p>
          <a:p>
            <a:pPr marL="358775" lvl="1" indent="-358775">
              <a:lnSpc>
                <a:spcPct val="150000"/>
              </a:lnSpc>
            </a:pPr>
            <a:r>
              <a:rPr lang="zh-CN" altLang="en-US" b="1" dirty="0"/>
              <a:t>第四步</a:t>
            </a:r>
            <a:r>
              <a:rPr lang="zh-CN" altLang="en-US" dirty="0"/>
              <a:t>：计算 </a:t>
            </a:r>
            <a:r>
              <a:rPr lang="en-US" altLang="zh-CN" dirty="0"/>
              <a:t>k </a:t>
            </a:r>
            <a:r>
              <a:rPr lang="zh-CN" altLang="en-US" dirty="0"/>
              <a:t>组</a:t>
            </a:r>
            <a:r>
              <a:rPr lang="zh-CN" altLang="en-US" dirty="0">
                <a:solidFill>
                  <a:srgbClr val="3201CF"/>
                </a:solidFill>
              </a:rPr>
              <a:t>测试结果</a:t>
            </a:r>
            <a:r>
              <a:rPr lang="zh-CN" altLang="en-US" dirty="0"/>
              <a:t>的</a:t>
            </a:r>
            <a:r>
              <a:rPr lang="zh-CN" altLang="en-US" b="1" dirty="0"/>
              <a:t>平均值</a:t>
            </a:r>
            <a:r>
              <a:rPr lang="zh-CN" altLang="en-US" dirty="0"/>
              <a:t>作为模型精度的估计，并作为当前 </a:t>
            </a:r>
            <a:r>
              <a:rPr lang="en-US" altLang="zh-CN" dirty="0"/>
              <a:t>k </a:t>
            </a:r>
            <a:r>
              <a:rPr lang="zh-CN" altLang="en-US" dirty="0"/>
              <a:t>折交叉验证下模型的</a:t>
            </a:r>
            <a:r>
              <a:rPr lang="zh-CN" altLang="en-US" b="1" dirty="0">
                <a:solidFill>
                  <a:srgbClr val="FF0000"/>
                </a:solidFill>
              </a:rPr>
              <a:t>性能指标</a:t>
            </a:r>
            <a:r>
              <a:rPr lang="zh-CN" altLang="en-US" dirty="0"/>
              <a:t>。</a:t>
            </a:r>
          </a:p>
          <a:p>
            <a:pPr marL="358775" indent="-358775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0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    在 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折交叉验证中，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的一个典型设置时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= 10</a:t>
            </a:r>
            <a:r>
              <a:rPr lang="zh-CN" altLang="en-US" dirty="0">
                <a:latin typeface="+mn-ea"/>
                <a:ea typeface="+mn-ea"/>
              </a:rPr>
              <a:t>，称之为 十</a:t>
            </a:r>
            <a:r>
              <a:rPr lang="zh-CN" altLang="en-US" b="1" dirty="0">
                <a:latin typeface="+mn-ea"/>
                <a:ea typeface="+mn-ea"/>
              </a:rPr>
              <a:t>折交叉验证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当数据量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较小</a:t>
            </a:r>
            <a:r>
              <a:rPr lang="zh-CN" altLang="en-US" dirty="0">
                <a:latin typeface="+mn-ea"/>
                <a:ea typeface="+mn-ea"/>
              </a:rPr>
              <a:t>时，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可以设置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大</a:t>
            </a:r>
            <a:r>
              <a:rPr lang="zh-CN" altLang="en-US" dirty="0">
                <a:latin typeface="+mn-ea"/>
                <a:ea typeface="+mn-ea"/>
              </a:rPr>
              <a:t>一些，这样训练集占整体比例就比较大，不过同时训练得到的模型个数也会增多，需要更多的训练时间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当数据量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较大</a:t>
            </a:r>
            <a:r>
              <a:rPr lang="zh-CN" altLang="en-US" dirty="0">
                <a:latin typeface="+mn-ea"/>
                <a:ea typeface="+mn-ea"/>
              </a:rPr>
              <a:t>时，</a:t>
            </a:r>
            <a:r>
              <a:rPr lang="en-US" altLang="zh-CN" dirty="0">
                <a:latin typeface="+mn-ea"/>
                <a:ea typeface="+mn-ea"/>
              </a:rPr>
              <a:t>k </a:t>
            </a:r>
            <a:r>
              <a:rPr lang="zh-CN" altLang="en-US" dirty="0">
                <a:latin typeface="+mn-ea"/>
                <a:ea typeface="+mn-ea"/>
              </a:rPr>
              <a:t>可以设置稍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小</a:t>
            </a:r>
            <a:r>
              <a:rPr lang="zh-CN" altLang="en-US" dirty="0">
                <a:latin typeface="+mn-ea"/>
                <a:ea typeface="+mn-ea"/>
              </a:rPr>
              <a:t>一些，因为大数据常常已经足够均衡样本类别的不平衡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327025" indent="-327025">
              <a:lnSpc>
                <a:spcPct val="200000"/>
              </a:lnSpc>
            </a:pPr>
            <a:r>
              <a:rPr lang="zh-CN" altLang="en-US" b="1" dirty="0">
                <a:latin typeface="+mn-ea"/>
                <a:ea typeface="+mn-ea"/>
              </a:rPr>
              <a:t>三种实现</a:t>
            </a:r>
            <a:r>
              <a:rPr lang="en-US" altLang="zh-CN" b="1" dirty="0" err="1">
                <a:latin typeface="+mn-ea"/>
                <a:ea typeface="+mn-ea"/>
              </a:rPr>
              <a:t>Kfold</a:t>
            </a:r>
            <a:r>
              <a:rPr lang="zh-CN" altLang="en-US" b="1" dirty="0">
                <a:latin typeface="+mn-ea"/>
                <a:ea typeface="+mn-ea"/>
              </a:rPr>
              <a:t>的方法：</a:t>
            </a:r>
            <a:endParaRPr lang="en-US" altLang="zh-CN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直接使用</a:t>
            </a:r>
            <a:r>
              <a:rPr lang="en-US" altLang="zh-CN" dirty="0" err="1">
                <a:latin typeface="+mn-ea"/>
                <a:ea typeface="+mn-ea"/>
              </a:rPr>
              <a:t>KFold</a:t>
            </a:r>
            <a:r>
              <a:rPr lang="zh-CN" altLang="en-US" dirty="0">
                <a:latin typeface="+mn-ea"/>
                <a:ea typeface="+mn-ea"/>
              </a:rPr>
              <a:t>实现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配合</a:t>
            </a:r>
            <a:r>
              <a:rPr lang="en-US" altLang="zh-CN" dirty="0" err="1">
                <a:latin typeface="+mn-ea"/>
                <a:ea typeface="+mn-ea"/>
              </a:rPr>
              <a:t>cross_val_score</a:t>
            </a:r>
            <a:r>
              <a:rPr lang="zh-CN" altLang="en-US" dirty="0">
                <a:latin typeface="+mn-ea"/>
                <a:ea typeface="+mn-ea"/>
              </a:rPr>
              <a:t>的默认参数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cv=5</a:t>
            </a:r>
            <a:r>
              <a:rPr lang="zh-CN" altLang="en-US" dirty="0">
                <a:latin typeface="+mn-ea"/>
                <a:ea typeface="+mn-ea"/>
              </a:rPr>
              <a:t>实现</a:t>
            </a:r>
            <a:r>
              <a:rPr lang="en-US" altLang="zh-CN" dirty="0" err="1">
                <a:latin typeface="+mn-ea"/>
                <a:ea typeface="+mn-ea"/>
              </a:rPr>
              <a:t>KFold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配合</a:t>
            </a:r>
            <a:r>
              <a:rPr lang="en-US" altLang="zh-CN" dirty="0" err="1">
                <a:latin typeface="+mn-ea"/>
                <a:ea typeface="+mn-ea"/>
              </a:rPr>
              <a:t>cross_val_score</a:t>
            </a:r>
            <a:r>
              <a:rPr lang="zh-CN" altLang="en-US" dirty="0">
                <a:latin typeface="+mn-ea"/>
                <a:ea typeface="+mn-ea"/>
              </a:rPr>
              <a:t>的自定义参数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cv=</a:t>
            </a:r>
            <a:r>
              <a:rPr lang="en-US" altLang="zh-CN" dirty="0" err="1">
                <a:solidFill>
                  <a:srgbClr val="0000FF"/>
                </a:solidFill>
                <a:latin typeface="+mn-ea"/>
                <a:ea typeface="+mn-ea"/>
              </a:rPr>
              <a:t>kfold</a:t>
            </a:r>
            <a:r>
              <a:rPr lang="zh-CN" altLang="en-US" dirty="0">
                <a:latin typeface="+mn-ea"/>
                <a:ea typeface="+mn-ea"/>
              </a:rPr>
              <a:t>实现</a:t>
            </a:r>
            <a:r>
              <a:rPr lang="en-US" altLang="zh-CN" dirty="0" err="1">
                <a:latin typeface="+mn-ea"/>
                <a:ea typeface="+mn-ea"/>
              </a:rPr>
              <a:t>KFold</a:t>
            </a:r>
            <a:r>
              <a:rPr lang="zh-CN" altLang="en-US" dirty="0">
                <a:latin typeface="+mn-ea"/>
                <a:ea typeface="+mn-ea"/>
              </a:rPr>
              <a:t>（该方法同样适用于其他交叉验证法）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i="1" dirty="0"/>
              <a:t>k</a:t>
            </a:r>
            <a:r>
              <a:rPr lang="en-US" altLang="zh-CN" dirty="0"/>
              <a:t> </a:t>
            </a:r>
            <a:r>
              <a:rPr lang="zh-CN" altLang="en-US" dirty="0"/>
              <a:t>折交叉验证（</a:t>
            </a:r>
            <a:r>
              <a:rPr lang="en-US" altLang="zh-CN" dirty="0"/>
              <a:t>K-Fold Cross Validation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DB698F-1259-457A-B56A-178474718B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     </a:t>
            </a:r>
            <a:r>
              <a:rPr lang="zh-CN" altLang="en-US" b="1" dirty="0">
                <a:latin typeface="+mn-ea"/>
                <a:ea typeface="+mn-ea"/>
              </a:rPr>
              <a:t>留一法</a:t>
            </a:r>
            <a:r>
              <a:rPr lang="zh-CN" altLang="en-US" dirty="0">
                <a:latin typeface="+mn-ea"/>
                <a:ea typeface="+mn-ea"/>
              </a:rPr>
              <a:t>是一种极端的</a:t>
            </a:r>
            <a:r>
              <a:rPr lang="zh-CN" altLang="en-US" b="1" dirty="0">
                <a:latin typeface="+mn-ea"/>
                <a:ea typeface="+mn-ea"/>
              </a:rPr>
              <a:t>折交叉验证法</a:t>
            </a:r>
            <a:r>
              <a:rPr lang="zh-CN" altLang="en-US" dirty="0">
                <a:latin typeface="+mn-ea"/>
                <a:ea typeface="+mn-ea"/>
              </a:rPr>
              <a:t>，在每次训练中，它只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保留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zh-CN" altLang="en-US" dirty="0">
                <a:latin typeface="+mn-ea"/>
                <a:ea typeface="+mn-ea"/>
              </a:rPr>
              <a:t>样本用于验证，其他样本均参与训练。整个过程中，需要将所有的样本都依次迭代一遍，也就是说所有的样本都会被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单独</a:t>
            </a:r>
            <a:r>
              <a:rPr lang="zh-CN" altLang="en-US" dirty="0">
                <a:latin typeface="+mn-ea"/>
                <a:ea typeface="+mn-ea"/>
              </a:rPr>
              <a:t>作为验证数据去参与训练。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        </a:t>
            </a:r>
            <a:r>
              <a:rPr lang="zh-CN" altLang="en-US" dirty="0">
                <a:latin typeface="+mn-ea"/>
                <a:ea typeface="+mn-ea"/>
              </a:rPr>
              <a:t>这种方法可以让模型最终的评估结果更可靠，但是也会增加训练的复杂程度，因为构建的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模型的数量</a:t>
            </a:r>
            <a:r>
              <a:rPr lang="zh-CN" altLang="en-US" dirty="0">
                <a:latin typeface="+mn-ea"/>
                <a:ea typeface="+mn-ea"/>
              </a:rPr>
              <a:t>与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原始样本</a:t>
            </a:r>
            <a:r>
              <a:rPr lang="zh-CN" altLang="en-US" dirty="0">
                <a:latin typeface="+mn-ea"/>
                <a:ea typeface="+mn-ea"/>
              </a:rPr>
              <a:t>相同。通常情况下，留一法只在数据非常少，即缺乏数据的时候使用。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 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我们也可以将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换成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P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生成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留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，即每次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保留</a:t>
            </a:r>
            <a:r>
              <a:rPr lang="en-US" altLang="zh-CN" dirty="0">
                <a:solidFill>
                  <a:srgbClr val="3201CF"/>
                </a:solidFill>
                <a:latin typeface="+mn-ea"/>
                <a:ea typeface="+mn-ea"/>
              </a:rPr>
              <a:t>P</a:t>
            </a:r>
            <a:r>
              <a:rPr lang="zh-CN" altLang="en-US" dirty="0">
                <a:solidFill>
                  <a:srgbClr val="3201CF"/>
                </a:solidFill>
                <a:latin typeface="+mn-ea"/>
                <a:ea typeface="+mn-ea"/>
              </a:rPr>
              <a:t>个样本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作为验证数据，其他作为训练数据。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4B948F-BD7A-4758-9AA0-F298A6F3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留一法（</a:t>
            </a:r>
            <a:r>
              <a:rPr lang="en-US" altLang="zh-CN" dirty="0"/>
              <a:t>Leave One Out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26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DB698F-1259-457A-B56A-178474718B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留一法的优点：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每一回合中几乎所有的样本皆用于训练模型，因此最接近原始样本的分布，这样评估所得的结果比较可靠。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实验过程中没有随机因素会影响实验数据，确保实验过程是可以被复制的。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留一法的缺点：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计算成本高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需要建立的模型数量与原始数据样本数量相同。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当数据集较大时几乎不能使用。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4B948F-BD7A-4758-9AA0-F298A6F3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留一法（</a:t>
            </a:r>
            <a:r>
              <a:rPr lang="en-US" altLang="zh-CN" dirty="0"/>
              <a:t>Leave One Out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465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E7775-D4EF-49E7-8480-97F008852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    随机采样（</a:t>
            </a:r>
            <a:r>
              <a:rPr lang="en-US" altLang="zh-CN" b="1" dirty="0" err="1"/>
              <a:t>ShuffleSplit</a:t>
            </a:r>
            <a:r>
              <a:rPr lang="zh-CN" altLang="en-US" b="1" dirty="0"/>
              <a:t>）</a:t>
            </a:r>
            <a:r>
              <a:rPr lang="zh-CN" altLang="en-US" dirty="0"/>
              <a:t>算法和最基本的数据集分割方法</a:t>
            </a:r>
            <a:r>
              <a:rPr lang="en-US" altLang="zh-CN" dirty="0" err="1"/>
              <a:t>train_test_split</a:t>
            </a:r>
            <a:r>
              <a:rPr lang="zh-CN" altLang="en-US" dirty="0"/>
              <a:t>基本一样，都是从原始数据集中随机选出一部分数据作为训练集，另外一部分作为测试集。它们具有以下特性：</a:t>
            </a:r>
          </a:p>
          <a:p>
            <a:pPr marL="330200" indent="-330200">
              <a:lnSpc>
                <a:spcPct val="150000"/>
              </a:lnSpc>
            </a:pPr>
            <a:r>
              <a:rPr lang="zh-CN" altLang="en-US" dirty="0"/>
              <a:t>都具有随机打乱数据的优点。</a:t>
            </a:r>
          </a:p>
          <a:p>
            <a:pPr marL="330200" indent="-330200">
              <a:lnSpc>
                <a:spcPct val="150000"/>
              </a:lnSpc>
            </a:pPr>
            <a:r>
              <a:rPr lang="zh-CN" altLang="en-US" dirty="0"/>
              <a:t>在数据集较大而系统性能不足，或者模型简单时，可以通过设置</a:t>
            </a:r>
            <a:r>
              <a:rPr lang="en-US" altLang="zh-CN" dirty="0" err="1"/>
              <a:t>train_size</a:t>
            </a:r>
            <a:r>
              <a:rPr lang="en-US" altLang="zh-CN" dirty="0"/>
              <a:t> + </a:t>
            </a:r>
            <a:r>
              <a:rPr lang="en-US" altLang="zh-CN" dirty="0" err="1"/>
              <a:t>test_size</a:t>
            </a:r>
            <a:r>
              <a:rPr lang="en-US" altLang="zh-CN" dirty="0"/>
              <a:t> &lt; 1</a:t>
            </a:r>
            <a:r>
              <a:rPr lang="zh-CN" altLang="en-US" dirty="0"/>
              <a:t>，来实现部分采样。</a:t>
            </a:r>
          </a:p>
          <a:p>
            <a:pPr marL="330200" indent="-330200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random_state</a:t>
            </a:r>
            <a:r>
              <a:rPr lang="zh-CN" altLang="en-US" dirty="0"/>
              <a:t>种子参数，可以用来控制每次采样都是</a:t>
            </a:r>
            <a:r>
              <a:rPr lang="zh-CN" altLang="en-US" dirty="0">
                <a:solidFill>
                  <a:srgbClr val="FF0000"/>
                </a:solidFill>
              </a:rPr>
              <a:t>随机</a:t>
            </a:r>
            <a:r>
              <a:rPr lang="zh-CN" altLang="en-US" dirty="0"/>
              <a:t>或者是</a:t>
            </a:r>
            <a:r>
              <a:rPr lang="zh-CN" altLang="en-US" dirty="0">
                <a:solidFill>
                  <a:srgbClr val="FF0000"/>
                </a:solidFill>
              </a:rPr>
              <a:t>伪随机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F47687-BF0F-458C-A02D-BCDB4ED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随机采样（</a:t>
            </a:r>
            <a:r>
              <a:rPr lang="en-US" altLang="zh-CN" dirty="0" err="1"/>
              <a:t>ShuffleSplit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84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E7775-D4EF-49E7-8480-97F008852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前面我们提到，在使用留出法的时候有一个弊端。那就是分出来的验证集的分类可能会存在严重的</a:t>
            </a:r>
            <a:r>
              <a:rPr lang="zh-CN" altLang="en-US" dirty="0">
                <a:solidFill>
                  <a:srgbClr val="FF0000"/>
                </a:solidFill>
              </a:rPr>
              <a:t>类别不平衡现象</a:t>
            </a:r>
            <a:r>
              <a:rPr lang="zh-CN" altLang="en-US" dirty="0"/>
              <a:t>。这是因为随机选择出来的验证集中的样本类别本身就是不可控的。这个问题在 *</a:t>
            </a:r>
            <a:r>
              <a:rPr lang="en-US" altLang="zh-CN" dirty="0"/>
              <a:t>k* </a:t>
            </a:r>
            <a:r>
              <a:rPr lang="zh-CN" altLang="en-US" dirty="0"/>
              <a:t>折交叉验证中同样存在。因此，我们需要一种办法来实现划分后的验证集的类别的平衡。换句话说，需要实现</a:t>
            </a:r>
            <a:r>
              <a:rPr lang="zh-CN" altLang="en-US" dirty="0">
                <a:solidFill>
                  <a:srgbClr val="7030A0"/>
                </a:solidFill>
              </a:rPr>
              <a:t>训练集和验证集具有相同的类别分布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zh-CN" altLang="en-US" b="1" dirty="0">
                <a:solidFill>
                  <a:srgbClr val="FF0000"/>
                </a:solidFill>
              </a:rPr>
              <a:t>此处，为什么不说测试集也应该具有相同的类别分布呢？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zh-CN" altLang="en-US" b="1" dirty="0">
                <a:solidFill>
                  <a:srgbClr val="FF0000"/>
                </a:solidFill>
              </a:rPr>
              <a:t>因为，测试集对于我们来说，是不可知的。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F47687-BF0F-458C-A02D-BCDB4ED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分层采样法（</a:t>
            </a:r>
            <a:r>
              <a:rPr lang="en-US" altLang="zh-CN" dirty="0"/>
              <a:t>Stratification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E7775-D4EF-49E7-8480-97F008852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分层采样法</a:t>
            </a:r>
            <a:r>
              <a:rPr lang="zh-CN" altLang="en-US" dirty="0">
                <a:solidFill>
                  <a:srgbClr val="3201CF"/>
                </a:solidFill>
              </a:rPr>
              <a:t>不是一种分类算法</a:t>
            </a:r>
            <a:r>
              <a:rPr lang="zh-CN" altLang="en-US" dirty="0"/>
              <a:t>，而是</a:t>
            </a:r>
            <a:r>
              <a:rPr lang="zh-CN" altLang="en-US" dirty="0">
                <a:solidFill>
                  <a:srgbClr val="FF0000"/>
                </a:solidFill>
              </a:rPr>
              <a:t>一种思想</a:t>
            </a:r>
            <a:r>
              <a:rPr lang="zh-CN" altLang="en-US" dirty="0"/>
              <a:t>，它可以被应用到其他交叉验证算法中，形成具有</a:t>
            </a:r>
            <a:r>
              <a:rPr lang="zh-CN" altLang="en-US" b="1" dirty="0">
                <a:solidFill>
                  <a:srgbClr val="0000FF"/>
                </a:solidFill>
              </a:rPr>
              <a:t>分层功能</a:t>
            </a:r>
            <a:r>
              <a:rPr lang="zh-CN" altLang="en-US" dirty="0"/>
              <a:t>的方法，例如：</a:t>
            </a:r>
            <a:r>
              <a:rPr lang="en-US" altLang="zh-CN" dirty="0" err="1"/>
              <a:t>StratifiedKFold</a:t>
            </a:r>
            <a:r>
              <a:rPr lang="en-US" altLang="zh-CN" dirty="0"/>
              <a:t>, </a:t>
            </a:r>
            <a:r>
              <a:rPr lang="en-US" altLang="zh-CN" dirty="0" err="1"/>
              <a:t>StratifiedShuffleSplit</a:t>
            </a:r>
            <a:r>
              <a:rPr lang="en-US" altLang="zh-CN" dirty="0"/>
              <a:t>, </a:t>
            </a:r>
            <a:r>
              <a:rPr lang="en-US" altLang="zh-CN" dirty="0" err="1"/>
              <a:t>train_test_split</a:t>
            </a:r>
            <a:r>
              <a:rPr lang="en-US" altLang="zh-CN" dirty="0"/>
              <a:t>(with stratify).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通过分层法，当我们在分割数据时，我们可以在不同的划分区域中获得相似的目标分布，如下图所示。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F47687-BF0F-458C-A02D-BCDB4ED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分层采样法（</a:t>
            </a:r>
            <a:r>
              <a:rPr lang="en-US" altLang="zh-CN" dirty="0"/>
              <a:t>Stratification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1A22D-C9A4-4199-9B42-00BFC003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506"/>
            <a:ext cx="9144000" cy="29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分层采样法在</a:t>
            </a:r>
            <a:r>
              <a:rPr lang="zh-CN" altLang="en-US" dirty="0">
                <a:solidFill>
                  <a:srgbClr val="0000FF"/>
                </a:solidFill>
              </a:rPr>
              <a:t>多分类问题</a:t>
            </a:r>
            <a:r>
              <a:rPr lang="zh-CN" altLang="en-US" dirty="0"/>
              <a:t>中比较有效，特别是相对较小，而且数据分类</a:t>
            </a:r>
            <a:r>
              <a:rPr lang="zh-CN" altLang="en-US" b="1" dirty="0">
                <a:solidFill>
                  <a:srgbClr val="FF0000"/>
                </a:solidFill>
              </a:rPr>
              <a:t>不平衡</a:t>
            </a:r>
            <a:r>
              <a:rPr lang="zh-CN" altLang="en-US" dirty="0"/>
              <a:t>的数据集。在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大数据集</a:t>
            </a:r>
            <a:r>
              <a:rPr lang="zh-CN" altLang="en-US" dirty="0"/>
              <a:t>中效果相对不那么明显，因为在大数据环境下随机采样通常都能获得较平均的结果。所以，对于一个类别平衡的大型数据集，分层划分法和简单的随机划分基本一样。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分层采样法的优点：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在样本不平衡的数据集中，能有效解决不平衡问题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分层采样法的缺点：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对于平衡数据集，效果不明显，但也没有明显的缺点（但在某些情况下，可能会影响样本较多的分类的效果）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分层采样法（</a:t>
            </a:r>
            <a:r>
              <a:rPr lang="en-US" altLang="zh-CN" dirty="0"/>
              <a:t>Stratification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40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使用交叉验证对模型进行评估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留出法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Holdout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折交叉验证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K-Fold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留一法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Leave One Out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随机采样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ShuffleSplit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分层采样法 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Stratification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使用网格搜索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GridSearchCV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寻找模型的最优参数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对分类模型的可行度进行评估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如何选择？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0000FF"/>
                </a:solidFill>
              </a:rPr>
              <a:t>大规模数据集</a:t>
            </a:r>
            <a:r>
              <a:rPr lang="zh-CN" altLang="en-US" dirty="0"/>
              <a:t>，优先考虑</a:t>
            </a:r>
            <a:r>
              <a:rPr lang="zh-CN" altLang="en-US" b="1" dirty="0"/>
              <a:t>留出法</a:t>
            </a:r>
            <a:r>
              <a:rPr lang="zh-CN" altLang="en-US" dirty="0"/>
              <a:t>。因为在大规模数据集中，一方面大量的数据避免了欠拟合的问题；另一方面，样本的随机划分通常都能相对均衡，这就避免了抽样不均衡带来的模型训练偏差，即减少了模型的方差。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0000FF"/>
                </a:solidFill>
              </a:rPr>
              <a:t>中小型数据集</a:t>
            </a:r>
            <a:r>
              <a:rPr lang="zh-CN" altLang="en-US" dirty="0"/>
              <a:t>，优先 </a:t>
            </a:r>
            <a:r>
              <a:rPr lang="en-US" altLang="zh-CN" b="1" dirty="0"/>
              <a:t>k </a:t>
            </a:r>
            <a:r>
              <a:rPr lang="zh-CN" altLang="en-US" b="1" dirty="0"/>
              <a:t>折交叉法</a:t>
            </a:r>
            <a:r>
              <a:rPr lang="zh-CN" altLang="en-US" dirty="0"/>
              <a:t>，通过平均误差的计算，确保了样本因为抽样不平衡带来的模型方差较大的问题。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对于样本</a:t>
            </a:r>
            <a:r>
              <a:rPr lang="zh-CN" altLang="en-US" dirty="0">
                <a:solidFill>
                  <a:srgbClr val="0000FF"/>
                </a:solidFill>
              </a:rPr>
              <a:t>规模非常小的数据集</a:t>
            </a:r>
            <a:r>
              <a:rPr lang="zh-CN" altLang="en-US" dirty="0"/>
              <a:t>，可以考虑</a:t>
            </a:r>
            <a:r>
              <a:rPr lang="zh-CN" altLang="en-US" b="1" dirty="0"/>
              <a:t>留一法</a:t>
            </a:r>
            <a:r>
              <a:rPr lang="zh-CN" altLang="en-US" dirty="0"/>
              <a:t>，这种方法优先解决欠拟合问题。</a:t>
            </a:r>
          </a:p>
          <a:p>
            <a:pPr marL="331788" indent="-331788">
              <a:lnSpc>
                <a:spcPct val="140000"/>
              </a:lnSpc>
            </a:pPr>
            <a:r>
              <a:rPr lang="zh-CN" altLang="en-US" dirty="0"/>
              <a:t>对于样本</a:t>
            </a:r>
            <a:r>
              <a:rPr lang="zh-CN" altLang="en-US" dirty="0">
                <a:solidFill>
                  <a:srgbClr val="0000FF"/>
                </a:solidFill>
              </a:rPr>
              <a:t>不平衡的数据集</a:t>
            </a:r>
            <a:r>
              <a:rPr lang="zh-CN" altLang="en-US" dirty="0"/>
              <a:t>，无论是大规模数据集还是中小规模数据集，</a:t>
            </a:r>
            <a:r>
              <a:rPr lang="zh-CN" altLang="en-US" b="1" dirty="0"/>
              <a:t>分层采样法</a:t>
            </a:r>
            <a:r>
              <a:rPr lang="zh-CN" altLang="en-US" dirty="0"/>
              <a:t>都是较好的选择。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如何选择交叉验证法？</a:t>
            </a:r>
          </a:p>
        </p:txBody>
      </p:sp>
    </p:spTree>
    <p:extLst>
      <p:ext uri="{BB962C8B-B14F-4D97-AF65-F5344CB8AC3E}">
        <p14:creationId xmlns:p14="http://schemas.microsoft.com/office/powerpoint/2010/main" val="40802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1"/>
            <a:ext cx="9144000" cy="1310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几乎所有的</a:t>
            </a:r>
            <a:r>
              <a:rPr lang="zh-CN" altLang="en-US" dirty="0">
                <a:solidFill>
                  <a:srgbClr val="0000FF"/>
                </a:solidFill>
              </a:rPr>
              <a:t>机器学习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深度学习</a:t>
            </a:r>
            <a:r>
              <a:rPr lang="zh-CN" altLang="en-US" dirty="0"/>
              <a:t>算法都有</a:t>
            </a:r>
            <a:r>
              <a:rPr lang="zh-CN" altLang="en-US" dirty="0">
                <a:solidFill>
                  <a:srgbClr val="FF0000"/>
                </a:solidFill>
              </a:rPr>
              <a:t>超参数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超参数</a:t>
            </a:r>
            <a:r>
              <a:rPr lang="zh-CN" altLang="en-US" dirty="0"/>
              <a:t>的设置对于获得</a:t>
            </a:r>
            <a:r>
              <a:rPr lang="zh-CN" altLang="en-US" b="1" dirty="0">
                <a:solidFill>
                  <a:srgbClr val="00B050"/>
                </a:solidFill>
              </a:rPr>
              <a:t>最优模型</a:t>
            </a:r>
            <a:r>
              <a:rPr lang="zh-CN" altLang="en-US" dirty="0"/>
              <a:t>具有决定性作用。超参数的选择方法：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b="1" dirty="0"/>
              <a:t>网格搜索法</a:t>
            </a:r>
            <a:r>
              <a:rPr lang="zh-CN" altLang="en-US" dirty="0"/>
              <a:t>是指定参数值的一种</a:t>
            </a:r>
            <a:r>
              <a:rPr lang="zh-CN" altLang="en-US" dirty="0">
                <a:solidFill>
                  <a:srgbClr val="FF0000"/>
                </a:solidFill>
              </a:rPr>
              <a:t>穷举搜索</a:t>
            </a:r>
            <a:r>
              <a:rPr lang="zh-CN" altLang="en-US" dirty="0"/>
              <a:t>方法，通过手动的给出一个模型中你想要改动的</a:t>
            </a:r>
            <a:r>
              <a:rPr lang="zh-CN" altLang="en-US" dirty="0">
                <a:solidFill>
                  <a:srgbClr val="0000FF"/>
                </a:solidFill>
              </a:rPr>
              <a:t>所有超参数</a:t>
            </a:r>
            <a:r>
              <a:rPr lang="zh-CN" altLang="en-US" dirty="0"/>
              <a:t>，并将估计函数的参数通过交叉验证的方法进行优化来得到</a:t>
            </a:r>
            <a:r>
              <a:rPr lang="zh-CN" altLang="en-US" b="1" dirty="0"/>
              <a:t>最优</a:t>
            </a:r>
            <a:r>
              <a:rPr lang="zh-CN" altLang="en-US" dirty="0"/>
              <a:t>的学习算法。整个过程由程序</a:t>
            </a:r>
            <a:r>
              <a:rPr lang="zh-CN" altLang="en-US" dirty="0">
                <a:solidFill>
                  <a:srgbClr val="0000FF"/>
                </a:solidFill>
              </a:rPr>
              <a:t>自动的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穷举法</a:t>
            </a:r>
            <a:r>
              <a:rPr lang="zh-CN" altLang="en-US" dirty="0"/>
              <a:t>来将所有的参数都运行一遍。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使用网格搜索优化模型参数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472F2A-715D-4959-AA70-30A603232BFB}"/>
              </a:ext>
            </a:extLst>
          </p:cNvPr>
          <p:cNvSpPr txBox="1"/>
          <p:nvPr/>
        </p:nvSpPr>
        <p:spPr>
          <a:xfrm>
            <a:off x="149469" y="2470638"/>
            <a:ext cx="3719146" cy="338503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A9BDC3-0CCF-41D0-B2B0-F2D33DE8E31E}"/>
              </a:ext>
            </a:extLst>
          </p:cNvPr>
          <p:cNvSpPr txBox="1"/>
          <p:nvPr/>
        </p:nvSpPr>
        <p:spPr>
          <a:xfrm>
            <a:off x="621803" y="2118947"/>
            <a:ext cx="3246812" cy="23739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手动测试法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经验值法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网格搜索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2BC7A-B7D0-4C1C-A776-D56FDC4660FF}"/>
              </a:ext>
            </a:extLst>
          </p:cNvPr>
          <p:cNvSpPr txBox="1"/>
          <p:nvPr/>
        </p:nvSpPr>
        <p:spPr>
          <a:xfrm>
            <a:off x="4572000" y="2118947"/>
            <a:ext cx="2620108" cy="23739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试错法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随机搜索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075C-1B41-4749-A54D-E60A7285F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在机器学习的任务中，并不是所有任务都像抛硬币一样能给出非常清晰的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分界面，很多时候可能面临的是</a:t>
            </a:r>
            <a:r>
              <a:rPr lang="zh-CN" altLang="en-US" b="1" dirty="0"/>
              <a:t>模棱两可</a:t>
            </a:r>
            <a:r>
              <a:rPr lang="zh-CN" altLang="en-US" dirty="0"/>
              <a:t>的状态。</a:t>
            </a:r>
            <a:endParaRPr lang="en-US" altLang="zh-CN" dirty="0"/>
          </a:p>
          <a:p>
            <a:pPr marL="327025" indent="-327025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例如，看到天阴，或者狂风大作，但是并不代表就一定会下雨，只能说这种天气下极有可能会下雨。没错，“极有可能 ”在数学中，我们称之为有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较大概率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27025" indent="-327025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再例如，小张准备去买一辆汽车，他买大众的概率是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，买别克的概率是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，买奔驰的概率是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，买法拉利的概率是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可见，对于</a:t>
            </a:r>
            <a:r>
              <a:rPr lang="zh-CN" altLang="en-US" dirty="0">
                <a:solidFill>
                  <a:srgbClr val="FF0000"/>
                </a:solidFill>
              </a:rPr>
              <a:t>多分类任务</a:t>
            </a:r>
            <a:r>
              <a:rPr lang="zh-CN" altLang="en-US" dirty="0"/>
              <a:t>，通常也可以采用</a:t>
            </a:r>
            <a:r>
              <a:rPr lang="zh-CN" altLang="en-US" dirty="0">
                <a:solidFill>
                  <a:srgbClr val="0000FF"/>
                </a:solidFill>
              </a:rPr>
              <a:t>概率</a:t>
            </a:r>
            <a:r>
              <a:rPr lang="zh-CN" altLang="en-US" dirty="0"/>
              <a:t>来评价。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通常</a:t>
            </a:r>
            <a:r>
              <a:rPr lang="zh-CN" altLang="en-US" b="1" dirty="0">
                <a:solidFill>
                  <a:srgbClr val="FF0000"/>
                </a:solidFill>
              </a:rPr>
              <a:t>概率值较高</a:t>
            </a:r>
            <a:r>
              <a:rPr lang="zh-CN" altLang="en-US" dirty="0"/>
              <a:t>的类别通常会被判为</a:t>
            </a:r>
            <a:r>
              <a:rPr lang="zh-CN" altLang="en-US" dirty="0">
                <a:solidFill>
                  <a:srgbClr val="0000FF"/>
                </a:solidFill>
              </a:rPr>
              <a:t>最终的分类</a:t>
            </a:r>
            <a:r>
              <a:rPr lang="zh-CN" altLang="en-US" dirty="0"/>
              <a:t>。例如，二分类任务中的</a:t>
            </a:r>
            <a:r>
              <a:rPr lang="en-US" altLang="zh-CN" dirty="0"/>
              <a:t>"</a:t>
            </a:r>
            <a:r>
              <a:rPr lang="zh-CN" altLang="en-US" dirty="0"/>
              <a:t>下雨</a:t>
            </a:r>
            <a:r>
              <a:rPr lang="en-US" altLang="zh-CN" dirty="0"/>
              <a:t>"</a:t>
            </a:r>
            <a:r>
              <a:rPr lang="zh-CN" altLang="en-US" dirty="0"/>
              <a:t>，多分类任务中的</a:t>
            </a:r>
            <a:r>
              <a:rPr lang="en-US" altLang="zh-CN" dirty="0"/>
              <a:t>"</a:t>
            </a:r>
            <a:r>
              <a:rPr lang="zh-CN" altLang="en-US" dirty="0"/>
              <a:t>买别克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8D90B5-33EC-4502-9483-E21AA19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分类模型的可行度评估</a:t>
            </a:r>
          </a:p>
        </p:txBody>
      </p:sp>
    </p:spTree>
    <p:extLst>
      <p:ext uri="{BB962C8B-B14F-4D97-AF65-F5344CB8AC3E}">
        <p14:creationId xmlns:p14="http://schemas.microsoft.com/office/powerpoint/2010/main" val="12947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E2FCBF-537D-4952-AEA2-2BF9FFBA5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        至此，我们一致都在采用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score</a:t>
            </a:r>
            <a:r>
              <a:rPr lang="zh-CN" altLang="en-US" dirty="0">
                <a:latin typeface="微软雅黑" panose="020B0503020204020204" pitchFamily="34" charset="-122"/>
              </a:rPr>
              <a:t>来对模型进行评价：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</a:rPr>
              <a:t>分类</a:t>
            </a:r>
            <a:r>
              <a:rPr lang="zh-CN" altLang="en-US" dirty="0">
                <a:latin typeface="微软雅黑" panose="020B0503020204020204" pitchFamily="34" charset="-122"/>
              </a:rPr>
              <a:t>任务中，它代表的是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Accuracy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准确度</a:t>
            </a:r>
            <a:r>
              <a:rPr lang="zh-CN" altLang="en-US" dirty="0">
                <a:latin typeface="微软雅黑" panose="020B0503020204020204" pitchFamily="34" charset="-122"/>
              </a:rPr>
              <a:t>这个评价指标；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</a:rPr>
              <a:t>回归</a:t>
            </a:r>
            <a:r>
              <a:rPr lang="zh-CN" altLang="en-US" dirty="0">
                <a:latin typeface="微软雅黑" panose="020B0503020204020204" pitchFamily="34" charset="-122"/>
              </a:rPr>
              <a:t>任务中代表的是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𝑅</a:t>
            </a:r>
            <a:r>
              <a:rPr lang="en-US" altLang="zh-CN" baseline="30000" dirty="0">
                <a:solidFill>
                  <a:srgbClr val="0000FF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可决系数</a:t>
            </a:r>
            <a:r>
              <a:rPr lang="zh-CN" altLang="en-US" dirty="0">
                <a:latin typeface="微软雅黑" panose="020B0503020204020204" pitchFamily="34" charset="-122"/>
              </a:rPr>
              <a:t>，即回归平方和 与 总变差 之间的商。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</a:rPr>
              <a:t>在实际任务中还有许多很重要的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评价指标</a:t>
            </a:r>
            <a:r>
              <a:rPr lang="zh-CN" altLang="en-US" dirty="0">
                <a:latin typeface="微软雅黑" panose="020B0503020204020204" pitchFamily="34" charset="-122"/>
              </a:rPr>
              <a:t>，如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精确度</a:t>
            </a:r>
            <a:r>
              <a:rPr lang="en-US" altLang="zh-CN" dirty="0">
                <a:latin typeface="微软雅黑" panose="020B0503020204020204" pitchFamily="34" charset="-122"/>
              </a:rPr>
              <a:t>(Precision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召回率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F1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分数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F1-Score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ROC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曲线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Receiver Operation Characteristic Curve</a:t>
            </a:r>
            <a:r>
              <a:rPr lang="zh-CN" altLang="en-US" dirty="0"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曲线</a:t>
            </a:r>
            <a:r>
              <a:rPr lang="zh-CN" altLang="en-US" dirty="0">
                <a:latin typeface="微软雅黑" panose="020B0503020204020204" pitchFamily="34" charset="-122"/>
              </a:rPr>
              <a:t>（精度和召回率的相关曲线），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AUC</a:t>
            </a: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Area Under Curve</a:t>
            </a:r>
            <a:r>
              <a:rPr lang="zh-CN" altLang="en-US" dirty="0">
                <a:latin typeface="微软雅黑" panose="020B0503020204020204" pitchFamily="34" charset="-122"/>
              </a:rPr>
              <a:t>）等。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</a:rPr>
              <a:t>在使用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网格搜索</a:t>
            </a:r>
            <a:r>
              <a:rPr lang="zh-CN" altLang="en-US" dirty="0">
                <a:latin typeface="微软雅黑" panose="020B0503020204020204" pitchFamily="34" charset="-122"/>
              </a:rPr>
              <a:t>的时候，我们也可以使用这些评价指标。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F2B569-D5F7-4E85-8D5A-59D4E32B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1613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E2FCBF-537D-4952-AEA2-2BF9FFBA5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    值得注意的是，无论是模型评估还是参数调节都是数据科学家必备的知识之一。</a:t>
            </a:r>
          </a:p>
          <a:p>
            <a:pPr marL="358775" indent="-358775"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zh-CN" altLang="en-US" sz="2800" b="1" dirty="0">
                <a:solidFill>
                  <a:srgbClr val="0000FF"/>
                </a:solidFill>
              </a:rPr>
              <a:t>模型评估</a:t>
            </a:r>
            <a:r>
              <a:rPr lang="zh-CN" altLang="en-US" sz="2800" dirty="0"/>
              <a:t>，不同的指标适合不同的任务，选择什么样的指标需要根据任务的目录来决定。</a:t>
            </a:r>
          </a:p>
          <a:p>
            <a:pPr marL="358775" indent="-358775"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zh-CN" altLang="en-US" sz="2800" b="1" dirty="0">
                <a:solidFill>
                  <a:srgbClr val="0000FF"/>
                </a:solidFill>
              </a:rPr>
              <a:t>（超）参数调节</a:t>
            </a:r>
            <a:r>
              <a:rPr lang="zh-CN" altLang="en-US" sz="2800" dirty="0"/>
              <a:t>，几乎是所有模型都需要的，如何获得最优的超参数，直接关系到模型的性能与最终目标的成败。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F2B569-D5F7-4E85-8D5A-59D4E32B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26196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模型评估与优化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回顾我们之前对一个模型进行性能评估的过程：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载入</a:t>
            </a:r>
            <a:r>
              <a:rPr lang="zh-CN" altLang="en-US" dirty="0">
                <a:solidFill>
                  <a:srgbClr val="0000FF"/>
                </a:solidFill>
              </a:rPr>
              <a:t>数据集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7030A0"/>
                </a:solidFill>
              </a:rPr>
              <a:t>train_test_split</a:t>
            </a:r>
            <a:r>
              <a:rPr lang="zh-CN" altLang="en-US" dirty="0"/>
              <a:t>类将数据集拆分成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en-US" altLang="zh-CN" dirty="0"/>
              <a:t>(train set)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zh-CN" altLang="en-US" dirty="0"/>
              <a:t>（</a:t>
            </a:r>
            <a:r>
              <a:rPr lang="en-US" altLang="zh-CN" dirty="0"/>
              <a:t>test set</a:t>
            </a:r>
            <a:r>
              <a:rPr lang="zh-CN" altLang="en-US" dirty="0"/>
              <a:t>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zh-CN" altLang="en-US" dirty="0"/>
              <a:t>（</a:t>
            </a:r>
            <a:r>
              <a:rPr lang="en-US" altLang="zh-CN" dirty="0"/>
              <a:t>train set</a:t>
            </a:r>
            <a:r>
              <a:rPr lang="zh-CN" altLang="en-US" dirty="0"/>
              <a:t>）训练模型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使用训练好的模型在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zh-CN" altLang="en-US" dirty="0"/>
              <a:t>上进行测试并输出评分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反复调整</a:t>
            </a:r>
            <a:r>
              <a:rPr lang="zh-CN" altLang="en-US" b="1" dirty="0">
                <a:solidFill>
                  <a:schemeClr val="accent6"/>
                </a:solidFill>
              </a:rPr>
              <a:t>超参数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0000FF"/>
                </a:solidFill>
              </a:rPr>
              <a:t>迭代地</a:t>
            </a:r>
            <a:r>
              <a:rPr lang="zh-CN" altLang="en-US" dirty="0"/>
              <a:t>训练模型以获得最优模型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科学的模型评估算法：交叉验证法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获得最优模型的方法：网格搜索法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  交叉验证（</a:t>
            </a:r>
            <a:r>
              <a:rPr lang="en-US" altLang="zh-CN" b="1" dirty="0"/>
              <a:t>Cross Validation</a:t>
            </a:r>
            <a:r>
              <a:rPr lang="zh-CN" altLang="en-US" b="1" dirty="0"/>
              <a:t>）</a:t>
            </a:r>
            <a:r>
              <a:rPr lang="zh-CN" altLang="en-US" dirty="0"/>
              <a:t>，也称作</a:t>
            </a:r>
            <a:r>
              <a:rPr lang="zh-CN" altLang="en-US" b="1" dirty="0"/>
              <a:t>循环估计（</a:t>
            </a:r>
            <a:r>
              <a:rPr lang="en-US" altLang="zh-CN" b="1" dirty="0"/>
              <a:t>Rotation Estimation</a:t>
            </a:r>
            <a:r>
              <a:rPr lang="zh-CN" altLang="en-US" b="1" dirty="0"/>
              <a:t>）</a:t>
            </a:r>
            <a:r>
              <a:rPr lang="zh-CN" altLang="en-US" dirty="0"/>
              <a:t>，是一种统计学上将数据样本切割成较小子集的实用方法，该理论由</a:t>
            </a:r>
            <a:r>
              <a:rPr lang="en-US" altLang="zh-CN" dirty="0"/>
              <a:t>Seymour </a:t>
            </a:r>
            <a:r>
              <a:rPr lang="en-US" altLang="zh-CN" dirty="0" err="1"/>
              <a:t>Geisser</a:t>
            </a:r>
            <a:r>
              <a:rPr lang="zh-CN" altLang="en-US" dirty="0"/>
              <a:t>提出的。主要用于建模应用中，</a:t>
            </a:r>
            <a:r>
              <a:rPr lang="zh-CN" altLang="en-US" dirty="0">
                <a:solidFill>
                  <a:srgbClr val="0000FF"/>
                </a:solidFill>
              </a:rPr>
              <a:t>在给定的建模样本中，拿出</a:t>
            </a:r>
            <a:r>
              <a:rPr lang="zh-CN" altLang="en-US" b="1" dirty="0">
                <a:solidFill>
                  <a:srgbClr val="0000FF"/>
                </a:solidFill>
              </a:rPr>
              <a:t>大部分</a:t>
            </a:r>
            <a:r>
              <a:rPr lang="zh-CN" altLang="en-US" dirty="0">
                <a:solidFill>
                  <a:srgbClr val="0000FF"/>
                </a:solidFill>
              </a:rPr>
              <a:t>样本进行建模型，留</a:t>
            </a:r>
            <a:r>
              <a:rPr lang="zh-CN" altLang="en-US" b="1" dirty="0">
                <a:solidFill>
                  <a:srgbClr val="0000FF"/>
                </a:solidFill>
              </a:rPr>
              <a:t>小部分</a:t>
            </a:r>
            <a:r>
              <a:rPr lang="zh-CN" altLang="en-US" dirty="0">
                <a:solidFill>
                  <a:srgbClr val="0000FF"/>
                </a:solidFill>
              </a:rPr>
              <a:t>样本用刚建立的模型进行预测，并求这小部分样本的预测误差</a:t>
            </a:r>
            <a:r>
              <a:rPr lang="zh-CN" altLang="en-US" dirty="0"/>
              <a:t>，记录它们的平方加和</a:t>
            </a:r>
            <a:r>
              <a:rPr lang="en-US" altLang="zh-CN" dirty="0"/>
              <a:t>PRESS(predicted Error Sum of Squares)</a:t>
            </a:r>
            <a:r>
              <a:rPr lang="zh-CN" altLang="en-US" dirty="0"/>
              <a:t>。这个过程一直进行，直到所有的样本都被预报了一次而且仅被预报一次。</a:t>
            </a:r>
          </a:p>
        </p:txBody>
      </p:sp>
    </p:spTree>
    <p:extLst>
      <p:ext uri="{BB962C8B-B14F-4D97-AF65-F5344CB8AC3E}">
        <p14:creationId xmlns:p14="http://schemas.microsoft.com/office/powerpoint/2010/main" val="244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在使用训练集对参数进行训练的时候，通常会将数据集为三个部分：</a:t>
            </a:r>
            <a:r>
              <a:rPr lang="zh-CN" altLang="en-US" dirty="0">
                <a:solidFill>
                  <a:srgbClr val="0000FF"/>
                </a:solidFill>
              </a:rPr>
              <a:t>训练集（</a:t>
            </a:r>
            <a:r>
              <a:rPr lang="en-US" altLang="zh-CN" dirty="0">
                <a:solidFill>
                  <a:srgbClr val="0000FF"/>
                </a:solidFill>
              </a:rPr>
              <a:t>train set</a:t>
            </a:r>
            <a:r>
              <a:rPr lang="zh-CN" altLang="en-US" dirty="0">
                <a:solidFill>
                  <a:srgbClr val="0000FF"/>
                </a:solidFill>
              </a:rPr>
              <a:t>），验证集（</a:t>
            </a:r>
            <a:r>
              <a:rPr lang="en-US" altLang="zh-CN" dirty="0">
                <a:solidFill>
                  <a:srgbClr val="0000FF"/>
                </a:solidFill>
              </a:rPr>
              <a:t>validation set</a:t>
            </a:r>
            <a:r>
              <a:rPr lang="zh-CN" altLang="en-US" dirty="0">
                <a:solidFill>
                  <a:srgbClr val="0000FF"/>
                </a:solidFill>
              </a:rPr>
              <a:t>），测试集（</a:t>
            </a:r>
            <a:r>
              <a:rPr lang="en-US" altLang="zh-CN" dirty="0">
                <a:solidFill>
                  <a:srgbClr val="0000FF"/>
                </a:solidFill>
              </a:rPr>
              <a:t>test set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。这样的划分是为了保证训练效果而特意设置的。</a:t>
            </a:r>
            <a:endParaRPr lang="en-US" altLang="zh-CN" dirty="0"/>
          </a:p>
          <a:p>
            <a:pPr marL="358775" indent="-358775">
              <a:lnSpc>
                <a:spcPct val="150000"/>
              </a:lnSpc>
            </a:pPr>
            <a:r>
              <a:rPr lang="zh-CN" altLang="en-US" b="1" dirty="0"/>
              <a:t>训练集：</a:t>
            </a:r>
            <a:r>
              <a:rPr lang="zh-CN" altLang="en-US" dirty="0"/>
              <a:t>用于训练模型的数据样本。</a:t>
            </a:r>
          </a:p>
          <a:p>
            <a:pPr marL="358775" indent="-358775" defTabSz="223838">
              <a:lnSpc>
                <a:spcPct val="150000"/>
              </a:lnSpc>
            </a:pPr>
            <a:r>
              <a:rPr lang="zh-CN" altLang="en-US" b="1" dirty="0"/>
              <a:t>验证集：</a:t>
            </a:r>
            <a:r>
              <a:rPr lang="zh-CN" altLang="en-US" dirty="0"/>
              <a:t>在模型训练过程中，单独留出的样本集，用于调整模型的</a:t>
            </a:r>
            <a:r>
              <a:rPr lang="zh-CN" altLang="en-US" dirty="0">
                <a:solidFill>
                  <a:srgbClr val="FF0000"/>
                </a:solidFill>
              </a:rPr>
              <a:t>超参数</a:t>
            </a:r>
            <a:r>
              <a:rPr lang="zh-CN" altLang="en-US" dirty="0"/>
              <a:t>和用于对模型的能力进行</a:t>
            </a:r>
            <a:r>
              <a:rPr lang="zh-CN" altLang="en-US" dirty="0">
                <a:solidFill>
                  <a:srgbClr val="0000FF"/>
                </a:solidFill>
              </a:rPr>
              <a:t>初步评估</a:t>
            </a:r>
            <a:r>
              <a:rPr lang="zh-CN" altLang="en-US" dirty="0"/>
              <a:t>。</a:t>
            </a:r>
          </a:p>
          <a:p>
            <a:pPr marL="358775" indent="-358775">
              <a:lnSpc>
                <a:spcPct val="150000"/>
              </a:lnSpc>
            </a:pPr>
            <a:r>
              <a:rPr lang="zh-CN" altLang="en-US" b="1" dirty="0"/>
              <a:t>测试集：</a:t>
            </a:r>
            <a:r>
              <a:rPr lang="zh-CN" altLang="en-US" dirty="0"/>
              <a:t>用来评估模型</a:t>
            </a:r>
            <a:r>
              <a:rPr lang="zh-CN" altLang="en-US" dirty="0">
                <a:solidFill>
                  <a:srgbClr val="0000FF"/>
                </a:solidFill>
              </a:rPr>
              <a:t>最终</a:t>
            </a:r>
            <a:r>
              <a:rPr lang="zh-CN" altLang="en-US" dirty="0"/>
              <a:t>的泛化能力，更多的时候用来</a:t>
            </a:r>
            <a:r>
              <a:rPr lang="zh-CN" altLang="en-US" dirty="0">
                <a:solidFill>
                  <a:srgbClr val="0000FF"/>
                </a:solidFill>
              </a:rPr>
              <a:t>对比</a:t>
            </a:r>
            <a:r>
              <a:rPr lang="zh-CN" altLang="en-US" dirty="0"/>
              <a:t>不同算法的性能。但</a:t>
            </a:r>
            <a:r>
              <a:rPr lang="zh-CN" altLang="en-US" b="1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作为调参、选择特征等算法相关的选择的依据。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</p:spTree>
    <p:extLst>
      <p:ext uri="{BB962C8B-B14F-4D97-AF65-F5344CB8AC3E}">
        <p14:creationId xmlns:p14="http://schemas.microsoft.com/office/powerpoint/2010/main" val="3551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在引入了验证集之后，模型评估过程可以改进为：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载入数据集</a:t>
            </a:r>
            <a:r>
              <a:rPr lang="en-US" altLang="zh-CN" dirty="0"/>
              <a:t>(dataset)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将数据集拆分成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en-US" altLang="zh-CN" dirty="0"/>
              <a:t>(train set)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en-US" altLang="zh-CN" dirty="0"/>
              <a:t>(test set)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验证集</a:t>
            </a:r>
            <a:r>
              <a:rPr lang="en-US" altLang="zh-CN" dirty="0"/>
              <a:t>(validation set)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zh-CN" altLang="en-US" dirty="0"/>
              <a:t>训练模型</a:t>
            </a:r>
            <a:r>
              <a:rPr lang="en-US" altLang="zh-CN" dirty="0"/>
              <a:t>(model)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在训练过程中</a:t>
            </a:r>
            <a:r>
              <a:rPr lang="zh-CN" altLang="en-US" b="1" dirty="0"/>
              <a:t>反复使用</a:t>
            </a:r>
            <a:r>
              <a:rPr lang="zh-CN" altLang="en-US" dirty="0">
                <a:solidFill>
                  <a:srgbClr val="0000FF"/>
                </a:solidFill>
              </a:rPr>
              <a:t>验证集</a:t>
            </a:r>
            <a:r>
              <a:rPr lang="zh-CN" altLang="en-US" dirty="0"/>
              <a:t>获取模型的评分</a:t>
            </a:r>
            <a:r>
              <a:rPr lang="en-US" altLang="zh-CN" dirty="0"/>
              <a:t>(score)</a:t>
            </a:r>
            <a:r>
              <a:rPr lang="zh-CN" altLang="en-US" dirty="0"/>
              <a:t>、误差</a:t>
            </a:r>
            <a:r>
              <a:rPr lang="en-US" altLang="zh-CN" dirty="0"/>
              <a:t>(error)</a:t>
            </a:r>
            <a:r>
              <a:rPr lang="zh-CN" altLang="en-US" dirty="0"/>
              <a:t>和损失</a:t>
            </a:r>
            <a:r>
              <a:rPr lang="en-US" altLang="zh-CN" dirty="0"/>
              <a:t>(loss)</a:t>
            </a:r>
            <a:r>
              <a:rPr lang="zh-CN" altLang="en-US" dirty="0"/>
              <a:t>（损失函数的值）等信息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根据从</a:t>
            </a:r>
            <a:r>
              <a:rPr lang="zh-CN" altLang="en-US" dirty="0">
                <a:solidFill>
                  <a:srgbClr val="0000FF"/>
                </a:solidFill>
              </a:rPr>
              <a:t>验证集</a:t>
            </a:r>
            <a:r>
              <a:rPr lang="zh-CN" altLang="en-US" dirty="0"/>
              <a:t>中获得的</a:t>
            </a:r>
            <a:r>
              <a:rPr lang="zh-CN" altLang="en-US" dirty="0">
                <a:solidFill>
                  <a:srgbClr val="FF0000"/>
                </a:solidFill>
              </a:rPr>
              <a:t>结论</a:t>
            </a:r>
            <a:r>
              <a:rPr lang="zh-CN" altLang="en-US" b="1" dirty="0">
                <a:solidFill>
                  <a:srgbClr val="00B050"/>
                </a:solidFill>
              </a:rPr>
              <a:t>调整超参数</a:t>
            </a:r>
            <a:r>
              <a:rPr lang="en-US" altLang="zh-CN" dirty="0"/>
              <a:t>(hyperparameter)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/>
              <a:t>反复迭代训练</a:t>
            </a:r>
            <a:r>
              <a:rPr lang="zh-CN" altLang="en-US" dirty="0"/>
              <a:t>，并</a:t>
            </a:r>
            <a:r>
              <a:rPr lang="zh-CN" altLang="en-US" b="1" dirty="0">
                <a:solidFill>
                  <a:srgbClr val="00B050"/>
                </a:solidFill>
              </a:rPr>
              <a:t>调整超参数</a:t>
            </a:r>
            <a:r>
              <a:rPr lang="zh-CN" altLang="en-US" dirty="0"/>
              <a:t>直到</a:t>
            </a:r>
            <a:r>
              <a:rPr lang="zh-CN" altLang="en-US" b="1" dirty="0">
                <a:solidFill>
                  <a:srgbClr val="FF0000"/>
                </a:solidFill>
              </a:rPr>
              <a:t>收敛</a:t>
            </a:r>
            <a:r>
              <a:rPr lang="en-US" altLang="zh-CN" dirty="0"/>
              <a:t>(convergence)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使用训练好</a:t>
            </a:r>
            <a:r>
              <a:rPr lang="en-US" altLang="zh-CN" dirty="0"/>
              <a:t>(</a:t>
            </a:r>
            <a:r>
              <a:rPr lang="zh-CN" altLang="en-US" dirty="0"/>
              <a:t>已收敛</a:t>
            </a:r>
            <a:r>
              <a:rPr lang="en-US" altLang="zh-CN" dirty="0"/>
              <a:t>)</a:t>
            </a:r>
            <a:r>
              <a:rPr lang="zh-CN" altLang="en-US" dirty="0"/>
              <a:t>的模型所获得的</a:t>
            </a:r>
            <a:r>
              <a:rPr lang="zh-CN" altLang="en-US" b="1" dirty="0">
                <a:solidFill>
                  <a:srgbClr val="00B050"/>
                </a:solidFill>
              </a:rPr>
              <a:t>超参数</a:t>
            </a:r>
            <a:r>
              <a:rPr lang="zh-CN" altLang="en-US" b="1" dirty="0">
                <a:solidFill>
                  <a:srgbClr val="FF0000"/>
                </a:solidFill>
              </a:rPr>
              <a:t>不变</a:t>
            </a:r>
            <a:r>
              <a:rPr lang="zh-CN" altLang="en-US" dirty="0"/>
              <a:t>，在 </a:t>
            </a:r>
            <a:r>
              <a:rPr lang="zh-CN" altLang="en-US" dirty="0">
                <a:solidFill>
                  <a:srgbClr val="0000FF"/>
                </a:solidFill>
              </a:rPr>
              <a:t>训练集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验证集 </a:t>
            </a:r>
            <a:r>
              <a:rPr lang="zh-CN" altLang="en-US" dirty="0"/>
              <a:t>上再次进行训练，直到收敛，获得最终的模型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final_model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使用最终的模型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final_model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测试集</a:t>
            </a:r>
            <a:r>
              <a:rPr lang="zh-CN" altLang="en-US" dirty="0"/>
              <a:t>上输出评分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</p:spTree>
    <p:extLst>
      <p:ext uri="{BB962C8B-B14F-4D97-AF65-F5344CB8AC3E}">
        <p14:creationId xmlns:p14="http://schemas.microsoft.com/office/powerpoint/2010/main" val="30909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   常见的</a:t>
            </a:r>
            <a:r>
              <a:rPr lang="zh-CN" altLang="en-US" b="1" dirty="0">
                <a:latin typeface="+mn-ea"/>
                <a:ea typeface="+mn-ea"/>
              </a:rPr>
              <a:t>交叉验证算法</a:t>
            </a:r>
            <a:r>
              <a:rPr lang="zh-CN" altLang="en-US" dirty="0">
                <a:latin typeface="+mn-ea"/>
                <a:ea typeface="+mn-ea"/>
              </a:rPr>
              <a:t>有以下几种：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留出法（</a:t>
            </a:r>
            <a:r>
              <a:rPr lang="en-US" altLang="zh-CN" dirty="0">
                <a:latin typeface="+mn-ea"/>
                <a:ea typeface="+mn-ea"/>
              </a:rPr>
              <a:t>holdout cross validation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k</a:t>
            </a:r>
            <a:r>
              <a:rPr lang="zh-CN" altLang="en-US" dirty="0">
                <a:latin typeface="+mn-ea"/>
                <a:ea typeface="+mn-ea"/>
              </a:rPr>
              <a:t>折交叉验证（</a:t>
            </a:r>
            <a:r>
              <a:rPr lang="en-US" altLang="zh-CN" dirty="0">
                <a:latin typeface="+mn-ea"/>
                <a:ea typeface="+mn-ea"/>
              </a:rPr>
              <a:t>k-fold cross validation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留一法（</a:t>
            </a:r>
            <a:r>
              <a:rPr lang="en-US" altLang="zh-CN" dirty="0">
                <a:latin typeface="+mn-ea"/>
                <a:ea typeface="+mn-ea"/>
              </a:rPr>
              <a:t>leave one out cross validation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随机采样（</a:t>
            </a:r>
            <a:r>
              <a:rPr lang="en-US" altLang="zh-CN" dirty="0" err="1">
                <a:latin typeface="+mn-ea"/>
                <a:ea typeface="+mn-ea"/>
              </a:rPr>
              <a:t>ShuffleSplit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分层采样法（</a:t>
            </a:r>
            <a:r>
              <a:rPr lang="en-US" altLang="zh-CN" dirty="0">
                <a:latin typeface="+mn-ea"/>
                <a:ea typeface="+mn-ea"/>
              </a:rPr>
              <a:t>Stratification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使用交叉验证进行模型评估</a:t>
            </a:r>
          </a:p>
        </p:txBody>
      </p:sp>
    </p:spTree>
    <p:extLst>
      <p:ext uri="{BB962C8B-B14F-4D97-AF65-F5344CB8AC3E}">
        <p14:creationId xmlns:p14="http://schemas.microsoft.com/office/powerpoint/2010/main" val="21708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留出法（</a:t>
            </a:r>
            <a:r>
              <a:rPr lang="en-US" altLang="zh-CN" dirty="0"/>
              <a:t>Holdout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A913BB-AA2B-4875-8244-0B89EFE1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03" y="1259908"/>
            <a:ext cx="6574538" cy="399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5A0063-E89F-42BF-84F9-4470FDBAE454}"/>
              </a:ext>
            </a:extLst>
          </p:cNvPr>
          <p:cNvSpPr txBox="1"/>
          <p:nvPr/>
        </p:nvSpPr>
        <p:spPr>
          <a:xfrm>
            <a:off x="109781" y="3258854"/>
            <a:ext cx="2608730" cy="22770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原始的数据集被划分为三部分，我们会在</a:t>
            </a:r>
            <a:r>
              <a:rPr lang="zh-CN" altLang="en-US" sz="2400" dirty="0">
                <a:solidFill>
                  <a:srgbClr val="0000FF"/>
                </a:solidFill>
              </a:rPr>
              <a:t>训练集</a:t>
            </a:r>
            <a:r>
              <a:rPr lang="zh-CN" altLang="en-US" sz="2400" dirty="0">
                <a:solidFill>
                  <a:srgbClr val="7030A0"/>
                </a:solidFill>
              </a:rPr>
              <a:t>上做训练，在</a:t>
            </a:r>
            <a:r>
              <a:rPr lang="zh-CN" altLang="en-US" sz="2400" dirty="0">
                <a:solidFill>
                  <a:srgbClr val="0000FF"/>
                </a:solidFill>
              </a:rPr>
              <a:t>验证集</a:t>
            </a:r>
            <a:r>
              <a:rPr lang="zh-CN" altLang="en-US" sz="2400" dirty="0">
                <a:solidFill>
                  <a:srgbClr val="7030A0"/>
                </a:solidFill>
              </a:rPr>
              <a:t>上做参数调整，并最终在</a:t>
            </a:r>
            <a:r>
              <a:rPr lang="zh-CN" altLang="en-US" sz="2400" dirty="0">
                <a:solidFill>
                  <a:srgbClr val="0000FF"/>
                </a:solidFill>
              </a:rPr>
              <a:t>测试集</a:t>
            </a:r>
            <a:r>
              <a:rPr lang="zh-CN" altLang="en-US" sz="2400" dirty="0">
                <a:solidFill>
                  <a:srgbClr val="7030A0"/>
                </a:solidFill>
              </a:rPr>
              <a:t>上输出最终的性能评估。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8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92A28E-7768-4626-87F9-BC8AA7574A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处理简单，只需随机把原始数据分为三组即可。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缺点：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只做一次分割，没有达到交叉的思想，由于是随机的将原始数据分组，所以最后验证集分类准确率的高低与原始数据的分组有很大的关系，得到的结果并不具有说服性。换句话说，划分出来作为验证集的样本，可能会存在类别不均衡的问题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数据集被分成三个集合后，用于训练的数据更少了。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B1E2EE-0AE7-4357-9001-983DA81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留出法（</a:t>
            </a:r>
            <a:r>
              <a:rPr lang="en-US" altLang="zh-CN" dirty="0"/>
              <a:t>Holdout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C8842-626C-4A85-A7D5-59DF94511EB3}"/>
              </a:ext>
            </a:extLst>
          </p:cNvPr>
          <p:cNvSpPr txBox="1"/>
          <p:nvPr/>
        </p:nvSpPr>
        <p:spPr>
          <a:xfrm>
            <a:off x="109781" y="1783976"/>
            <a:ext cx="2122431" cy="11923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2599</Words>
  <Application>Microsoft Office PowerPoint</Application>
  <PresentationFormat>全屏显示(4:3)</PresentationFormat>
  <Paragraphs>162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微软雅黑</vt:lpstr>
      <vt:lpstr>Arial</vt:lpstr>
      <vt:lpstr>Calibri</vt:lpstr>
      <vt:lpstr>Calibri Light</vt:lpstr>
      <vt:lpstr>Times New Roman</vt:lpstr>
      <vt:lpstr>Vrinda</vt:lpstr>
      <vt:lpstr>Wingdings</vt:lpstr>
      <vt:lpstr>Office 主题​​</vt:lpstr>
      <vt:lpstr>第11讲 模型评估与优化</vt:lpstr>
      <vt:lpstr>Outlines</vt:lpstr>
      <vt:lpstr>模型评估与优化</vt:lpstr>
      <vt:lpstr>1. 使用交叉验证进行模型评估</vt:lpstr>
      <vt:lpstr>1. 使用交叉验证进行模型评估</vt:lpstr>
      <vt:lpstr>1. 使用交叉验证进行模型评估</vt:lpstr>
      <vt:lpstr>1. 使用交叉验证进行模型评估</vt:lpstr>
      <vt:lpstr>1.1 留出法（Holdout）</vt:lpstr>
      <vt:lpstr>1.1留出法（Holdout）</vt:lpstr>
      <vt:lpstr>1.2 k 折交叉验证（K-Fold Cross Validation）</vt:lpstr>
      <vt:lpstr>1.2 k 折交叉验证（K-Fold Cross Validation）</vt:lpstr>
      <vt:lpstr>1.2 k 折交叉验证（K-Fold Cross Validation）</vt:lpstr>
      <vt:lpstr>1.2 k 折交叉验证（K-Fold Cross Validation）</vt:lpstr>
      <vt:lpstr>1.3 留一法（Leave One Out）</vt:lpstr>
      <vt:lpstr>1.3 留一法（Leave One Out）</vt:lpstr>
      <vt:lpstr>1.4 随机采样（ShuffleSplit）</vt:lpstr>
      <vt:lpstr>1.5 分层采样法（Stratification）</vt:lpstr>
      <vt:lpstr>1.5 分层采样法（Stratification）</vt:lpstr>
      <vt:lpstr>1.5 分层采样法（Stratification）</vt:lpstr>
      <vt:lpstr>1.6 如何选择交叉验证法？</vt:lpstr>
      <vt:lpstr>2. 使用网格搜索优化模型参数</vt:lpstr>
      <vt:lpstr>3. 分类模型的可行度评估</vt:lpstr>
      <vt:lpstr>本章小结</vt:lpstr>
      <vt:lpstr>本章小结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1279</cp:revision>
  <dcterms:created xsi:type="dcterms:W3CDTF">2016-09-20T07:20:31Z</dcterms:created>
  <dcterms:modified xsi:type="dcterms:W3CDTF">2020-02-21T14:38:58Z</dcterms:modified>
</cp:coreProperties>
</file>