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02" r:id="rId2"/>
    <p:sldId id="545" r:id="rId3"/>
    <p:sldId id="460" r:id="rId4"/>
    <p:sldId id="570" r:id="rId5"/>
    <p:sldId id="571" r:id="rId6"/>
    <p:sldId id="572" r:id="rId7"/>
    <p:sldId id="573" r:id="rId8"/>
    <p:sldId id="574" r:id="rId9"/>
    <p:sldId id="576" r:id="rId10"/>
    <p:sldId id="575" r:id="rId11"/>
    <p:sldId id="549" r:id="rId12"/>
    <p:sldId id="40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909" autoAdjust="0"/>
  </p:normalViewPr>
  <p:slideViewPr>
    <p:cSldViewPr snapToGrid="0">
      <p:cViewPr varScale="1">
        <p:scale>
          <a:sx n="134" d="100"/>
          <a:sy n="134" d="100"/>
        </p:scale>
        <p:origin x="23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1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使用模型在测试集上的输出结果作为评判超参数优劣的指标。但是，在实际应用中，这种方法是错误的。通常情况下，测试集是不可见的，换句话说，测试集不应该出现在训练的所有过程中，只能作为最后的评测，并且只能被执行一次，或者不能根据测试集的测评结果来调整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/35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12</a:t>
            </a:r>
            <a:r>
              <a:rPr lang="zh-CN" altLang="en-US">
                <a:latin typeface="+mn-ea"/>
                <a:cs typeface="+mn-ea"/>
                <a:sym typeface="+mn-lt"/>
              </a:rPr>
              <a:t>讲 </a:t>
            </a:r>
            <a:r>
              <a:rPr lang="zh-CN" altLang="en-US" b="1">
                <a:latin typeface="+mn-lt"/>
                <a:ea typeface="+mn-ea"/>
                <a:cs typeface="+mn-ea"/>
                <a:sym typeface="+mn-lt"/>
              </a:rPr>
              <a:t>建立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算法的管道模型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值得注意的是：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管道模型的执行过程和我们刚刚分析的过程是一致的，只是它被更好地封装成了一个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0000FF"/>
                </a:solidFill>
              </a:rPr>
              <a:t>，同时支持并行处理等优化算法，让程序员只需要调用</a:t>
            </a:r>
            <a:r>
              <a:rPr lang="en-US" altLang="zh-CN" dirty="0">
                <a:solidFill>
                  <a:srgbClr val="0000FF"/>
                </a:solidFill>
              </a:rPr>
              <a:t>Pipeline</a:t>
            </a:r>
            <a:r>
              <a:rPr lang="zh-CN" altLang="en-US" b="1" dirty="0">
                <a:solidFill>
                  <a:srgbClr val="0000FF"/>
                </a:solidFill>
              </a:rPr>
              <a:t>接口就可以实现复杂的循环操作。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18AFB-61A0-46BB-A9D2-BF08459A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5" y="2883878"/>
            <a:ext cx="4245802" cy="37423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75C9A9-6CAB-42CF-A133-4A583FB05920}"/>
              </a:ext>
            </a:extLst>
          </p:cNvPr>
          <p:cNvSpPr txBox="1"/>
          <p:nvPr/>
        </p:nvSpPr>
        <p:spPr>
          <a:xfrm>
            <a:off x="5356004" y="3338512"/>
            <a:ext cx="3717658" cy="283307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Pipeline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的基本流程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scaler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预处理模型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marR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降维模型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marR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分类回归模型（包含交叉验证和超参数搜索）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代码基本设计思路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数据载入（观察数据、数据清洗、数据拆分）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数据预处理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使用交叉验证输出验证集评分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使用管道模型进行交叉验证模型训练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使用管道模型进行模型选择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使用管道模型进行参数调优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可视化输出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管道模型案例</a:t>
            </a:r>
            <a:r>
              <a:rPr lang="en-US" altLang="zh-CN" dirty="0"/>
              <a:t>——</a:t>
            </a:r>
            <a:r>
              <a:rPr lang="zh-CN" altLang="en-US" dirty="0"/>
              <a:t>股票涨跌分析</a:t>
            </a: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9FB1744-CB95-44EC-A284-63228414ED98}"/>
              </a:ext>
            </a:extLst>
          </p:cNvPr>
          <p:cNvSpPr/>
          <p:nvPr/>
        </p:nvSpPr>
        <p:spPr>
          <a:xfrm rot="5400000">
            <a:off x="5189012" y="2927024"/>
            <a:ext cx="865973" cy="492370"/>
          </a:xfrm>
          <a:prstGeom prst="curvedDownArrow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管道模型的基本概念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使用管道模型的原因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管道模型案例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股票涨跌分析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管道模型（</a:t>
            </a:r>
            <a:r>
              <a:rPr lang="en-US" altLang="zh-CN" b="1" dirty="0"/>
              <a:t>Pipeline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把一系列算法打包在一起，让他们各司其职，形成一个流水线。就像组装汽车的工厂流水线。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管道机制在机器学习算法中得以应用的根源在于，</a:t>
            </a:r>
            <a:r>
              <a:rPr lang="zh-CN" altLang="en-US" b="1" dirty="0">
                <a:solidFill>
                  <a:srgbClr val="0000FF"/>
                </a:solidFill>
              </a:rPr>
              <a:t>参数集</a:t>
            </a:r>
            <a:r>
              <a:rPr lang="zh-CN" altLang="en-US" dirty="0"/>
              <a:t>在训练过程中的重复使用。</a:t>
            </a:r>
            <a:r>
              <a:rPr lang="zh-CN" altLang="en-US" dirty="0">
                <a:solidFill>
                  <a:srgbClr val="7030A0"/>
                </a:solidFill>
              </a:rPr>
              <a:t>例如多个预处理算法需要测试，某个算法的参数有多个值需要测试。</a:t>
            </a:r>
            <a:r>
              <a:rPr lang="zh-CN" altLang="en-US" dirty="0"/>
              <a:t>管道机制实现了对全部步骤的流式化封装和管理（</a:t>
            </a:r>
            <a:r>
              <a:rPr lang="en-US" altLang="zh-CN" dirty="0"/>
              <a:t>streaming workflows with pipelines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值得注意的是：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管道机制更像是</a:t>
            </a:r>
            <a:r>
              <a:rPr lang="zh-CN" altLang="en-US" b="1" dirty="0">
                <a:solidFill>
                  <a:srgbClr val="0000FF"/>
                </a:solidFill>
              </a:rPr>
              <a:t>编程技巧</a:t>
            </a:r>
            <a:r>
              <a:rPr lang="zh-CN" altLang="en-US" dirty="0">
                <a:solidFill>
                  <a:srgbClr val="0000FF"/>
                </a:solidFill>
              </a:rPr>
              <a:t>的创新，而非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算法</a:t>
            </a:r>
            <a:r>
              <a:rPr lang="zh-CN" altLang="en-US" dirty="0">
                <a:solidFill>
                  <a:srgbClr val="0000FF"/>
                </a:solidFill>
              </a:rPr>
              <a:t>的创新。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1. </a:t>
            </a:r>
            <a:r>
              <a:rPr lang="zh-CN" altLang="en-US" dirty="0">
                <a:sym typeface="+mn-lt"/>
              </a:rPr>
              <a:t>管道模型的概念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96875" indent="-396875">
              <a:lnSpc>
                <a:spcPct val="150000"/>
              </a:lnSpc>
            </a:pPr>
            <a:r>
              <a:rPr lang="zh-CN" altLang="en-US" b="1" dirty="0"/>
              <a:t>一段标准的训练过程</a:t>
            </a:r>
            <a:endParaRPr lang="en-US" altLang="zh-CN" b="1" dirty="0"/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数据载入并划分为训练集和测试集</a:t>
            </a:r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数据预处理，使用训练集拟合预处理器</a:t>
            </a:r>
            <a:r>
              <a:rPr lang="en-US" altLang="zh-CN" dirty="0"/>
              <a:t>scaler</a:t>
            </a:r>
            <a:r>
              <a:rPr lang="zh-CN" altLang="en-US" dirty="0"/>
              <a:t>，并用其来预处理训练集和测试集</a:t>
            </a:r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使用基于</a:t>
            </a:r>
            <a:r>
              <a:rPr lang="en-US" altLang="zh-CN" dirty="0"/>
              <a:t>MLP</a:t>
            </a:r>
            <a:r>
              <a:rPr lang="zh-CN" altLang="en-US" dirty="0"/>
              <a:t>的网格搜索算法及交叉验证获取最优参数并输出交叉验证评分</a:t>
            </a:r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利用交叉验证获得的参数在测试集上进行预测</a:t>
            </a:r>
            <a:endParaRPr lang="en-US" altLang="zh-CN" dirty="0"/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512100" lvl="1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思考以上训练过程是否存在问题？</a:t>
            </a:r>
          </a:p>
          <a:p>
            <a:pPr marL="396875" indent="-396875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15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首先，我们在使用</a:t>
            </a:r>
            <a:r>
              <a:rPr lang="zh-CN" altLang="en-US" dirty="0">
                <a:solidFill>
                  <a:srgbClr val="FF0000"/>
                </a:solidFill>
              </a:rPr>
              <a:t>交叉验证</a:t>
            </a:r>
            <a:r>
              <a:rPr lang="zh-CN" altLang="en-US" dirty="0"/>
              <a:t>的时候，会将输入到</a:t>
            </a:r>
            <a:r>
              <a:rPr lang="en-US" altLang="zh-CN" dirty="0" err="1"/>
              <a:t>GridSearchCV</a:t>
            </a:r>
            <a:r>
              <a:rPr lang="zh-CN" altLang="en-US" dirty="0"/>
              <a:t>中的训练集</a:t>
            </a:r>
            <a:r>
              <a:rPr lang="en-US" altLang="zh-CN" dirty="0" err="1"/>
              <a:t>X_train_scaled</a:t>
            </a:r>
            <a:r>
              <a:rPr lang="zh-CN" altLang="en-US" dirty="0"/>
              <a:t>进行拆分，划分为训练集</a:t>
            </a:r>
            <a:r>
              <a:rPr lang="en-US" altLang="zh-CN" dirty="0" err="1"/>
              <a:t>Grid_train</a:t>
            </a:r>
            <a:r>
              <a:rPr lang="zh-CN" altLang="en-US" dirty="0"/>
              <a:t>和验证集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注意：</a:t>
            </a:r>
            <a:r>
              <a:rPr lang="zh-CN" altLang="en-US" dirty="0">
                <a:solidFill>
                  <a:srgbClr val="0000FF"/>
                </a:solidFill>
              </a:rPr>
              <a:t>在训练模型的过程中，我们一直有一个原则：测试集永远不能参与训练中，只能用于最终的评估。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其次，在进行最初的数据预处理的时候，我们使用整个训练集</a:t>
            </a:r>
            <a:r>
              <a:rPr lang="en-US" altLang="zh-CN" dirty="0" err="1"/>
              <a:t>X_train_scaled</a:t>
            </a:r>
            <a:r>
              <a:rPr lang="zh-CN" altLang="en-US" dirty="0"/>
              <a:t>去拟合预处理器</a:t>
            </a:r>
            <a:r>
              <a:rPr lang="en-US" altLang="zh-CN" b="1" dirty="0">
                <a:solidFill>
                  <a:srgbClr val="0000FF"/>
                </a:solidFill>
              </a:rPr>
              <a:t>scaler</a:t>
            </a:r>
            <a:r>
              <a:rPr lang="zh-CN" altLang="en-US" dirty="0"/>
              <a:t>，这就意味着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被用来参与训练</a:t>
            </a:r>
            <a:r>
              <a:rPr lang="en-US" altLang="zh-CN" b="1" dirty="0">
                <a:solidFill>
                  <a:srgbClr val="0000FF"/>
                </a:solidFill>
              </a:rPr>
              <a:t>scaler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然后，我们又用基于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训练的预处理器</a:t>
            </a:r>
            <a:r>
              <a:rPr lang="en-US" altLang="zh-CN" b="1" dirty="0">
                <a:solidFill>
                  <a:srgbClr val="0000FF"/>
                </a:solidFill>
              </a:rPr>
              <a:t>scaler</a:t>
            </a:r>
            <a:r>
              <a:rPr lang="zh-CN" altLang="en-US" dirty="0"/>
              <a:t>来拟合在交叉验证中作为验证集（或者称为测试集）的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，这就违背了之前的原则。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因此，前面的训练过程会导致交叉验证的结果出现偏差。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6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endParaRPr lang="en-US" altLang="zh-CN" sz="48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48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How to fix it</a:t>
            </a:r>
            <a:r>
              <a:rPr lang="zh-CN" altLang="en-US" sz="48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0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一个</a:t>
            </a:r>
            <a:r>
              <a:rPr lang="zh-CN" altLang="en-US" b="1" dirty="0"/>
              <a:t>容易理解</a:t>
            </a:r>
            <a:r>
              <a:rPr lang="zh-CN" altLang="en-US" dirty="0"/>
              <a:t>的方式是：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针对每一组</a:t>
            </a:r>
            <a:r>
              <a:rPr lang="zh-CN" altLang="en-US" b="1" dirty="0">
                <a:solidFill>
                  <a:srgbClr val="0000FF"/>
                </a:solidFill>
              </a:rPr>
              <a:t>参数对</a:t>
            </a:r>
            <a:r>
              <a:rPr lang="zh-CN" altLang="en-US" dirty="0"/>
              <a:t>，我们都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执行一次数据拆分</a:t>
            </a:r>
            <a:r>
              <a:rPr lang="zh-CN" altLang="en-US" dirty="0"/>
              <a:t>，并在拆分数据的时候，直接就将数据拆分成</a:t>
            </a:r>
            <a:r>
              <a:rPr lang="zh-CN" altLang="en-US" dirty="0">
                <a:solidFill>
                  <a:srgbClr val="FF0000"/>
                </a:solidFill>
              </a:rPr>
              <a:t>三部分</a:t>
            </a:r>
            <a:r>
              <a:rPr lang="zh-CN" altLang="en-US" dirty="0"/>
              <a:t>，训练集</a:t>
            </a:r>
            <a:r>
              <a:rPr lang="en-US" altLang="zh-CN" dirty="0" err="1"/>
              <a:t>new_train</a:t>
            </a:r>
            <a:r>
              <a:rPr lang="zh-CN" altLang="en-US" dirty="0"/>
              <a:t>、验证集</a:t>
            </a:r>
            <a:r>
              <a:rPr lang="en-US" altLang="zh-CN" dirty="0" err="1"/>
              <a:t>new_val</a:t>
            </a:r>
            <a:r>
              <a:rPr lang="zh-CN" altLang="en-US" dirty="0"/>
              <a:t>、测试集</a:t>
            </a:r>
            <a:r>
              <a:rPr lang="en-US" altLang="zh-CN" dirty="0" err="1"/>
              <a:t>new_test</a:t>
            </a:r>
            <a:r>
              <a:rPr lang="en-US" altLang="zh-CN" dirty="0"/>
              <a:t>;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然后用</a:t>
            </a:r>
            <a:r>
              <a:rPr lang="zh-CN" altLang="en-US" dirty="0">
                <a:solidFill>
                  <a:srgbClr val="FF0000"/>
                </a:solidFill>
              </a:rPr>
              <a:t>最新</a:t>
            </a:r>
            <a:r>
              <a:rPr lang="zh-CN" altLang="en-US" dirty="0"/>
              <a:t>生成的训练集</a:t>
            </a:r>
            <a:r>
              <a:rPr lang="en-US" altLang="zh-CN" dirty="0" err="1"/>
              <a:t>new_train</a:t>
            </a:r>
            <a:r>
              <a:rPr lang="zh-CN" altLang="en-US" dirty="0"/>
              <a:t>来训练</a:t>
            </a:r>
            <a:r>
              <a:rPr lang="zh-CN" altLang="en-US" dirty="0">
                <a:solidFill>
                  <a:srgbClr val="7030A0"/>
                </a:solidFill>
              </a:rPr>
              <a:t>预处理器</a:t>
            </a:r>
            <a:r>
              <a:rPr lang="en-US" altLang="zh-CN" dirty="0">
                <a:solidFill>
                  <a:srgbClr val="7030A0"/>
                </a:solidFill>
              </a:rPr>
              <a:t>scaler</a:t>
            </a:r>
            <a:r>
              <a:rPr lang="zh-CN" altLang="en-US" dirty="0"/>
              <a:t>，并用</a:t>
            </a:r>
            <a:r>
              <a:rPr lang="en-US" altLang="zh-CN" dirty="0">
                <a:solidFill>
                  <a:srgbClr val="7030A0"/>
                </a:solidFill>
              </a:rPr>
              <a:t>scaler</a:t>
            </a:r>
            <a:r>
              <a:rPr lang="zh-CN" altLang="en-US" dirty="0"/>
              <a:t>来拟合证集</a:t>
            </a:r>
            <a:r>
              <a:rPr lang="en-US" altLang="zh-CN" dirty="0" err="1"/>
              <a:t>new_val</a:t>
            </a:r>
            <a:r>
              <a:rPr lang="zh-CN" altLang="en-US" dirty="0"/>
              <a:t>、测试集</a:t>
            </a:r>
            <a:r>
              <a:rPr lang="en-US" altLang="zh-CN" dirty="0" err="1"/>
              <a:t>new_test</a:t>
            </a:r>
            <a:r>
              <a:rPr lang="en-US" altLang="zh-CN" dirty="0"/>
              <a:t>;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接下来再使用</a:t>
            </a:r>
            <a:r>
              <a:rPr lang="zh-CN" altLang="en-US" dirty="0">
                <a:solidFill>
                  <a:srgbClr val="0000FF"/>
                </a:solidFill>
              </a:rPr>
              <a:t>被预处理过</a:t>
            </a:r>
            <a:r>
              <a:rPr lang="zh-CN" altLang="en-US" dirty="0"/>
              <a:t>的</a:t>
            </a:r>
            <a:r>
              <a:rPr lang="en-US" altLang="zh-CN" dirty="0" err="1"/>
              <a:t>new_train</a:t>
            </a:r>
            <a:r>
              <a:rPr lang="zh-CN" altLang="en-US" dirty="0"/>
              <a:t>和</a:t>
            </a:r>
            <a:r>
              <a:rPr lang="en-US" altLang="zh-CN" dirty="0" err="1"/>
              <a:t>new_val</a:t>
            </a:r>
            <a:r>
              <a:rPr lang="zh-CN" altLang="en-US" dirty="0"/>
              <a:t>来进行交叉验证和网格搜索。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之后再将训练集</a:t>
            </a:r>
            <a:r>
              <a:rPr lang="en-US" altLang="zh-CN" dirty="0" err="1"/>
              <a:t>new_train</a:t>
            </a:r>
            <a:r>
              <a:rPr lang="zh-CN" altLang="en-US" dirty="0"/>
              <a:t>、验证集</a:t>
            </a:r>
            <a:r>
              <a:rPr lang="en-US" altLang="zh-CN" dirty="0" err="1"/>
              <a:t>new_val</a:t>
            </a:r>
            <a:r>
              <a:rPr lang="zh-CN" altLang="en-US" dirty="0"/>
              <a:t>合并成 </a:t>
            </a:r>
            <a:r>
              <a:rPr lang="en-US" altLang="zh-CN" dirty="0" err="1"/>
              <a:t>new_trainval</a:t>
            </a:r>
            <a:r>
              <a:rPr lang="zh-CN" altLang="en-US" dirty="0"/>
              <a:t>，并保持网格搜索的最优参数不变，训练新的模型；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最后在用</a:t>
            </a:r>
            <a:r>
              <a:rPr lang="zh-CN" altLang="en-US" b="1" dirty="0"/>
              <a:t>新的模型</a:t>
            </a:r>
            <a:r>
              <a:rPr lang="zh-CN" altLang="en-US" dirty="0"/>
              <a:t>在新测试集</a:t>
            </a:r>
            <a:r>
              <a:rPr lang="en-US" altLang="zh-CN" dirty="0" err="1"/>
              <a:t>new_test</a:t>
            </a:r>
            <a:r>
              <a:rPr lang="zh-CN" altLang="en-US" dirty="0"/>
              <a:t>上输出最终评分。</a:t>
            </a:r>
            <a:endParaRPr lang="en-US" altLang="zh-CN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是否还存在问题？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4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3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看起来非常流畅，但是存在一个“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”。</a:t>
            </a:r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在第三步中，由于我们使用的是 </a:t>
            </a:r>
            <a:r>
              <a:rPr lang="en-US" altLang="zh-CN" b="1" i="1" dirty="0"/>
              <a:t>K</a:t>
            </a:r>
            <a:r>
              <a:rPr lang="zh-CN" altLang="en-US" b="1" dirty="0"/>
              <a:t>折交叉验证</a:t>
            </a:r>
            <a:r>
              <a:rPr lang="zh-CN" altLang="en-US" dirty="0"/>
              <a:t>，这就意味着在</a:t>
            </a:r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训练的过程中训练集</a:t>
            </a:r>
            <a:r>
              <a:rPr lang="en-US" altLang="zh-CN" dirty="0" err="1"/>
              <a:t>new_train</a:t>
            </a:r>
            <a:r>
              <a:rPr lang="zh-CN" altLang="en-US" dirty="0"/>
              <a:t>和验证集</a:t>
            </a:r>
            <a:r>
              <a:rPr lang="en-US" altLang="zh-CN" dirty="0" err="1"/>
              <a:t>new_val</a:t>
            </a:r>
            <a:r>
              <a:rPr lang="zh-CN" altLang="en-US" dirty="0">
                <a:solidFill>
                  <a:srgbClr val="0000FF"/>
                </a:solidFill>
              </a:rPr>
              <a:t>都是不同</a:t>
            </a:r>
            <a:r>
              <a:rPr lang="zh-CN" altLang="en-US" dirty="0"/>
              <a:t>的（实际上，不管是哪种交叉验证方法，都会有这样的问题，例如留一法），这样就会产生</a:t>
            </a:r>
            <a:r>
              <a:rPr lang="en-US" altLang="zh-CN" dirty="0"/>
              <a:t>new_train1,new_train2,...;new_val1,new_val2,...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很显然这样的操作没有“问题”，但是代码会变得</a:t>
            </a:r>
            <a:r>
              <a:rPr lang="zh-CN" altLang="en-US" b="1" dirty="0">
                <a:solidFill>
                  <a:srgbClr val="FF0000"/>
                </a:solidFill>
              </a:rPr>
              <a:t>非常繁琐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90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复杂的代码</a:t>
            </a:r>
            <a:r>
              <a:rPr lang="zh-CN" altLang="en-US" dirty="0">
                <a:solidFill>
                  <a:srgbClr val="0000FF"/>
                </a:solidFill>
              </a:rPr>
              <a:t> 还是 </a:t>
            </a:r>
            <a:r>
              <a:rPr lang="zh-CN" altLang="en-US" b="1" dirty="0">
                <a:solidFill>
                  <a:srgbClr val="0000FF"/>
                </a:solidFill>
              </a:rPr>
              <a:t>不可行的交叉验证评分</a:t>
            </a:r>
            <a:r>
              <a:rPr lang="zh-CN" altLang="en-US" dirty="0">
                <a:solidFill>
                  <a:srgbClr val="0000FF"/>
                </a:solidFill>
              </a:rPr>
              <a:t>？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管道模型</a:t>
            </a:r>
            <a:r>
              <a:rPr lang="en-US" altLang="zh-CN" sz="3200" b="1" dirty="0">
                <a:solidFill>
                  <a:srgbClr val="FF0000"/>
                </a:solidFill>
              </a:rPr>
              <a:t>Pipeline</a:t>
            </a:r>
          </a:p>
          <a:p>
            <a:pPr marL="0" indent="0" algn="l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algn="l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b="1" dirty="0"/>
              <a:t>管道模型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r>
              <a:rPr lang="zh-CN" altLang="en-US" dirty="0"/>
              <a:t>的时候，都重新对</a:t>
            </a:r>
            <a:r>
              <a:rPr lang="en-US" altLang="zh-CN" dirty="0" err="1"/>
              <a:t>trainval</a:t>
            </a:r>
            <a:r>
              <a:rPr lang="zh-CN" altLang="en-US" dirty="0"/>
              <a:t>进行拆分，并</a:t>
            </a:r>
            <a:r>
              <a:rPr lang="zh-CN" altLang="en-US" dirty="0">
                <a:solidFill>
                  <a:srgbClr val="FF0000"/>
                </a:solidFill>
              </a:rPr>
              <a:t>分别</a:t>
            </a:r>
            <a:r>
              <a:rPr lang="zh-CN" altLang="en-US" dirty="0"/>
              <a:t>对训练集</a:t>
            </a:r>
            <a:r>
              <a:rPr lang="en-US" altLang="zh-CN" dirty="0" err="1"/>
              <a:t>pipe_train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3201CF"/>
                </a:solidFill>
              </a:rPr>
              <a:t>预处理</a:t>
            </a:r>
            <a:r>
              <a:rPr lang="zh-CN" altLang="en-US" dirty="0"/>
              <a:t>，然后再用生成的</a:t>
            </a:r>
            <a:r>
              <a:rPr lang="en-US" altLang="zh-CN" dirty="0"/>
              <a:t>scale</a:t>
            </a:r>
            <a:r>
              <a:rPr lang="zh-CN" altLang="en-US" dirty="0"/>
              <a:t>对验证集</a:t>
            </a:r>
            <a:r>
              <a:rPr lang="en-US" altLang="zh-CN" dirty="0" err="1"/>
              <a:t>pipe_val</a:t>
            </a:r>
            <a:r>
              <a:rPr lang="zh-CN" altLang="en-US" dirty="0"/>
              <a:t>进行拟合。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使用管道模型，我们可以非常简单的代码实现刚刚的需求。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l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81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9712</TotalTime>
  <Words>1016</Words>
  <Application>Microsoft Office PowerPoint</Application>
  <PresentationFormat>全屏显示(4:3)</PresentationFormat>
  <Paragraphs>80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Office 主题​​</vt:lpstr>
      <vt:lpstr>第12讲 建立算法的管道模型</vt:lpstr>
      <vt:lpstr>Outlines</vt:lpstr>
      <vt:lpstr>1. 管道模型的概念</vt:lpstr>
      <vt:lpstr>2. 使用管道模型的原因</vt:lpstr>
      <vt:lpstr>2. 使用管道模型的原因</vt:lpstr>
      <vt:lpstr>2. 使用管道模型的原因</vt:lpstr>
      <vt:lpstr>2. 使用管道模型的原因</vt:lpstr>
      <vt:lpstr>2. 使用管道模型的原因</vt:lpstr>
      <vt:lpstr>2. 使用管道模型的原因</vt:lpstr>
      <vt:lpstr>2. 使用管道模型的原因</vt:lpstr>
      <vt:lpstr>3. 管道模型案例——股票涨跌分析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1321</cp:revision>
  <dcterms:created xsi:type="dcterms:W3CDTF">2016-09-20T07:20:31Z</dcterms:created>
  <dcterms:modified xsi:type="dcterms:W3CDTF">2020-02-21T14:39:07Z</dcterms:modified>
</cp:coreProperties>
</file>