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5.jpg" ContentType="image/jpg"/>
  <Override PartName="/ppt/media/image6.jpg" ContentType="image/jpg"/>
  <Override PartName="/ppt/media/image7.jpg" ContentType="image/jpg"/>
  <Override PartName="/ppt/media/image9.jpg" ContentType="image/jpg"/>
  <Override PartName="/ppt/media/image19.jpg" ContentType="image/jpg"/>
  <Override PartName="/ppt/media/image26.jpg" ContentType="image/jpg"/>
  <Override PartName="/ppt/media/image32.jpg" ContentType="image/jpg"/>
  <Override PartName="/ppt/media/image34.jpg" ContentType="image/jpg"/>
  <Override PartName="/ppt/media/image36.jpg" ContentType="image/jpg"/>
  <Override PartName="/ppt/media/image38.jpg" ContentType="image/jpg"/>
  <Override PartName="/ppt/media/image41.jpg" ContentType="image/jpg"/>
  <Override PartName="/ppt/media/image58.jpg" ContentType="image/jpg"/>
  <Override PartName="/ppt/media/image59.jpg" ContentType="image/jpg"/>
  <Override PartName="/ppt/media/image60.jpg" ContentType="image/jpg"/>
  <Override PartName="/ppt/media/image61.jpg" ContentType="image/jpg"/>
  <Override PartName="/ppt/media/image62.jpg" ContentType="image/jpg"/>
  <Override PartName="/ppt/media/image64.jpg" ContentType="image/jpg"/>
  <Override PartName="/ppt/media/image65.jpg" ContentType="image/jpg"/>
  <Override PartName="/ppt/media/image68.jpg" ContentType="image/jpg"/>
  <Override PartName="/ppt/media/image69.jpg" ContentType="image/jpg"/>
  <Override PartName="/ppt/media/image70.jpg" ContentType="image/jpg"/>
  <Override PartName="/ppt/media/image71.jpg" ContentType="image/jpg"/>
  <Override PartName="/ppt/media/image72.jpg" ContentType="image/jpg"/>
  <Override PartName="/ppt/media/image73.jpg" ContentType="image/jpg"/>
  <Override PartName="/ppt/media/image74.jpg" ContentType="image/jpg"/>
  <Override PartName="/ppt/media/image75.jpg" ContentType="image/jpg"/>
  <Override PartName="/ppt/media/image76.jpg" ContentType="image/jpg"/>
  <Override PartName="/ppt/media/image77.jpg" ContentType="image/jpg"/>
  <Override PartName="/ppt/media/image78.jpg" ContentType="image/jpg"/>
  <Override PartName="/ppt/media/image79.jpg" ContentType="image/jpg"/>
  <Override PartName="/ppt/media/image80.jpg" ContentType="image/jpg"/>
  <Override PartName="/ppt/media/image81.jpg" ContentType="image/jpg"/>
  <Override PartName="/ppt/media/image82.jpg" ContentType="image/jpg"/>
  <Override PartName="/ppt/media/image83.jpg" ContentType="image/jpg"/>
  <Override PartName="/ppt/media/image84.jpg" ContentType="image/jpg"/>
  <Override PartName="/ppt/media/image85.jpg" ContentType="image/jpg"/>
  <Override PartName="/ppt/media/image86.jpg" ContentType="image/jpg"/>
  <Override PartName="/ppt/media/image87.jpg" ContentType="image/jpg"/>
  <Override PartName="/ppt/media/image88.jpg" ContentType="image/jpg"/>
  <Override PartName="/ppt/media/image89.jpg" ContentType="image/jpg"/>
  <Override PartName="/ppt/media/image92.jpg" ContentType="image/jpg"/>
  <Override PartName="/ppt/media/image93.jpg" ContentType="image/jpg"/>
  <Override PartName="/ppt/media/image94.jpg" ContentType="image/jpg"/>
  <Override PartName="/ppt/media/image95.jpg" ContentType="image/jpg"/>
  <Override PartName="/ppt/media/image97.jpg" ContentType="image/jpg"/>
  <Override PartName="/ppt/media/image98.jpg" ContentType="image/jpg"/>
  <Override PartName="/ppt/media/image99.jpg" ContentType="image/jpg"/>
  <Override PartName="/ppt/media/image109.jpg" ContentType="image/jpg"/>
  <Override PartName="/ppt/media/image110.jpg" ContentType="image/jpg"/>
  <Override PartName="/ppt/media/image111.jpg" ContentType="image/jpg"/>
  <Override PartName="/ppt/media/image112.jpg" ContentType="image/jpg"/>
  <Override PartName="/ppt/media/image113.jpg" ContentType="image/jpg"/>
  <Override PartName="/ppt/media/image116.jpg" ContentType="image/jpg"/>
  <Override PartName="/ppt/media/image122.jpg" ContentType="image/jpg"/>
  <Override PartName="/ppt/media/image123.jpg" ContentType="image/jpg"/>
  <Override PartName="/ppt/media/image124.jpg" ContentType="image/jpg"/>
  <Override PartName="/ppt/media/image125.jpg" ContentType="image/jpg"/>
  <Override PartName="/ppt/media/image130.jpg" ContentType="image/jpg"/>
  <Override PartName="/ppt/media/image132.jpg" ContentType="image/jpg"/>
  <Override PartName="/ppt/media/image133.jpg" ContentType="image/jpg"/>
  <Override PartName="/ppt/media/image134.jpg" ContentType="image/jpg"/>
  <Override PartName="/ppt/media/image136.jpg" ContentType="image/jpg"/>
  <Override PartName="/ppt/media/image137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402" r:id="rId2"/>
    <p:sldId id="410" r:id="rId3"/>
    <p:sldId id="411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4" r:id="rId13"/>
    <p:sldId id="421" r:id="rId14"/>
    <p:sldId id="420" r:id="rId15"/>
    <p:sldId id="422" r:id="rId16"/>
    <p:sldId id="423" r:id="rId17"/>
    <p:sldId id="431" r:id="rId18"/>
    <p:sldId id="432" r:id="rId19"/>
    <p:sldId id="447" r:id="rId20"/>
    <p:sldId id="433" r:id="rId21"/>
    <p:sldId id="425" r:id="rId22"/>
    <p:sldId id="434" r:id="rId23"/>
    <p:sldId id="426" r:id="rId24"/>
    <p:sldId id="427" r:id="rId25"/>
    <p:sldId id="428" r:id="rId26"/>
    <p:sldId id="429" r:id="rId27"/>
    <p:sldId id="439" r:id="rId28"/>
    <p:sldId id="430" r:id="rId29"/>
    <p:sldId id="440" r:id="rId30"/>
    <p:sldId id="441" r:id="rId31"/>
    <p:sldId id="435" r:id="rId32"/>
    <p:sldId id="436" r:id="rId33"/>
    <p:sldId id="437" r:id="rId34"/>
    <p:sldId id="442" r:id="rId35"/>
    <p:sldId id="443" r:id="rId36"/>
    <p:sldId id="444" r:id="rId37"/>
    <p:sldId id="445" r:id="rId38"/>
    <p:sldId id="446" r:id="rId39"/>
    <p:sldId id="408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0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414" autoAdjust="0"/>
  </p:normalViewPr>
  <p:slideViewPr>
    <p:cSldViewPr snapToGrid="0">
      <p:cViewPr varScale="1">
        <p:scale>
          <a:sx n="122" d="100"/>
          <a:sy n="122" d="100"/>
        </p:scale>
        <p:origin x="120" y="8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5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1DD95-2A29-4EE2-B225-52E901FF2496}" type="datetimeFigureOut">
              <a:rPr lang="zh-CN" altLang="en-US" smtClean="0"/>
              <a:t>2020-2-20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BAA61-DA0C-4475-9FD7-EDE8EF171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218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32A47-0651-4271-B9F6-B3977625BE84}" type="datetimeFigureOut">
              <a:rPr lang="zh-CN" altLang="en-US" smtClean="0"/>
              <a:t>2020-2-20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8BB62-F2D0-4E38-9BD1-9DF1331E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73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81" y="1122363"/>
            <a:ext cx="8694295" cy="179322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77383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71500" y="5069305"/>
            <a:ext cx="8024648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fld id="{D89B5113-B326-41C4-9D82-9CE3FD3B1E87}" type="datetime4">
              <a:rPr lang="en-US" altLang="zh-CN" sz="2000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February 20, 2020</a:t>
            </a:fld>
            <a:endParaRPr lang="zh-CN" altLang="en-US" sz="1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6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  <a:prstGeom prst="rect">
            <a:avLst/>
          </a:prstGeom>
        </p:spPr>
        <p:txBody>
          <a:bodyPr/>
          <a:lstStyle>
            <a:lvl1pPr marL="228600" indent="-288000">
              <a:lnSpc>
                <a:spcPct val="120000"/>
              </a:lnSpc>
              <a:spcBef>
                <a:spcPts val="0"/>
              </a:spcBef>
              <a:buFontTx/>
              <a:buBlip>
                <a:blip r:embed="rId3"/>
              </a:buBlip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0700" indent="-342900">
              <a:lnSpc>
                <a:spcPct val="120000"/>
              </a:lnSpc>
              <a:spcBef>
                <a:spcPts val="0"/>
              </a:spcBef>
              <a:buFontTx/>
              <a:buBlip>
                <a:blip r:embed="rId3"/>
              </a:buBlip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0" y="0"/>
            <a:ext cx="7555043" cy="549275"/>
          </a:xfrm>
          <a:prstGeom prst="rect">
            <a:avLst/>
          </a:prstGeom>
        </p:spPr>
        <p:txBody>
          <a:bodyPr tIns="36000" bIns="0" anchor="ctr" anchorCtr="0"/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7500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>
            <a:extLst>
              <a:ext uri="{FF2B5EF4-FFF2-40B4-BE49-F238E27FC236}">
                <a16:creationId xmlns:a16="http://schemas.microsoft.com/office/drawing/2014/main" id="{0992B3FD-F832-450B-9C3A-D13F02D03090}"/>
              </a:ext>
            </a:extLst>
          </p:cNvPr>
          <p:cNvSpPr txBox="1">
            <a:spLocks/>
          </p:cNvSpPr>
          <p:nvPr userDrawn="1"/>
        </p:nvSpPr>
        <p:spPr>
          <a:xfrm>
            <a:off x="0" y="268001"/>
            <a:ext cx="9144000" cy="549275"/>
          </a:xfrm>
          <a:prstGeom prst="rect">
            <a:avLst/>
          </a:prstGeom>
        </p:spPr>
        <p:txBody>
          <a:bodyPr anchor="ctr" anchorCtr="0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b="1" cap="none" spc="0">
                <a:ln/>
                <a:solidFill>
                  <a:schemeClr val="accent4"/>
                </a:solidFill>
                <a:effectLst/>
              </a:rPr>
              <a:t>欧老师的联系方式</a:t>
            </a:r>
            <a:endParaRPr lang="zh-CN" altLang="en-US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57691F66-7C21-47C2-9015-04B806E3CDDB}"/>
              </a:ext>
            </a:extLst>
          </p:cNvPr>
          <p:cNvSpPr txBox="1"/>
          <p:nvPr userDrawn="1"/>
        </p:nvSpPr>
        <p:spPr>
          <a:xfrm>
            <a:off x="0" y="2385695"/>
            <a:ext cx="91440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1647825" algn="l"/>
                <a:tab pos="3282950" algn="l"/>
              </a:tabLst>
            </a:pPr>
            <a:r>
              <a:rPr sz="2800" b="1" dirty="0">
                <a:solidFill>
                  <a:srgbClr val="FFFF0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 dirty="0">
              <a:solidFill>
                <a:srgbClr val="FFFF00"/>
              </a:solidFill>
              <a:latin typeface="微软雅黑"/>
              <a:cs typeface="微软雅黑"/>
            </a:endParaRP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82C65425-B86B-4B52-B19E-1E1AE5DED67E}"/>
              </a:ext>
            </a:extLst>
          </p:cNvPr>
          <p:cNvSpPr txBox="1"/>
          <p:nvPr userDrawn="1"/>
        </p:nvSpPr>
        <p:spPr>
          <a:xfrm>
            <a:off x="1818385" y="4406868"/>
            <a:ext cx="4397502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52F8C06-0DB6-4D97-A942-3DB7F8D03A92}"/>
              </a:ext>
            </a:extLst>
          </p:cNvPr>
          <p:cNvCxnSpPr/>
          <p:nvPr userDrawn="1"/>
        </p:nvCxnSpPr>
        <p:spPr>
          <a:xfrm>
            <a:off x="88900" y="817276"/>
            <a:ext cx="8636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71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571500" y="5069305"/>
            <a:ext cx="8024648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fld id="{D89B5113-B326-41C4-9D82-9CE3FD3B1E87}" type="datetime4">
              <a:rPr lang="en-US" altLang="zh-CN" sz="2000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February 20, 2020</a:t>
            </a:fld>
            <a:endParaRPr lang="zh-CN" altLang="en-US" sz="1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3136481" y="2088004"/>
            <a:ext cx="3249416" cy="8309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495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</a:t>
            </a:r>
            <a:r>
              <a:rPr lang="zh-CN" altLang="en-US" sz="4950" b="0" cap="none" spc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4950" b="0" cap="none" spc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you!</a:t>
            </a:r>
            <a:endParaRPr lang="zh-CN" altLang="en-US" sz="495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661441" y="4064548"/>
            <a:ext cx="8001000" cy="7160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Xinyu OU</a:t>
            </a:r>
          </a:p>
        </p:txBody>
      </p:sp>
    </p:spTree>
    <p:extLst>
      <p:ext uri="{BB962C8B-B14F-4D97-AF65-F5344CB8AC3E}">
        <p14:creationId xmlns:p14="http://schemas.microsoft.com/office/powerpoint/2010/main" val="119722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 txBox="1">
            <a:spLocks/>
          </p:cNvSpPr>
          <p:nvPr userDrawn="1"/>
        </p:nvSpPr>
        <p:spPr>
          <a:xfrm>
            <a:off x="0" y="6695052"/>
            <a:ext cx="4595648" cy="161584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baseline="0" dirty="0">
                <a:latin typeface="Calibri Light" panose="020F0302020204030204" pitchFamily="34" charset="0"/>
                <a:ea typeface="微软雅黑 Light" panose="020B0502040204020203" pitchFamily="34" charset="-122"/>
              </a:rPr>
              <a:t>OuXinyu | ouxinyu@alumni.hust.edu.cn </a:t>
            </a:r>
            <a:endParaRPr lang="zh-CN" altLang="en-US" sz="1050" baseline="0" dirty="0">
              <a:latin typeface="Calibri Light" panose="020F030202020403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4595648" y="6695052"/>
            <a:ext cx="4548353" cy="161583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5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Yunnan Open </a:t>
            </a:r>
            <a:r>
              <a:rPr lang="en-US" altLang="zh-CN" sz="1050" baseline="0" dirty="0" err="1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Univsersity</a:t>
            </a:r>
            <a:r>
              <a:rPr lang="en-US" altLang="zh-CN" sz="105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                                                                                </a:t>
            </a:r>
            <a:fld id="{7202DD23-40A6-4897-9814-C905B8680320}" type="slidenum">
              <a:rPr lang="en-US" altLang="zh-CN" sz="900" baseline="0" smtClean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‹#›</a:t>
            </a:fld>
            <a:r>
              <a:rPr lang="en-US" altLang="zh-CN" sz="90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/39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7ECA0AD-7D08-4D27-89C7-F72B9F33BBCF}"/>
              </a:ext>
            </a:extLst>
          </p:cNvPr>
          <p:cNvSpPr txBox="1">
            <a:spLocks/>
          </p:cNvSpPr>
          <p:nvPr userDrawn="1"/>
        </p:nvSpPr>
        <p:spPr>
          <a:xfrm>
            <a:off x="0" y="6699116"/>
            <a:ext cx="2200656" cy="161583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050" baseline="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099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jp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image" Target="../media/image12.png"/><Relationship Id="rId16" Type="http://schemas.openxmlformats.org/officeDocument/2006/relationships/image" Target="../media/image26.jp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jp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jp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jpg"/><Relationship Id="rId14" Type="http://schemas.openxmlformats.org/officeDocument/2006/relationships/image" Target="../media/image24.png"/><Relationship Id="rId22" Type="http://schemas.openxmlformats.org/officeDocument/2006/relationships/image" Target="../media/image32.jpg"/><Relationship Id="rId27" Type="http://schemas.openxmlformats.org/officeDocument/2006/relationships/image" Target="../media/image37.png"/><Relationship Id="rId30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1.jp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jpg"/><Relationship Id="rId5" Type="http://schemas.openxmlformats.org/officeDocument/2006/relationships/image" Target="../media/image61.jpg"/><Relationship Id="rId4" Type="http://schemas.openxmlformats.org/officeDocument/2006/relationships/image" Target="../media/image6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7" Type="http://schemas.openxmlformats.org/officeDocument/2006/relationships/image" Target="../media/image73.jp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jpg"/><Relationship Id="rId5" Type="http://schemas.openxmlformats.org/officeDocument/2006/relationships/image" Target="../media/image71.jpg"/><Relationship Id="rId4" Type="http://schemas.openxmlformats.org/officeDocument/2006/relationships/image" Target="../media/image70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jpg"/><Relationship Id="rId3" Type="http://schemas.openxmlformats.org/officeDocument/2006/relationships/image" Target="../media/image75.jpg"/><Relationship Id="rId7" Type="http://schemas.openxmlformats.org/officeDocument/2006/relationships/image" Target="../media/image79.jpg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jpg"/><Relationship Id="rId5" Type="http://schemas.openxmlformats.org/officeDocument/2006/relationships/image" Target="../media/image77.jpg"/><Relationship Id="rId4" Type="http://schemas.openxmlformats.org/officeDocument/2006/relationships/image" Target="../media/image76.jpg"/><Relationship Id="rId9" Type="http://schemas.openxmlformats.org/officeDocument/2006/relationships/image" Target="../media/image81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jpg"/><Relationship Id="rId3" Type="http://schemas.openxmlformats.org/officeDocument/2006/relationships/image" Target="../media/image83.jpg"/><Relationship Id="rId7" Type="http://schemas.openxmlformats.org/officeDocument/2006/relationships/image" Target="../media/image87.jpg"/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jpg"/><Relationship Id="rId5" Type="http://schemas.openxmlformats.org/officeDocument/2006/relationships/image" Target="../media/image85.jpg"/><Relationship Id="rId4" Type="http://schemas.openxmlformats.org/officeDocument/2006/relationships/image" Target="../media/image8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g"/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jpg"/><Relationship Id="rId5" Type="http://schemas.openxmlformats.org/officeDocument/2006/relationships/image" Target="../media/image84.jpg"/><Relationship Id="rId4" Type="http://schemas.openxmlformats.org/officeDocument/2006/relationships/image" Target="../media/image88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g"/><Relationship Id="rId2" Type="http://schemas.openxmlformats.org/officeDocument/2006/relationships/image" Target="../media/image9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jp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jp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12" Type="http://schemas.openxmlformats.org/officeDocument/2006/relationships/image" Target="../media/image110.jp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jpg"/><Relationship Id="rId5" Type="http://schemas.openxmlformats.org/officeDocument/2006/relationships/image" Target="../media/image103.png"/><Relationship Id="rId15" Type="http://schemas.openxmlformats.org/officeDocument/2006/relationships/image" Target="../media/image113.jp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Relationship Id="rId14" Type="http://schemas.openxmlformats.org/officeDocument/2006/relationships/image" Target="../media/image112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jpg"/><Relationship Id="rId3" Type="http://schemas.openxmlformats.org/officeDocument/2006/relationships/image" Target="../media/image129.png"/><Relationship Id="rId7" Type="http://schemas.openxmlformats.org/officeDocument/2006/relationships/image" Target="../media/image133.jp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jpg"/><Relationship Id="rId5" Type="http://schemas.openxmlformats.org/officeDocument/2006/relationships/image" Target="../media/image131.png"/><Relationship Id="rId4" Type="http://schemas.openxmlformats.org/officeDocument/2006/relationships/image" Target="../media/image130.jpg"/><Relationship Id="rId9" Type="http://schemas.openxmlformats.org/officeDocument/2006/relationships/image" Target="../media/image1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jpg"/><Relationship Id="rId2" Type="http://schemas.openxmlformats.org/officeDocument/2006/relationships/image" Target="../media/image13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01678-267E-4899-97A3-12055A1B3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22363"/>
            <a:ext cx="9144000" cy="1793224"/>
          </a:xfrm>
        </p:spPr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1.1</a:t>
            </a:r>
            <a:r>
              <a:rPr lang="zh-CN" altLang="en-US" b="1"/>
              <a:t>讲 </a:t>
            </a:r>
            <a:r>
              <a:rPr lang="zh-CN" altLang="en-US" b="1" dirty="0"/>
              <a:t>机器学习绪论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CDC1D6-3361-42BF-B84C-F89CB659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077383"/>
            <a:ext cx="9144000" cy="1655762"/>
          </a:xfrm>
        </p:spPr>
        <p:txBody>
          <a:bodyPr/>
          <a:lstStyle/>
          <a:p>
            <a:r>
              <a:rPr lang="zh-CN" altLang="en-US" dirty="0"/>
              <a:t>主讲教师：欧新宇</a:t>
            </a:r>
          </a:p>
        </p:txBody>
      </p:sp>
    </p:spTree>
    <p:extLst>
      <p:ext uri="{BB962C8B-B14F-4D97-AF65-F5344CB8AC3E}">
        <p14:creationId xmlns:p14="http://schemas.microsoft.com/office/powerpoint/2010/main" val="369470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537B649-1A0D-4735-82A4-7B7A69E1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例</a:t>
            </a:r>
            <a:r>
              <a:rPr lang="zh-CN" altLang="en-US" spc="-5" dirty="0">
                <a:solidFill>
                  <a:srgbClr val="000000"/>
                </a:solidFill>
              </a:rPr>
              <a:t>如：互</a:t>
            </a:r>
            <a:r>
              <a:rPr lang="zh-CN" altLang="en-US" dirty="0">
                <a:solidFill>
                  <a:srgbClr val="000000"/>
                </a:solidFill>
              </a:rPr>
              <a:t>联</a:t>
            </a:r>
            <a:r>
              <a:rPr lang="zh-CN" altLang="en-US" spc="-5" dirty="0">
                <a:solidFill>
                  <a:srgbClr val="000000"/>
                </a:solidFill>
              </a:rPr>
              <a:t>网搜索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039A8F4-E941-4069-90E9-797298D0FBE6}"/>
              </a:ext>
            </a:extLst>
          </p:cNvPr>
          <p:cNvSpPr/>
          <p:nvPr/>
        </p:nvSpPr>
        <p:spPr>
          <a:xfrm>
            <a:off x="1707938" y="3400806"/>
            <a:ext cx="6739127" cy="2529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A90D7C87-592C-483C-B58C-AE65DACCD108}"/>
              </a:ext>
            </a:extLst>
          </p:cNvPr>
          <p:cNvSpPr/>
          <p:nvPr/>
        </p:nvSpPr>
        <p:spPr>
          <a:xfrm>
            <a:off x="1755182" y="3428238"/>
            <a:ext cx="6644640" cy="2435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273F8C3C-8EAB-4FF1-84D5-4008278BB927}"/>
              </a:ext>
            </a:extLst>
          </p:cNvPr>
          <p:cNvSpPr/>
          <p:nvPr/>
        </p:nvSpPr>
        <p:spPr>
          <a:xfrm>
            <a:off x="1755182" y="3428238"/>
            <a:ext cx="6644640" cy="2435860"/>
          </a:xfrm>
          <a:custGeom>
            <a:avLst/>
            <a:gdLst/>
            <a:ahLst/>
            <a:cxnLst/>
            <a:rect l="l" t="t" r="r" b="b"/>
            <a:pathLst>
              <a:path w="6644640" h="2435860">
                <a:moveTo>
                  <a:pt x="0" y="2435352"/>
                </a:moveTo>
                <a:lnTo>
                  <a:pt x="6644640" y="2435352"/>
                </a:lnTo>
                <a:lnTo>
                  <a:pt x="6644640" y="0"/>
                </a:lnTo>
                <a:lnTo>
                  <a:pt x="0" y="0"/>
                </a:lnTo>
                <a:lnTo>
                  <a:pt x="0" y="2435352"/>
                </a:lnTo>
                <a:close/>
              </a:path>
            </a:pathLst>
          </a:custGeom>
          <a:ln w="9144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774E85C9-9439-4F41-81EB-AC720EEAEEC8}"/>
              </a:ext>
            </a:extLst>
          </p:cNvPr>
          <p:cNvSpPr/>
          <p:nvPr/>
        </p:nvSpPr>
        <p:spPr>
          <a:xfrm>
            <a:off x="2157519" y="3652267"/>
            <a:ext cx="1385316" cy="5059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91D546CF-8158-4248-B25C-20BCBFD088C3}"/>
              </a:ext>
            </a:extLst>
          </p:cNvPr>
          <p:cNvSpPr/>
          <p:nvPr/>
        </p:nvSpPr>
        <p:spPr>
          <a:xfrm>
            <a:off x="2405931" y="3749803"/>
            <a:ext cx="800099" cy="283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70279F7C-E259-421E-8500-5B49C8C198AE}"/>
              </a:ext>
            </a:extLst>
          </p:cNvPr>
          <p:cNvSpPr/>
          <p:nvPr/>
        </p:nvSpPr>
        <p:spPr>
          <a:xfrm>
            <a:off x="2197143" y="4755642"/>
            <a:ext cx="1383792" cy="5074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13ED4742-BE3D-4B14-A8DC-4590CF8A5988}"/>
              </a:ext>
            </a:extLst>
          </p:cNvPr>
          <p:cNvSpPr/>
          <p:nvPr/>
        </p:nvSpPr>
        <p:spPr>
          <a:xfrm>
            <a:off x="2498894" y="4813555"/>
            <a:ext cx="792480" cy="3063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B4858AB8-D74A-4F60-B127-4FA2B46066D2}"/>
              </a:ext>
            </a:extLst>
          </p:cNvPr>
          <p:cNvSpPr txBox="1"/>
          <p:nvPr/>
        </p:nvSpPr>
        <p:spPr>
          <a:xfrm>
            <a:off x="2057824" y="6160676"/>
            <a:ext cx="52336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 err="1">
                <a:solidFill>
                  <a:srgbClr val="0000FF"/>
                </a:solidFill>
                <a:latin typeface="Microsoft JhengHei"/>
                <a:cs typeface="Microsoft JhengHei"/>
              </a:rPr>
              <a:t>机器学习技术正在支</a:t>
            </a:r>
            <a:r>
              <a:rPr sz="2400" b="1" spc="0" dirty="0" err="1">
                <a:solidFill>
                  <a:srgbClr val="0000FF"/>
                </a:solidFill>
                <a:latin typeface="Microsoft JhengHei"/>
                <a:cs typeface="Microsoft JhengHei"/>
              </a:rPr>
              <a:t>撑</a:t>
            </a:r>
            <a:r>
              <a:rPr sz="2400" b="1" dirty="0" err="1">
                <a:solidFill>
                  <a:srgbClr val="0000FF"/>
                </a:solidFill>
                <a:latin typeface="Microsoft JhengHei"/>
                <a:cs typeface="Microsoft JhengHei"/>
              </a:rPr>
              <a:t>着各种搜索引擎</a:t>
            </a:r>
            <a:endParaRPr sz="2400" dirty="0">
              <a:latin typeface="Microsoft JhengHei"/>
              <a:cs typeface="Microsoft JhengHei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DA6AAA16-2C26-4555-8C9D-6453E58D0DF3}"/>
              </a:ext>
            </a:extLst>
          </p:cNvPr>
          <p:cNvSpPr/>
          <p:nvPr/>
        </p:nvSpPr>
        <p:spPr>
          <a:xfrm>
            <a:off x="3990890" y="3777235"/>
            <a:ext cx="1464564" cy="15483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EFF5CCF4-DD93-4E1D-BD14-31DD6E15AD7B}"/>
              </a:ext>
            </a:extLst>
          </p:cNvPr>
          <p:cNvSpPr/>
          <p:nvPr/>
        </p:nvSpPr>
        <p:spPr>
          <a:xfrm>
            <a:off x="4070139" y="3856482"/>
            <a:ext cx="1306067" cy="13898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01ED971E-1723-4C5D-9BF2-A6FBD1D90FAA}"/>
              </a:ext>
            </a:extLst>
          </p:cNvPr>
          <p:cNvSpPr txBox="1"/>
          <p:nvPr/>
        </p:nvSpPr>
        <p:spPr>
          <a:xfrm>
            <a:off x="4489874" y="5250435"/>
            <a:ext cx="3695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Microsoft JhengHei"/>
                <a:cs typeface="Microsoft JhengHei"/>
              </a:rPr>
              <a:t>模型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527B8F1D-C80D-49F0-8213-55F9AC0C26DA}"/>
              </a:ext>
            </a:extLst>
          </p:cNvPr>
          <p:cNvSpPr/>
          <p:nvPr/>
        </p:nvSpPr>
        <p:spPr>
          <a:xfrm>
            <a:off x="6581691" y="4068318"/>
            <a:ext cx="1025651" cy="8107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634CE52D-3D36-4134-A70B-2F0568C6D6C7}"/>
              </a:ext>
            </a:extLst>
          </p:cNvPr>
          <p:cNvSpPr/>
          <p:nvPr/>
        </p:nvSpPr>
        <p:spPr>
          <a:xfrm>
            <a:off x="6628934" y="4095750"/>
            <a:ext cx="931164" cy="7162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0C27CE8E-101B-4DD0-8517-62AB4639223D}"/>
              </a:ext>
            </a:extLst>
          </p:cNvPr>
          <p:cNvSpPr/>
          <p:nvPr/>
        </p:nvSpPr>
        <p:spPr>
          <a:xfrm>
            <a:off x="6628934" y="4095750"/>
            <a:ext cx="931544" cy="716280"/>
          </a:xfrm>
          <a:custGeom>
            <a:avLst/>
            <a:gdLst/>
            <a:ahLst/>
            <a:cxnLst/>
            <a:rect l="l" t="t" r="r" b="b"/>
            <a:pathLst>
              <a:path w="931545" h="716279">
                <a:moveTo>
                  <a:pt x="0" y="119380"/>
                </a:moveTo>
                <a:lnTo>
                  <a:pt x="9384" y="72919"/>
                </a:lnTo>
                <a:lnTo>
                  <a:pt x="34972" y="34972"/>
                </a:lnTo>
                <a:lnTo>
                  <a:pt x="72919" y="9384"/>
                </a:lnTo>
                <a:lnTo>
                  <a:pt x="119380" y="0"/>
                </a:lnTo>
                <a:lnTo>
                  <a:pt x="811784" y="0"/>
                </a:lnTo>
                <a:lnTo>
                  <a:pt x="858244" y="9384"/>
                </a:lnTo>
                <a:lnTo>
                  <a:pt x="896191" y="34972"/>
                </a:lnTo>
                <a:lnTo>
                  <a:pt x="921779" y="72919"/>
                </a:lnTo>
                <a:lnTo>
                  <a:pt x="931163" y="119380"/>
                </a:lnTo>
                <a:lnTo>
                  <a:pt x="931163" y="596900"/>
                </a:lnTo>
                <a:lnTo>
                  <a:pt x="921779" y="643360"/>
                </a:lnTo>
                <a:lnTo>
                  <a:pt x="896191" y="681307"/>
                </a:lnTo>
                <a:lnTo>
                  <a:pt x="858244" y="706895"/>
                </a:lnTo>
                <a:lnTo>
                  <a:pt x="811784" y="716280"/>
                </a:lnTo>
                <a:lnTo>
                  <a:pt x="119380" y="716280"/>
                </a:lnTo>
                <a:lnTo>
                  <a:pt x="72919" y="706895"/>
                </a:lnTo>
                <a:lnTo>
                  <a:pt x="34972" y="681307"/>
                </a:lnTo>
                <a:lnTo>
                  <a:pt x="9384" y="643360"/>
                </a:lnTo>
                <a:lnTo>
                  <a:pt x="0" y="596900"/>
                </a:lnTo>
                <a:lnTo>
                  <a:pt x="0" y="119380"/>
                </a:lnTo>
                <a:close/>
              </a:path>
            </a:pathLst>
          </a:custGeom>
          <a:ln w="9143">
            <a:solidFill>
              <a:srgbClr val="2E97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7C529842-4066-4A45-BA07-1EC19B44038D}"/>
              </a:ext>
            </a:extLst>
          </p:cNvPr>
          <p:cNvSpPr txBox="1"/>
          <p:nvPr/>
        </p:nvSpPr>
        <p:spPr>
          <a:xfrm>
            <a:off x="6839881" y="4142232"/>
            <a:ext cx="5251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latin typeface="Microsoft JhengHei"/>
                <a:cs typeface="Microsoft JhengHei"/>
              </a:rPr>
              <a:t>机器 学习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3DA9F8F8-87A6-4E0C-B027-848B5298589E}"/>
              </a:ext>
            </a:extLst>
          </p:cNvPr>
          <p:cNvSpPr/>
          <p:nvPr/>
        </p:nvSpPr>
        <p:spPr>
          <a:xfrm>
            <a:off x="6492282" y="3034031"/>
            <a:ext cx="554990" cy="823594"/>
          </a:xfrm>
          <a:custGeom>
            <a:avLst/>
            <a:gdLst/>
            <a:ahLst/>
            <a:cxnLst/>
            <a:rect l="l" t="t" r="r" b="b"/>
            <a:pathLst>
              <a:path w="554990" h="823595">
                <a:moveTo>
                  <a:pt x="0" y="0"/>
                </a:moveTo>
                <a:lnTo>
                  <a:pt x="41325" y="10525"/>
                </a:lnTo>
                <a:lnTo>
                  <a:pt x="81598" y="24105"/>
                </a:lnTo>
                <a:lnTo>
                  <a:pt x="120745" y="40632"/>
                </a:lnTo>
                <a:lnTo>
                  <a:pt x="158694" y="59997"/>
                </a:lnTo>
                <a:lnTo>
                  <a:pt x="195371" y="82093"/>
                </a:lnTo>
                <a:lnTo>
                  <a:pt x="230705" y="106810"/>
                </a:lnTo>
                <a:lnTo>
                  <a:pt x="264621" y="134041"/>
                </a:lnTo>
                <a:lnTo>
                  <a:pt x="297047" y="163677"/>
                </a:lnTo>
                <a:lnTo>
                  <a:pt x="327909" y="195610"/>
                </a:lnTo>
                <a:lnTo>
                  <a:pt x="357135" y="229732"/>
                </a:lnTo>
                <a:lnTo>
                  <a:pt x="384653" y="265934"/>
                </a:lnTo>
                <a:lnTo>
                  <a:pt x="410388" y="304108"/>
                </a:lnTo>
                <a:lnTo>
                  <a:pt x="434268" y="344146"/>
                </a:lnTo>
                <a:lnTo>
                  <a:pt x="456220" y="385939"/>
                </a:lnTo>
                <a:lnTo>
                  <a:pt x="476171" y="429380"/>
                </a:lnTo>
                <a:lnTo>
                  <a:pt x="494048" y="474360"/>
                </a:lnTo>
                <a:lnTo>
                  <a:pt x="509779" y="520770"/>
                </a:lnTo>
                <a:lnTo>
                  <a:pt x="523289" y="568503"/>
                </a:lnTo>
                <a:lnTo>
                  <a:pt x="534507" y="617450"/>
                </a:lnTo>
                <a:lnTo>
                  <a:pt x="543358" y="667503"/>
                </a:lnTo>
                <a:lnTo>
                  <a:pt x="549772" y="718553"/>
                </a:lnTo>
                <a:lnTo>
                  <a:pt x="553673" y="770493"/>
                </a:lnTo>
                <a:lnTo>
                  <a:pt x="554990" y="823213"/>
                </a:lnTo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5F4A9B0D-20F8-4E45-A466-E236A4AB29B1}"/>
              </a:ext>
            </a:extLst>
          </p:cNvPr>
          <p:cNvSpPr/>
          <p:nvPr/>
        </p:nvSpPr>
        <p:spPr>
          <a:xfrm>
            <a:off x="7243868" y="2995041"/>
            <a:ext cx="471170" cy="850265"/>
          </a:xfrm>
          <a:custGeom>
            <a:avLst/>
            <a:gdLst/>
            <a:ahLst/>
            <a:cxnLst/>
            <a:rect l="l" t="t" r="r" b="b"/>
            <a:pathLst>
              <a:path w="471170" h="850264">
                <a:moveTo>
                  <a:pt x="470662" y="0"/>
                </a:moveTo>
                <a:lnTo>
                  <a:pt x="433465" y="14865"/>
                </a:lnTo>
                <a:lnTo>
                  <a:pt x="397354" y="32750"/>
                </a:lnTo>
                <a:lnTo>
                  <a:pt x="362392" y="53541"/>
                </a:lnTo>
                <a:lnTo>
                  <a:pt x="328642" y="77125"/>
                </a:lnTo>
                <a:lnTo>
                  <a:pt x="296167" y="103389"/>
                </a:lnTo>
                <a:lnTo>
                  <a:pt x="265030" y="132219"/>
                </a:lnTo>
                <a:lnTo>
                  <a:pt x="235292" y="163502"/>
                </a:lnTo>
                <a:lnTo>
                  <a:pt x="207018" y="197124"/>
                </a:lnTo>
                <a:lnTo>
                  <a:pt x="180270" y="232973"/>
                </a:lnTo>
                <a:lnTo>
                  <a:pt x="155111" y="270935"/>
                </a:lnTo>
                <a:lnTo>
                  <a:pt x="131603" y="310896"/>
                </a:lnTo>
                <a:lnTo>
                  <a:pt x="109810" y="352743"/>
                </a:lnTo>
                <a:lnTo>
                  <a:pt x="89794" y="396362"/>
                </a:lnTo>
                <a:lnTo>
                  <a:pt x="71619" y="441641"/>
                </a:lnTo>
                <a:lnTo>
                  <a:pt x="55346" y="488467"/>
                </a:lnTo>
                <a:lnTo>
                  <a:pt x="41039" y="536725"/>
                </a:lnTo>
                <a:lnTo>
                  <a:pt x="28761" y="586302"/>
                </a:lnTo>
                <a:lnTo>
                  <a:pt x="18575" y="637085"/>
                </a:lnTo>
                <a:lnTo>
                  <a:pt x="10542" y="688961"/>
                </a:lnTo>
                <a:lnTo>
                  <a:pt x="4727" y="741816"/>
                </a:lnTo>
                <a:lnTo>
                  <a:pt x="1192" y="795537"/>
                </a:lnTo>
                <a:lnTo>
                  <a:pt x="0" y="850011"/>
                </a:lnTo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108209E5-072D-4A7F-B917-600CD785FAA2}"/>
              </a:ext>
            </a:extLst>
          </p:cNvPr>
          <p:cNvSpPr/>
          <p:nvPr/>
        </p:nvSpPr>
        <p:spPr>
          <a:xfrm>
            <a:off x="6830865" y="3799332"/>
            <a:ext cx="313055" cy="227329"/>
          </a:xfrm>
          <a:custGeom>
            <a:avLst/>
            <a:gdLst/>
            <a:ahLst/>
            <a:cxnLst/>
            <a:rect l="l" t="t" r="r" b="b"/>
            <a:pathLst>
              <a:path w="313054" h="227329">
                <a:moveTo>
                  <a:pt x="0" y="0"/>
                </a:moveTo>
                <a:lnTo>
                  <a:pt x="312928" y="227329"/>
                </a:lnTo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516F86F2-AAA3-488B-8C51-4A27BD2ECB0E}"/>
              </a:ext>
            </a:extLst>
          </p:cNvPr>
          <p:cNvSpPr/>
          <p:nvPr/>
        </p:nvSpPr>
        <p:spPr>
          <a:xfrm>
            <a:off x="7143284" y="3796285"/>
            <a:ext cx="315595" cy="231775"/>
          </a:xfrm>
          <a:custGeom>
            <a:avLst/>
            <a:gdLst/>
            <a:ahLst/>
            <a:cxnLst/>
            <a:rect l="l" t="t" r="r" b="b"/>
            <a:pathLst>
              <a:path w="315595" h="231775">
                <a:moveTo>
                  <a:pt x="0" y="231520"/>
                </a:moveTo>
                <a:lnTo>
                  <a:pt x="315341" y="0"/>
                </a:lnTo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089D5F1D-F3A9-494A-89B6-2539EFB35F5D}"/>
              </a:ext>
            </a:extLst>
          </p:cNvPr>
          <p:cNvSpPr/>
          <p:nvPr/>
        </p:nvSpPr>
        <p:spPr>
          <a:xfrm>
            <a:off x="5594139" y="4254247"/>
            <a:ext cx="739139" cy="4404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7DDD1923-6F87-4B1C-96A7-01BC2580AE30}"/>
              </a:ext>
            </a:extLst>
          </p:cNvPr>
          <p:cNvSpPr/>
          <p:nvPr/>
        </p:nvSpPr>
        <p:spPr>
          <a:xfrm>
            <a:off x="5641383" y="4281679"/>
            <a:ext cx="644651" cy="3459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AC0215AB-D993-4745-BEBC-86C73C280868}"/>
              </a:ext>
            </a:extLst>
          </p:cNvPr>
          <p:cNvSpPr/>
          <p:nvPr/>
        </p:nvSpPr>
        <p:spPr>
          <a:xfrm>
            <a:off x="5641383" y="4281679"/>
            <a:ext cx="645160" cy="346075"/>
          </a:xfrm>
          <a:custGeom>
            <a:avLst/>
            <a:gdLst/>
            <a:ahLst/>
            <a:cxnLst/>
            <a:rect l="l" t="t" r="r" b="b"/>
            <a:pathLst>
              <a:path w="645160" h="346075">
                <a:moveTo>
                  <a:pt x="0" y="172974"/>
                </a:moveTo>
                <a:lnTo>
                  <a:pt x="172974" y="0"/>
                </a:lnTo>
                <a:lnTo>
                  <a:pt x="172974" y="86487"/>
                </a:lnTo>
                <a:lnTo>
                  <a:pt x="644652" y="86487"/>
                </a:lnTo>
                <a:lnTo>
                  <a:pt x="644652" y="259461"/>
                </a:lnTo>
                <a:lnTo>
                  <a:pt x="172974" y="259461"/>
                </a:lnTo>
                <a:lnTo>
                  <a:pt x="172974" y="345948"/>
                </a:lnTo>
                <a:lnTo>
                  <a:pt x="0" y="17297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6003918B-3F14-41AE-9A08-5977DC9F0B26}"/>
              </a:ext>
            </a:extLst>
          </p:cNvPr>
          <p:cNvSpPr/>
          <p:nvPr/>
        </p:nvSpPr>
        <p:spPr>
          <a:xfrm>
            <a:off x="144314" y="2340103"/>
            <a:ext cx="883919" cy="8839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3DC09B2F-A4A5-426D-9AEF-979630DDCAB3}"/>
              </a:ext>
            </a:extLst>
          </p:cNvPr>
          <p:cNvSpPr/>
          <p:nvPr/>
        </p:nvSpPr>
        <p:spPr>
          <a:xfrm>
            <a:off x="663236" y="3331465"/>
            <a:ext cx="0" cy="1210310"/>
          </a:xfrm>
          <a:custGeom>
            <a:avLst/>
            <a:gdLst/>
            <a:ahLst/>
            <a:cxnLst/>
            <a:rect l="l" t="t" r="r" b="b"/>
            <a:pathLst>
              <a:path h="1210310">
                <a:moveTo>
                  <a:pt x="0" y="0"/>
                </a:moveTo>
                <a:lnTo>
                  <a:pt x="0" y="121005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D3C30C5F-7D28-4C7F-B78D-81597EA3E7B7}"/>
              </a:ext>
            </a:extLst>
          </p:cNvPr>
          <p:cNvSpPr/>
          <p:nvPr/>
        </p:nvSpPr>
        <p:spPr>
          <a:xfrm>
            <a:off x="5264935" y="429918"/>
            <a:ext cx="3662679" cy="2608580"/>
          </a:xfrm>
          <a:custGeom>
            <a:avLst/>
            <a:gdLst/>
            <a:ahLst/>
            <a:cxnLst/>
            <a:rect l="l" t="t" r="r" b="b"/>
            <a:pathLst>
              <a:path w="3662679" h="2608580">
                <a:moveTo>
                  <a:pt x="2348561" y="2361415"/>
                </a:moveTo>
                <a:lnTo>
                  <a:pt x="1398416" y="2361415"/>
                </a:lnTo>
                <a:lnTo>
                  <a:pt x="1427639" y="2400215"/>
                </a:lnTo>
                <a:lnTo>
                  <a:pt x="1460011" y="2436216"/>
                </a:lnTo>
                <a:lnTo>
                  <a:pt x="1495312" y="2469261"/>
                </a:lnTo>
                <a:lnTo>
                  <a:pt x="1533322" y="2499194"/>
                </a:lnTo>
                <a:lnTo>
                  <a:pt x="1573820" y="2525859"/>
                </a:lnTo>
                <a:lnTo>
                  <a:pt x="1616586" y="2549099"/>
                </a:lnTo>
                <a:lnTo>
                  <a:pt x="1661401" y="2568759"/>
                </a:lnTo>
                <a:lnTo>
                  <a:pt x="1708042" y="2584681"/>
                </a:lnTo>
                <a:lnTo>
                  <a:pt x="1755853" y="2596636"/>
                </a:lnTo>
                <a:lnTo>
                  <a:pt x="1803733" y="2604462"/>
                </a:lnTo>
                <a:lnTo>
                  <a:pt x="1851467" y="2608270"/>
                </a:lnTo>
                <a:lnTo>
                  <a:pt x="1898842" y="2608171"/>
                </a:lnTo>
                <a:lnTo>
                  <a:pt x="1945644" y="2604277"/>
                </a:lnTo>
                <a:lnTo>
                  <a:pt x="1991658" y="2596699"/>
                </a:lnTo>
                <a:lnTo>
                  <a:pt x="2036670" y="2585548"/>
                </a:lnTo>
                <a:lnTo>
                  <a:pt x="2080467" y="2570936"/>
                </a:lnTo>
                <a:lnTo>
                  <a:pt x="2122834" y="2552974"/>
                </a:lnTo>
                <a:lnTo>
                  <a:pt x="2163557" y="2531773"/>
                </a:lnTo>
                <a:lnTo>
                  <a:pt x="2202422" y="2507444"/>
                </a:lnTo>
                <a:lnTo>
                  <a:pt x="2239215" y="2480100"/>
                </a:lnTo>
                <a:lnTo>
                  <a:pt x="2273722" y="2449850"/>
                </a:lnTo>
                <a:lnTo>
                  <a:pt x="2305728" y="2416808"/>
                </a:lnTo>
                <a:lnTo>
                  <a:pt x="2335021" y="2381083"/>
                </a:lnTo>
                <a:lnTo>
                  <a:pt x="2348561" y="2361415"/>
                </a:lnTo>
                <a:close/>
              </a:path>
              <a:path w="3662679" h="2608580">
                <a:moveTo>
                  <a:pt x="3039701" y="2132434"/>
                </a:moveTo>
                <a:lnTo>
                  <a:pt x="494557" y="2132434"/>
                </a:lnTo>
                <a:lnTo>
                  <a:pt x="501415" y="2143864"/>
                </a:lnTo>
                <a:lnTo>
                  <a:pt x="528093" y="2183673"/>
                </a:lnTo>
                <a:lnTo>
                  <a:pt x="557270" y="2220912"/>
                </a:lnTo>
                <a:lnTo>
                  <a:pt x="588771" y="2255540"/>
                </a:lnTo>
                <a:lnTo>
                  <a:pt x="622424" y="2287515"/>
                </a:lnTo>
                <a:lnTo>
                  <a:pt x="658055" y="2316795"/>
                </a:lnTo>
                <a:lnTo>
                  <a:pt x="695491" y="2343338"/>
                </a:lnTo>
                <a:lnTo>
                  <a:pt x="734558" y="2367101"/>
                </a:lnTo>
                <a:lnTo>
                  <a:pt x="775083" y="2388043"/>
                </a:lnTo>
                <a:lnTo>
                  <a:pt x="816893" y="2406122"/>
                </a:lnTo>
                <a:lnTo>
                  <a:pt x="859813" y="2421294"/>
                </a:lnTo>
                <a:lnTo>
                  <a:pt x="903672" y="2433519"/>
                </a:lnTo>
                <a:lnTo>
                  <a:pt x="948295" y="2442755"/>
                </a:lnTo>
                <a:lnTo>
                  <a:pt x="993509" y="2448958"/>
                </a:lnTo>
                <a:lnTo>
                  <a:pt x="1039140" y="2452088"/>
                </a:lnTo>
                <a:lnTo>
                  <a:pt x="1085016" y="2452102"/>
                </a:lnTo>
                <a:lnTo>
                  <a:pt x="1130962" y="2448957"/>
                </a:lnTo>
                <a:lnTo>
                  <a:pt x="1176806" y="2442613"/>
                </a:lnTo>
                <a:lnTo>
                  <a:pt x="1222374" y="2433026"/>
                </a:lnTo>
                <a:lnTo>
                  <a:pt x="1267492" y="2420155"/>
                </a:lnTo>
                <a:lnTo>
                  <a:pt x="1311987" y="2403958"/>
                </a:lnTo>
                <a:lnTo>
                  <a:pt x="1355687" y="2384392"/>
                </a:lnTo>
                <a:lnTo>
                  <a:pt x="1398416" y="2361415"/>
                </a:lnTo>
                <a:lnTo>
                  <a:pt x="2348561" y="2361415"/>
                </a:lnTo>
                <a:lnTo>
                  <a:pt x="2361385" y="2342787"/>
                </a:lnTo>
                <a:lnTo>
                  <a:pt x="2384607" y="2302031"/>
                </a:lnTo>
                <a:lnTo>
                  <a:pt x="2404472" y="2258928"/>
                </a:lnTo>
                <a:lnTo>
                  <a:pt x="2420766" y="2213587"/>
                </a:lnTo>
                <a:lnTo>
                  <a:pt x="2938708" y="2213587"/>
                </a:lnTo>
                <a:lnTo>
                  <a:pt x="2950791" y="2206598"/>
                </a:lnTo>
                <a:lnTo>
                  <a:pt x="2988717" y="2179557"/>
                </a:lnTo>
                <a:lnTo>
                  <a:pt x="3023746" y="2149182"/>
                </a:lnTo>
                <a:lnTo>
                  <a:pt x="3039701" y="2132434"/>
                </a:lnTo>
                <a:close/>
              </a:path>
              <a:path w="3662679" h="2608580">
                <a:moveTo>
                  <a:pt x="2938708" y="2213587"/>
                </a:moveTo>
                <a:lnTo>
                  <a:pt x="2420766" y="2213587"/>
                </a:lnTo>
                <a:lnTo>
                  <a:pt x="2468116" y="2238803"/>
                </a:lnTo>
                <a:lnTo>
                  <a:pt x="2517807" y="2258740"/>
                </a:lnTo>
                <a:lnTo>
                  <a:pt x="2569375" y="2273270"/>
                </a:lnTo>
                <a:lnTo>
                  <a:pt x="2622357" y="2282265"/>
                </a:lnTo>
                <a:lnTo>
                  <a:pt x="2676290" y="2285596"/>
                </a:lnTo>
                <a:lnTo>
                  <a:pt x="2726389" y="2283522"/>
                </a:lnTo>
                <a:lnTo>
                  <a:pt x="2775079" y="2276696"/>
                </a:lnTo>
                <a:lnTo>
                  <a:pt x="2822112" y="2265354"/>
                </a:lnTo>
                <a:lnTo>
                  <a:pt x="2867241" y="2249733"/>
                </a:lnTo>
                <a:lnTo>
                  <a:pt x="2910216" y="2230068"/>
                </a:lnTo>
                <a:lnTo>
                  <a:pt x="2938708" y="2213587"/>
                </a:lnTo>
                <a:close/>
              </a:path>
              <a:path w="3662679" h="2608580">
                <a:moveTo>
                  <a:pt x="917868" y="229617"/>
                </a:moveTo>
                <a:lnTo>
                  <a:pt x="870316" y="230083"/>
                </a:lnTo>
                <a:lnTo>
                  <a:pt x="822725" y="234419"/>
                </a:lnTo>
                <a:lnTo>
                  <a:pt x="774120" y="242885"/>
                </a:lnTo>
                <a:lnTo>
                  <a:pt x="727221" y="255123"/>
                </a:lnTo>
                <a:lnTo>
                  <a:pt x="682176" y="270947"/>
                </a:lnTo>
                <a:lnTo>
                  <a:pt x="639131" y="290169"/>
                </a:lnTo>
                <a:lnTo>
                  <a:pt x="598233" y="312601"/>
                </a:lnTo>
                <a:lnTo>
                  <a:pt x="559628" y="338056"/>
                </a:lnTo>
                <a:lnTo>
                  <a:pt x="523464" y="366348"/>
                </a:lnTo>
                <a:lnTo>
                  <a:pt x="489887" y="397288"/>
                </a:lnTo>
                <a:lnTo>
                  <a:pt x="459044" y="430690"/>
                </a:lnTo>
                <a:lnTo>
                  <a:pt x="431082" y="466366"/>
                </a:lnTo>
                <a:lnTo>
                  <a:pt x="406147" y="504129"/>
                </a:lnTo>
                <a:lnTo>
                  <a:pt x="384387" y="543791"/>
                </a:lnTo>
                <a:lnTo>
                  <a:pt x="365947" y="585165"/>
                </a:lnTo>
                <a:lnTo>
                  <a:pt x="350975" y="628064"/>
                </a:lnTo>
                <a:lnTo>
                  <a:pt x="339617" y="672301"/>
                </a:lnTo>
                <a:lnTo>
                  <a:pt x="332021" y="717688"/>
                </a:lnTo>
                <a:lnTo>
                  <a:pt x="328333" y="764038"/>
                </a:lnTo>
                <a:lnTo>
                  <a:pt x="328699" y="811164"/>
                </a:lnTo>
                <a:lnTo>
                  <a:pt x="333267" y="858878"/>
                </a:lnTo>
                <a:lnTo>
                  <a:pt x="330219" y="867006"/>
                </a:lnTo>
                <a:lnTo>
                  <a:pt x="281124" y="875236"/>
                </a:lnTo>
                <a:lnTo>
                  <a:pt x="234142" y="889672"/>
                </a:lnTo>
                <a:lnTo>
                  <a:pt x="189830" y="909960"/>
                </a:lnTo>
                <a:lnTo>
                  <a:pt x="148746" y="935745"/>
                </a:lnTo>
                <a:lnTo>
                  <a:pt x="111448" y="966670"/>
                </a:lnTo>
                <a:lnTo>
                  <a:pt x="78493" y="1002380"/>
                </a:lnTo>
                <a:lnTo>
                  <a:pt x="50438" y="1042520"/>
                </a:lnTo>
                <a:lnTo>
                  <a:pt x="28124" y="1086206"/>
                </a:lnTo>
                <a:lnTo>
                  <a:pt x="12383" y="1131339"/>
                </a:lnTo>
                <a:lnTo>
                  <a:pt x="3059" y="1177335"/>
                </a:lnTo>
                <a:lnTo>
                  <a:pt x="0" y="1223664"/>
                </a:lnTo>
                <a:lnTo>
                  <a:pt x="3035" y="1269575"/>
                </a:lnTo>
                <a:lnTo>
                  <a:pt x="12021" y="1314649"/>
                </a:lnTo>
                <a:lnTo>
                  <a:pt x="26795" y="1358248"/>
                </a:lnTo>
                <a:lnTo>
                  <a:pt x="47202" y="1399785"/>
                </a:lnTo>
                <a:lnTo>
                  <a:pt x="73084" y="1438677"/>
                </a:lnTo>
                <a:lnTo>
                  <a:pt x="104284" y="1474338"/>
                </a:lnTo>
                <a:lnTo>
                  <a:pt x="140645" y="1506184"/>
                </a:lnTo>
                <a:lnTo>
                  <a:pt x="182010" y="1533629"/>
                </a:lnTo>
                <a:lnTo>
                  <a:pt x="148144" y="1574172"/>
                </a:lnTo>
                <a:lnTo>
                  <a:pt x="121008" y="1618573"/>
                </a:lnTo>
                <a:lnTo>
                  <a:pt x="100857" y="1666058"/>
                </a:lnTo>
                <a:lnTo>
                  <a:pt x="87946" y="1715851"/>
                </a:lnTo>
                <a:lnTo>
                  <a:pt x="82527" y="1767174"/>
                </a:lnTo>
                <a:lnTo>
                  <a:pt x="84855" y="1819252"/>
                </a:lnTo>
                <a:lnTo>
                  <a:pt x="94040" y="1867019"/>
                </a:lnTo>
                <a:lnTo>
                  <a:pt x="109392" y="1912089"/>
                </a:lnTo>
                <a:lnTo>
                  <a:pt x="130423" y="1954091"/>
                </a:lnTo>
                <a:lnTo>
                  <a:pt x="156643" y="1992650"/>
                </a:lnTo>
                <a:lnTo>
                  <a:pt x="187565" y="2027393"/>
                </a:lnTo>
                <a:lnTo>
                  <a:pt x="222698" y="2057949"/>
                </a:lnTo>
                <a:lnTo>
                  <a:pt x="261554" y="2083943"/>
                </a:lnTo>
                <a:lnTo>
                  <a:pt x="303643" y="2105002"/>
                </a:lnTo>
                <a:lnTo>
                  <a:pt x="348478" y="2120754"/>
                </a:lnTo>
                <a:lnTo>
                  <a:pt x="395567" y="2130826"/>
                </a:lnTo>
                <a:lnTo>
                  <a:pt x="444424" y="2134843"/>
                </a:lnTo>
                <a:lnTo>
                  <a:pt x="494557" y="2132434"/>
                </a:lnTo>
                <a:lnTo>
                  <a:pt x="3039701" y="2132434"/>
                </a:lnTo>
                <a:lnTo>
                  <a:pt x="3084123" y="2079379"/>
                </a:lnTo>
                <a:lnTo>
                  <a:pt x="3108974" y="2040422"/>
                </a:lnTo>
                <a:lnTo>
                  <a:pt x="3129936" y="1999078"/>
                </a:lnTo>
                <a:lnTo>
                  <a:pt x="3146762" y="1955583"/>
                </a:lnTo>
                <a:lnTo>
                  <a:pt x="3159203" y="1910173"/>
                </a:lnTo>
                <a:lnTo>
                  <a:pt x="3167012" y="1863084"/>
                </a:lnTo>
                <a:lnTo>
                  <a:pt x="3169939" y="1814553"/>
                </a:lnTo>
                <a:lnTo>
                  <a:pt x="3218286" y="1805764"/>
                </a:lnTo>
                <a:lnTo>
                  <a:pt x="3265500" y="1793053"/>
                </a:lnTo>
                <a:lnTo>
                  <a:pt x="3311338" y="1776517"/>
                </a:lnTo>
                <a:lnTo>
                  <a:pt x="3355557" y="1756256"/>
                </a:lnTo>
                <a:lnTo>
                  <a:pt x="3397913" y="1732368"/>
                </a:lnTo>
                <a:lnTo>
                  <a:pt x="3438163" y="1704952"/>
                </a:lnTo>
                <a:lnTo>
                  <a:pt x="3476127" y="1674086"/>
                </a:lnTo>
                <a:lnTo>
                  <a:pt x="3510669" y="1640758"/>
                </a:lnTo>
                <a:lnTo>
                  <a:pt x="3541758" y="1605204"/>
                </a:lnTo>
                <a:lnTo>
                  <a:pt x="3569362" y="1567657"/>
                </a:lnTo>
                <a:lnTo>
                  <a:pt x="3593450" y="1528352"/>
                </a:lnTo>
                <a:lnTo>
                  <a:pt x="3613989" y="1487523"/>
                </a:lnTo>
                <a:lnTo>
                  <a:pt x="3630948" y="1445404"/>
                </a:lnTo>
                <a:lnTo>
                  <a:pt x="3644296" y="1402229"/>
                </a:lnTo>
                <a:lnTo>
                  <a:pt x="3654000" y="1358234"/>
                </a:lnTo>
                <a:lnTo>
                  <a:pt x="3660030" y="1313652"/>
                </a:lnTo>
                <a:lnTo>
                  <a:pt x="3662353" y="1268717"/>
                </a:lnTo>
                <a:lnTo>
                  <a:pt x="3660931" y="1223608"/>
                </a:lnTo>
                <a:lnTo>
                  <a:pt x="3655752" y="1178727"/>
                </a:lnTo>
                <a:lnTo>
                  <a:pt x="3646766" y="1134140"/>
                </a:lnTo>
                <a:lnTo>
                  <a:pt x="3633946" y="1090139"/>
                </a:lnTo>
                <a:lnTo>
                  <a:pt x="3617261" y="1046956"/>
                </a:lnTo>
                <a:lnTo>
                  <a:pt x="3596679" y="1004826"/>
                </a:lnTo>
                <a:lnTo>
                  <a:pt x="3572170" y="963984"/>
                </a:lnTo>
                <a:lnTo>
                  <a:pt x="3543700" y="924664"/>
                </a:lnTo>
                <a:lnTo>
                  <a:pt x="3549632" y="910476"/>
                </a:lnTo>
                <a:lnTo>
                  <a:pt x="3564401" y="867006"/>
                </a:lnTo>
                <a:lnTo>
                  <a:pt x="3574773" y="820176"/>
                </a:lnTo>
                <a:lnTo>
                  <a:pt x="3579805" y="773478"/>
                </a:lnTo>
                <a:lnTo>
                  <a:pt x="3579689" y="727241"/>
                </a:lnTo>
                <a:lnTo>
                  <a:pt x="3574620" y="681794"/>
                </a:lnTo>
                <a:lnTo>
                  <a:pt x="3564792" y="637466"/>
                </a:lnTo>
                <a:lnTo>
                  <a:pt x="3550397" y="594584"/>
                </a:lnTo>
                <a:lnTo>
                  <a:pt x="3531629" y="553479"/>
                </a:lnTo>
                <a:lnTo>
                  <a:pt x="3508682" y="514478"/>
                </a:lnTo>
                <a:lnTo>
                  <a:pt x="3481749" y="477911"/>
                </a:lnTo>
                <a:lnTo>
                  <a:pt x="3451023" y="444106"/>
                </a:lnTo>
                <a:lnTo>
                  <a:pt x="3416699" y="413391"/>
                </a:lnTo>
                <a:lnTo>
                  <a:pt x="3378969" y="386097"/>
                </a:lnTo>
                <a:lnTo>
                  <a:pt x="3338027" y="362551"/>
                </a:lnTo>
                <a:lnTo>
                  <a:pt x="3294067" y="343082"/>
                </a:lnTo>
                <a:lnTo>
                  <a:pt x="3247282" y="328018"/>
                </a:lnTo>
                <a:lnTo>
                  <a:pt x="3241675" y="305412"/>
                </a:lnTo>
                <a:lnTo>
                  <a:pt x="1188866" y="305412"/>
                </a:lnTo>
                <a:lnTo>
                  <a:pt x="1146610" y="283662"/>
                </a:lnTo>
                <a:lnTo>
                  <a:pt x="1102867" y="265495"/>
                </a:lnTo>
                <a:lnTo>
                  <a:pt x="1057881" y="250959"/>
                </a:lnTo>
                <a:lnTo>
                  <a:pt x="1011892" y="240102"/>
                </a:lnTo>
                <a:lnTo>
                  <a:pt x="965140" y="232973"/>
                </a:lnTo>
                <a:lnTo>
                  <a:pt x="917868" y="229617"/>
                </a:lnTo>
                <a:close/>
              </a:path>
              <a:path w="3662679" h="2608580">
                <a:moveTo>
                  <a:pt x="1569198" y="72899"/>
                </a:moveTo>
                <a:lnTo>
                  <a:pt x="1523016" y="77087"/>
                </a:lnTo>
                <a:lnTo>
                  <a:pt x="1477651" y="85806"/>
                </a:lnTo>
                <a:lnTo>
                  <a:pt x="1433477" y="98946"/>
                </a:lnTo>
                <a:lnTo>
                  <a:pt x="1390865" y="116396"/>
                </a:lnTo>
                <a:lnTo>
                  <a:pt x="1350189" y="138045"/>
                </a:lnTo>
                <a:lnTo>
                  <a:pt x="1311821" y="163783"/>
                </a:lnTo>
                <a:lnTo>
                  <a:pt x="1276132" y="193500"/>
                </a:lnTo>
                <a:lnTo>
                  <a:pt x="1243495" y="227084"/>
                </a:lnTo>
                <a:lnTo>
                  <a:pt x="1214282" y="264425"/>
                </a:lnTo>
                <a:lnTo>
                  <a:pt x="1188866" y="305412"/>
                </a:lnTo>
                <a:lnTo>
                  <a:pt x="3241675" y="305412"/>
                </a:lnTo>
                <a:lnTo>
                  <a:pt x="3219987" y="240449"/>
                </a:lnTo>
                <a:lnTo>
                  <a:pt x="3198879" y="199780"/>
                </a:lnTo>
                <a:lnTo>
                  <a:pt x="1904384" y="198605"/>
                </a:lnTo>
                <a:lnTo>
                  <a:pt x="1880276" y="177184"/>
                </a:lnTo>
                <a:lnTo>
                  <a:pt x="1827678" y="139723"/>
                </a:lnTo>
                <a:lnTo>
                  <a:pt x="1754666" y="103674"/>
                </a:lnTo>
                <a:lnTo>
                  <a:pt x="1708933" y="88630"/>
                </a:lnTo>
                <a:lnTo>
                  <a:pt x="1662530" y="78560"/>
                </a:lnTo>
                <a:lnTo>
                  <a:pt x="1615827" y="73353"/>
                </a:lnTo>
                <a:lnTo>
                  <a:pt x="1569198" y="72899"/>
                </a:lnTo>
                <a:close/>
              </a:path>
              <a:path w="3662679" h="2608580">
                <a:moveTo>
                  <a:pt x="2225210" y="0"/>
                </a:moveTo>
                <a:lnTo>
                  <a:pt x="2181505" y="3698"/>
                </a:lnTo>
                <a:lnTo>
                  <a:pt x="2138732" y="12342"/>
                </a:lnTo>
                <a:lnTo>
                  <a:pt x="2097354" y="25781"/>
                </a:lnTo>
                <a:lnTo>
                  <a:pt x="2057836" y="43862"/>
                </a:lnTo>
                <a:lnTo>
                  <a:pt x="2020642" y="66435"/>
                </a:lnTo>
                <a:lnTo>
                  <a:pt x="1986236" y="93347"/>
                </a:lnTo>
                <a:lnTo>
                  <a:pt x="1955081" y="124447"/>
                </a:lnTo>
                <a:lnTo>
                  <a:pt x="1927643" y="159584"/>
                </a:lnTo>
                <a:lnTo>
                  <a:pt x="1904384" y="198605"/>
                </a:lnTo>
                <a:lnTo>
                  <a:pt x="3198084" y="198605"/>
                </a:lnTo>
                <a:lnTo>
                  <a:pt x="3173105" y="161714"/>
                </a:lnTo>
                <a:lnTo>
                  <a:pt x="3155432" y="141201"/>
                </a:lnTo>
                <a:lnTo>
                  <a:pt x="2528970" y="141201"/>
                </a:lnTo>
                <a:lnTo>
                  <a:pt x="2501471" y="110098"/>
                </a:lnTo>
                <a:lnTo>
                  <a:pt x="2470614" y="82305"/>
                </a:lnTo>
                <a:lnTo>
                  <a:pt x="2436709" y="58084"/>
                </a:lnTo>
                <a:lnTo>
                  <a:pt x="2400065" y="37696"/>
                </a:lnTo>
                <a:lnTo>
                  <a:pt x="2357275" y="20095"/>
                </a:lnTo>
                <a:lnTo>
                  <a:pt x="2313559" y="8047"/>
                </a:lnTo>
                <a:lnTo>
                  <a:pt x="2269383" y="1399"/>
                </a:lnTo>
                <a:lnTo>
                  <a:pt x="2225210" y="0"/>
                </a:lnTo>
                <a:close/>
              </a:path>
              <a:path w="3662679" h="2608580">
                <a:moveTo>
                  <a:pt x="2853889" y="667"/>
                </a:moveTo>
                <a:lnTo>
                  <a:pt x="2808815" y="1882"/>
                </a:lnTo>
                <a:lnTo>
                  <a:pt x="2764145" y="7840"/>
                </a:lnTo>
                <a:lnTo>
                  <a:pt x="2720315" y="18506"/>
                </a:lnTo>
                <a:lnTo>
                  <a:pt x="2677758" y="33843"/>
                </a:lnTo>
                <a:lnTo>
                  <a:pt x="2636911" y="53817"/>
                </a:lnTo>
                <a:lnTo>
                  <a:pt x="2598207" y="78391"/>
                </a:lnTo>
                <a:lnTo>
                  <a:pt x="2562082" y="107531"/>
                </a:lnTo>
                <a:lnTo>
                  <a:pt x="2528970" y="141201"/>
                </a:lnTo>
                <a:lnTo>
                  <a:pt x="3155432" y="141201"/>
                </a:lnTo>
                <a:lnTo>
                  <a:pt x="3108471" y="94973"/>
                </a:lnTo>
                <a:lnTo>
                  <a:pt x="3070104" y="66983"/>
                </a:lnTo>
                <a:lnTo>
                  <a:pt x="3029531" y="43950"/>
                </a:lnTo>
                <a:lnTo>
                  <a:pt x="2987188" y="25837"/>
                </a:lnTo>
                <a:lnTo>
                  <a:pt x="2943511" y="12609"/>
                </a:lnTo>
                <a:lnTo>
                  <a:pt x="2898932" y="4231"/>
                </a:lnTo>
                <a:lnTo>
                  <a:pt x="2853889" y="6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02841B50-2783-4126-BA89-0BCCE04023B0}"/>
              </a:ext>
            </a:extLst>
          </p:cNvPr>
          <p:cNvSpPr/>
          <p:nvPr/>
        </p:nvSpPr>
        <p:spPr>
          <a:xfrm>
            <a:off x="5264931" y="429918"/>
            <a:ext cx="3662679" cy="2608580"/>
          </a:xfrm>
          <a:custGeom>
            <a:avLst/>
            <a:gdLst/>
            <a:ahLst/>
            <a:cxnLst/>
            <a:rect l="l" t="t" r="r" b="b"/>
            <a:pathLst>
              <a:path w="3662679" h="2608580">
                <a:moveTo>
                  <a:pt x="333271" y="858878"/>
                </a:moveTo>
                <a:lnTo>
                  <a:pt x="328703" y="811164"/>
                </a:lnTo>
                <a:lnTo>
                  <a:pt x="328337" y="764038"/>
                </a:lnTo>
                <a:lnTo>
                  <a:pt x="332025" y="717688"/>
                </a:lnTo>
                <a:lnTo>
                  <a:pt x="339621" y="672301"/>
                </a:lnTo>
                <a:lnTo>
                  <a:pt x="350979" y="628064"/>
                </a:lnTo>
                <a:lnTo>
                  <a:pt x="365951" y="585165"/>
                </a:lnTo>
                <a:lnTo>
                  <a:pt x="384390" y="543791"/>
                </a:lnTo>
                <a:lnTo>
                  <a:pt x="406151" y="504129"/>
                </a:lnTo>
                <a:lnTo>
                  <a:pt x="431086" y="466366"/>
                </a:lnTo>
                <a:lnTo>
                  <a:pt x="459048" y="430690"/>
                </a:lnTo>
                <a:lnTo>
                  <a:pt x="489891" y="397288"/>
                </a:lnTo>
                <a:lnTo>
                  <a:pt x="523468" y="366348"/>
                </a:lnTo>
                <a:lnTo>
                  <a:pt x="559632" y="338056"/>
                </a:lnTo>
                <a:lnTo>
                  <a:pt x="598237" y="312601"/>
                </a:lnTo>
                <a:lnTo>
                  <a:pt x="639135" y="290169"/>
                </a:lnTo>
                <a:lnTo>
                  <a:pt x="682180" y="270947"/>
                </a:lnTo>
                <a:lnTo>
                  <a:pt x="727225" y="255123"/>
                </a:lnTo>
                <a:lnTo>
                  <a:pt x="774124" y="242885"/>
                </a:lnTo>
                <a:lnTo>
                  <a:pt x="822729" y="234419"/>
                </a:lnTo>
                <a:lnTo>
                  <a:pt x="870320" y="230083"/>
                </a:lnTo>
                <a:lnTo>
                  <a:pt x="917872" y="229617"/>
                </a:lnTo>
                <a:lnTo>
                  <a:pt x="965144" y="232973"/>
                </a:lnTo>
                <a:lnTo>
                  <a:pt x="1011896" y="240102"/>
                </a:lnTo>
                <a:lnTo>
                  <a:pt x="1057885" y="250959"/>
                </a:lnTo>
                <a:lnTo>
                  <a:pt x="1102871" y="265495"/>
                </a:lnTo>
                <a:lnTo>
                  <a:pt x="1146613" y="283662"/>
                </a:lnTo>
                <a:lnTo>
                  <a:pt x="1188870" y="305412"/>
                </a:lnTo>
                <a:lnTo>
                  <a:pt x="1214286" y="264425"/>
                </a:lnTo>
                <a:lnTo>
                  <a:pt x="1243498" y="227084"/>
                </a:lnTo>
                <a:lnTo>
                  <a:pt x="1276135" y="193500"/>
                </a:lnTo>
                <a:lnTo>
                  <a:pt x="1311824" y="163783"/>
                </a:lnTo>
                <a:lnTo>
                  <a:pt x="1350193" y="138045"/>
                </a:lnTo>
                <a:lnTo>
                  <a:pt x="1390869" y="116396"/>
                </a:lnTo>
                <a:lnTo>
                  <a:pt x="1433480" y="98946"/>
                </a:lnTo>
                <a:lnTo>
                  <a:pt x="1477655" y="85806"/>
                </a:lnTo>
                <a:lnTo>
                  <a:pt x="1523019" y="77087"/>
                </a:lnTo>
                <a:lnTo>
                  <a:pt x="1569202" y="72899"/>
                </a:lnTo>
                <a:lnTo>
                  <a:pt x="1615831" y="73353"/>
                </a:lnTo>
                <a:lnTo>
                  <a:pt x="1662533" y="78560"/>
                </a:lnTo>
                <a:lnTo>
                  <a:pt x="1708937" y="88630"/>
                </a:lnTo>
                <a:lnTo>
                  <a:pt x="1754670" y="103674"/>
                </a:lnTo>
                <a:lnTo>
                  <a:pt x="1799359" y="123802"/>
                </a:lnTo>
                <a:lnTo>
                  <a:pt x="1854683" y="157537"/>
                </a:lnTo>
                <a:lnTo>
                  <a:pt x="1904388" y="198605"/>
                </a:lnTo>
                <a:lnTo>
                  <a:pt x="1927646" y="159584"/>
                </a:lnTo>
                <a:lnTo>
                  <a:pt x="1955085" y="124447"/>
                </a:lnTo>
                <a:lnTo>
                  <a:pt x="1986239" y="93347"/>
                </a:lnTo>
                <a:lnTo>
                  <a:pt x="2020646" y="66435"/>
                </a:lnTo>
                <a:lnTo>
                  <a:pt x="2057840" y="43862"/>
                </a:lnTo>
                <a:lnTo>
                  <a:pt x="2097358" y="25781"/>
                </a:lnTo>
                <a:lnTo>
                  <a:pt x="2138736" y="12342"/>
                </a:lnTo>
                <a:lnTo>
                  <a:pt x="2181509" y="3698"/>
                </a:lnTo>
                <a:lnTo>
                  <a:pt x="2225214" y="0"/>
                </a:lnTo>
                <a:lnTo>
                  <a:pt x="2269387" y="1399"/>
                </a:lnTo>
                <a:lnTo>
                  <a:pt x="2313563" y="8047"/>
                </a:lnTo>
                <a:lnTo>
                  <a:pt x="2357278" y="20095"/>
                </a:lnTo>
                <a:lnTo>
                  <a:pt x="2400069" y="37696"/>
                </a:lnTo>
                <a:lnTo>
                  <a:pt x="2436712" y="58084"/>
                </a:lnTo>
                <a:lnTo>
                  <a:pt x="2470618" y="82305"/>
                </a:lnTo>
                <a:lnTo>
                  <a:pt x="2501475" y="110098"/>
                </a:lnTo>
                <a:lnTo>
                  <a:pt x="2528974" y="141201"/>
                </a:lnTo>
                <a:lnTo>
                  <a:pt x="2562085" y="107531"/>
                </a:lnTo>
                <a:lnTo>
                  <a:pt x="2598210" y="78391"/>
                </a:lnTo>
                <a:lnTo>
                  <a:pt x="2636914" y="53817"/>
                </a:lnTo>
                <a:lnTo>
                  <a:pt x="2677762" y="33843"/>
                </a:lnTo>
                <a:lnTo>
                  <a:pt x="2720318" y="18506"/>
                </a:lnTo>
                <a:lnTo>
                  <a:pt x="2764149" y="7840"/>
                </a:lnTo>
                <a:lnTo>
                  <a:pt x="2808819" y="1882"/>
                </a:lnTo>
                <a:lnTo>
                  <a:pt x="2853893" y="667"/>
                </a:lnTo>
                <a:lnTo>
                  <a:pt x="2898936" y="4231"/>
                </a:lnTo>
                <a:lnTo>
                  <a:pt x="2943514" y="12609"/>
                </a:lnTo>
                <a:lnTo>
                  <a:pt x="2987192" y="25837"/>
                </a:lnTo>
                <a:lnTo>
                  <a:pt x="3029535" y="43950"/>
                </a:lnTo>
                <a:lnTo>
                  <a:pt x="3070107" y="66983"/>
                </a:lnTo>
                <a:lnTo>
                  <a:pt x="3108475" y="94973"/>
                </a:lnTo>
                <a:lnTo>
                  <a:pt x="3142896" y="126647"/>
                </a:lnTo>
                <a:lnTo>
                  <a:pt x="3173109" y="161714"/>
                </a:lnTo>
                <a:lnTo>
                  <a:pt x="3198883" y="199780"/>
                </a:lnTo>
                <a:lnTo>
                  <a:pt x="3219990" y="240449"/>
                </a:lnTo>
                <a:lnTo>
                  <a:pt x="3236201" y="283327"/>
                </a:lnTo>
                <a:lnTo>
                  <a:pt x="3247286" y="328018"/>
                </a:lnTo>
                <a:lnTo>
                  <a:pt x="3294071" y="343082"/>
                </a:lnTo>
                <a:lnTo>
                  <a:pt x="3338031" y="362551"/>
                </a:lnTo>
                <a:lnTo>
                  <a:pt x="3378973" y="386097"/>
                </a:lnTo>
                <a:lnTo>
                  <a:pt x="3416703" y="413391"/>
                </a:lnTo>
                <a:lnTo>
                  <a:pt x="3451027" y="444106"/>
                </a:lnTo>
                <a:lnTo>
                  <a:pt x="3481752" y="477911"/>
                </a:lnTo>
                <a:lnTo>
                  <a:pt x="3508685" y="514478"/>
                </a:lnTo>
                <a:lnTo>
                  <a:pt x="3531633" y="553479"/>
                </a:lnTo>
                <a:lnTo>
                  <a:pt x="3550400" y="594584"/>
                </a:lnTo>
                <a:lnTo>
                  <a:pt x="3564795" y="637466"/>
                </a:lnTo>
                <a:lnTo>
                  <a:pt x="3574624" y="681794"/>
                </a:lnTo>
                <a:lnTo>
                  <a:pt x="3579693" y="727241"/>
                </a:lnTo>
                <a:lnTo>
                  <a:pt x="3579808" y="773478"/>
                </a:lnTo>
                <a:lnTo>
                  <a:pt x="3574777" y="820176"/>
                </a:lnTo>
                <a:lnTo>
                  <a:pt x="3564405" y="867006"/>
                </a:lnTo>
                <a:lnTo>
                  <a:pt x="3549635" y="910476"/>
                </a:lnTo>
                <a:lnTo>
                  <a:pt x="3543704" y="924664"/>
                </a:lnTo>
                <a:lnTo>
                  <a:pt x="3572173" y="963984"/>
                </a:lnTo>
                <a:lnTo>
                  <a:pt x="3596683" y="1004826"/>
                </a:lnTo>
                <a:lnTo>
                  <a:pt x="3617264" y="1046956"/>
                </a:lnTo>
                <a:lnTo>
                  <a:pt x="3633949" y="1090139"/>
                </a:lnTo>
                <a:lnTo>
                  <a:pt x="3646769" y="1134140"/>
                </a:lnTo>
                <a:lnTo>
                  <a:pt x="3655756" y="1178727"/>
                </a:lnTo>
                <a:lnTo>
                  <a:pt x="3660941" y="1223664"/>
                </a:lnTo>
                <a:lnTo>
                  <a:pt x="3662356" y="1268717"/>
                </a:lnTo>
                <a:lnTo>
                  <a:pt x="3660034" y="1313652"/>
                </a:lnTo>
                <a:lnTo>
                  <a:pt x="3654004" y="1358234"/>
                </a:lnTo>
                <a:lnTo>
                  <a:pt x="3644300" y="1402229"/>
                </a:lnTo>
                <a:lnTo>
                  <a:pt x="3630952" y="1445404"/>
                </a:lnTo>
                <a:lnTo>
                  <a:pt x="3613993" y="1487523"/>
                </a:lnTo>
                <a:lnTo>
                  <a:pt x="3593454" y="1528352"/>
                </a:lnTo>
                <a:lnTo>
                  <a:pt x="3569366" y="1567657"/>
                </a:lnTo>
                <a:lnTo>
                  <a:pt x="3541762" y="1605204"/>
                </a:lnTo>
                <a:lnTo>
                  <a:pt x="3510673" y="1640758"/>
                </a:lnTo>
                <a:lnTo>
                  <a:pt x="3476131" y="1674086"/>
                </a:lnTo>
                <a:lnTo>
                  <a:pt x="3438167" y="1704952"/>
                </a:lnTo>
                <a:lnTo>
                  <a:pt x="3397917" y="1732368"/>
                </a:lnTo>
                <a:lnTo>
                  <a:pt x="3355561" y="1756256"/>
                </a:lnTo>
                <a:lnTo>
                  <a:pt x="3311342" y="1776517"/>
                </a:lnTo>
                <a:lnTo>
                  <a:pt x="3265503" y="1793053"/>
                </a:lnTo>
                <a:lnTo>
                  <a:pt x="3218289" y="1805764"/>
                </a:lnTo>
                <a:lnTo>
                  <a:pt x="3169943" y="1814553"/>
                </a:lnTo>
                <a:lnTo>
                  <a:pt x="3167015" y="1863084"/>
                </a:lnTo>
                <a:lnTo>
                  <a:pt x="3159207" y="1910173"/>
                </a:lnTo>
                <a:lnTo>
                  <a:pt x="3146766" y="1955583"/>
                </a:lnTo>
                <a:lnTo>
                  <a:pt x="3129940" y="1999078"/>
                </a:lnTo>
                <a:lnTo>
                  <a:pt x="3108978" y="2040422"/>
                </a:lnTo>
                <a:lnTo>
                  <a:pt x="3084126" y="2079379"/>
                </a:lnTo>
                <a:lnTo>
                  <a:pt x="3055635" y="2115711"/>
                </a:lnTo>
                <a:lnTo>
                  <a:pt x="3023750" y="2149182"/>
                </a:lnTo>
                <a:lnTo>
                  <a:pt x="2988721" y="2179557"/>
                </a:lnTo>
                <a:lnTo>
                  <a:pt x="2950795" y="2206598"/>
                </a:lnTo>
                <a:lnTo>
                  <a:pt x="2910220" y="2230068"/>
                </a:lnTo>
                <a:lnTo>
                  <a:pt x="2867244" y="2249733"/>
                </a:lnTo>
                <a:lnTo>
                  <a:pt x="2822116" y="2265354"/>
                </a:lnTo>
                <a:lnTo>
                  <a:pt x="2775083" y="2276696"/>
                </a:lnTo>
                <a:lnTo>
                  <a:pt x="2726393" y="2283522"/>
                </a:lnTo>
                <a:lnTo>
                  <a:pt x="2676294" y="2285596"/>
                </a:lnTo>
                <a:lnTo>
                  <a:pt x="2622361" y="2282265"/>
                </a:lnTo>
                <a:lnTo>
                  <a:pt x="2569378" y="2273270"/>
                </a:lnTo>
                <a:lnTo>
                  <a:pt x="2517810" y="2258740"/>
                </a:lnTo>
                <a:lnTo>
                  <a:pt x="2468120" y="2238803"/>
                </a:lnTo>
                <a:lnTo>
                  <a:pt x="2420770" y="2213587"/>
                </a:lnTo>
                <a:lnTo>
                  <a:pt x="2404475" y="2258928"/>
                </a:lnTo>
                <a:lnTo>
                  <a:pt x="2384610" y="2302031"/>
                </a:lnTo>
                <a:lnTo>
                  <a:pt x="2361389" y="2342787"/>
                </a:lnTo>
                <a:lnTo>
                  <a:pt x="2335025" y="2381083"/>
                </a:lnTo>
                <a:lnTo>
                  <a:pt x="2305732" y="2416808"/>
                </a:lnTo>
                <a:lnTo>
                  <a:pt x="2273725" y="2449850"/>
                </a:lnTo>
                <a:lnTo>
                  <a:pt x="2239219" y="2480100"/>
                </a:lnTo>
                <a:lnTo>
                  <a:pt x="2202426" y="2507444"/>
                </a:lnTo>
                <a:lnTo>
                  <a:pt x="2163561" y="2531773"/>
                </a:lnTo>
                <a:lnTo>
                  <a:pt x="2122838" y="2552974"/>
                </a:lnTo>
                <a:lnTo>
                  <a:pt x="2080471" y="2570936"/>
                </a:lnTo>
                <a:lnTo>
                  <a:pt x="2036674" y="2585548"/>
                </a:lnTo>
                <a:lnTo>
                  <a:pt x="1991662" y="2596699"/>
                </a:lnTo>
                <a:lnTo>
                  <a:pt x="1945648" y="2604277"/>
                </a:lnTo>
                <a:lnTo>
                  <a:pt x="1898846" y="2608171"/>
                </a:lnTo>
                <a:lnTo>
                  <a:pt x="1851471" y="2608270"/>
                </a:lnTo>
                <a:lnTo>
                  <a:pt x="1803737" y="2604462"/>
                </a:lnTo>
                <a:lnTo>
                  <a:pt x="1755857" y="2596636"/>
                </a:lnTo>
                <a:lnTo>
                  <a:pt x="1708046" y="2584681"/>
                </a:lnTo>
                <a:lnTo>
                  <a:pt x="1661404" y="2568759"/>
                </a:lnTo>
                <a:lnTo>
                  <a:pt x="1616590" y="2549099"/>
                </a:lnTo>
                <a:lnTo>
                  <a:pt x="1573824" y="2525859"/>
                </a:lnTo>
                <a:lnTo>
                  <a:pt x="1533326" y="2499194"/>
                </a:lnTo>
                <a:lnTo>
                  <a:pt x="1495316" y="2469261"/>
                </a:lnTo>
                <a:lnTo>
                  <a:pt x="1460015" y="2436216"/>
                </a:lnTo>
                <a:lnTo>
                  <a:pt x="1427643" y="2400215"/>
                </a:lnTo>
                <a:lnTo>
                  <a:pt x="1398420" y="2361415"/>
                </a:lnTo>
                <a:lnTo>
                  <a:pt x="1355690" y="2384392"/>
                </a:lnTo>
                <a:lnTo>
                  <a:pt x="1311991" y="2403958"/>
                </a:lnTo>
                <a:lnTo>
                  <a:pt x="1267496" y="2420155"/>
                </a:lnTo>
                <a:lnTo>
                  <a:pt x="1222377" y="2433026"/>
                </a:lnTo>
                <a:lnTo>
                  <a:pt x="1176809" y="2442613"/>
                </a:lnTo>
                <a:lnTo>
                  <a:pt x="1130966" y="2448957"/>
                </a:lnTo>
                <a:lnTo>
                  <a:pt x="1085019" y="2452102"/>
                </a:lnTo>
                <a:lnTo>
                  <a:pt x="1039144" y="2452088"/>
                </a:lnTo>
                <a:lnTo>
                  <a:pt x="993512" y="2448958"/>
                </a:lnTo>
                <a:lnTo>
                  <a:pt x="948299" y="2442755"/>
                </a:lnTo>
                <a:lnTo>
                  <a:pt x="903676" y="2433519"/>
                </a:lnTo>
                <a:lnTo>
                  <a:pt x="859817" y="2421294"/>
                </a:lnTo>
                <a:lnTo>
                  <a:pt x="816896" y="2406122"/>
                </a:lnTo>
                <a:lnTo>
                  <a:pt x="775087" y="2388043"/>
                </a:lnTo>
                <a:lnTo>
                  <a:pt x="734562" y="2367101"/>
                </a:lnTo>
                <a:lnTo>
                  <a:pt x="695495" y="2343338"/>
                </a:lnTo>
                <a:lnTo>
                  <a:pt x="658059" y="2316795"/>
                </a:lnTo>
                <a:lnTo>
                  <a:pt x="622428" y="2287515"/>
                </a:lnTo>
                <a:lnTo>
                  <a:pt x="588775" y="2255540"/>
                </a:lnTo>
                <a:lnTo>
                  <a:pt x="557274" y="2220912"/>
                </a:lnTo>
                <a:lnTo>
                  <a:pt x="528097" y="2183673"/>
                </a:lnTo>
                <a:lnTo>
                  <a:pt x="501419" y="2143864"/>
                </a:lnTo>
                <a:lnTo>
                  <a:pt x="499133" y="2140054"/>
                </a:lnTo>
                <a:lnTo>
                  <a:pt x="496847" y="2136244"/>
                </a:lnTo>
                <a:lnTo>
                  <a:pt x="494561" y="2132434"/>
                </a:lnTo>
                <a:lnTo>
                  <a:pt x="444427" y="2134843"/>
                </a:lnTo>
                <a:lnTo>
                  <a:pt x="395571" y="2130826"/>
                </a:lnTo>
                <a:lnTo>
                  <a:pt x="348481" y="2120754"/>
                </a:lnTo>
                <a:lnTo>
                  <a:pt x="303647" y="2105002"/>
                </a:lnTo>
                <a:lnTo>
                  <a:pt x="261558" y="2083943"/>
                </a:lnTo>
                <a:lnTo>
                  <a:pt x="222702" y="2057949"/>
                </a:lnTo>
                <a:lnTo>
                  <a:pt x="187568" y="2027393"/>
                </a:lnTo>
                <a:lnTo>
                  <a:pt x="156647" y="1992650"/>
                </a:lnTo>
                <a:lnTo>
                  <a:pt x="130426" y="1954091"/>
                </a:lnTo>
                <a:lnTo>
                  <a:pt x="109395" y="1912089"/>
                </a:lnTo>
                <a:lnTo>
                  <a:pt x="94043" y="1867019"/>
                </a:lnTo>
                <a:lnTo>
                  <a:pt x="84859" y="1819252"/>
                </a:lnTo>
                <a:lnTo>
                  <a:pt x="82531" y="1767174"/>
                </a:lnTo>
                <a:lnTo>
                  <a:pt x="87949" y="1715851"/>
                </a:lnTo>
                <a:lnTo>
                  <a:pt x="100861" y="1666058"/>
                </a:lnTo>
                <a:lnTo>
                  <a:pt x="121012" y="1618573"/>
                </a:lnTo>
                <a:lnTo>
                  <a:pt x="148147" y="1574172"/>
                </a:lnTo>
                <a:lnTo>
                  <a:pt x="182014" y="1533629"/>
                </a:lnTo>
                <a:lnTo>
                  <a:pt x="140649" y="1506184"/>
                </a:lnTo>
                <a:lnTo>
                  <a:pt x="104288" y="1474338"/>
                </a:lnTo>
                <a:lnTo>
                  <a:pt x="73088" y="1438677"/>
                </a:lnTo>
                <a:lnTo>
                  <a:pt x="47206" y="1399785"/>
                </a:lnTo>
                <a:lnTo>
                  <a:pt x="26799" y="1358248"/>
                </a:lnTo>
                <a:lnTo>
                  <a:pt x="12025" y="1314649"/>
                </a:lnTo>
                <a:lnTo>
                  <a:pt x="3039" y="1269575"/>
                </a:lnTo>
                <a:lnTo>
                  <a:pt x="0" y="1223608"/>
                </a:lnTo>
                <a:lnTo>
                  <a:pt x="3063" y="1177335"/>
                </a:lnTo>
                <a:lnTo>
                  <a:pt x="12387" y="1131339"/>
                </a:lnTo>
                <a:lnTo>
                  <a:pt x="28127" y="1086206"/>
                </a:lnTo>
                <a:lnTo>
                  <a:pt x="50442" y="1042520"/>
                </a:lnTo>
                <a:lnTo>
                  <a:pt x="78496" y="1002380"/>
                </a:lnTo>
                <a:lnTo>
                  <a:pt x="111452" y="966670"/>
                </a:lnTo>
                <a:lnTo>
                  <a:pt x="148750" y="935745"/>
                </a:lnTo>
                <a:lnTo>
                  <a:pt x="189834" y="909960"/>
                </a:lnTo>
                <a:lnTo>
                  <a:pt x="234146" y="889672"/>
                </a:lnTo>
                <a:lnTo>
                  <a:pt x="281128" y="875236"/>
                </a:lnTo>
                <a:lnTo>
                  <a:pt x="330223" y="867006"/>
                </a:lnTo>
                <a:lnTo>
                  <a:pt x="333271" y="85887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E77D98A4-FC7D-440A-863D-4B0BCB4171AB}"/>
              </a:ext>
            </a:extLst>
          </p:cNvPr>
          <p:cNvSpPr/>
          <p:nvPr/>
        </p:nvSpPr>
        <p:spPr>
          <a:xfrm>
            <a:off x="5450883" y="1953387"/>
            <a:ext cx="214629" cy="48260"/>
          </a:xfrm>
          <a:custGeom>
            <a:avLst/>
            <a:gdLst/>
            <a:ahLst/>
            <a:cxnLst/>
            <a:rect l="l" t="t" r="r" b="b"/>
            <a:pathLst>
              <a:path w="214629" h="48260">
                <a:moveTo>
                  <a:pt x="214502" y="48005"/>
                </a:moveTo>
                <a:lnTo>
                  <a:pt x="158484" y="48113"/>
                </a:lnTo>
                <a:lnTo>
                  <a:pt x="103441" y="40004"/>
                </a:lnTo>
                <a:lnTo>
                  <a:pt x="50303" y="2389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341866D6-736F-4096-8AE8-C2C39FAA06A4}"/>
              </a:ext>
            </a:extLst>
          </p:cNvPr>
          <p:cNvSpPr/>
          <p:nvPr/>
        </p:nvSpPr>
        <p:spPr>
          <a:xfrm>
            <a:off x="5760763" y="2527935"/>
            <a:ext cx="93980" cy="23495"/>
          </a:xfrm>
          <a:custGeom>
            <a:avLst/>
            <a:gdLst/>
            <a:ahLst/>
            <a:cxnLst/>
            <a:rect l="l" t="t" r="r" b="b"/>
            <a:pathLst>
              <a:path w="93979" h="23494">
                <a:moveTo>
                  <a:pt x="93853" y="0"/>
                </a:moveTo>
                <a:lnTo>
                  <a:pt x="71008" y="7949"/>
                </a:lnTo>
                <a:lnTo>
                  <a:pt x="47688" y="14446"/>
                </a:lnTo>
                <a:lnTo>
                  <a:pt x="23987" y="19466"/>
                </a:lnTo>
                <a:lnTo>
                  <a:pt x="0" y="2298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8F9DB082-8B63-4091-8B89-A833145F8D60}"/>
              </a:ext>
            </a:extLst>
          </p:cNvPr>
          <p:cNvSpPr/>
          <p:nvPr/>
        </p:nvSpPr>
        <p:spPr>
          <a:xfrm>
            <a:off x="6606582" y="2675891"/>
            <a:ext cx="56515" cy="105410"/>
          </a:xfrm>
          <a:custGeom>
            <a:avLst/>
            <a:gdLst/>
            <a:ahLst/>
            <a:cxnLst/>
            <a:rect l="l" t="t" r="r" b="b"/>
            <a:pathLst>
              <a:path w="56515" h="105410">
                <a:moveTo>
                  <a:pt x="56515" y="105028"/>
                </a:moveTo>
                <a:lnTo>
                  <a:pt x="40255" y="79867"/>
                </a:lnTo>
                <a:lnTo>
                  <a:pt x="25400" y="53943"/>
                </a:lnTo>
                <a:lnTo>
                  <a:pt x="11973" y="27304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92689191-4ACB-4B36-8B38-6C5B668462BA}"/>
              </a:ext>
            </a:extLst>
          </p:cNvPr>
          <p:cNvSpPr/>
          <p:nvPr/>
        </p:nvSpPr>
        <p:spPr>
          <a:xfrm>
            <a:off x="7686082" y="2518919"/>
            <a:ext cx="22860" cy="115570"/>
          </a:xfrm>
          <a:custGeom>
            <a:avLst/>
            <a:gdLst/>
            <a:ahLst/>
            <a:cxnLst/>
            <a:rect l="l" t="t" r="r" b="b"/>
            <a:pathLst>
              <a:path w="22859" h="115569">
                <a:moveTo>
                  <a:pt x="22605" y="0"/>
                </a:moveTo>
                <a:lnTo>
                  <a:pt x="19323" y="29233"/>
                </a:lnTo>
                <a:lnTo>
                  <a:pt x="14446" y="58229"/>
                </a:lnTo>
                <a:lnTo>
                  <a:pt x="7997" y="86939"/>
                </a:lnTo>
                <a:lnTo>
                  <a:pt x="0" y="11531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F7327A19-21ED-4487-AFFE-6FD13F16A834}"/>
              </a:ext>
            </a:extLst>
          </p:cNvPr>
          <p:cNvSpPr/>
          <p:nvPr/>
        </p:nvSpPr>
        <p:spPr>
          <a:xfrm>
            <a:off x="8157633" y="1806957"/>
            <a:ext cx="275590" cy="431165"/>
          </a:xfrm>
          <a:custGeom>
            <a:avLst/>
            <a:gdLst/>
            <a:ahLst/>
            <a:cxnLst/>
            <a:rect l="l" t="t" r="r" b="b"/>
            <a:pathLst>
              <a:path w="275590" h="431164">
                <a:moveTo>
                  <a:pt x="0" y="0"/>
                </a:moveTo>
                <a:lnTo>
                  <a:pt x="44687" y="23967"/>
                </a:lnTo>
                <a:lnTo>
                  <a:pt x="86062" y="51944"/>
                </a:lnTo>
                <a:lnTo>
                  <a:pt x="123918" y="83605"/>
                </a:lnTo>
                <a:lnTo>
                  <a:pt x="158048" y="118627"/>
                </a:lnTo>
                <a:lnTo>
                  <a:pt x="188244" y="156685"/>
                </a:lnTo>
                <a:lnTo>
                  <a:pt x="214300" y="197456"/>
                </a:lnTo>
                <a:lnTo>
                  <a:pt x="236007" y="240615"/>
                </a:lnTo>
                <a:lnTo>
                  <a:pt x="253158" y="285839"/>
                </a:lnTo>
                <a:lnTo>
                  <a:pt x="265547" y="332803"/>
                </a:lnTo>
                <a:lnTo>
                  <a:pt x="272966" y="381184"/>
                </a:lnTo>
                <a:lnTo>
                  <a:pt x="275209" y="43065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F7104C61-200A-4C1B-B9A3-A039B6C5FAA8}"/>
              </a:ext>
            </a:extLst>
          </p:cNvPr>
          <p:cNvSpPr/>
          <p:nvPr/>
        </p:nvSpPr>
        <p:spPr>
          <a:xfrm>
            <a:off x="8684303" y="1348105"/>
            <a:ext cx="122555" cy="161925"/>
          </a:xfrm>
          <a:custGeom>
            <a:avLst/>
            <a:gdLst/>
            <a:ahLst/>
            <a:cxnLst/>
            <a:rect l="l" t="t" r="r" b="b"/>
            <a:pathLst>
              <a:path w="122554" h="161925">
                <a:moveTo>
                  <a:pt x="122555" y="0"/>
                </a:moveTo>
                <a:lnTo>
                  <a:pt x="99315" y="45368"/>
                </a:lnTo>
                <a:lnTo>
                  <a:pt x="70945" y="87677"/>
                </a:lnTo>
                <a:lnTo>
                  <a:pt x="37740" y="126533"/>
                </a:lnTo>
                <a:lnTo>
                  <a:pt x="0" y="1615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CCD56869-2416-4647-9DED-EB5011C1782D}"/>
              </a:ext>
            </a:extLst>
          </p:cNvPr>
          <p:cNvSpPr/>
          <p:nvPr/>
        </p:nvSpPr>
        <p:spPr>
          <a:xfrm>
            <a:off x="8512726" y="748920"/>
            <a:ext cx="6985" cy="76200"/>
          </a:xfrm>
          <a:custGeom>
            <a:avLst/>
            <a:gdLst/>
            <a:ahLst/>
            <a:cxnLst/>
            <a:rect l="l" t="t" r="r" b="b"/>
            <a:pathLst>
              <a:path w="6984" h="76200">
                <a:moveTo>
                  <a:pt x="0" y="0"/>
                </a:moveTo>
                <a:lnTo>
                  <a:pt x="3048" y="18924"/>
                </a:lnTo>
                <a:lnTo>
                  <a:pt x="5143" y="37957"/>
                </a:lnTo>
                <a:lnTo>
                  <a:pt x="6286" y="57060"/>
                </a:lnTo>
                <a:lnTo>
                  <a:pt x="6477" y="76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F8C14CF7-EA7E-4145-A262-0F21A0E2B6C8}"/>
              </a:ext>
            </a:extLst>
          </p:cNvPr>
          <p:cNvSpPr/>
          <p:nvPr/>
        </p:nvSpPr>
        <p:spPr>
          <a:xfrm>
            <a:off x="7729897" y="562611"/>
            <a:ext cx="62865" cy="97790"/>
          </a:xfrm>
          <a:custGeom>
            <a:avLst/>
            <a:gdLst/>
            <a:ahLst/>
            <a:cxnLst/>
            <a:rect l="l" t="t" r="r" b="b"/>
            <a:pathLst>
              <a:path w="62865" h="97789">
                <a:moveTo>
                  <a:pt x="0" y="97282"/>
                </a:moveTo>
                <a:lnTo>
                  <a:pt x="12965" y="71366"/>
                </a:lnTo>
                <a:lnTo>
                  <a:pt x="27812" y="46450"/>
                </a:lnTo>
                <a:lnTo>
                  <a:pt x="44469" y="22629"/>
                </a:lnTo>
                <a:lnTo>
                  <a:pt x="6286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5FAFF57A-F758-406C-9167-2F6250162AFE}"/>
              </a:ext>
            </a:extLst>
          </p:cNvPr>
          <p:cNvSpPr/>
          <p:nvPr/>
        </p:nvSpPr>
        <p:spPr>
          <a:xfrm>
            <a:off x="7142650" y="622427"/>
            <a:ext cx="30480" cy="83820"/>
          </a:xfrm>
          <a:custGeom>
            <a:avLst/>
            <a:gdLst/>
            <a:ahLst/>
            <a:cxnLst/>
            <a:rect l="l" t="t" r="r" b="b"/>
            <a:pathLst>
              <a:path w="30479" h="83820">
                <a:moveTo>
                  <a:pt x="0" y="83819"/>
                </a:moveTo>
                <a:lnTo>
                  <a:pt x="5546" y="62186"/>
                </a:lnTo>
                <a:lnTo>
                  <a:pt x="12461" y="40957"/>
                </a:lnTo>
                <a:lnTo>
                  <a:pt x="20734" y="20204"/>
                </a:lnTo>
                <a:lnTo>
                  <a:pt x="3035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423FDF08-2538-4AB4-8867-1F4F9A45C175}"/>
              </a:ext>
            </a:extLst>
          </p:cNvPr>
          <p:cNvSpPr/>
          <p:nvPr/>
        </p:nvSpPr>
        <p:spPr>
          <a:xfrm>
            <a:off x="6453293" y="734822"/>
            <a:ext cx="110489" cy="81280"/>
          </a:xfrm>
          <a:custGeom>
            <a:avLst/>
            <a:gdLst/>
            <a:ahLst/>
            <a:cxnLst/>
            <a:rect l="l" t="t" r="r" b="b"/>
            <a:pathLst>
              <a:path w="110490" h="81279">
                <a:moveTo>
                  <a:pt x="0" y="0"/>
                </a:moveTo>
                <a:lnTo>
                  <a:pt x="29420" y="17843"/>
                </a:lnTo>
                <a:lnTo>
                  <a:pt x="57626" y="37401"/>
                </a:lnTo>
                <a:lnTo>
                  <a:pt x="84546" y="58578"/>
                </a:lnTo>
                <a:lnTo>
                  <a:pt x="110108" y="8128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E88F4EBC-06A9-44A7-81EE-EC8DAC25EAB9}"/>
              </a:ext>
            </a:extLst>
          </p:cNvPr>
          <p:cNvSpPr/>
          <p:nvPr/>
        </p:nvSpPr>
        <p:spPr>
          <a:xfrm>
            <a:off x="5598202" y="1288796"/>
            <a:ext cx="19685" cy="85725"/>
          </a:xfrm>
          <a:custGeom>
            <a:avLst/>
            <a:gdLst/>
            <a:ahLst/>
            <a:cxnLst/>
            <a:rect l="l" t="t" r="r" b="b"/>
            <a:pathLst>
              <a:path w="19685" h="85725">
                <a:moveTo>
                  <a:pt x="19177" y="85598"/>
                </a:moveTo>
                <a:lnTo>
                  <a:pt x="13108" y="64508"/>
                </a:lnTo>
                <a:lnTo>
                  <a:pt x="7874" y="43180"/>
                </a:lnTo>
                <a:lnTo>
                  <a:pt x="3496" y="21661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A603B387-A532-4BF9-8033-18B6BB940F29}"/>
              </a:ext>
            </a:extLst>
          </p:cNvPr>
          <p:cNvSpPr/>
          <p:nvPr/>
        </p:nvSpPr>
        <p:spPr>
          <a:xfrm>
            <a:off x="5467646" y="896874"/>
            <a:ext cx="2808732" cy="192176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FA12F926-EA63-48FD-936E-9BBD4298F1C3}"/>
              </a:ext>
            </a:extLst>
          </p:cNvPr>
          <p:cNvSpPr/>
          <p:nvPr/>
        </p:nvSpPr>
        <p:spPr>
          <a:xfrm>
            <a:off x="7383315" y="617983"/>
            <a:ext cx="1101852" cy="9509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6714A617-7D4E-4C8E-86E7-7BF0625B20E1}"/>
              </a:ext>
            </a:extLst>
          </p:cNvPr>
          <p:cNvSpPr/>
          <p:nvPr/>
        </p:nvSpPr>
        <p:spPr>
          <a:xfrm>
            <a:off x="7092992" y="968503"/>
            <a:ext cx="289560" cy="214629"/>
          </a:xfrm>
          <a:custGeom>
            <a:avLst/>
            <a:gdLst/>
            <a:ahLst/>
            <a:cxnLst/>
            <a:rect l="l" t="t" r="r" b="b"/>
            <a:pathLst>
              <a:path w="289559" h="214630">
                <a:moveTo>
                  <a:pt x="269252" y="14839"/>
                </a:moveTo>
                <a:lnTo>
                  <a:pt x="256653" y="16152"/>
                </a:lnTo>
                <a:lnTo>
                  <a:pt x="0" y="204088"/>
                </a:lnTo>
                <a:lnTo>
                  <a:pt x="7620" y="214375"/>
                </a:lnTo>
                <a:lnTo>
                  <a:pt x="264165" y="26518"/>
                </a:lnTo>
                <a:lnTo>
                  <a:pt x="269252" y="14839"/>
                </a:lnTo>
                <a:close/>
              </a:path>
              <a:path w="289559" h="214630">
                <a:moveTo>
                  <a:pt x="288565" y="2285"/>
                </a:moveTo>
                <a:lnTo>
                  <a:pt x="275590" y="2285"/>
                </a:lnTo>
                <a:lnTo>
                  <a:pt x="283210" y="12572"/>
                </a:lnTo>
                <a:lnTo>
                  <a:pt x="264165" y="26518"/>
                </a:lnTo>
                <a:lnTo>
                  <a:pt x="238379" y="85724"/>
                </a:lnTo>
                <a:lnTo>
                  <a:pt x="236982" y="89026"/>
                </a:lnTo>
                <a:lnTo>
                  <a:pt x="238379" y="92709"/>
                </a:lnTo>
                <a:lnTo>
                  <a:pt x="241681" y="94106"/>
                </a:lnTo>
                <a:lnTo>
                  <a:pt x="244856" y="95503"/>
                </a:lnTo>
                <a:lnTo>
                  <a:pt x="248539" y="94106"/>
                </a:lnTo>
                <a:lnTo>
                  <a:pt x="250063" y="90804"/>
                </a:lnTo>
                <a:lnTo>
                  <a:pt x="288565" y="2285"/>
                </a:lnTo>
                <a:close/>
              </a:path>
              <a:path w="289559" h="214630">
                <a:moveTo>
                  <a:pt x="277565" y="4952"/>
                </a:moveTo>
                <a:lnTo>
                  <a:pt x="273558" y="4952"/>
                </a:lnTo>
                <a:lnTo>
                  <a:pt x="280035" y="13715"/>
                </a:lnTo>
                <a:lnTo>
                  <a:pt x="269252" y="14839"/>
                </a:lnTo>
                <a:lnTo>
                  <a:pt x="264165" y="26518"/>
                </a:lnTo>
                <a:lnTo>
                  <a:pt x="283210" y="12572"/>
                </a:lnTo>
                <a:lnTo>
                  <a:pt x="277565" y="4952"/>
                </a:lnTo>
                <a:close/>
              </a:path>
              <a:path w="289559" h="214630">
                <a:moveTo>
                  <a:pt x="289560" y="0"/>
                </a:moveTo>
                <a:lnTo>
                  <a:pt x="187452" y="10667"/>
                </a:lnTo>
                <a:lnTo>
                  <a:pt x="185039" y="13715"/>
                </a:lnTo>
                <a:lnTo>
                  <a:pt x="185293" y="17271"/>
                </a:lnTo>
                <a:lnTo>
                  <a:pt x="185674" y="20700"/>
                </a:lnTo>
                <a:lnTo>
                  <a:pt x="188849" y="23240"/>
                </a:lnTo>
                <a:lnTo>
                  <a:pt x="256653" y="16152"/>
                </a:lnTo>
                <a:lnTo>
                  <a:pt x="275590" y="2285"/>
                </a:lnTo>
                <a:lnTo>
                  <a:pt x="288565" y="2285"/>
                </a:lnTo>
                <a:lnTo>
                  <a:pt x="289560" y="0"/>
                </a:lnTo>
                <a:close/>
              </a:path>
              <a:path w="289559" h="214630">
                <a:moveTo>
                  <a:pt x="275590" y="2285"/>
                </a:moveTo>
                <a:lnTo>
                  <a:pt x="256653" y="16152"/>
                </a:lnTo>
                <a:lnTo>
                  <a:pt x="269252" y="14839"/>
                </a:lnTo>
                <a:lnTo>
                  <a:pt x="273558" y="4952"/>
                </a:lnTo>
                <a:lnTo>
                  <a:pt x="277565" y="4952"/>
                </a:lnTo>
                <a:lnTo>
                  <a:pt x="275590" y="2285"/>
                </a:lnTo>
                <a:close/>
              </a:path>
              <a:path w="289559" h="214630">
                <a:moveTo>
                  <a:pt x="273558" y="4952"/>
                </a:moveTo>
                <a:lnTo>
                  <a:pt x="269252" y="14839"/>
                </a:lnTo>
                <a:lnTo>
                  <a:pt x="280035" y="13715"/>
                </a:lnTo>
                <a:lnTo>
                  <a:pt x="273558" y="4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86258572-8B9F-4EE0-88F0-922B70563E01}"/>
              </a:ext>
            </a:extLst>
          </p:cNvPr>
          <p:cNvSpPr/>
          <p:nvPr/>
        </p:nvSpPr>
        <p:spPr>
          <a:xfrm>
            <a:off x="5607854" y="1453135"/>
            <a:ext cx="1918716" cy="196291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910CA57F-230F-4A04-8387-5D6268042901}"/>
              </a:ext>
            </a:extLst>
          </p:cNvPr>
          <p:cNvSpPr/>
          <p:nvPr/>
        </p:nvSpPr>
        <p:spPr>
          <a:xfrm>
            <a:off x="5615475" y="840486"/>
            <a:ext cx="1903476" cy="194919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039FE132-15F9-4A14-8F3A-9B58B9BFD484}"/>
              </a:ext>
            </a:extLst>
          </p:cNvPr>
          <p:cNvSpPr/>
          <p:nvPr/>
        </p:nvSpPr>
        <p:spPr>
          <a:xfrm>
            <a:off x="6084866" y="901446"/>
            <a:ext cx="1424939" cy="146761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74746611-2867-4F6A-8498-E7D6916BA604}"/>
              </a:ext>
            </a:extLst>
          </p:cNvPr>
          <p:cNvSpPr/>
          <p:nvPr/>
        </p:nvSpPr>
        <p:spPr>
          <a:xfrm>
            <a:off x="6353090" y="1169671"/>
            <a:ext cx="888491" cy="93116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F81D6455-4C11-4459-AACA-3767034A6E6B}"/>
              </a:ext>
            </a:extLst>
          </p:cNvPr>
          <p:cNvSpPr/>
          <p:nvPr/>
        </p:nvSpPr>
        <p:spPr>
          <a:xfrm>
            <a:off x="5668814" y="820675"/>
            <a:ext cx="656843" cy="5654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F08F2DD0-5946-4CE9-881B-95267DBAEFBD}"/>
              </a:ext>
            </a:extLst>
          </p:cNvPr>
          <p:cNvSpPr/>
          <p:nvPr/>
        </p:nvSpPr>
        <p:spPr>
          <a:xfrm>
            <a:off x="6207802" y="1386079"/>
            <a:ext cx="163830" cy="289560"/>
          </a:xfrm>
          <a:custGeom>
            <a:avLst/>
            <a:gdLst/>
            <a:ahLst/>
            <a:cxnLst/>
            <a:rect l="l" t="t" r="r" b="b"/>
            <a:pathLst>
              <a:path w="163829" h="289559">
                <a:moveTo>
                  <a:pt x="15498" y="22181"/>
                </a:moveTo>
                <a:lnTo>
                  <a:pt x="15062" y="34756"/>
                </a:lnTo>
                <a:lnTo>
                  <a:pt x="152146" y="289306"/>
                </a:lnTo>
                <a:lnTo>
                  <a:pt x="163322" y="283337"/>
                </a:lnTo>
                <a:lnTo>
                  <a:pt x="26302" y="28788"/>
                </a:lnTo>
                <a:lnTo>
                  <a:pt x="15498" y="22181"/>
                </a:lnTo>
                <a:close/>
              </a:path>
              <a:path w="163829" h="289559">
                <a:moveTo>
                  <a:pt x="3556" y="0"/>
                </a:moveTo>
                <a:lnTo>
                  <a:pt x="0" y="102489"/>
                </a:lnTo>
                <a:lnTo>
                  <a:pt x="2794" y="105410"/>
                </a:lnTo>
                <a:lnTo>
                  <a:pt x="9779" y="105664"/>
                </a:lnTo>
                <a:lnTo>
                  <a:pt x="12700" y="102997"/>
                </a:lnTo>
                <a:lnTo>
                  <a:pt x="15062" y="34756"/>
                </a:lnTo>
                <a:lnTo>
                  <a:pt x="3937" y="14097"/>
                </a:lnTo>
                <a:lnTo>
                  <a:pt x="15113" y="8001"/>
                </a:lnTo>
                <a:lnTo>
                  <a:pt x="16650" y="8001"/>
                </a:lnTo>
                <a:lnTo>
                  <a:pt x="3556" y="0"/>
                </a:lnTo>
                <a:close/>
              </a:path>
              <a:path w="163829" h="289559">
                <a:moveTo>
                  <a:pt x="16650" y="8001"/>
                </a:moveTo>
                <a:lnTo>
                  <a:pt x="15113" y="8001"/>
                </a:lnTo>
                <a:lnTo>
                  <a:pt x="26302" y="28788"/>
                </a:lnTo>
                <a:lnTo>
                  <a:pt x="81407" y="62484"/>
                </a:lnTo>
                <a:lnTo>
                  <a:pt x="84455" y="64389"/>
                </a:lnTo>
                <a:lnTo>
                  <a:pt x="88392" y="63373"/>
                </a:lnTo>
                <a:lnTo>
                  <a:pt x="90170" y="60452"/>
                </a:lnTo>
                <a:lnTo>
                  <a:pt x="92075" y="57404"/>
                </a:lnTo>
                <a:lnTo>
                  <a:pt x="91059" y="53467"/>
                </a:lnTo>
                <a:lnTo>
                  <a:pt x="16650" y="8001"/>
                </a:lnTo>
                <a:close/>
              </a:path>
              <a:path w="163829" h="289559">
                <a:moveTo>
                  <a:pt x="15113" y="8001"/>
                </a:moveTo>
                <a:lnTo>
                  <a:pt x="3937" y="14097"/>
                </a:lnTo>
                <a:lnTo>
                  <a:pt x="15062" y="34756"/>
                </a:lnTo>
                <a:lnTo>
                  <a:pt x="15498" y="22181"/>
                </a:lnTo>
                <a:lnTo>
                  <a:pt x="6223" y="16510"/>
                </a:lnTo>
                <a:lnTo>
                  <a:pt x="15875" y="11303"/>
                </a:lnTo>
                <a:lnTo>
                  <a:pt x="16890" y="11303"/>
                </a:lnTo>
                <a:lnTo>
                  <a:pt x="15113" y="8001"/>
                </a:lnTo>
                <a:close/>
              </a:path>
              <a:path w="163829" h="289559">
                <a:moveTo>
                  <a:pt x="16890" y="11303"/>
                </a:moveTo>
                <a:lnTo>
                  <a:pt x="15875" y="11303"/>
                </a:lnTo>
                <a:lnTo>
                  <a:pt x="15498" y="22181"/>
                </a:lnTo>
                <a:lnTo>
                  <a:pt x="26302" y="28788"/>
                </a:lnTo>
                <a:lnTo>
                  <a:pt x="16890" y="11303"/>
                </a:lnTo>
                <a:close/>
              </a:path>
              <a:path w="163829" h="289559">
                <a:moveTo>
                  <a:pt x="15875" y="11303"/>
                </a:moveTo>
                <a:lnTo>
                  <a:pt x="6223" y="16510"/>
                </a:lnTo>
                <a:lnTo>
                  <a:pt x="15498" y="22181"/>
                </a:lnTo>
                <a:lnTo>
                  <a:pt x="15875" y="11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0DCBDCC1-13F9-4CC5-9666-35523C7553BC}"/>
              </a:ext>
            </a:extLst>
          </p:cNvPr>
          <p:cNvSpPr/>
          <p:nvPr/>
        </p:nvSpPr>
        <p:spPr>
          <a:xfrm>
            <a:off x="5200946" y="1469899"/>
            <a:ext cx="1342644" cy="137769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2374593B-B24F-42CF-B027-0BEC6E837D4F}"/>
              </a:ext>
            </a:extLst>
          </p:cNvPr>
          <p:cNvSpPr/>
          <p:nvPr/>
        </p:nvSpPr>
        <p:spPr>
          <a:xfrm>
            <a:off x="5510319" y="1780794"/>
            <a:ext cx="723900" cy="75590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A10E7AE6-189B-4D41-9315-56DB2562B994}"/>
              </a:ext>
            </a:extLst>
          </p:cNvPr>
          <p:cNvSpPr/>
          <p:nvPr/>
        </p:nvSpPr>
        <p:spPr>
          <a:xfrm>
            <a:off x="5505746" y="1776223"/>
            <a:ext cx="733425" cy="765175"/>
          </a:xfrm>
          <a:custGeom>
            <a:avLst/>
            <a:gdLst/>
            <a:ahLst/>
            <a:cxnLst/>
            <a:rect l="l" t="t" r="r" b="b"/>
            <a:pathLst>
              <a:path w="733425" h="765175">
                <a:moveTo>
                  <a:pt x="0" y="765048"/>
                </a:moveTo>
                <a:lnTo>
                  <a:pt x="733044" y="765048"/>
                </a:lnTo>
                <a:lnTo>
                  <a:pt x="733044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7B212713-9C80-44DD-9E1D-5F79BA0E33F5}"/>
              </a:ext>
            </a:extLst>
          </p:cNvPr>
          <p:cNvSpPr/>
          <p:nvPr/>
        </p:nvSpPr>
        <p:spPr>
          <a:xfrm>
            <a:off x="7066322" y="1578102"/>
            <a:ext cx="1650492" cy="135483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1F5EC3EA-BC99-4722-AD09-B44C09EAA7D8}"/>
              </a:ext>
            </a:extLst>
          </p:cNvPr>
          <p:cNvSpPr/>
          <p:nvPr/>
        </p:nvSpPr>
        <p:spPr>
          <a:xfrm>
            <a:off x="7383315" y="1887474"/>
            <a:ext cx="1016507" cy="73609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128E545B-CA2D-4FBB-BDD9-4CC14CEC95CA}"/>
              </a:ext>
            </a:extLst>
          </p:cNvPr>
          <p:cNvSpPr/>
          <p:nvPr/>
        </p:nvSpPr>
        <p:spPr>
          <a:xfrm>
            <a:off x="7378742" y="1882902"/>
            <a:ext cx="1026160" cy="745490"/>
          </a:xfrm>
          <a:custGeom>
            <a:avLst/>
            <a:gdLst/>
            <a:ahLst/>
            <a:cxnLst/>
            <a:rect l="l" t="t" r="r" b="b"/>
            <a:pathLst>
              <a:path w="1026159" h="745489">
                <a:moveTo>
                  <a:pt x="0" y="745236"/>
                </a:moveTo>
                <a:lnTo>
                  <a:pt x="1025651" y="745236"/>
                </a:lnTo>
                <a:lnTo>
                  <a:pt x="1025651" y="0"/>
                </a:lnTo>
                <a:lnTo>
                  <a:pt x="0" y="0"/>
                </a:lnTo>
                <a:lnTo>
                  <a:pt x="0" y="745236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921D0517-E0BA-4DA1-A1AF-5149F48815EE}"/>
              </a:ext>
            </a:extLst>
          </p:cNvPr>
          <p:cNvSpPr/>
          <p:nvPr/>
        </p:nvSpPr>
        <p:spPr>
          <a:xfrm>
            <a:off x="663236" y="4498086"/>
            <a:ext cx="1113155" cy="86995"/>
          </a:xfrm>
          <a:custGeom>
            <a:avLst/>
            <a:gdLst/>
            <a:ahLst/>
            <a:cxnLst/>
            <a:rect l="l" t="t" r="r" b="b"/>
            <a:pathLst>
              <a:path w="1113155" h="86995">
                <a:moveTo>
                  <a:pt x="1025906" y="0"/>
                </a:moveTo>
                <a:lnTo>
                  <a:pt x="1025906" y="86868"/>
                </a:lnTo>
                <a:lnTo>
                  <a:pt x="1083818" y="57912"/>
                </a:lnTo>
                <a:lnTo>
                  <a:pt x="1040384" y="57912"/>
                </a:lnTo>
                <a:lnTo>
                  <a:pt x="1040384" y="28956"/>
                </a:lnTo>
                <a:lnTo>
                  <a:pt x="1083818" y="28956"/>
                </a:lnTo>
                <a:lnTo>
                  <a:pt x="1025906" y="0"/>
                </a:lnTo>
                <a:close/>
              </a:path>
              <a:path w="1113155" h="86995">
                <a:moveTo>
                  <a:pt x="102590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1025906" y="57912"/>
                </a:lnTo>
                <a:lnTo>
                  <a:pt x="1025906" y="28956"/>
                </a:lnTo>
                <a:close/>
              </a:path>
              <a:path w="1113155" h="86995">
                <a:moveTo>
                  <a:pt x="1083818" y="28956"/>
                </a:moveTo>
                <a:lnTo>
                  <a:pt x="1040384" y="28956"/>
                </a:lnTo>
                <a:lnTo>
                  <a:pt x="1040384" y="57912"/>
                </a:lnTo>
                <a:lnTo>
                  <a:pt x="1083818" y="57912"/>
                </a:lnTo>
                <a:lnTo>
                  <a:pt x="1112774" y="43434"/>
                </a:lnTo>
                <a:lnTo>
                  <a:pt x="1083818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789E356F-4045-4666-AF6B-FC4DFDA7CEDB}"/>
              </a:ext>
            </a:extLst>
          </p:cNvPr>
          <p:cNvSpPr txBox="1"/>
          <p:nvPr/>
        </p:nvSpPr>
        <p:spPr>
          <a:xfrm>
            <a:off x="836922" y="4011423"/>
            <a:ext cx="7391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indent="88265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Microsoft JhengHei"/>
                <a:cs typeface="Microsoft JhengHei"/>
              </a:rPr>
              <a:t>搜索：  </a:t>
            </a:r>
            <a:r>
              <a:rPr lang="zh-CN" altLang="en-US" sz="1400" b="1" dirty="0">
                <a:latin typeface="Microsoft JhengHei"/>
                <a:cs typeface="Microsoft JhengHei"/>
              </a:rPr>
              <a:t>清华</a:t>
            </a:r>
            <a:r>
              <a:rPr sz="1400" b="1" dirty="0" err="1">
                <a:latin typeface="Microsoft JhengHei"/>
                <a:cs typeface="Microsoft JhengHei"/>
              </a:rPr>
              <a:t>大学</a:t>
            </a:r>
            <a:endParaRPr sz="1400" dirty="0">
              <a:latin typeface="Microsoft JhengHei"/>
              <a:cs typeface="Microsoft JhengHei"/>
            </a:endParaRPr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FA0E3B82-0601-45C8-9F0F-E7FFAC3A211A}"/>
              </a:ext>
            </a:extLst>
          </p:cNvPr>
          <p:cNvSpPr/>
          <p:nvPr/>
        </p:nvSpPr>
        <p:spPr>
          <a:xfrm>
            <a:off x="2929425" y="2828544"/>
            <a:ext cx="0" cy="601345"/>
          </a:xfrm>
          <a:custGeom>
            <a:avLst/>
            <a:gdLst/>
            <a:ahLst/>
            <a:cxnLst/>
            <a:rect l="l" t="t" r="r" b="b"/>
            <a:pathLst>
              <a:path h="601344">
                <a:moveTo>
                  <a:pt x="0" y="0"/>
                </a:moveTo>
                <a:lnTo>
                  <a:pt x="0" y="60121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9602BA1C-16E1-4395-8C06-F1E6F7A32893}"/>
              </a:ext>
            </a:extLst>
          </p:cNvPr>
          <p:cNvSpPr/>
          <p:nvPr/>
        </p:nvSpPr>
        <p:spPr>
          <a:xfrm>
            <a:off x="1124246" y="1733551"/>
            <a:ext cx="1260348" cy="103327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E7EFFD42-0D70-47DA-AFE5-5182FF6C4258}"/>
              </a:ext>
            </a:extLst>
          </p:cNvPr>
          <p:cNvSpPr/>
          <p:nvPr/>
        </p:nvSpPr>
        <p:spPr>
          <a:xfrm>
            <a:off x="1200446" y="1808227"/>
            <a:ext cx="1107948" cy="88392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BAACCFD6-C3F1-49A5-A01F-749446B5E2E3}"/>
              </a:ext>
            </a:extLst>
          </p:cNvPr>
          <p:cNvSpPr/>
          <p:nvPr/>
        </p:nvSpPr>
        <p:spPr>
          <a:xfrm>
            <a:off x="2349543" y="1713738"/>
            <a:ext cx="1360932" cy="106375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4BC74070-41BB-4183-9A74-73F00D43CEA2}"/>
              </a:ext>
            </a:extLst>
          </p:cNvPr>
          <p:cNvSpPr/>
          <p:nvPr/>
        </p:nvSpPr>
        <p:spPr>
          <a:xfrm>
            <a:off x="2427266" y="1788415"/>
            <a:ext cx="1205483" cy="9144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36294021-5A65-4BB6-91C2-E2BCD214399E}"/>
              </a:ext>
            </a:extLst>
          </p:cNvPr>
          <p:cNvSpPr txBox="1"/>
          <p:nvPr/>
        </p:nvSpPr>
        <p:spPr>
          <a:xfrm>
            <a:off x="3912024" y="2057400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……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43B8D361-F4E2-4248-9008-A052EADAA9FB}"/>
              </a:ext>
            </a:extLst>
          </p:cNvPr>
          <p:cNvSpPr/>
          <p:nvPr/>
        </p:nvSpPr>
        <p:spPr>
          <a:xfrm>
            <a:off x="1219496" y="2785110"/>
            <a:ext cx="1708785" cy="86995"/>
          </a:xfrm>
          <a:custGeom>
            <a:avLst/>
            <a:gdLst/>
            <a:ahLst/>
            <a:cxnLst/>
            <a:rect l="l" t="t" r="r" b="b"/>
            <a:pathLst>
              <a:path w="1708785" h="86994">
                <a:moveTo>
                  <a:pt x="86868" y="0"/>
                </a:moveTo>
                <a:lnTo>
                  <a:pt x="0" y="43433"/>
                </a:lnTo>
                <a:lnTo>
                  <a:pt x="86868" y="86867"/>
                </a:lnTo>
                <a:lnTo>
                  <a:pt x="86868" y="57911"/>
                </a:lnTo>
                <a:lnTo>
                  <a:pt x="72389" y="57911"/>
                </a:lnTo>
                <a:lnTo>
                  <a:pt x="72389" y="28955"/>
                </a:lnTo>
                <a:lnTo>
                  <a:pt x="86868" y="28955"/>
                </a:lnTo>
                <a:lnTo>
                  <a:pt x="86868" y="0"/>
                </a:lnTo>
                <a:close/>
              </a:path>
              <a:path w="1708785" h="86994">
                <a:moveTo>
                  <a:pt x="86868" y="28955"/>
                </a:moveTo>
                <a:lnTo>
                  <a:pt x="72389" y="28955"/>
                </a:lnTo>
                <a:lnTo>
                  <a:pt x="72389" y="57911"/>
                </a:lnTo>
                <a:lnTo>
                  <a:pt x="86868" y="57911"/>
                </a:lnTo>
                <a:lnTo>
                  <a:pt x="86868" y="28955"/>
                </a:lnTo>
                <a:close/>
              </a:path>
              <a:path w="1708785" h="86994">
                <a:moveTo>
                  <a:pt x="1708531" y="28955"/>
                </a:moveTo>
                <a:lnTo>
                  <a:pt x="86868" y="28955"/>
                </a:lnTo>
                <a:lnTo>
                  <a:pt x="86868" y="57911"/>
                </a:lnTo>
                <a:lnTo>
                  <a:pt x="1708531" y="57911"/>
                </a:lnTo>
                <a:lnTo>
                  <a:pt x="1708531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11A8E4E9-A42F-4089-BA94-C5A22ADCB104}"/>
              </a:ext>
            </a:extLst>
          </p:cNvPr>
          <p:cNvSpPr/>
          <p:nvPr/>
        </p:nvSpPr>
        <p:spPr>
          <a:xfrm>
            <a:off x="1812841" y="4547109"/>
            <a:ext cx="2245360" cy="447675"/>
          </a:xfrm>
          <a:custGeom>
            <a:avLst/>
            <a:gdLst/>
            <a:ahLst/>
            <a:cxnLst/>
            <a:rect l="l" t="t" r="r" b="b"/>
            <a:pathLst>
              <a:path w="2245360" h="447675">
                <a:moveTo>
                  <a:pt x="5080" y="0"/>
                </a:moveTo>
                <a:lnTo>
                  <a:pt x="0" y="28448"/>
                </a:lnTo>
                <a:lnTo>
                  <a:pt x="113919" y="49149"/>
                </a:lnTo>
                <a:lnTo>
                  <a:pt x="119126" y="20574"/>
                </a:lnTo>
                <a:lnTo>
                  <a:pt x="5080" y="0"/>
                </a:lnTo>
                <a:close/>
              </a:path>
              <a:path w="2245360" h="447675">
                <a:moveTo>
                  <a:pt x="204597" y="36068"/>
                </a:moveTo>
                <a:lnTo>
                  <a:pt x="199390" y="64643"/>
                </a:lnTo>
                <a:lnTo>
                  <a:pt x="313436" y="85217"/>
                </a:lnTo>
                <a:lnTo>
                  <a:pt x="318516" y="56769"/>
                </a:lnTo>
                <a:lnTo>
                  <a:pt x="204597" y="36068"/>
                </a:lnTo>
                <a:close/>
              </a:path>
              <a:path w="2245360" h="447675">
                <a:moveTo>
                  <a:pt x="403987" y="72263"/>
                </a:moveTo>
                <a:lnTo>
                  <a:pt x="398907" y="100711"/>
                </a:lnTo>
                <a:lnTo>
                  <a:pt x="512826" y="121412"/>
                </a:lnTo>
                <a:lnTo>
                  <a:pt x="518033" y="92837"/>
                </a:lnTo>
                <a:lnTo>
                  <a:pt x="403987" y="72263"/>
                </a:lnTo>
                <a:close/>
              </a:path>
              <a:path w="2245360" h="447675">
                <a:moveTo>
                  <a:pt x="603504" y="108331"/>
                </a:moveTo>
                <a:lnTo>
                  <a:pt x="598297" y="136779"/>
                </a:lnTo>
                <a:lnTo>
                  <a:pt x="712216" y="157480"/>
                </a:lnTo>
                <a:lnTo>
                  <a:pt x="717423" y="129032"/>
                </a:lnTo>
                <a:lnTo>
                  <a:pt x="603504" y="108331"/>
                </a:lnTo>
                <a:close/>
              </a:path>
              <a:path w="2245360" h="447675">
                <a:moveTo>
                  <a:pt x="802894" y="144399"/>
                </a:moveTo>
                <a:lnTo>
                  <a:pt x="797687" y="172974"/>
                </a:lnTo>
                <a:lnTo>
                  <a:pt x="911733" y="193548"/>
                </a:lnTo>
                <a:lnTo>
                  <a:pt x="916940" y="165100"/>
                </a:lnTo>
                <a:lnTo>
                  <a:pt x="802894" y="144399"/>
                </a:lnTo>
                <a:close/>
              </a:path>
              <a:path w="2245360" h="447675">
                <a:moveTo>
                  <a:pt x="1002411" y="180594"/>
                </a:moveTo>
                <a:lnTo>
                  <a:pt x="997204" y="209042"/>
                </a:lnTo>
                <a:lnTo>
                  <a:pt x="1111123" y="229743"/>
                </a:lnTo>
                <a:lnTo>
                  <a:pt x="1116330" y="201168"/>
                </a:lnTo>
                <a:lnTo>
                  <a:pt x="1002411" y="180594"/>
                </a:lnTo>
                <a:close/>
              </a:path>
              <a:path w="2245360" h="447675">
                <a:moveTo>
                  <a:pt x="1201801" y="216662"/>
                </a:moveTo>
                <a:lnTo>
                  <a:pt x="1196594" y="245237"/>
                </a:lnTo>
                <a:lnTo>
                  <a:pt x="1310640" y="265811"/>
                </a:lnTo>
                <a:lnTo>
                  <a:pt x="1315720" y="237363"/>
                </a:lnTo>
                <a:lnTo>
                  <a:pt x="1201801" y="216662"/>
                </a:lnTo>
                <a:close/>
              </a:path>
              <a:path w="2245360" h="447675">
                <a:moveTo>
                  <a:pt x="1401191" y="252857"/>
                </a:moveTo>
                <a:lnTo>
                  <a:pt x="1396111" y="281305"/>
                </a:lnTo>
                <a:lnTo>
                  <a:pt x="1510030" y="302006"/>
                </a:lnTo>
                <a:lnTo>
                  <a:pt x="1515237" y="273431"/>
                </a:lnTo>
                <a:lnTo>
                  <a:pt x="1401191" y="252857"/>
                </a:lnTo>
                <a:close/>
              </a:path>
              <a:path w="2245360" h="447675">
                <a:moveTo>
                  <a:pt x="1600708" y="288925"/>
                </a:moveTo>
                <a:lnTo>
                  <a:pt x="1595501" y="317373"/>
                </a:lnTo>
                <a:lnTo>
                  <a:pt x="1709547" y="338074"/>
                </a:lnTo>
                <a:lnTo>
                  <a:pt x="1714627" y="309626"/>
                </a:lnTo>
                <a:lnTo>
                  <a:pt x="1600708" y="288925"/>
                </a:lnTo>
                <a:close/>
              </a:path>
              <a:path w="2245360" h="447675">
                <a:moveTo>
                  <a:pt x="1800098" y="325120"/>
                </a:moveTo>
                <a:lnTo>
                  <a:pt x="1795018" y="353568"/>
                </a:lnTo>
                <a:lnTo>
                  <a:pt x="1908937" y="374142"/>
                </a:lnTo>
                <a:lnTo>
                  <a:pt x="1914144" y="345694"/>
                </a:lnTo>
                <a:lnTo>
                  <a:pt x="1800098" y="325120"/>
                </a:lnTo>
                <a:close/>
              </a:path>
              <a:path w="2245360" h="447675">
                <a:moveTo>
                  <a:pt x="1999615" y="361188"/>
                </a:moveTo>
                <a:lnTo>
                  <a:pt x="1994408" y="389636"/>
                </a:lnTo>
                <a:lnTo>
                  <a:pt x="2108454" y="410337"/>
                </a:lnTo>
                <a:lnTo>
                  <a:pt x="2113534" y="381762"/>
                </a:lnTo>
                <a:lnTo>
                  <a:pt x="1999615" y="361188"/>
                </a:lnTo>
                <a:close/>
              </a:path>
              <a:path w="2245360" h="447675">
                <a:moveTo>
                  <a:pt x="2167636" y="362204"/>
                </a:moveTo>
                <a:lnTo>
                  <a:pt x="2152142" y="447675"/>
                </a:lnTo>
                <a:lnTo>
                  <a:pt x="2245360" y="420370"/>
                </a:lnTo>
                <a:lnTo>
                  <a:pt x="2167636" y="36220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822D18FD-4DDC-4411-AE22-0AFCB936DDE1}"/>
              </a:ext>
            </a:extLst>
          </p:cNvPr>
          <p:cNvSpPr/>
          <p:nvPr/>
        </p:nvSpPr>
        <p:spPr>
          <a:xfrm>
            <a:off x="2157519" y="4207003"/>
            <a:ext cx="1385316" cy="50596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57ED214A-F685-4720-B50C-7644F3DFE286}"/>
              </a:ext>
            </a:extLst>
          </p:cNvPr>
          <p:cNvSpPr/>
          <p:nvPr/>
        </p:nvSpPr>
        <p:spPr>
          <a:xfrm>
            <a:off x="2433363" y="4245103"/>
            <a:ext cx="896112" cy="31546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8AC23B1A-88B8-4EE9-903E-118DE288D9E1}"/>
              </a:ext>
            </a:extLst>
          </p:cNvPr>
          <p:cNvSpPr/>
          <p:nvPr/>
        </p:nvSpPr>
        <p:spPr>
          <a:xfrm>
            <a:off x="2937044" y="3429000"/>
            <a:ext cx="1129030" cy="684530"/>
          </a:xfrm>
          <a:custGeom>
            <a:avLst/>
            <a:gdLst/>
            <a:ahLst/>
            <a:cxnLst/>
            <a:rect l="l" t="t" r="r" b="b"/>
            <a:pathLst>
              <a:path w="1129029" h="684529">
                <a:moveTo>
                  <a:pt x="1029461" y="599947"/>
                </a:moveTo>
                <a:lnTo>
                  <a:pt x="1014602" y="624713"/>
                </a:lnTo>
                <a:lnTo>
                  <a:pt x="1113916" y="684276"/>
                </a:lnTo>
                <a:lnTo>
                  <a:pt x="1128775" y="659383"/>
                </a:lnTo>
                <a:lnTo>
                  <a:pt x="1029461" y="599947"/>
                </a:lnTo>
                <a:close/>
              </a:path>
              <a:path w="1129029" h="684529">
                <a:moveTo>
                  <a:pt x="855598" y="495680"/>
                </a:moveTo>
                <a:lnTo>
                  <a:pt x="840739" y="520572"/>
                </a:lnTo>
                <a:lnTo>
                  <a:pt x="940053" y="580135"/>
                </a:lnTo>
                <a:lnTo>
                  <a:pt x="954912" y="555244"/>
                </a:lnTo>
                <a:lnTo>
                  <a:pt x="855598" y="495680"/>
                </a:lnTo>
                <a:close/>
              </a:path>
              <a:path w="1129029" h="684529">
                <a:moveTo>
                  <a:pt x="681735" y="391540"/>
                </a:moveTo>
                <a:lnTo>
                  <a:pt x="666876" y="416432"/>
                </a:lnTo>
                <a:lnTo>
                  <a:pt x="766190" y="475869"/>
                </a:lnTo>
                <a:lnTo>
                  <a:pt x="781049" y="451103"/>
                </a:lnTo>
                <a:lnTo>
                  <a:pt x="681735" y="391540"/>
                </a:lnTo>
                <a:close/>
              </a:path>
              <a:path w="1129029" h="684529">
                <a:moveTo>
                  <a:pt x="507872" y="287400"/>
                </a:moveTo>
                <a:lnTo>
                  <a:pt x="493013" y="312165"/>
                </a:lnTo>
                <a:lnTo>
                  <a:pt x="592327" y="371728"/>
                </a:lnTo>
                <a:lnTo>
                  <a:pt x="607186" y="346963"/>
                </a:lnTo>
                <a:lnTo>
                  <a:pt x="507872" y="287400"/>
                </a:lnTo>
                <a:close/>
              </a:path>
              <a:path w="1129029" h="684529">
                <a:moveTo>
                  <a:pt x="334009" y="183260"/>
                </a:moveTo>
                <a:lnTo>
                  <a:pt x="319150" y="208025"/>
                </a:lnTo>
                <a:lnTo>
                  <a:pt x="418464" y="267588"/>
                </a:lnTo>
                <a:lnTo>
                  <a:pt x="433323" y="242696"/>
                </a:lnTo>
                <a:lnTo>
                  <a:pt x="334009" y="183260"/>
                </a:lnTo>
                <a:close/>
              </a:path>
              <a:path w="1129029" h="684529">
                <a:moveTo>
                  <a:pt x="160146" y="78993"/>
                </a:moveTo>
                <a:lnTo>
                  <a:pt x="145160" y="103885"/>
                </a:lnTo>
                <a:lnTo>
                  <a:pt x="244601" y="163448"/>
                </a:lnTo>
                <a:lnTo>
                  <a:pt x="259460" y="138556"/>
                </a:lnTo>
                <a:lnTo>
                  <a:pt x="160146" y="78993"/>
                </a:lnTo>
                <a:close/>
              </a:path>
              <a:path w="1129029" h="684529">
                <a:moveTo>
                  <a:pt x="0" y="0"/>
                </a:moveTo>
                <a:lnTo>
                  <a:pt x="52196" y="81914"/>
                </a:lnTo>
                <a:lnTo>
                  <a:pt x="67113" y="57040"/>
                </a:lnTo>
                <a:lnTo>
                  <a:pt x="54609" y="49656"/>
                </a:lnTo>
                <a:lnTo>
                  <a:pt x="69595" y="24764"/>
                </a:lnTo>
                <a:lnTo>
                  <a:pt x="86467" y="24764"/>
                </a:lnTo>
                <a:lnTo>
                  <a:pt x="96900" y="7365"/>
                </a:lnTo>
                <a:lnTo>
                  <a:pt x="0" y="0"/>
                </a:lnTo>
                <a:close/>
              </a:path>
              <a:path w="1129029" h="684529">
                <a:moveTo>
                  <a:pt x="81986" y="32238"/>
                </a:moveTo>
                <a:lnTo>
                  <a:pt x="67113" y="57040"/>
                </a:lnTo>
                <a:lnTo>
                  <a:pt x="70738" y="59181"/>
                </a:lnTo>
                <a:lnTo>
                  <a:pt x="85597" y="34416"/>
                </a:lnTo>
                <a:lnTo>
                  <a:pt x="81986" y="32238"/>
                </a:lnTo>
                <a:close/>
              </a:path>
              <a:path w="1129029" h="684529">
                <a:moveTo>
                  <a:pt x="69595" y="24764"/>
                </a:moveTo>
                <a:lnTo>
                  <a:pt x="54609" y="49656"/>
                </a:lnTo>
                <a:lnTo>
                  <a:pt x="67113" y="57040"/>
                </a:lnTo>
                <a:lnTo>
                  <a:pt x="81986" y="32238"/>
                </a:lnTo>
                <a:lnTo>
                  <a:pt x="69595" y="24764"/>
                </a:lnTo>
                <a:close/>
              </a:path>
              <a:path w="1129029" h="684529">
                <a:moveTo>
                  <a:pt x="86467" y="24764"/>
                </a:moveTo>
                <a:lnTo>
                  <a:pt x="69595" y="24764"/>
                </a:lnTo>
                <a:lnTo>
                  <a:pt x="81986" y="32238"/>
                </a:lnTo>
                <a:lnTo>
                  <a:pt x="86467" y="2476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F002F91-70FB-461A-B8F4-59F65923A1AE}"/>
              </a:ext>
            </a:extLst>
          </p:cNvPr>
          <p:cNvSpPr/>
          <p:nvPr/>
        </p:nvSpPr>
        <p:spPr>
          <a:xfrm>
            <a:off x="1738689" y="546251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zh-CN" altLang="en-US" b="1" dirty="0">
                <a:latin typeface="Microsoft JhengHei"/>
                <a:cs typeface="Microsoft JhengHei"/>
              </a:rPr>
              <a:t>搜索引擎</a:t>
            </a:r>
            <a:endParaRPr lang="zh-CN" altLang="en-US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30003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>
                <a:solidFill>
                  <a:srgbClr val="000000"/>
                </a:solidFill>
              </a:rPr>
              <a:t>例如：自动汽车驾驶</a:t>
            </a:r>
            <a:r>
              <a:rPr lang="zh-CN" altLang="en-US" spc="-445" dirty="0">
                <a:solidFill>
                  <a:srgbClr val="000000"/>
                </a:solidFill>
              </a:rPr>
              <a:t> </a:t>
            </a:r>
            <a:r>
              <a:rPr lang="zh-CN" altLang="en-US" sz="2400" dirty="0">
                <a:solidFill>
                  <a:srgbClr val="000000"/>
                </a:solidFill>
              </a:rPr>
              <a:t>（即将改变</a:t>
            </a:r>
            <a:r>
              <a:rPr lang="zh-CN" altLang="en-US" sz="2400" spc="-15" dirty="0">
                <a:solidFill>
                  <a:srgbClr val="000000"/>
                </a:solidFill>
              </a:rPr>
              <a:t>人</a:t>
            </a:r>
            <a:r>
              <a:rPr lang="zh-CN" altLang="en-US" sz="2400" dirty="0">
                <a:solidFill>
                  <a:srgbClr val="000000"/>
                </a:solidFill>
              </a:rPr>
              <a:t>类生</a:t>
            </a:r>
            <a:r>
              <a:rPr lang="zh-CN" altLang="en-US" sz="2400" spc="-15" dirty="0">
                <a:solidFill>
                  <a:srgbClr val="000000"/>
                </a:solidFill>
              </a:rPr>
              <a:t>活</a:t>
            </a:r>
            <a:r>
              <a:rPr lang="zh-CN" altLang="en-US" sz="2400" dirty="0">
                <a:solidFill>
                  <a:srgbClr val="000000"/>
                </a:solidFill>
              </a:rPr>
              <a:t>）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D43E153-F0BC-491F-AED9-899BEDCDAFFB}"/>
              </a:ext>
            </a:extLst>
          </p:cNvPr>
          <p:cNvSpPr/>
          <p:nvPr/>
        </p:nvSpPr>
        <p:spPr>
          <a:xfrm>
            <a:off x="294131" y="3467100"/>
            <a:ext cx="3695700" cy="2772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2B73B79-F429-4CD4-A83D-2B41651B3B6B}"/>
              </a:ext>
            </a:extLst>
          </p:cNvPr>
          <p:cNvSpPr txBox="1"/>
          <p:nvPr/>
        </p:nvSpPr>
        <p:spPr>
          <a:xfrm>
            <a:off x="414934" y="5925413"/>
            <a:ext cx="313372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+mn-ea"/>
                <a:cs typeface="Comic Sans MS"/>
              </a:rPr>
              <a:t>DARPA Grand </a:t>
            </a:r>
            <a:r>
              <a:rPr sz="1600" b="1" spc="-5" dirty="0">
                <a:solidFill>
                  <a:srgbClr val="FFFFFF"/>
                </a:solidFill>
                <a:latin typeface="+mn-ea"/>
                <a:cs typeface="Comic Sans MS"/>
              </a:rPr>
              <a:t>Challenge –</a:t>
            </a:r>
            <a:r>
              <a:rPr sz="1600" b="1" spc="85" dirty="0">
                <a:solidFill>
                  <a:srgbClr val="FFFFFF"/>
                </a:solidFill>
                <a:latin typeface="+mn-ea"/>
                <a:cs typeface="Comic Sans MS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+mn-ea"/>
                <a:cs typeface="Comic Sans MS"/>
              </a:rPr>
              <a:t>2004</a:t>
            </a:r>
            <a:endParaRPr sz="1600">
              <a:latin typeface="+mn-ea"/>
              <a:cs typeface="Comic Sans MS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2AE1D379-C846-4354-8A9D-A552AD9887ED}"/>
              </a:ext>
            </a:extLst>
          </p:cNvPr>
          <p:cNvSpPr/>
          <p:nvPr/>
        </p:nvSpPr>
        <p:spPr>
          <a:xfrm>
            <a:off x="4561332" y="3473196"/>
            <a:ext cx="2322575" cy="2788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1303E13E-AAD9-44BE-9E3F-6CB8C249784E}"/>
              </a:ext>
            </a:extLst>
          </p:cNvPr>
          <p:cNvSpPr txBox="1"/>
          <p:nvPr/>
        </p:nvSpPr>
        <p:spPr>
          <a:xfrm>
            <a:off x="6977253" y="4001515"/>
            <a:ext cx="1872616" cy="17049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spc="0" dirty="0">
                <a:latin typeface="+mn-ea"/>
                <a:cs typeface="宋体"/>
              </a:rPr>
              <a:t>美国在</a:t>
            </a:r>
            <a:r>
              <a:rPr sz="2200" dirty="0">
                <a:latin typeface="+mn-ea"/>
                <a:cs typeface="Times New Roman"/>
              </a:rPr>
              <a:t>20</a:t>
            </a:r>
            <a:r>
              <a:rPr sz="2200" spc="0" dirty="0">
                <a:latin typeface="+mn-ea"/>
                <a:cs typeface="宋体"/>
              </a:rPr>
              <a:t>世纪</a:t>
            </a:r>
            <a:r>
              <a:rPr sz="2200" dirty="0">
                <a:latin typeface="+mn-ea"/>
                <a:cs typeface="Times New Roman"/>
              </a:rPr>
              <a:t>80</a:t>
            </a:r>
            <a:r>
              <a:rPr sz="2200" spc="0" dirty="0">
                <a:latin typeface="+mn-ea"/>
                <a:cs typeface="宋体"/>
              </a:rPr>
              <a:t>年代就开始</a:t>
            </a:r>
            <a:r>
              <a:rPr sz="2200" dirty="0">
                <a:latin typeface="+mn-ea"/>
                <a:cs typeface="宋体"/>
              </a:rPr>
              <a:t>研</a:t>
            </a:r>
            <a:r>
              <a:rPr sz="2200" spc="-5" dirty="0">
                <a:latin typeface="+mn-ea"/>
                <a:cs typeface="宋体"/>
              </a:rPr>
              <a:t>究基</a:t>
            </a:r>
            <a:r>
              <a:rPr sz="2200" dirty="0">
                <a:latin typeface="+mn-ea"/>
                <a:cs typeface="宋体"/>
              </a:rPr>
              <a:t>于</a:t>
            </a:r>
            <a:r>
              <a:rPr sz="2200" spc="-5" dirty="0">
                <a:latin typeface="+mn-ea"/>
                <a:cs typeface="宋体"/>
              </a:rPr>
              <a:t>机器</a:t>
            </a:r>
            <a:r>
              <a:rPr sz="2200" dirty="0">
                <a:latin typeface="+mn-ea"/>
                <a:cs typeface="宋体"/>
              </a:rPr>
              <a:t>学</a:t>
            </a:r>
            <a:r>
              <a:rPr sz="2200" spc="-5" dirty="0">
                <a:latin typeface="+mn-ea"/>
                <a:cs typeface="宋体"/>
              </a:rPr>
              <a:t>习的</a:t>
            </a:r>
            <a:r>
              <a:rPr sz="2200" dirty="0">
                <a:latin typeface="+mn-ea"/>
                <a:cs typeface="宋体"/>
              </a:rPr>
              <a:t>汽</a:t>
            </a:r>
            <a:r>
              <a:rPr sz="2200" spc="-5" dirty="0">
                <a:latin typeface="+mn-ea"/>
                <a:cs typeface="宋体"/>
              </a:rPr>
              <a:t>车自动驾驶技术</a:t>
            </a:r>
            <a:endParaRPr sz="2200" dirty="0">
              <a:latin typeface="+mn-ea"/>
              <a:cs typeface="宋体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2D881804-0321-4ED4-AD26-891F2019D564}"/>
              </a:ext>
            </a:extLst>
          </p:cNvPr>
          <p:cNvSpPr/>
          <p:nvPr/>
        </p:nvSpPr>
        <p:spPr>
          <a:xfrm>
            <a:off x="219456" y="1342644"/>
            <a:ext cx="2164080" cy="121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8D023951-347F-402E-A76C-CEDFCAD74797}"/>
              </a:ext>
            </a:extLst>
          </p:cNvPr>
          <p:cNvSpPr/>
          <p:nvPr/>
        </p:nvSpPr>
        <p:spPr>
          <a:xfrm>
            <a:off x="5013959" y="1223772"/>
            <a:ext cx="755903" cy="14112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91464BE8-BF68-4E64-A6B8-918C3B408312}"/>
              </a:ext>
            </a:extLst>
          </p:cNvPr>
          <p:cNvSpPr/>
          <p:nvPr/>
        </p:nvSpPr>
        <p:spPr>
          <a:xfrm>
            <a:off x="5061203" y="1251203"/>
            <a:ext cx="661415" cy="13167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7F1AEF8A-ADD7-4ED0-AF52-7D2223328514}"/>
              </a:ext>
            </a:extLst>
          </p:cNvPr>
          <p:cNvSpPr/>
          <p:nvPr/>
        </p:nvSpPr>
        <p:spPr>
          <a:xfrm>
            <a:off x="5061203" y="1251203"/>
            <a:ext cx="661670" cy="1316990"/>
          </a:xfrm>
          <a:custGeom>
            <a:avLst/>
            <a:gdLst/>
            <a:ahLst/>
            <a:cxnLst/>
            <a:rect l="l" t="t" r="r" b="b"/>
            <a:pathLst>
              <a:path w="661670" h="1316989">
                <a:moveTo>
                  <a:pt x="0" y="110236"/>
                </a:moveTo>
                <a:lnTo>
                  <a:pt x="8669" y="67347"/>
                </a:lnTo>
                <a:lnTo>
                  <a:pt x="32305" y="32305"/>
                </a:lnTo>
                <a:lnTo>
                  <a:pt x="67347" y="8669"/>
                </a:lnTo>
                <a:lnTo>
                  <a:pt x="110236" y="0"/>
                </a:lnTo>
                <a:lnTo>
                  <a:pt x="551180" y="0"/>
                </a:lnTo>
                <a:lnTo>
                  <a:pt x="594068" y="8669"/>
                </a:lnTo>
                <a:lnTo>
                  <a:pt x="629110" y="32305"/>
                </a:lnTo>
                <a:lnTo>
                  <a:pt x="652746" y="67347"/>
                </a:lnTo>
                <a:lnTo>
                  <a:pt x="661416" y="110236"/>
                </a:lnTo>
                <a:lnTo>
                  <a:pt x="661416" y="1206500"/>
                </a:lnTo>
                <a:lnTo>
                  <a:pt x="652746" y="1249388"/>
                </a:lnTo>
                <a:lnTo>
                  <a:pt x="629110" y="1284430"/>
                </a:lnTo>
                <a:lnTo>
                  <a:pt x="594068" y="1308066"/>
                </a:lnTo>
                <a:lnTo>
                  <a:pt x="551180" y="1316736"/>
                </a:lnTo>
                <a:lnTo>
                  <a:pt x="110236" y="1316736"/>
                </a:lnTo>
                <a:lnTo>
                  <a:pt x="67347" y="1308066"/>
                </a:lnTo>
                <a:lnTo>
                  <a:pt x="32305" y="1284430"/>
                </a:lnTo>
                <a:lnTo>
                  <a:pt x="8669" y="1249388"/>
                </a:lnTo>
                <a:lnTo>
                  <a:pt x="0" y="1206500"/>
                </a:lnTo>
                <a:lnTo>
                  <a:pt x="0" y="110236"/>
                </a:lnTo>
                <a:close/>
              </a:path>
            </a:pathLst>
          </a:custGeom>
          <a:ln w="9144">
            <a:solidFill>
              <a:srgbClr val="2E972E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D090D3E9-769C-4C6A-87DA-7EF25CE97E79}"/>
              </a:ext>
            </a:extLst>
          </p:cNvPr>
          <p:cNvSpPr/>
          <p:nvPr/>
        </p:nvSpPr>
        <p:spPr>
          <a:xfrm>
            <a:off x="5777484" y="1661160"/>
            <a:ext cx="566927" cy="4267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0AA2EA8A-DF05-4CD8-9E0A-6EBA944ABAE4}"/>
              </a:ext>
            </a:extLst>
          </p:cNvPr>
          <p:cNvSpPr/>
          <p:nvPr/>
        </p:nvSpPr>
        <p:spPr>
          <a:xfrm>
            <a:off x="5826252" y="1699260"/>
            <a:ext cx="466725" cy="311150"/>
          </a:xfrm>
          <a:custGeom>
            <a:avLst/>
            <a:gdLst/>
            <a:ahLst/>
            <a:cxnLst/>
            <a:rect l="l" t="t" r="r" b="b"/>
            <a:pathLst>
              <a:path w="466725" h="311150">
                <a:moveTo>
                  <a:pt x="310896" y="0"/>
                </a:moveTo>
                <a:lnTo>
                  <a:pt x="310896" y="77724"/>
                </a:lnTo>
                <a:lnTo>
                  <a:pt x="0" y="77724"/>
                </a:lnTo>
                <a:lnTo>
                  <a:pt x="0" y="233172"/>
                </a:lnTo>
                <a:lnTo>
                  <a:pt x="310896" y="233172"/>
                </a:lnTo>
                <a:lnTo>
                  <a:pt x="310896" y="310896"/>
                </a:lnTo>
                <a:lnTo>
                  <a:pt x="466344" y="155448"/>
                </a:lnTo>
                <a:lnTo>
                  <a:pt x="3108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B4D4AAB9-940A-4529-83B4-15E1AAD557EA}"/>
              </a:ext>
            </a:extLst>
          </p:cNvPr>
          <p:cNvSpPr/>
          <p:nvPr/>
        </p:nvSpPr>
        <p:spPr>
          <a:xfrm>
            <a:off x="5826252" y="1699260"/>
            <a:ext cx="466725" cy="311150"/>
          </a:xfrm>
          <a:custGeom>
            <a:avLst/>
            <a:gdLst/>
            <a:ahLst/>
            <a:cxnLst/>
            <a:rect l="l" t="t" r="r" b="b"/>
            <a:pathLst>
              <a:path w="466725" h="311150">
                <a:moveTo>
                  <a:pt x="0" y="77724"/>
                </a:moveTo>
                <a:lnTo>
                  <a:pt x="310896" y="77724"/>
                </a:lnTo>
                <a:lnTo>
                  <a:pt x="310896" y="0"/>
                </a:lnTo>
                <a:lnTo>
                  <a:pt x="466344" y="155448"/>
                </a:lnTo>
                <a:lnTo>
                  <a:pt x="310896" y="310896"/>
                </a:lnTo>
                <a:lnTo>
                  <a:pt x="310896" y="233172"/>
                </a:lnTo>
                <a:lnTo>
                  <a:pt x="0" y="233172"/>
                </a:lnTo>
                <a:lnTo>
                  <a:pt x="0" y="77724"/>
                </a:lnTo>
                <a:close/>
              </a:path>
            </a:pathLst>
          </a:custGeom>
          <a:ln w="1219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17FDDFCF-F78A-42CC-8AC5-8312AE540126}"/>
              </a:ext>
            </a:extLst>
          </p:cNvPr>
          <p:cNvSpPr/>
          <p:nvPr/>
        </p:nvSpPr>
        <p:spPr>
          <a:xfrm>
            <a:off x="6390132" y="1452372"/>
            <a:ext cx="749808" cy="7985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7B76178B-FA50-4234-B0C3-D8152ED8D280}"/>
              </a:ext>
            </a:extLst>
          </p:cNvPr>
          <p:cNvSpPr/>
          <p:nvPr/>
        </p:nvSpPr>
        <p:spPr>
          <a:xfrm>
            <a:off x="7267956" y="1665732"/>
            <a:ext cx="566927" cy="4267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F94AE51F-6A98-4B65-B34C-95A2737A093A}"/>
              </a:ext>
            </a:extLst>
          </p:cNvPr>
          <p:cNvSpPr/>
          <p:nvPr/>
        </p:nvSpPr>
        <p:spPr>
          <a:xfrm>
            <a:off x="7316723" y="1703832"/>
            <a:ext cx="466725" cy="311150"/>
          </a:xfrm>
          <a:custGeom>
            <a:avLst/>
            <a:gdLst/>
            <a:ahLst/>
            <a:cxnLst/>
            <a:rect l="l" t="t" r="r" b="b"/>
            <a:pathLst>
              <a:path w="466725" h="311150">
                <a:moveTo>
                  <a:pt x="310896" y="0"/>
                </a:moveTo>
                <a:lnTo>
                  <a:pt x="310896" y="77724"/>
                </a:lnTo>
                <a:lnTo>
                  <a:pt x="0" y="77724"/>
                </a:lnTo>
                <a:lnTo>
                  <a:pt x="0" y="233172"/>
                </a:lnTo>
                <a:lnTo>
                  <a:pt x="310896" y="233172"/>
                </a:lnTo>
                <a:lnTo>
                  <a:pt x="310896" y="310896"/>
                </a:lnTo>
                <a:lnTo>
                  <a:pt x="466344" y="155448"/>
                </a:lnTo>
                <a:lnTo>
                  <a:pt x="3108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74A8E0CF-A34E-4DE3-BB34-E2753F7C54C3}"/>
              </a:ext>
            </a:extLst>
          </p:cNvPr>
          <p:cNvSpPr/>
          <p:nvPr/>
        </p:nvSpPr>
        <p:spPr>
          <a:xfrm>
            <a:off x="7316723" y="1703832"/>
            <a:ext cx="466725" cy="311150"/>
          </a:xfrm>
          <a:custGeom>
            <a:avLst/>
            <a:gdLst/>
            <a:ahLst/>
            <a:cxnLst/>
            <a:rect l="l" t="t" r="r" b="b"/>
            <a:pathLst>
              <a:path w="466725" h="311150">
                <a:moveTo>
                  <a:pt x="0" y="77724"/>
                </a:moveTo>
                <a:lnTo>
                  <a:pt x="310896" y="77724"/>
                </a:lnTo>
                <a:lnTo>
                  <a:pt x="310896" y="0"/>
                </a:lnTo>
                <a:lnTo>
                  <a:pt x="466344" y="155448"/>
                </a:lnTo>
                <a:lnTo>
                  <a:pt x="310896" y="310896"/>
                </a:lnTo>
                <a:lnTo>
                  <a:pt x="310896" y="233172"/>
                </a:lnTo>
                <a:lnTo>
                  <a:pt x="0" y="233172"/>
                </a:lnTo>
                <a:lnTo>
                  <a:pt x="0" y="77724"/>
                </a:lnTo>
                <a:close/>
              </a:path>
            </a:pathLst>
          </a:custGeom>
          <a:ln w="1219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61EF2D99-CE15-4A2F-98E4-E62A0EBA4A3D}"/>
              </a:ext>
            </a:extLst>
          </p:cNvPr>
          <p:cNvSpPr/>
          <p:nvPr/>
        </p:nvSpPr>
        <p:spPr>
          <a:xfrm>
            <a:off x="7819643" y="1449324"/>
            <a:ext cx="170815" cy="850900"/>
          </a:xfrm>
          <a:custGeom>
            <a:avLst/>
            <a:gdLst/>
            <a:ahLst/>
            <a:cxnLst/>
            <a:rect l="l" t="t" r="r" b="b"/>
            <a:pathLst>
              <a:path w="170815" h="850900">
                <a:moveTo>
                  <a:pt x="170688" y="850391"/>
                </a:moveTo>
                <a:lnTo>
                  <a:pt x="137475" y="849276"/>
                </a:lnTo>
                <a:lnTo>
                  <a:pt x="110347" y="846232"/>
                </a:lnTo>
                <a:lnTo>
                  <a:pt x="92053" y="841712"/>
                </a:lnTo>
                <a:lnTo>
                  <a:pt x="85344" y="836167"/>
                </a:lnTo>
                <a:lnTo>
                  <a:pt x="85344" y="439419"/>
                </a:lnTo>
                <a:lnTo>
                  <a:pt x="78634" y="433875"/>
                </a:lnTo>
                <a:lnTo>
                  <a:pt x="60340" y="429355"/>
                </a:lnTo>
                <a:lnTo>
                  <a:pt x="33212" y="426311"/>
                </a:lnTo>
                <a:lnTo>
                  <a:pt x="0" y="425195"/>
                </a:lnTo>
                <a:lnTo>
                  <a:pt x="33212" y="424080"/>
                </a:lnTo>
                <a:lnTo>
                  <a:pt x="60340" y="421036"/>
                </a:lnTo>
                <a:lnTo>
                  <a:pt x="78634" y="416516"/>
                </a:lnTo>
                <a:lnTo>
                  <a:pt x="85344" y="410971"/>
                </a:lnTo>
                <a:lnTo>
                  <a:pt x="85344" y="14223"/>
                </a:lnTo>
                <a:lnTo>
                  <a:pt x="92053" y="8679"/>
                </a:lnTo>
                <a:lnTo>
                  <a:pt x="110347" y="4159"/>
                </a:lnTo>
                <a:lnTo>
                  <a:pt x="137475" y="1115"/>
                </a:lnTo>
                <a:lnTo>
                  <a:pt x="170688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DCCA1BB1-4086-4AF3-B567-5C7A5CCE2DFF}"/>
              </a:ext>
            </a:extLst>
          </p:cNvPr>
          <p:cNvSpPr/>
          <p:nvPr/>
        </p:nvSpPr>
        <p:spPr>
          <a:xfrm>
            <a:off x="2660904" y="2007107"/>
            <a:ext cx="949452" cy="5349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6D6C3A72-A944-430E-B5BD-F94B7506B09B}"/>
              </a:ext>
            </a:extLst>
          </p:cNvPr>
          <p:cNvSpPr/>
          <p:nvPr/>
        </p:nvSpPr>
        <p:spPr>
          <a:xfrm>
            <a:off x="2644139" y="1306067"/>
            <a:ext cx="984503" cy="4343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C3917DE8-7401-4E85-B74B-4C89F0246855}"/>
              </a:ext>
            </a:extLst>
          </p:cNvPr>
          <p:cNvSpPr/>
          <p:nvPr/>
        </p:nvSpPr>
        <p:spPr>
          <a:xfrm>
            <a:off x="3822191" y="1417319"/>
            <a:ext cx="1120139" cy="5364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FAFE094A-182D-41E7-8F6F-AC5842D6149A}"/>
              </a:ext>
            </a:extLst>
          </p:cNvPr>
          <p:cNvSpPr/>
          <p:nvPr/>
        </p:nvSpPr>
        <p:spPr>
          <a:xfrm>
            <a:off x="3871848" y="1447927"/>
            <a:ext cx="1019810" cy="430530"/>
          </a:xfrm>
          <a:custGeom>
            <a:avLst/>
            <a:gdLst/>
            <a:ahLst/>
            <a:cxnLst/>
            <a:rect l="l" t="t" r="r" b="b"/>
            <a:pathLst>
              <a:path w="1019810" h="430530">
                <a:moveTo>
                  <a:pt x="36195" y="0"/>
                </a:moveTo>
                <a:lnTo>
                  <a:pt x="0" y="150876"/>
                </a:lnTo>
                <a:lnTo>
                  <a:pt x="850392" y="354965"/>
                </a:lnTo>
                <a:lnTo>
                  <a:pt x="832358" y="430403"/>
                </a:lnTo>
                <a:lnTo>
                  <a:pt x="1019302" y="315849"/>
                </a:lnTo>
                <a:lnTo>
                  <a:pt x="950896" y="204215"/>
                </a:lnTo>
                <a:lnTo>
                  <a:pt x="886587" y="204215"/>
                </a:lnTo>
                <a:lnTo>
                  <a:pt x="36195" y="0"/>
                </a:lnTo>
                <a:close/>
              </a:path>
              <a:path w="1019810" h="430530">
                <a:moveTo>
                  <a:pt x="904748" y="128905"/>
                </a:moveTo>
                <a:lnTo>
                  <a:pt x="886587" y="204215"/>
                </a:lnTo>
                <a:lnTo>
                  <a:pt x="950896" y="204215"/>
                </a:lnTo>
                <a:lnTo>
                  <a:pt x="904748" y="12890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6566FCDC-18AC-4A28-A3E4-ED969084287C}"/>
              </a:ext>
            </a:extLst>
          </p:cNvPr>
          <p:cNvSpPr/>
          <p:nvPr/>
        </p:nvSpPr>
        <p:spPr>
          <a:xfrm>
            <a:off x="3871848" y="1447927"/>
            <a:ext cx="1019810" cy="430530"/>
          </a:xfrm>
          <a:custGeom>
            <a:avLst/>
            <a:gdLst/>
            <a:ahLst/>
            <a:cxnLst/>
            <a:rect l="l" t="t" r="r" b="b"/>
            <a:pathLst>
              <a:path w="1019810" h="430530">
                <a:moveTo>
                  <a:pt x="36195" y="0"/>
                </a:moveTo>
                <a:lnTo>
                  <a:pt x="886587" y="204215"/>
                </a:lnTo>
                <a:lnTo>
                  <a:pt x="904748" y="128905"/>
                </a:lnTo>
                <a:lnTo>
                  <a:pt x="1019302" y="315849"/>
                </a:lnTo>
                <a:lnTo>
                  <a:pt x="832358" y="430403"/>
                </a:lnTo>
                <a:lnTo>
                  <a:pt x="850392" y="354965"/>
                </a:lnTo>
                <a:lnTo>
                  <a:pt x="0" y="150876"/>
                </a:lnTo>
                <a:lnTo>
                  <a:pt x="36195" y="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9014FCB5-52EA-4C22-BB77-8F8F7ECFC3EC}"/>
              </a:ext>
            </a:extLst>
          </p:cNvPr>
          <p:cNvSpPr/>
          <p:nvPr/>
        </p:nvSpPr>
        <p:spPr>
          <a:xfrm>
            <a:off x="3879596" y="1450809"/>
            <a:ext cx="865505" cy="34344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5167EC81-05C2-4A15-9E56-EF148DC245C3}"/>
              </a:ext>
            </a:extLst>
          </p:cNvPr>
          <p:cNvSpPr/>
          <p:nvPr/>
        </p:nvSpPr>
        <p:spPr>
          <a:xfrm>
            <a:off x="3787140" y="1976627"/>
            <a:ext cx="1127760" cy="48615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570C5EF2-A4FE-494E-9673-DC07F7D2DFEA}"/>
              </a:ext>
            </a:extLst>
          </p:cNvPr>
          <p:cNvSpPr/>
          <p:nvPr/>
        </p:nvSpPr>
        <p:spPr>
          <a:xfrm>
            <a:off x="3836415" y="2013330"/>
            <a:ext cx="1028065" cy="380365"/>
          </a:xfrm>
          <a:custGeom>
            <a:avLst/>
            <a:gdLst/>
            <a:ahLst/>
            <a:cxnLst/>
            <a:rect l="l" t="t" r="r" b="b"/>
            <a:pathLst>
              <a:path w="1028064" h="380364">
                <a:moveTo>
                  <a:pt x="848106" y="0"/>
                </a:moveTo>
                <a:lnTo>
                  <a:pt x="861441" y="76327"/>
                </a:lnTo>
                <a:lnTo>
                  <a:pt x="0" y="227457"/>
                </a:lnTo>
                <a:lnTo>
                  <a:pt x="26797" y="380238"/>
                </a:lnTo>
                <a:lnTo>
                  <a:pt x="888238" y="229108"/>
                </a:lnTo>
                <a:lnTo>
                  <a:pt x="955231" y="229108"/>
                </a:lnTo>
                <a:lnTo>
                  <a:pt x="1027557" y="125984"/>
                </a:lnTo>
                <a:lnTo>
                  <a:pt x="848106" y="0"/>
                </a:lnTo>
                <a:close/>
              </a:path>
              <a:path w="1028064" h="380364">
                <a:moveTo>
                  <a:pt x="955231" y="229108"/>
                </a:moveTo>
                <a:lnTo>
                  <a:pt x="888238" y="229108"/>
                </a:lnTo>
                <a:lnTo>
                  <a:pt x="901700" y="305435"/>
                </a:lnTo>
                <a:lnTo>
                  <a:pt x="955231" y="229108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F22CCCA2-B2A0-4309-B53D-33E2E93638B7}"/>
              </a:ext>
            </a:extLst>
          </p:cNvPr>
          <p:cNvSpPr/>
          <p:nvPr/>
        </p:nvSpPr>
        <p:spPr>
          <a:xfrm>
            <a:off x="3836415" y="2013330"/>
            <a:ext cx="1028065" cy="380365"/>
          </a:xfrm>
          <a:custGeom>
            <a:avLst/>
            <a:gdLst/>
            <a:ahLst/>
            <a:cxnLst/>
            <a:rect l="l" t="t" r="r" b="b"/>
            <a:pathLst>
              <a:path w="1028064" h="380364">
                <a:moveTo>
                  <a:pt x="0" y="227457"/>
                </a:moveTo>
                <a:lnTo>
                  <a:pt x="861441" y="76327"/>
                </a:lnTo>
                <a:lnTo>
                  <a:pt x="848106" y="0"/>
                </a:lnTo>
                <a:lnTo>
                  <a:pt x="1027557" y="125984"/>
                </a:lnTo>
                <a:lnTo>
                  <a:pt x="901700" y="305435"/>
                </a:lnTo>
                <a:lnTo>
                  <a:pt x="888238" y="229108"/>
                </a:lnTo>
                <a:lnTo>
                  <a:pt x="26797" y="380238"/>
                </a:lnTo>
                <a:lnTo>
                  <a:pt x="0" y="227457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A244F55A-4C72-49D5-A04A-722A6E53A567}"/>
              </a:ext>
            </a:extLst>
          </p:cNvPr>
          <p:cNvGraphicFramePr>
            <a:graphicFrameLocks noGrp="1"/>
          </p:cNvGraphicFramePr>
          <p:nvPr/>
        </p:nvGraphicFramePr>
        <p:xfrm>
          <a:off x="1291589" y="1187196"/>
          <a:ext cx="7477757" cy="18372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2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6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9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R="360045" algn="r">
                        <a:lnSpc>
                          <a:spcPts val="1325"/>
                        </a:lnSpc>
                      </a:pPr>
                      <a:r>
                        <a:rPr sz="1200" b="1" dirty="0">
                          <a:latin typeface="Microsoft JhengHei"/>
                          <a:cs typeface="Microsoft JhengHei"/>
                        </a:rPr>
                        <a:t>车载摄像头</a:t>
                      </a:r>
                      <a:endParaRPr sz="12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1454" marR="508634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机 器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1009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38430" marR="83185" indent="-7620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000FF"/>
                          </a:solidFill>
                          <a:latin typeface="宋体"/>
                          <a:cs typeface="宋体"/>
                        </a:rPr>
                        <a:t>方向盘旋 转幅度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T="6985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学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62230">
                        <a:lnSpc>
                          <a:spcPts val="1230"/>
                        </a:lnSpc>
                      </a:pPr>
                      <a:r>
                        <a:rPr sz="1200" dirty="0">
                          <a:solidFill>
                            <a:srgbClr val="0000FF"/>
                          </a:solidFill>
                          <a:latin typeface="宋体"/>
                          <a:cs typeface="宋体"/>
                        </a:rPr>
                        <a:t>油门幅度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ts val="2305"/>
                        </a:lnSpc>
                      </a:pP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习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721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模型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55880" marB="0">
                    <a:lnR w="28575">
                      <a:solidFill>
                        <a:srgbClr val="0000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51435">
                        <a:lnSpc>
                          <a:spcPts val="1365"/>
                        </a:lnSpc>
                      </a:pPr>
                      <a:r>
                        <a:rPr sz="1200" dirty="0">
                          <a:solidFill>
                            <a:srgbClr val="0000FF"/>
                          </a:solidFill>
                          <a:latin typeface="宋体"/>
                          <a:cs typeface="宋体"/>
                        </a:rPr>
                        <a:t>刹车幅度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B w="28575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R="398780" algn="r">
                        <a:lnSpc>
                          <a:spcPts val="1205"/>
                        </a:lnSpc>
                      </a:pPr>
                      <a:r>
                        <a:rPr sz="1200" b="1" dirty="0">
                          <a:latin typeface="Microsoft JhengHei"/>
                          <a:cs typeface="Microsoft JhengHei"/>
                        </a:rPr>
                        <a:t>车载雷达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38735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Microsoft JhengHei"/>
                          <a:cs typeface="Microsoft JhengHei"/>
                        </a:rPr>
                        <a:t>控制汽车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T="6350" marB="0"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FF"/>
                      </a:solidFill>
                      <a:prstDash val="solid"/>
                    </a:lnL>
                    <a:lnT w="28575">
                      <a:solidFill>
                        <a:srgbClr val="0000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object 29">
            <a:extLst>
              <a:ext uri="{FF2B5EF4-FFF2-40B4-BE49-F238E27FC236}">
                <a16:creationId xmlns:a16="http://schemas.microsoft.com/office/drawing/2014/main" id="{A9C60AE1-82D3-4875-BF74-2A99115EC72A}"/>
              </a:ext>
            </a:extLst>
          </p:cNvPr>
          <p:cNvSpPr/>
          <p:nvPr/>
        </p:nvSpPr>
        <p:spPr>
          <a:xfrm>
            <a:off x="3843229" y="2093290"/>
            <a:ext cx="867251" cy="2934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81212B78-75CC-4A8B-BC3A-5CCB23CEF2A6}"/>
              </a:ext>
            </a:extLst>
          </p:cNvPr>
          <p:cNvSpPr/>
          <p:nvPr/>
        </p:nvSpPr>
        <p:spPr>
          <a:xfrm>
            <a:off x="1263396" y="2441448"/>
            <a:ext cx="76200" cy="591820"/>
          </a:xfrm>
          <a:custGeom>
            <a:avLst/>
            <a:gdLst/>
            <a:ahLst/>
            <a:cxnLst/>
            <a:rect l="l" t="t" r="r" b="b"/>
            <a:pathLst>
              <a:path w="76200" h="591819">
                <a:moveTo>
                  <a:pt x="44450" y="63500"/>
                </a:moveTo>
                <a:lnTo>
                  <a:pt x="31750" y="63500"/>
                </a:lnTo>
                <a:lnTo>
                  <a:pt x="31750" y="591312"/>
                </a:lnTo>
                <a:lnTo>
                  <a:pt x="44450" y="591312"/>
                </a:lnTo>
                <a:lnTo>
                  <a:pt x="44450" y="63500"/>
                </a:lnTo>
                <a:close/>
              </a:path>
              <a:path w="76200" h="59181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9181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3BC8D1FD-2621-430C-B74D-C2006870DCAE}"/>
              </a:ext>
            </a:extLst>
          </p:cNvPr>
          <p:cNvSpPr/>
          <p:nvPr/>
        </p:nvSpPr>
        <p:spPr>
          <a:xfrm>
            <a:off x="1493519" y="4226052"/>
            <a:ext cx="1586483" cy="9723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8F4CCE39-4630-41AC-9DCB-318C7582B7EB}"/>
              </a:ext>
            </a:extLst>
          </p:cNvPr>
          <p:cNvSpPr/>
          <p:nvPr/>
        </p:nvSpPr>
        <p:spPr>
          <a:xfrm>
            <a:off x="1546097" y="4258817"/>
            <a:ext cx="1481455" cy="867410"/>
          </a:xfrm>
          <a:custGeom>
            <a:avLst/>
            <a:gdLst/>
            <a:ahLst/>
            <a:cxnLst/>
            <a:rect l="l" t="t" r="r" b="b"/>
            <a:pathLst>
              <a:path w="1481455" h="867410">
                <a:moveTo>
                  <a:pt x="0" y="433578"/>
                </a:moveTo>
                <a:lnTo>
                  <a:pt x="9693" y="363233"/>
                </a:lnTo>
                <a:lnTo>
                  <a:pt x="37758" y="296509"/>
                </a:lnTo>
                <a:lnTo>
                  <a:pt x="82669" y="234295"/>
                </a:lnTo>
                <a:lnTo>
                  <a:pt x="110966" y="205159"/>
                </a:lnTo>
                <a:lnTo>
                  <a:pt x="142902" y="177485"/>
                </a:lnTo>
                <a:lnTo>
                  <a:pt x="178287" y="151384"/>
                </a:lnTo>
                <a:lnTo>
                  <a:pt x="216931" y="126968"/>
                </a:lnTo>
                <a:lnTo>
                  <a:pt x="258643" y="104348"/>
                </a:lnTo>
                <a:lnTo>
                  <a:pt x="303233" y="83637"/>
                </a:lnTo>
                <a:lnTo>
                  <a:pt x="350509" y="64944"/>
                </a:lnTo>
                <a:lnTo>
                  <a:pt x="400282" y="48383"/>
                </a:lnTo>
                <a:lnTo>
                  <a:pt x="452360" y="34063"/>
                </a:lnTo>
                <a:lnTo>
                  <a:pt x="506553" y="22098"/>
                </a:lnTo>
                <a:lnTo>
                  <a:pt x="562670" y="12597"/>
                </a:lnTo>
                <a:lnTo>
                  <a:pt x="620522" y="5673"/>
                </a:lnTo>
                <a:lnTo>
                  <a:pt x="679916" y="1436"/>
                </a:lnTo>
                <a:lnTo>
                  <a:pt x="740664" y="0"/>
                </a:lnTo>
                <a:lnTo>
                  <a:pt x="801411" y="1436"/>
                </a:lnTo>
                <a:lnTo>
                  <a:pt x="860805" y="5673"/>
                </a:lnTo>
                <a:lnTo>
                  <a:pt x="918657" y="12597"/>
                </a:lnTo>
                <a:lnTo>
                  <a:pt x="974774" y="22098"/>
                </a:lnTo>
                <a:lnTo>
                  <a:pt x="1028967" y="34063"/>
                </a:lnTo>
                <a:lnTo>
                  <a:pt x="1081045" y="48383"/>
                </a:lnTo>
                <a:lnTo>
                  <a:pt x="1130818" y="64944"/>
                </a:lnTo>
                <a:lnTo>
                  <a:pt x="1178094" y="83637"/>
                </a:lnTo>
                <a:lnTo>
                  <a:pt x="1222684" y="104348"/>
                </a:lnTo>
                <a:lnTo>
                  <a:pt x="1264396" y="126968"/>
                </a:lnTo>
                <a:lnTo>
                  <a:pt x="1303040" y="151384"/>
                </a:lnTo>
                <a:lnTo>
                  <a:pt x="1338425" y="177485"/>
                </a:lnTo>
                <a:lnTo>
                  <a:pt x="1370361" y="205159"/>
                </a:lnTo>
                <a:lnTo>
                  <a:pt x="1398658" y="234295"/>
                </a:lnTo>
                <a:lnTo>
                  <a:pt x="1423124" y="264783"/>
                </a:lnTo>
                <a:lnTo>
                  <a:pt x="1459802" y="329363"/>
                </a:lnTo>
                <a:lnTo>
                  <a:pt x="1478872" y="398009"/>
                </a:lnTo>
                <a:lnTo>
                  <a:pt x="1481328" y="433578"/>
                </a:lnTo>
                <a:lnTo>
                  <a:pt x="1478872" y="469129"/>
                </a:lnTo>
                <a:lnTo>
                  <a:pt x="1459802" y="537751"/>
                </a:lnTo>
                <a:lnTo>
                  <a:pt x="1423124" y="602319"/>
                </a:lnTo>
                <a:lnTo>
                  <a:pt x="1398658" y="632804"/>
                </a:lnTo>
                <a:lnTo>
                  <a:pt x="1370361" y="661940"/>
                </a:lnTo>
                <a:lnTo>
                  <a:pt x="1338425" y="689616"/>
                </a:lnTo>
                <a:lnTo>
                  <a:pt x="1303040" y="715719"/>
                </a:lnTo>
                <a:lnTo>
                  <a:pt x="1264396" y="740140"/>
                </a:lnTo>
                <a:lnTo>
                  <a:pt x="1222684" y="762764"/>
                </a:lnTo>
                <a:lnTo>
                  <a:pt x="1178094" y="783482"/>
                </a:lnTo>
                <a:lnTo>
                  <a:pt x="1130818" y="802180"/>
                </a:lnTo>
                <a:lnTo>
                  <a:pt x="1081045" y="818748"/>
                </a:lnTo>
                <a:lnTo>
                  <a:pt x="1028967" y="833074"/>
                </a:lnTo>
                <a:lnTo>
                  <a:pt x="974774" y="845045"/>
                </a:lnTo>
                <a:lnTo>
                  <a:pt x="918657" y="854551"/>
                </a:lnTo>
                <a:lnTo>
                  <a:pt x="860805" y="861479"/>
                </a:lnTo>
                <a:lnTo>
                  <a:pt x="801411" y="865718"/>
                </a:lnTo>
                <a:lnTo>
                  <a:pt x="740664" y="867156"/>
                </a:lnTo>
                <a:lnTo>
                  <a:pt x="679916" y="865718"/>
                </a:lnTo>
                <a:lnTo>
                  <a:pt x="620522" y="861479"/>
                </a:lnTo>
                <a:lnTo>
                  <a:pt x="562670" y="854551"/>
                </a:lnTo>
                <a:lnTo>
                  <a:pt x="506553" y="845045"/>
                </a:lnTo>
                <a:lnTo>
                  <a:pt x="452360" y="833074"/>
                </a:lnTo>
                <a:lnTo>
                  <a:pt x="400282" y="818748"/>
                </a:lnTo>
                <a:lnTo>
                  <a:pt x="350509" y="802180"/>
                </a:lnTo>
                <a:lnTo>
                  <a:pt x="303233" y="783482"/>
                </a:lnTo>
                <a:lnTo>
                  <a:pt x="258643" y="762764"/>
                </a:lnTo>
                <a:lnTo>
                  <a:pt x="216931" y="740140"/>
                </a:lnTo>
                <a:lnTo>
                  <a:pt x="178287" y="715719"/>
                </a:lnTo>
                <a:lnTo>
                  <a:pt x="142902" y="689616"/>
                </a:lnTo>
                <a:lnTo>
                  <a:pt x="110966" y="661940"/>
                </a:lnTo>
                <a:lnTo>
                  <a:pt x="82669" y="632804"/>
                </a:lnTo>
                <a:lnTo>
                  <a:pt x="58203" y="602319"/>
                </a:lnTo>
                <a:lnTo>
                  <a:pt x="21525" y="537751"/>
                </a:lnTo>
                <a:lnTo>
                  <a:pt x="2455" y="469129"/>
                </a:lnTo>
                <a:lnTo>
                  <a:pt x="0" y="433578"/>
                </a:lnTo>
                <a:close/>
              </a:path>
            </a:pathLst>
          </a:custGeom>
          <a:ln w="19812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73375A1C-083B-4FD6-90A7-3A45CB25B956}"/>
              </a:ext>
            </a:extLst>
          </p:cNvPr>
          <p:cNvSpPr/>
          <p:nvPr/>
        </p:nvSpPr>
        <p:spPr>
          <a:xfrm>
            <a:off x="192023" y="2535935"/>
            <a:ext cx="1405128" cy="222504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17C935B1-BFA1-4C76-A3DB-45AA4CBB0722}"/>
              </a:ext>
            </a:extLst>
          </p:cNvPr>
          <p:cNvSpPr/>
          <p:nvPr/>
        </p:nvSpPr>
        <p:spPr>
          <a:xfrm>
            <a:off x="244602" y="2568701"/>
            <a:ext cx="1302385" cy="2124075"/>
          </a:xfrm>
          <a:custGeom>
            <a:avLst/>
            <a:gdLst/>
            <a:ahLst/>
            <a:cxnLst/>
            <a:rect l="l" t="t" r="r" b="b"/>
            <a:pathLst>
              <a:path w="1302385" h="2124075">
                <a:moveTo>
                  <a:pt x="1301877" y="2124075"/>
                </a:moveTo>
                <a:lnTo>
                  <a:pt x="0" y="0"/>
                </a:lnTo>
              </a:path>
            </a:pathLst>
          </a:custGeom>
          <a:ln w="19812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0C414B3D-A6B1-453F-8C55-916B8709E411}"/>
              </a:ext>
            </a:extLst>
          </p:cNvPr>
          <p:cNvSpPr/>
          <p:nvPr/>
        </p:nvSpPr>
        <p:spPr>
          <a:xfrm>
            <a:off x="2273807" y="2482595"/>
            <a:ext cx="821436" cy="22280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BB3804B0-84BF-4C7F-86E6-CE382ED5BF5F}"/>
              </a:ext>
            </a:extLst>
          </p:cNvPr>
          <p:cNvSpPr/>
          <p:nvPr/>
        </p:nvSpPr>
        <p:spPr>
          <a:xfrm>
            <a:off x="2326385" y="2515361"/>
            <a:ext cx="716915" cy="2130425"/>
          </a:xfrm>
          <a:custGeom>
            <a:avLst/>
            <a:gdLst/>
            <a:ahLst/>
            <a:cxnLst/>
            <a:rect l="l" t="t" r="r" b="b"/>
            <a:pathLst>
              <a:path w="716914" h="2130425">
                <a:moveTo>
                  <a:pt x="716788" y="2129917"/>
                </a:moveTo>
                <a:lnTo>
                  <a:pt x="0" y="0"/>
                </a:lnTo>
              </a:path>
            </a:pathLst>
          </a:custGeom>
          <a:ln w="19812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C5B90CA4-C478-4FEF-9A07-01CF7AEAD5B5}"/>
              </a:ext>
            </a:extLst>
          </p:cNvPr>
          <p:cNvSpPr/>
          <p:nvPr/>
        </p:nvSpPr>
        <p:spPr>
          <a:xfrm>
            <a:off x="665987" y="1281683"/>
            <a:ext cx="865632" cy="43738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10793EA3-6169-4261-B917-E04105159DB5}"/>
              </a:ext>
            </a:extLst>
          </p:cNvPr>
          <p:cNvSpPr/>
          <p:nvPr/>
        </p:nvSpPr>
        <p:spPr>
          <a:xfrm>
            <a:off x="718566" y="1314450"/>
            <a:ext cx="760730" cy="332740"/>
          </a:xfrm>
          <a:custGeom>
            <a:avLst/>
            <a:gdLst/>
            <a:ahLst/>
            <a:cxnLst/>
            <a:rect l="l" t="t" r="r" b="b"/>
            <a:pathLst>
              <a:path w="760730" h="332739">
                <a:moveTo>
                  <a:pt x="0" y="166115"/>
                </a:moveTo>
                <a:lnTo>
                  <a:pt x="19385" y="113629"/>
                </a:lnTo>
                <a:lnTo>
                  <a:pt x="73365" y="68031"/>
                </a:lnTo>
                <a:lnTo>
                  <a:pt x="111371" y="48672"/>
                </a:lnTo>
                <a:lnTo>
                  <a:pt x="155676" y="32064"/>
                </a:lnTo>
                <a:lnTo>
                  <a:pt x="205499" y="18550"/>
                </a:lnTo>
                <a:lnTo>
                  <a:pt x="260055" y="8473"/>
                </a:lnTo>
                <a:lnTo>
                  <a:pt x="318562" y="2175"/>
                </a:lnTo>
                <a:lnTo>
                  <a:pt x="380238" y="0"/>
                </a:lnTo>
                <a:lnTo>
                  <a:pt x="441928" y="2175"/>
                </a:lnTo>
                <a:lnTo>
                  <a:pt x="500445" y="8473"/>
                </a:lnTo>
                <a:lnTo>
                  <a:pt x="555004" y="18550"/>
                </a:lnTo>
                <a:lnTo>
                  <a:pt x="604826" y="32064"/>
                </a:lnTo>
                <a:lnTo>
                  <a:pt x="649128" y="48672"/>
                </a:lnTo>
                <a:lnTo>
                  <a:pt x="687128" y="68031"/>
                </a:lnTo>
                <a:lnTo>
                  <a:pt x="741096" y="113629"/>
                </a:lnTo>
                <a:lnTo>
                  <a:pt x="760476" y="166115"/>
                </a:lnTo>
                <a:lnTo>
                  <a:pt x="755500" y="193048"/>
                </a:lnTo>
                <a:lnTo>
                  <a:pt x="718045" y="242434"/>
                </a:lnTo>
                <a:lnTo>
                  <a:pt x="649128" y="283559"/>
                </a:lnTo>
                <a:lnTo>
                  <a:pt x="604826" y="300167"/>
                </a:lnTo>
                <a:lnTo>
                  <a:pt x="555004" y="313681"/>
                </a:lnTo>
                <a:lnTo>
                  <a:pt x="500445" y="323758"/>
                </a:lnTo>
                <a:lnTo>
                  <a:pt x="441928" y="330056"/>
                </a:lnTo>
                <a:lnTo>
                  <a:pt x="380238" y="332231"/>
                </a:lnTo>
                <a:lnTo>
                  <a:pt x="318562" y="330056"/>
                </a:lnTo>
                <a:lnTo>
                  <a:pt x="260055" y="323758"/>
                </a:lnTo>
                <a:lnTo>
                  <a:pt x="205499" y="313681"/>
                </a:lnTo>
                <a:lnTo>
                  <a:pt x="155676" y="300167"/>
                </a:lnTo>
                <a:lnTo>
                  <a:pt x="111371" y="283559"/>
                </a:lnTo>
                <a:lnTo>
                  <a:pt x="73365" y="264200"/>
                </a:lnTo>
                <a:lnTo>
                  <a:pt x="19385" y="218602"/>
                </a:lnTo>
                <a:lnTo>
                  <a:pt x="0" y="166115"/>
                </a:lnTo>
                <a:close/>
              </a:path>
            </a:pathLst>
          </a:custGeom>
          <a:ln w="19812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E2BF4F06-EC71-4769-8BB9-5C1C3AC81559}"/>
              </a:ext>
            </a:extLst>
          </p:cNvPr>
          <p:cNvSpPr/>
          <p:nvPr/>
        </p:nvSpPr>
        <p:spPr>
          <a:xfrm>
            <a:off x="1379219" y="1746504"/>
            <a:ext cx="864107" cy="43586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41" name="object 40">
            <a:extLst>
              <a:ext uri="{FF2B5EF4-FFF2-40B4-BE49-F238E27FC236}">
                <a16:creationId xmlns:a16="http://schemas.microsoft.com/office/drawing/2014/main" id="{C315BA53-6056-4E68-8CF3-8F132215D1E6}"/>
              </a:ext>
            </a:extLst>
          </p:cNvPr>
          <p:cNvSpPr/>
          <p:nvPr/>
        </p:nvSpPr>
        <p:spPr>
          <a:xfrm>
            <a:off x="1431797" y="1779270"/>
            <a:ext cx="759460" cy="330835"/>
          </a:xfrm>
          <a:custGeom>
            <a:avLst/>
            <a:gdLst/>
            <a:ahLst/>
            <a:cxnLst/>
            <a:rect l="l" t="t" r="r" b="b"/>
            <a:pathLst>
              <a:path w="759460" h="330835">
                <a:moveTo>
                  <a:pt x="0" y="165353"/>
                </a:moveTo>
                <a:lnTo>
                  <a:pt x="19348" y="113092"/>
                </a:lnTo>
                <a:lnTo>
                  <a:pt x="73225" y="67702"/>
                </a:lnTo>
                <a:lnTo>
                  <a:pt x="111156" y="48434"/>
                </a:lnTo>
                <a:lnTo>
                  <a:pt x="155374" y="31906"/>
                </a:lnTo>
                <a:lnTo>
                  <a:pt x="205097" y="18458"/>
                </a:lnTo>
                <a:lnTo>
                  <a:pt x="259543" y="8430"/>
                </a:lnTo>
                <a:lnTo>
                  <a:pt x="317930" y="2164"/>
                </a:lnTo>
                <a:lnTo>
                  <a:pt x="379476" y="0"/>
                </a:lnTo>
                <a:lnTo>
                  <a:pt x="441021" y="2164"/>
                </a:lnTo>
                <a:lnTo>
                  <a:pt x="499408" y="8430"/>
                </a:lnTo>
                <a:lnTo>
                  <a:pt x="553854" y="18458"/>
                </a:lnTo>
                <a:lnTo>
                  <a:pt x="603577" y="31906"/>
                </a:lnTo>
                <a:lnTo>
                  <a:pt x="647795" y="48434"/>
                </a:lnTo>
                <a:lnTo>
                  <a:pt x="685726" y="67702"/>
                </a:lnTo>
                <a:lnTo>
                  <a:pt x="739603" y="113092"/>
                </a:lnTo>
                <a:lnTo>
                  <a:pt x="758952" y="165353"/>
                </a:lnTo>
                <a:lnTo>
                  <a:pt x="753984" y="192172"/>
                </a:lnTo>
                <a:lnTo>
                  <a:pt x="716590" y="241339"/>
                </a:lnTo>
                <a:lnTo>
                  <a:pt x="647795" y="282273"/>
                </a:lnTo>
                <a:lnTo>
                  <a:pt x="603577" y="298801"/>
                </a:lnTo>
                <a:lnTo>
                  <a:pt x="553854" y="312249"/>
                </a:lnTo>
                <a:lnTo>
                  <a:pt x="499408" y="322277"/>
                </a:lnTo>
                <a:lnTo>
                  <a:pt x="441021" y="328543"/>
                </a:lnTo>
                <a:lnTo>
                  <a:pt x="379476" y="330707"/>
                </a:lnTo>
                <a:lnTo>
                  <a:pt x="317930" y="328543"/>
                </a:lnTo>
                <a:lnTo>
                  <a:pt x="259543" y="322277"/>
                </a:lnTo>
                <a:lnTo>
                  <a:pt x="205097" y="312249"/>
                </a:lnTo>
                <a:lnTo>
                  <a:pt x="155374" y="298801"/>
                </a:lnTo>
                <a:lnTo>
                  <a:pt x="111156" y="282273"/>
                </a:lnTo>
                <a:lnTo>
                  <a:pt x="73225" y="263005"/>
                </a:lnTo>
                <a:lnTo>
                  <a:pt x="19348" y="217615"/>
                </a:lnTo>
                <a:lnTo>
                  <a:pt x="0" y="165353"/>
                </a:lnTo>
                <a:close/>
              </a:path>
            </a:pathLst>
          </a:custGeom>
          <a:ln w="19811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42" name="object 41">
            <a:extLst>
              <a:ext uri="{FF2B5EF4-FFF2-40B4-BE49-F238E27FC236}">
                <a16:creationId xmlns:a16="http://schemas.microsoft.com/office/drawing/2014/main" id="{2C3F0B25-E2E9-46F6-9BBF-08A186119079}"/>
              </a:ext>
            </a:extLst>
          </p:cNvPr>
          <p:cNvSpPr/>
          <p:nvPr/>
        </p:nvSpPr>
        <p:spPr>
          <a:xfrm>
            <a:off x="1478025" y="1473453"/>
            <a:ext cx="1169035" cy="84455"/>
          </a:xfrm>
          <a:custGeom>
            <a:avLst/>
            <a:gdLst/>
            <a:ahLst/>
            <a:cxnLst/>
            <a:rect l="l" t="t" r="r" b="b"/>
            <a:pathLst>
              <a:path w="1169035" h="84455">
                <a:moveTo>
                  <a:pt x="508" y="0"/>
                </a:moveTo>
                <a:lnTo>
                  <a:pt x="0" y="12700"/>
                </a:lnTo>
                <a:lnTo>
                  <a:pt x="50800" y="14604"/>
                </a:lnTo>
                <a:lnTo>
                  <a:pt x="51308" y="1905"/>
                </a:lnTo>
                <a:lnTo>
                  <a:pt x="508" y="0"/>
                </a:lnTo>
                <a:close/>
              </a:path>
              <a:path w="1169035" h="84455">
                <a:moveTo>
                  <a:pt x="89281" y="3302"/>
                </a:moveTo>
                <a:lnTo>
                  <a:pt x="88900" y="16002"/>
                </a:lnTo>
                <a:lnTo>
                  <a:pt x="139573" y="17780"/>
                </a:lnTo>
                <a:lnTo>
                  <a:pt x="140081" y="5080"/>
                </a:lnTo>
                <a:lnTo>
                  <a:pt x="89281" y="3302"/>
                </a:lnTo>
                <a:close/>
              </a:path>
              <a:path w="1169035" h="84455">
                <a:moveTo>
                  <a:pt x="178181" y="6477"/>
                </a:moveTo>
                <a:lnTo>
                  <a:pt x="177673" y="19177"/>
                </a:lnTo>
                <a:lnTo>
                  <a:pt x="228473" y="21082"/>
                </a:lnTo>
                <a:lnTo>
                  <a:pt x="228981" y="8382"/>
                </a:lnTo>
                <a:lnTo>
                  <a:pt x="178181" y="6477"/>
                </a:lnTo>
                <a:close/>
              </a:path>
              <a:path w="1169035" h="84455">
                <a:moveTo>
                  <a:pt x="266954" y="9779"/>
                </a:moveTo>
                <a:lnTo>
                  <a:pt x="266573" y="22479"/>
                </a:lnTo>
                <a:lnTo>
                  <a:pt x="317246" y="24384"/>
                </a:lnTo>
                <a:lnTo>
                  <a:pt x="317754" y="11684"/>
                </a:lnTo>
                <a:lnTo>
                  <a:pt x="266954" y="9779"/>
                </a:lnTo>
                <a:close/>
              </a:path>
              <a:path w="1169035" h="84455">
                <a:moveTo>
                  <a:pt x="355854" y="13081"/>
                </a:moveTo>
                <a:lnTo>
                  <a:pt x="355346" y="25780"/>
                </a:lnTo>
                <a:lnTo>
                  <a:pt x="406146" y="27559"/>
                </a:lnTo>
                <a:lnTo>
                  <a:pt x="406654" y="14859"/>
                </a:lnTo>
                <a:lnTo>
                  <a:pt x="355854" y="13081"/>
                </a:lnTo>
                <a:close/>
              </a:path>
              <a:path w="1169035" h="84455">
                <a:moveTo>
                  <a:pt x="444627" y="16256"/>
                </a:moveTo>
                <a:lnTo>
                  <a:pt x="444246" y="28956"/>
                </a:lnTo>
                <a:lnTo>
                  <a:pt x="495046" y="30861"/>
                </a:lnTo>
                <a:lnTo>
                  <a:pt x="495427" y="18161"/>
                </a:lnTo>
                <a:lnTo>
                  <a:pt x="444627" y="16256"/>
                </a:lnTo>
                <a:close/>
              </a:path>
              <a:path w="1169035" h="84455">
                <a:moveTo>
                  <a:pt x="533527" y="19558"/>
                </a:moveTo>
                <a:lnTo>
                  <a:pt x="533019" y="32258"/>
                </a:lnTo>
                <a:lnTo>
                  <a:pt x="583819" y="34036"/>
                </a:lnTo>
                <a:lnTo>
                  <a:pt x="584327" y="21463"/>
                </a:lnTo>
                <a:lnTo>
                  <a:pt x="533527" y="19558"/>
                </a:lnTo>
                <a:close/>
              </a:path>
              <a:path w="1169035" h="84455">
                <a:moveTo>
                  <a:pt x="622427" y="22860"/>
                </a:moveTo>
                <a:lnTo>
                  <a:pt x="621919" y="35433"/>
                </a:lnTo>
                <a:lnTo>
                  <a:pt x="672719" y="37338"/>
                </a:lnTo>
                <a:lnTo>
                  <a:pt x="673100" y="24638"/>
                </a:lnTo>
                <a:lnTo>
                  <a:pt x="622427" y="22860"/>
                </a:lnTo>
                <a:close/>
              </a:path>
              <a:path w="1169035" h="84455">
                <a:moveTo>
                  <a:pt x="711200" y="26034"/>
                </a:moveTo>
                <a:lnTo>
                  <a:pt x="710692" y="38735"/>
                </a:lnTo>
                <a:lnTo>
                  <a:pt x="761492" y="40640"/>
                </a:lnTo>
                <a:lnTo>
                  <a:pt x="762000" y="27940"/>
                </a:lnTo>
                <a:lnTo>
                  <a:pt x="711200" y="26034"/>
                </a:lnTo>
                <a:close/>
              </a:path>
              <a:path w="1169035" h="84455">
                <a:moveTo>
                  <a:pt x="800100" y="29337"/>
                </a:moveTo>
                <a:lnTo>
                  <a:pt x="799592" y="42037"/>
                </a:lnTo>
                <a:lnTo>
                  <a:pt x="850392" y="43815"/>
                </a:lnTo>
                <a:lnTo>
                  <a:pt x="850773" y="31115"/>
                </a:lnTo>
                <a:lnTo>
                  <a:pt x="800100" y="29337"/>
                </a:lnTo>
                <a:close/>
              </a:path>
              <a:path w="1169035" h="84455">
                <a:moveTo>
                  <a:pt x="888873" y="32512"/>
                </a:moveTo>
                <a:lnTo>
                  <a:pt x="888365" y="45212"/>
                </a:lnTo>
                <a:lnTo>
                  <a:pt x="939165" y="47117"/>
                </a:lnTo>
                <a:lnTo>
                  <a:pt x="939673" y="34417"/>
                </a:lnTo>
                <a:lnTo>
                  <a:pt x="888873" y="32512"/>
                </a:lnTo>
                <a:close/>
              </a:path>
              <a:path w="1169035" h="84455">
                <a:moveTo>
                  <a:pt x="977773" y="35814"/>
                </a:moveTo>
                <a:lnTo>
                  <a:pt x="977265" y="48514"/>
                </a:lnTo>
                <a:lnTo>
                  <a:pt x="1028065" y="50419"/>
                </a:lnTo>
                <a:lnTo>
                  <a:pt x="1028446" y="37719"/>
                </a:lnTo>
                <a:lnTo>
                  <a:pt x="977773" y="35814"/>
                </a:lnTo>
                <a:close/>
              </a:path>
              <a:path w="1169035" h="84455">
                <a:moveTo>
                  <a:pt x="1093851" y="8255"/>
                </a:moveTo>
                <a:lnTo>
                  <a:pt x="1092684" y="40055"/>
                </a:lnTo>
                <a:lnTo>
                  <a:pt x="1105408" y="40513"/>
                </a:lnTo>
                <a:lnTo>
                  <a:pt x="1104900" y="53213"/>
                </a:lnTo>
                <a:lnTo>
                  <a:pt x="1092202" y="53213"/>
                </a:lnTo>
                <a:lnTo>
                  <a:pt x="1091057" y="84455"/>
                </a:lnTo>
                <a:lnTo>
                  <a:pt x="1159721" y="53213"/>
                </a:lnTo>
                <a:lnTo>
                  <a:pt x="1104900" y="53213"/>
                </a:lnTo>
                <a:lnTo>
                  <a:pt x="1092219" y="52755"/>
                </a:lnTo>
                <a:lnTo>
                  <a:pt x="1160727" y="52755"/>
                </a:lnTo>
                <a:lnTo>
                  <a:pt x="1168654" y="49149"/>
                </a:lnTo>
                <a:lnTo>
                  <a:pt x="1093851" y="8255"/>
                </a:lnTo>
                <a:close/>
              </a:path>
              <a:path w="1169035" h="84455">
                <a:moveTo>
                  <a:pt x="1092684" y="40055"/>
                </a:moveTo>
                <a:lnTo>
                  <a:pt x="1092219" y="52755"/>
                </a:lnTo>
                <a:lnTo>
                  <a:pt x="1104900" y="53213"/>
                </a:lnTo>
                <a:lnTo>
                  <a:pt x="1105408" y="40513"/>
                </a:lnTo>
                <a:lnTo>
                  <a:pt x="1092684" y="40055"/>
                </a:lnTo>
                <a:close/>
              </a:path>
              <a:path w="1169035" h="84455">
                <a:moveTo>
                  <a:pt x="1066546" y="39116"/>
                </a:moveTo>
                <a:lnTo>
                  <a:pt x="1066165" y="51816"/>
                </a:lnTo>
                <a:lnTo>
                  <a:pt x="1092219" y="52755"/>
                </a:lnTo>
                <a:lnTo>
                  <a:pt x="1092684" y="40055"/>
                </a:lnTo>
                <a:lnTo>
                  <a:pt x="1066546" y="391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43" name="object 42">
            <a:extLst>
              <a:ext uri="{FF2B5EF4-FFF2-40B4-BE49-F238E27FC236}">
                <a16:creationId xmlns:a16="http://schemas.microsoft.com/office/drawing/2014/main" id="{EF24B663-CF11-4B2A-B57B-5C0F4A9FC183}"/>
              </a:ext>
            </a:extLst>
          </p:cNvPr>
          <p:cNvSpPr/>
          <p:nvPr/>
        </p:nvSpPr>
        <p:spPr>
          <a:xfrm>
            <a:off x="2076576" y="2054479"/>
            <a:ext cx="584835" cy="229870"/>
          </a:xfrm>
          <a:custGeom>
            <a:avLst/>
            <a:gdLst/>
            <a:ahLst/>
            <a:cxnLst/>
            <a:rect l="l" t="t" r="r" b="b"/>
            <a:pathLst>
              <a:path w="584835" h="229869">
                <a:moveTo>
                  <a:pt x="4318" y="0"/>
                </a:moveTo>
                <a:lnTo>
                  <a:pt x="0" y="11938"/>
                </a:lnTo>
                <a:lnTo>
                  <a:pt x="47625" y="29463"/>
                </a:lnTo>
                <a:lnTo>
                  <a:pt x="52070" y="17526"/>
                </a:lnTo>
                <a:lnTo>
                  <a:pt x="4318" y="0"/>
                </a:lnTo>
                <a:close/>
              </a:path>
              <a:path w="584835" h="229869">
                <a:moveTo>
                  <a:pt x="87757" y="30607"/>
                </a:moveTo>
                <a:lnTo>
                  <a:pt x="83439" y="42545"/>
                </a:lnTo>
                <a:lnTo>
                  <a:pt x="131064" y="60071"/>
                </a:lnTo>
                <a:lnTo>
                  <a:pt x="135509" y="48133"/>
                </a:lnTo>
                <a:lnTo>
                  <a:pt x="87757" y="30607"/>
                </a:lnTo>
                <a:close/>
              </a:path>
              <a:path w="584835" h="229869">
                <a:moveTo>
                  <a:pt x="171196" y="61341"/>
                </a:moveTo>
                <a:lnTo>
                  <a:pt x="166878" y="73279"/>
                </a:lnTo>
                <a:lnTo>
                  <a:pt x="214503" y="90805"/>
                </a:lnTo>
                <a:lnTo>
                  <a:pt x="218948" y="78867"/>
                </a:lnTo>
                <a:lnTo>
                  <a:pt x="171196" y="61341"/>
                </a:lnTo>
                <a:close/>
              </a:path>
              <a:path w="584835" h="229869">
                <a:moveTo>
                  <a:pt x="254635" y="91948"/>
                </a:moveTo>
                <a:lnTo>
                  <a:pt x="250317" y="103886"/>
                </a:lnTo>
                <a:lnTo>
                  <a:pt x="297942" y="121412"/>
                </a:lnTo>
                <a:lnTo>
                  <a:pt x="302387" y="109473"/>
                </a:lnTo>
                <a:lnTo>
                  <a:pt x="254635" y="91948"/>
                </a:lnTo>
                <a:close/>
              </a:path>
              <a:path w="584835" h="229869">
                <a:moveTo>
                  <a:pt x="338074" y="122682"/>
                </a:moveTo>
                <a:lnTo>
                  <a:pt x="333756" y="134493"/>
                </a:lnTo>
                <a:lnTo>
                  <a:pt x="381381" y="152019"/>
                </a:lnTo>
                <a:lnTo>
                  <a:pt x="385826" y="140208"/>
                </a:lnTo>
                <a:lnTo>
                  <a:pt x="338074" y="122682"/>
                </a:lnTo>
                <a:close/>
              </a:path>
              <a:path w="584835" h="229869">
                <a:moveTo>
                  <a:pt x="421640" y="153289"/>
                </a:moveTo>
                <a:lnTo>
                  <a:pt x="417195" y="165227"/>
                </a:lnTo>
                <a:lnTo>
                  <a:pt x="464947" y="182753"/>
                </a:lnTo>
                <a:lnTo>
                  <a:pt x="469265" y="170815"/>
                </a:lnTo>
                <a:lnTo>
                  <a:pt x="421640" y="153289"/>
                </a:lnTo>
                <a:close/>
              </a:path>
              <a:path w="584835" h="229869">
                <a:moveTo>
                  <a:pt x="510964" y="199612"/>
                </a:moveTo>
                <a:lnTo>
                  <a:pt x="499999" y="229489"/>
                </a:lnTo>
                <a:lnTo>
                  <a:pt x="584708" y="219964"/>
                </a:lnTo>
                <a:lnTo>
                  <a:pt x="569654" y="203961"/>
                </a:lnTo>
                <a:lnTo>
                  <a:pt x="522859" y="203961"/>
                </a:lnTo>
                <a:lnTo>
                  <a:pt x="510964" y="199612"/>
                </a:lnTo>
                <a:close/>
              </a:path>
              <a:path w="584835" h="229869">
                <a:moveTo>
                  <a:pt x="515327" y="187724"/>
                </a:moveTo>
                <a:lnTo>
                  <a:pt x="510964" y="199612"/>
                </a:lnTo>
                <a:lnTo>
                  <a:pt x="522859" y="203961"/>
                </a:lnTo>
                <a:lnTo>
                  <a:pt x="527177" y="192151"/>
                </a:lnTo>
                <a:lnTo>
                  <a:pt x="515327" y="187724"/>
                </a:lnTo>
                <a:close/>
              </a:path>
              <a:path w="584835" h="229869">
                <a:moveTo>
                  <a:pt x="526288" y="157861"/>
                </a:moveTo>
                <a:lnTo>
                  <a:pt x="515327" y="187724"/>
                </a:lnTo>
                <a:lnTo>
                  <a:pt x="527177" y="192151"/>
                </a:lnTo>
                <a:lnTo>
                  <a:pt x="522859" y="203961"/>
                </a:lnTo>
                <a:lnTo>
                  <a:pt x="569654" y="203961"/>
                </a:lnTo>
                <a:lnTo>
                  <a:pt x="526288" y="157861"/>
                </a:lnTo>
                <a:close/>
              </a:path>
              <a:path w="584835" h="229869">
                <a:moveTo>
                  <a:pt x="505079" y="183896"/>
                </a:moveTo>
                <a:lnTo>
                  <a:pt x="500634" y="195834"/>
                </a:lnTo>
                <a:lnTo>
                  <a:pt x="510964" y="199612"/>
                </a:lnTo>
                <a:lnTo>
                  <a:pt x="515327" y="187724"/>
                </a:lnTo>
                <a:lnTo>
                  <a:pt x="505079" y="1838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94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D5A5EAB-960B-43C7-9660-D7925319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机器学习能做什么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9BBC1E5-60AF-47D1-B427-10B73DE6F817}"/>
              </a:ext>
            </a:extLst>
          </p:cNvPr>
          <p:cNvSpPr txBox="1">
            <a:spLocks/>
          </p:cNvSpPr>
          <p:nvPr/>
        </p:nvSpPr>
        <p:spPr>
          <a:xfrm>
            <a:off x="1875480" y="2719974"/>
            <a:ext cx="5053330" cy="629018"/>
          </a:xfrm>
          <a:prstGeom prst="rect">
            <a:avLst/>
          </a:prstGeom>
        </p:spPr>
        <p:txBody>
          <a:bodyPr vert="horz" wrap="square" lIns="0" tIns="13335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4000" dirty="0">
                <a:solidFill>
                  <a:srgbClr val="3201CF"/>
                </a:solidFill>
              </a:rPr>
              <a:t>机</a:t>
            </a:r>
            <a:r>
              <a:rPr lang="zh-CN" altLang="en-US" sz="4000" spc="-15" dirty="0">
                <a:solidFill>
                  <a:srgbClr val="3201CF"/>
                </a:solidFill>
              </a:rPr>
              <a:t>器</a:t>
            </a:r>
            <a:r>
              <a:rPr lang="zh-CN" altLang="en-US" sz="4000" dirty="0">
                <a:solidFill>
                  <a:srgbClr val="3201CF"/>
                </a:solidFill>
              </a:rPr>
              <a:t>学</a:t>
            </a:r>
            <a:r>
              <a:rPr lang="zh-CN" altLang="en-US" sz="4000" spc="-15" dirty="0">
                <a:solidFill>
                  <a:srgbClr val="3201CF"/>
                </a:solidFill>
              </a:rPr>
              <a:t>习还</a:t>
            </a:r>
            <a:r>
              <a:rPr lang="zh-CN" altLang="en-US" sz="4000" dirty="0">
                <a:solidFill>
                  <a:srgbClr val="3201CF"/>
                </a:solidFill>
              </a:rPr>
              <a:t>能</a:t>
            </a:r>
            <a:r>
              <a:rPr lang="zh-CN" altLang="en-US" sz="4000" spc="-15" dirty="0">
                <a:solidFill>
                  <a:srgbClr val="3201CF"/>
                </a:solidFill>
              </a:rPr>
              <a:t>做</a:t>
            </a:r>
            <a:r>
              <a:rPr lang="zh-CN" altLang="en-US" sz="4000" dirty="0">
                <a:solidFill>
                  <a:srgbClr val="3201CF"/>
                </a:solidFill>
              </a:rPr>
              <a:t>什</a:t>
            </a:r>
            <a:r>
              <a:rPr lang="zh-CN" altLang="en-US" sz="4000" spc="-15" dirty="0">
                <a:solidFill>
                  <a:srgbClr val="3201CF"/>
                </a:solidFill>
              </a:rPr>
              <a:t>么</a:t>
            </a:r>
            <a:r>
              <a:rPr lang="zh-CN" altLang="en-US" sz="4000" dirty="0">
                <a:solidFill>
                  <a:srgbClr val="3201CF"/>
                </a:solidFill>
              </a:rPr>
              <a:t>？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361A4FA-5ED5-49BD-A50A-AE77FC40219B}"/>
              </a:ext>
            </a:extLst>
          </p:cNvPr>
          <p:cNvGrpSpPr/>
          <p:nvPr/>
        </p:nvGrpSpPr>
        <p:grpSpPr>
          <a:xfrm>
            <a:off x="4652833" y="3904098"/>
            <a:ext cx="3944344" cy="2069697"/>
            <a:chOff x="4652833" y="3904098"/>
            <a:chExt cx="3944344" cy="2069697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66BE42B3-8A4E-4301-892C-8E12885757A2}"/>
                </a:ext>
              </a:extLst>
            </p:cNvPr>
            <p:cNvSpPr/>
            <p:nvPr/>
          </p:nvSpPr>
          <p:spPr>
            <a:xfrm>
              <a:off x="4652833" y="3904098"/>
              <a:ext cx="3944344" cy="20696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7">
              <a:extLst>
                <a:ext uri="{FF2B5EF4-FFF2-40B4-BE49-F238E27FC236}">
                  <a16:creationId xmlns:a16="http://schemas.microsoft.com/office/drawing/2014/main" id="{BCF2CE2F-CAD8-410D-9F77-0DC3BD5C646E}"/>
                </a:ext>
              </a:extLst>
            </p:cNvPr>
            <p:cNvSpPr txBox="1">
              <a:spLocks/>
            </p:cNvSpPr>
            <p:nvPr/>
          </p:nvSpPr>
          <p:spPr>
            <a:xfrm>
              <a:off x="5310130" y="4246723"/>
              <a:ext cx="2842352" cy="124950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5080" indent="0" algn="ctr">
                <a:lnSpc>
                  <a:spcPct val="150000"/>
                </a:lnSpc>
                <a:spcBef>
                  <a:spcPts val="100"/>
                </a:spcBef>
                <a:buNone/>
              </a:pPr>
              <a:r>
                <a:rPr lang="zh-CN" altLang="en-US" dirty="0">
                  <a:solidFill>
                    <a:srgbClr val="FF0000"/>
                  </a:solidFill>
                </a:rPr>
                <a:t>看看它在</a:t>
              </a:r>
              <a:endParaRPr lang="en-US" altLang="zh-CN" dirty="0">
                <a:solidFill>
                  <a:srgbClr val="FF0000"/>
                </a:solidFill>
              </a:endParaRPr>
            </a:p>
            <a:p>
              <a:pPr marL="0" marR="5080" indent="0" algn="ctr">
                <a:lnSpc>
                  <a:spcPct val="150000"/>
                </a:lnSpc>
                <a:spcBef>
                  <a:spcPts val="100"/>
                </a:spcBef>
                <a:buNone/>
              </a:pPr>
              <a:r>
                <a:rPr lang="zh-CN" altLang="en-US" dirty="0">
                  <a:solidFill>
                    <a:srgbClr val="FF0000"/>
                  </a:solidFill>
                </a:rPr>
                <a:t>小数据上的应用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888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>
                <a:solidFill>
                  <a:srgbClr val="000000"/>
                </a:solidFill>
              </a:rPr>
              <a:t>例如：画作鉴别</a:t>
            </a:r>
            <a:r>
              <a:rPr lang="zh-CN" altLang="en-US" spc="-450" dirty="0">
                <a:solidFill>
                  <a:srgbClr val="000000"/>
                </a:solidFill>
              </a:rPr>
              <a:t> </a:t>
            </a:r>
            <a:r>
              <a:rPr lang="zh-CN" altLang="en-US" sz="2400" dirty="0">
                <a:solidFill>
                  <a:srgbClr val="000000"/>
                </a:solidFill>
              </a:rPr>
              <a:t>（艺术）</a:t>
            </a:r>
            <a:endParaRPr lang="zh-CN" altLang="en-US" dirty="0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79C9C70B-67C2-4590-8596-1A8379CD4763}"/>
              </a:ext>
            </a:extLst>
          </p:cNvPr>
          <p:cNvSpPr txBox="1"/>
          <p:nvPr/>
        </p:nvSpPr>
        <p:spPr>
          <a:xfrm>
            <a:off x="474370" y="1319275"/>
            <a:ext cx="7368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宋体"/>
                <a:cs typeface="宋体"/>
              </a:rPr>
              <a:t>画作鉴别</a:t>
            </a:r>
            <a:r>
              <a:rPr sz="2000" spc="-5" dirty="0">
                <a:latin typeface="Verdana"/>
                <a:cs typeface="Verdana"/>
              </a:rPr>
              <a:t>(painting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authentication)</a:t>
            </a:r>
            <a:r>
              <a:rPr sz="2000" spc="-5" dirty="0">
                <a:latin typeface="宋体"/>
                <a:cs typeface="宋体"/>
              </a:rPr>
              <a:t>：</a:t>
            </a:r>
            <a:r>
              <a:rPr sz="2800" spc="-5" dirty="0">
                <a:latin typeface="宋体"/>
                <a:cs typeface="宋体"/>
              </a:rPr>
              <a:t>确定作品的真伪</a:t>
            </a:r>
            <a:endParaRPr sz="2800">
              <a:latin typeface="宋体"/>
              <a:cs typeface="宋体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098174F-9035-4E25-812C-7EF9E52282DB}"/>
              </a:ext>
            </a:extLst>
          </p:cNvPr>
          <p:cNvGrpSpPr/>
          <p:nvPr/>
        </p:nvGrpSpPr>
        <p:grpSpPr>
          <a:xfrm>
            <a:off x="402437" y="4201671"/>
            <a:ext cx="8372324" cy="1799738"/>
            <a:chOff x="402437" y="4201671"/>
            <a:chExt cx="8372324" cy="1799738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1D085060-88B9-443E-8FFC-8B2D8BC8204D}"/>
                </a:ext>
              </a:extLst>
            </p:cNvPr>
            <p:cNvSpPr txBox="1"/>
            <p:nvPr/>
          </p:nvSpPr>
          <p:spPr>
            <a:xfrm>
              <a:off x="5083555" y="5793130"/>
              <a:ext cx="300672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C00000"/>
                  </a:solidFill>
                  <a:latin typeface="微软雅黑"/>
                  <a:cs typeface="微软雅黑"/>
                </a:rPr>
                <a:t>出 自 </a:t>
              </a:r>
              <a:r>
                <a:rPr sz="1200" spc="-5" dirty="0">
                  <a:solidFill>
                    <a:srgbClr val="C00000"/>
                  </a:solidFill>
                  <a:latin typeface="Verdana"/>
                  <a:cs typeface="Verdana"/>
                </a:rPr>
                <a:t>[C. Johnson </a:t>
              </a:r>
              <a:r>
                <a:rPr sz="1200" dirty="0">
                  <a:solidFill>
                    <a:srgbClr val="C00000"/>
                  </a:solidFill>
                  <a:latin typeface="Verdana"/>
                  <a:cs typeface="Verdana"/>
                </a:rPr>
                <a:t>et </a:t>
              </a:r>
              <a:r>
                <a:rPr sz="1200" spc="-25" dirty="0">
                  <a:solidFill>
                    <a:srgbClr val="C00000"/>
                  </a:solidFill>
                  <a:latin typeface="Verdana"/>
                  <a:cs typeface="Verdana"/>
                </a:rPr>
                <a:t>al., </a:t>
              </a:r>
              <a:r>
                <a:rPr sz="1200" spc="-30" dirty="0">
                  <a:solidFill>
                    <a:srgbClr val="C00000"/>
                  </a:solidFill>
                  <a:latin typeface="Verdana"/>
                  <a:cs typeface="Verdana"/>
                </a:rPr>
                <a:t>IEEE-SP,</a:t>
              </a:r>
              <a:r>
                <a:rPr sz="1200" spc="-235" dirty="0">
                  <a:solidFill>
                    <a:srgbClr val="C00000"/>
                  </a:solidFill>
                  <a:latin typeface="Verdana"/>
                  <a:cs typeface="Verdana"/>
                </a:rPr>
                <a:t> </a:t>
              </a:r>
              <a:r>
                <a:rPr sz="1200" dirty="0">
                  <a:solidFill>
                    <a:srgbClr val="C00000"/>
                  </a:solidFill>
                  <a:latin typeface="Verdana"/>
                  <a:cs typeface="Verdana"/>
                </a:rPr>
                <a:t>2008]</a:t>
              </a:r>
              <a:endParaRPr sz="1200">
                <a:latin typeface="Verdana"/>
                <a:cs typeface="Verdana"/>
              </a:endParaRPr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6DA62FE1-D78E-4C59-A04D-6652DCB2D1C8}"/>
                </a:ext>
              </a:extLst>
            </p:cNvPr>
            <p:cNvSpPr/>
            <p:nvPr/>
          </p:nvSpPr>
          <p:spPr>
            <a:xfrm>
              <a:off x="2749295" y="4219903"/>
              <a:ext cx="1993774" cy="15789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2D8BC52F-FFA7-4401-8EED-062FF550D366}"/>
                </a:ext>
              </a:extLst>
            </p:cNvPr>
            <p:cNvSpPr/>
            <p:nvPr/>
          </p:nvSpPr>
          <p:spPr>
            <a:xfrm>
              <a:off x="4931664" y="4219937"/>
              <a:ext cx="1962963" cy="155907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5DCC88A6-D845-4613-AE0D-EF70C1883F1A}"/>
                </a:ext>
              </a:extLst>
            </p:cNvPr>
            <p:cNvSpPr/>
            <p:nvPr/>
          </p:nvSpPr>
          <p:spPr>
            <a:xfrm>
              <a:off x="7089647" y="4201671"/>
              <a:ext cx="1685114" cy="15773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B9D2C04E-38BF-48FE-BD82-1976A7BEC31D}"/>
                </a:ext>
              </a:extLst>
            </p:cNvPr>
            <p:cNvSpPr txBox="1"/>
            <p:nvPr/>
          </p:nvSpPr>
          <p:spPr>
            <a:xfrm>
              <a:off x="402437" y="4832350"/>
              <a:ext cx="2185670" cy="63627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solidFill>
                    <a:srgbClr val="0000FF"/>
                  </a:solidFill>
                  <a:latin typeface="宋体"/>
                  <a:cs typeface="宋体"/>
                </a:rPr>
                <a:t>梵高（</a:t>
              </a:r>
              <a:r>
                <a:rPr sz="2000" spc="-10" dirty="0">
                  <a:solidFill>
                    <a:srgbClr val="0000FF"/>
                  </a:solidFill>
                  <a:latin typeface="宋体"/>
                  <a:cs typeface="宋体"/>
                </a:rPr>
                <a:t>185</a:t>
              </a:r>
              <a:r>
                <a:rPr sz="2000" spc="0" dirty="0">
                  <a:solidFill>
                    <a:srgbClr val="0000FF"/>
                  </a:solidFill>
                  <a:latin typeface="宋体"/>
                  <a:cs typeface="宋体"/>
                </a:rPr>
                <a:t>3</a:t>
              </a:r>
              <a:r>
                <a:rPr sz="2000" spc="-10" dirty="0">
                  <a:solidFill>
                    <a:srgbClr val="0000FF"/>
                  </a:solidFill>
                  <a:latin typeface="宋体"/>
                  <a:cs typeface="宋体"/>
                </a:rPr>
                <a:t>-</a:t>
              </a:r>
              <a:r>
                <a:rPr sz="2000" dirty="0">
                  <a:solidFill>
                    <a:srgbClr val="0000FF"/>
                  </a:solidFill>
                  <a:latin typeface="宋体"/>
                  <a:cs typeface="宋体"/>
                </a:rPr>
                <a:t>189</a:t>
              </a:r>
              <a:r>
                <a:rPr sz="2000" spc="-10" dirty="0">
                  <a:solidFill>
                    <a:srgbClr val="0000FF"/>
                  </a:solidFill>
                  <a:latin typeface="宋体"/>
                  <a:cs typeface="宋体"/>
                </a:rPr>
                <a:t>0</a:t>
              </a:r>
              <a:r>
                <a:rPr sz="2000" dirty="0">
                  <a:solidFill>
                    <a:srgbClr val="0000FF"/>
                  </a:solidFill>
                  <a:latin typeface="宋体"/>
                  <a:cs typeface="宋体"/>
                </a:rPr>
                <a:t>） 的作品？</a:t>
              </a:r>
              <a:endParaRPr sz="2000">
                <a:latin typeface="宋体"/>
                <a:cs typeface="宋体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895716A-1A45-493E-92B9-72FF4BB35329}"/>
              </a:ext>
            </a:extLst>
          </p:cNvPr>
          <p:cNvGrpSpPr/>
          <p:nvPr/>
        </p:nvGrpSpPr>
        <p:grpSpPr>
          <a:xfrm>
            <a:off x="467868" y="2042116"/>
            <a:ext cx="7661655" cy="1798235"/>
            <a:chOff x="467868" y="2042116"/>
            <a:chExt cx="7661655" cy="1798235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9B138548-2B23-4487-95A7-C6CC9938A183}"/>
                </a:ext>
              </a:extLst>
            </p:cNvPr>
            <p:cNvSpPr/>
            <p:nvPr/>
          </p:nvSpPr>
          <p:spPr>
            <a:xfrm>
              <a:off x="467868" y="2042116"/>
              <a:ext cx="2218944" cy="1629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8C6FC262-255F-43C9-89FD-3DD8670E7B58}"/>
                </a:ext>
              </a:extLst>
            </p:cNvPr>
            <p:cNvSpPr/>
            <p:nvPr/>
          </p:nvSpPr>
          <p:spPr>
            <a:xfrm>
              <a:off x="2843783" y="2042143"/>
              <a:ext cx="2108274" cy="16291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CD7B47FA-168C-4B65-ADC7-15E62573B64D}"/>
                </a:ext>
              </a:extLst>
            </p:cNvPr>
            <p:cNvSpPr txBox="1"/>
            <p:nvPr/>
          </p:nvSpPr>
          <p:spPr>
            <a:xfrm>
              <a:off x="5435853" y="2514676"/>
              <a:ext cx="2693670" cy="63690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000" spc="0" dirty="0">
                  <a:solidFill>
                    <a:srgbClr val="0000FF"/>
                  </a:solidFill>
                  <a:latin typeface="宋体"/>
                  <a:cs typeface="宋体"/>
                </a:rPr>
                <a:t>勃鲁盖</a:t>
              </a:r>
              <a:r>
                <a:rPr sz="2000" spc="-10" dirty="0">
                  <a:solidFill>
                    <a:srgbClr val="0000FF"/>
                  </a:solidFill>
                  <a:latin typeface="宋体"/>
                  <a:cs typeface="宋体"/>
                </a:rPr>
                <a:t>尔</a:t>
              </a:r>
              <a:r>
                <a:rPr sz="2000" spc="-5" dirty="0">
                  <a:solidFill>
                    <a:srgbClr val="0000FF"/>
                  </a:solidFill>
                  <a:latin typeface="宋体"/>
                  <a:cs typeface="宋体"/>
                </a:rPr>
                <a:t>（1525-1569）</a:t>
              </a:r>
              <a:endParaRPr sz="2000" dirty="0">
                <a:latin typeface="宋体"/>
                <a:cs typeface="宋体"/>
              </a:endParaRPr>
            </a:p>
            <a:p>
              <a:pPr marL="12700">
                <a:lnSpc>
                  <a:spcPct val="100000"/>
                </a:lnSpc>
                <a:spcBef>
                  <a:spcPts val="5"/>
                </a:spcBef>
              </a:pPr>
              <a:r>
                <a:rPr sz="2000" dirty="0">
                  <a:solidFill>
                    <a:srgbClr val="0000FF"/>
                  </a:solidFill>
                  <a:latin typeface="宋体"/>
                  <a:cs typeface="宋体"/>
                </a:rPr>
                <a:t>的作品？</a:t>
              </a:r>
              <a:endParaRPr sz="2000" dirty="0">
                <a:latin typeface="宋体"/>
                <a:cs typeface="宋体"/>
              </a:endParaRPr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A76A3248-904E-4225-BE2F-DA9168089BCF}"/>
                </a:ext>
              </a:extLst>
            </p:cNvPr>
            <p:cNvSpPr txBox="1"/>
            <p:nvPr/>
          </p:nvSpPr>
          <p:spPr>
            <a:xfrm>
              <a:off x="546303" y="3632072"/>
              <a:ext cx="267970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C00000"/>
                  </a:solidFill>
                  <a:latin typeface="微软雅黑"/>
                  <a:cs typeface="微软雅黑"/>
                </a:rPr>
                <a:t>出 自 </a:t>
              </a:r>
              <a:r>
                <a:rPr sz="1200" spc="-10" dirty="0">
                  <a:solidFill>
                    <a:srgbClr val="C00000"/>
                  </a:solidFill>
                  <a:latin typeface="Verdana"/>
                  <a:cs typeface="Verdana"/>
                </a:rPr>
                <a:t>[J. </a:t>
              </a:r>
              <a:r>
                <a:rPr sz="1200" spc="-5" dirty="0">
                  <a:solidFill>
                    <a:srgbClr val="C00000"/>
                  </a:solidFill>
                  <a:latin typeface="Verdana"/>
                  <a:cs typeface="Verdana"/>
                </a:rPr>
                <a:t>Hughes </a:t>
              </a:r>
              <a:r>
                <a:rPr sz="1200" dirty="0">
                  <a:solidFill>
                    <a:srgbClr val="C00000"/>
                  </a:solidFill>
                  <a:latin typeface="Verdana"/>
                  <a:cs typeface="Verdana"/>
                </a:rPr>
                <a:t>et </a:t>
              </a:r>
              <a:r>
                <a:rPr sz="1200" spc="-25" dirty="0">
                  <a:solidFill>
                    <a:srgbClr val="C00000"/>
                  </a:solidFill>
                  <a:latin typeface="Verdana"/>
                  <a:cs typeface="Verdana"/>
                </a:rPr>
                <a:t>al., </a:t>
              </a:r>
              <a:r>
                <a:rPr sz="1200" spc="-5" dirty="0">
                  <a:solidFill>
                    <a:srgbClr val="C00000"/>
                  </a:solidFill>
                  <a:latin typeface="Verdana"/>
                  <a:cs typeface="Verdana"/>
                </a:rPr>
                <a:t>PNAS</a:t>
              </a:r>
              <a:r>
                <a:rPr sz="1200" spc="-280" dirty="0">
                  <a:solidFill>
                    <a:srgbClr val="C00000"/>
                  </a:solidFill>
                  <a:latin typeface="Verdana"/>
                  <a:cs typeface="Verdana"/>
                </a:rPr>
                <a:t> </a:t>
              </a:r>
              <a:r>
                <a:rPr sz="1200" dirty="0">
                  <a:solidFill>
                    <a:srgbClr val="C00000"/>
                  </a:solidFill>
                  <a:latin typeface="Verdana"/>
                  <a:cs typeface="Verdana"/>
                </a:rPr>
                <a:t>2009]</a:t>
              </a:r>
              <a:endParaRPr sz="1200">
                <a:latin typeface="Verdana"/>
                <a:cs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40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>
                <a:solidFill>
                  <a:srgbClr val="000000"/>
                </a:solidFill>
              </a:rPr>
              <a:t>例如：画作鉴别</a:t>
            </a:r>
            <a:r>
              <a:rPr lang="zh-CN" altLang="en-US" spc="-450" dirty="0">
                <a:solidFill>
                  <a:srgbClr val="000000"/>
                </a:solidFill>
              </a:rPr>
              <a:t> </a:t>
            </a:r>
            <a:r>
              <a:rPr lang="zh-CN" altLang="en-US" sz="2400" dirty="0">
                <a:solidFill>
                  <a:srgbClr val="000000"/>
                </a:solidFill>
              </a:rPr>
              <a:t>（艺术）</a:t>
            </a:r>
            <a:endParaRPr lang="zh-CN" altLang="en-US" dirty="0"/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53D44F9E-12E2-49EA-BE35-FD711BC7BC8C}"/>
              </a:ext>
            </a:extLst>
          </p:cNvPr>
          <p:cNvSpPr txBox="1"/>
          <p:nvPr/>
        </p:nvSpPr>
        <p:spPr>
          <a:xfrm>
            <a:off x="332866" y="1541943"/>
            <a:ext cx="4392295" cy="2313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5"/>
              </a:spcBef>
            </a:pPr>
            <a:r>
              <a:rPr sz="2400" spc="210" dirty="0">
                <a:latin typeface="宋体"/>
                <a:cs typeface="宋体"/>
              </a:rPr>
              <a:t>除专</a:t>
            </a:r>
            <a:r>
              <a:rPr sz="2400" spc="225" dirty="0">
                <a:latin typeface="宋体"/>
                <a:cs typeface="宋体"/>
              </a:rPr>
              <a:t>用技</a:t>
            </a:r>
            <a:r>
              <a:rPr sz="2400" spc="210" dirty="0">
                <a:latin typeface="宋体"/>
                <a:cs typeface="宋体"/>
              </a:rPr>
              <a:t>术手</a:t>
            </a:r>
            <a:r>
              <a:rPr sz="2400" spc="225" dirty="0">
                <a:latin typeface="宋体"/>
                <a:cs typeface="宋体"/>
              </a:rPr>
              <a:t>段</a:t>
            </a:r>
            <a:r>
              <a:rPr sz="2400" spc="250" dirty="0">
                <a:latin typeface="宋体"/>
                <a:cs typeface="宋体"/>
              </a:rPr>
              <a:t>外</a:t>
            </a:r>
            <a:r>
              <a:rPr sz="2400" dirty="0">
                <a:latin typeface="宋体"/>
                <a:cs typeface="宋体"/>
              </a:rPr>
              <a:t>，</a:t>
            </a:r>
            <a:r>
              <a:rPr sz="2400" spc="-985" dirty="0">
                <a:latin typeface="宋体"/>
                <a:cs typeface="宋体"/>
              </a:rPr>
              <a:t> </a:t>
            </a:r>
            <a:r>
              <a:rPr sz="2400" b="1" spc="225" dirty="0">
                <a:solidFill>
                  <a:srgbClr val="0000FF"/>
                </a:solidFill>
                <a:latin typeface="Microsoft JhengHei"/>
                <a:cs typeface="Microsoft JhengHei"/>
              </a:rPr>
              <a:t>笔</a:t>
            </a:r>
            <a:r>
              <a:rPr sz="2400" b="1" spc="235" dirty="0">
                <a:solidFill>
                  <a:srgbClr val="0000FF"/>
                </a:solidFill>
                <a:latin typeface="Microsoft JhengHei"/>
                <a:cs typeface="Microsoft JhengHei"/>
              </a:rPr>
              <a:t>触分</a:t>
            </a:r>
            <a:r>
              <a:rPr sz="2400" b="1" dirty="0">
                <a:solidFill>
                  <a:srgbClr val="0000FF"/>
                </a:solidFill>
                <a:latin typeface="Microsoft JhengHei"/>
                <a:cs typeface="Microsoft JhengHei"/>
              </a:rPr>
              <a:t>析 </a:t>
            </a:r>
            <a:r>
              <a:rPr sz="2000" spc="-10" dirty="0">
                <a:latin typeface="Verdana"/>
                <a:cs typeface="Verdana"/>
              </a:rPr>
              <a:t>(brushstroke</a:t>
            </a:r>
            <a:r>
              <a:rPr sz="2000" spc="6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analysis)</a:t>
            </a:r>
            <a:r>
              <a:rPr sz="2000" spc="-390" dirty="0">
                <a:latin typeface="Verdana"/>
                <a:cs typeface="Verdana"/>
              </a:rPr>
              <a:t> </a:t>
            </a:r>
            <a:r>
              <a:rPr sz="2400" spc="325" dirty="0">
                <a:latin typeface="宋体"/>
                <a:cs typeface="宋体"/>
              </a:rPr>
              <a:t>是画作鉴 </a:t>
            </a:r>
            <a:r>
              <a:rPr sz="2400" spc="25" dirty="0">
                <a:latin typeface="宋体"/>
                <a:cs typeface="宋体"/>
              </a:rPr>
              <a:t>定的重要</a:t>
            </a:r>
            <a:r>
              <a:rPr sz="2400" spc="10" dirty="0">
                <a:latin typeface="宋体"/>
                <a:cs typeface="宋体"/>
              </a:rPr>
              <a:t>工</a:t>
            </a:r>
            <a:r>
              <a:rPr sz="2400" spc="25" dirty="0">
                <a:latin typeface="宋体"/>
                <a:cs typeface="宋体"/>
              </a:rPr>
              <a:t>具；它旨</a:t>
            </a:r>
            <a:r>
              <a:rPr sz="2400" spc="10" dirty="0">
                <a:latin typeface="宋体"/>
                <a:cs typeface="宋体"/>
              </a:rPr>
              <a:t>在</a:t>
            </a:r>
            <a:r>
              <a:rPr sz="2400" spc="25" dirty="0">
                <a:latin typeface="宋体"/>
                <a:cs typeface="宋体"/>
              </a:rPr>
              <a:t>从视觉</a:t>
            </a:r>
            <a:r>
              <a:rPr sz="2400" dirty="0">
                <a:latin typeface="宋体"/>
                <a:cs typeface="宋体"/>
              </a:rPr>
              <a:t>上 </a:t>
            </a:r>
            <a:r>
              <a:rPr sz="2400" spc="25" dirty="0">
                <a:latin typeface="宋体"/>
                <a:cs typeface="宋体"/>
              </a:rPr>
              <a:t>判断画作</a:t>
            </a:r>
            <a:r>
              <a:rPr sz="2400" spc="10" dirty="0">
                <a:latin typeface="宋体"/>
                <a:cs typeface="宋体"/>
              </a:rPr>
              <a:t>中</a:t>
            </a:r>
            <a:r>
              <a:rPr sz="2400" spc="25" dirty="0">
                <a:latin typeface="宋体"/>
                <a:cs typeface="宋体"/>
              </a:rPr>
              <a:t>是否具有</a:t>
            </a:r>
            <a:r>
              <a:rPr sz="2400" spc="10" dirty="0">
                <a:latin typeface="宋体"/>
                <a:cs typeface="宋体"/>
              </a:rPr>
              <a:t>艺</a:t>
            </a:r>
            <a:r>
              <a:rPr sz="2400" spc="25" dirty="0">
                <a:latin typeface="宋体"/>
                <a:cs typeface="宋体"/>
              </a:rPr>
              <a:t>术家的</a:t>
            </a:r>
            <a:r>
              <a:rPr sz="2400" dirty="0">
                <a:latin typeface="宋体"/>
                <a:cs typeface="宋体"/>
              </a:rPr>
              <a:t>特 有“笔迹”</a:t>
            </a:r>
            <a:r>
              <a:rPr sz="2000" dirty="0">
                <a:latin typeface="微软雅黑"/>
                <a:cs typeface="微软雅黑"/>
              </a:rPr>
              <a:t>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D0EFE82-6C7F-467B-AC9B-200DB04826AB}"/>
              </a:ext>
            </a:extLst>
          </p:cNvPr>
          <p:cNvGrpSpPr/>
          <p:nvPr/>
        </p:nvGrpSpPr>
        <p:grpSpPr>
          <a:xfrm>
            <a:off x="5058026" y="396650"/>
            <a:ext cx="4129966" cy="4106883"/>
            <a:chOff x="5058026" y="396650"/>
            <a:chExt cx="4129966" cy="4106883"/>
          </a:xfrm>
        </p:grpSpPr>
        <p:sp>
          <p:nvSpPr>
            <p:cNvPr id="15" name="object 3">
              <a:extLst>
                <a:ext uri="{FF2B5EF4-FFF2-40B4-BE49-F238E27FC236}">
                  <a16:creationId xmlns:a16="http://schemas.microsoft.com/office/drawing/2014/main" id="{F045C858-F7C4-4182-8781-0D4046FB9E1A}"/>
                </a:ext>
              </a:extLst>
            </p:cNvPr>
            <p:cNvSpPr/>
            <p:nvPr/>
          </p:nvSpPr>
          <p:spPr>
            <a:xfrm>
              <a:off x="5058026" y="396650"/>
              <a:ext cx="4129966" cy="17037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E9E9779D-F22A-4365-993D-89A33ABAE290}"/>
                </a:ext>
              </a:extLst>
            </p:cNvPr>
            <p:cNvSpPr/>
            <p:nvPr/>
          </p:nvSpPr>
          <p:spPr>
            <a:xfrm>
              <a:off x="5065646" y="2085228"/>
              <a:ext cx="2247633" cy="20741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9B4FCA1C-6EBB-4654-9DFD-15C7A1EB211E}"/>
                </a:ext>
              </a:extLst>
            </p:cNvPr>
            <p:cNvSpPr/>
            <p:nvPr/>
          </p:nvSpPr>
          <p:spPr>
            <a:xfrm>
              <a:off x="7299831" y="2103485"/>
              <a:ext cx="1875048" cy="206502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">
              <a:extLst>
                <a:ext uri="{FF2B5EF4-FFF2-40B4-BE49-F238E27FC236}">
                  <a16:creationId xmlns:a16="http://schemas.microsoft.com/office/drawing/2014/main" id="{93E64919-E5F7-4342-854B-5EDD29804545}"/>
                </a:ext>
              </a:extLst>
            </p:cNvPr>
            <p:cNvSpPr/>
            <p:nvPr/>
          </p:nvSpPr>
          <p:spPr>
            <a:xfrm>
              <a:off x="5464681" y="4217021"/>
              <a:ext cx="2339340" cy="2865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8">
              <a:extLst>
                <a:ext uri="{FF2B5EF4-FFF2-40B4-BE49-F238E27FC236}">
                  <a16:creationId xmlns:a16="http://schemas.microsoft.com/office/drawing/2014/main" id="{C1010048-8094-4C5F-9840-964E7D8A2E46}"/>
                </a:ext>
              </a:extLst>
            </p:cNvPr>
            <p:cNvSpPr/>
            <p:nvPr/>
          </p:nvSpPr>
          <p:spPr>
            <a:xfrm>
              <a:off x="7697595" y="4217021"/>
              <a:ext cx="1087120" cy="2865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6263429-EF84-464B-B1E4-4AFDAA267A5A}"/>
              </a:ext>
            </a:extLst>
          </p:cNvPr>
          <p:cNvGrpSpPr/>
          <p:nvPr/>
        </p:nvGrpSpPr>
        <p:grpSpPr>
          <a:xfrm>
            <a:off x="373657" y="4472545"/>
            <a:ext cx="3683635" cy="1296090"/>
            <a:chOff x="373657" y="4472545"/>
            <a:chExt cx="3683635" cy="1296090"/>
          </a:xfrm>
        </p:grpSpPr>
        <p:sp>
          <p:nvSpPr>
            <p:cNvPr id="21" name="object 10">
              <a:extLst>
                <a:ext uri="{FF2B5EF4-FFF2-40B4-BE49-F238E27FC236}">
                  <a16:creationId xmlns:a16="http://schemas.microsoft.com/office/drawing/2014/main" id="{550B0FF9-2E14-45DC-BF91-CCC40A5867C5}"/>
                </a:ext>
              </a:extLst>
            </p:cNvPr>
            <p:cNvSpPr txBox="1"/>
            <p:nvPr/>
          </p:nvSpPr>
          <p:spPr>
            <a:xfrm>
              <a:off x="373657" y="4472545"/>
              <a:ext cx="368363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latin typeface="宋体"/>
                  <a:cs typeface="宋体"/>
                </a:rPr>
                <a:t>该工作对专业知识要求极高</a:t>
              </a:r>
            </a:p>
          </p:txBody>
        </p:sp>
        <p:sp>
          <p:nvSpPr>
            <p:cNvPr id="22" name="object 11">
              <a:extLst>
                <a:ext uri="{FF2B5EF4-FFF2-40B4-BE49-F238E27FC236}">
                  <a16:creationId xmlns:a16="http://schemas.microsoft.com/office/drawing/2014/main" id="{6AD15923-668F-46A8-B955-64D1E35DB0FB}"/>
                </a:ext>
              </a:extLst>
            </p:cNvPr>
            <p:cNvSpPr txBox="1"/>
            <p:nvPr/>
          </p:nvSpPr>
          <p:spPr>
            <a:xfrm>
              <a:off x="373657" y="4827566"/>
              <a:ext cx="3164205" cy="941069"/>
            </a:xfrm>
            <a:prstGeom prst="rect">
              <a:avLst/>
            </a:prstGeom>
          </p:spPr>
          <p:txBody>
            <a:bodyPr vert="horz" wrap="square" lIns="0" tIns="165735" rIns="0" bIns="0" rtlCol="0">
              <a:spAutoFit/>
            </a:bodyPr>
            <a:lstStyle/>
            <a:p>
              <a:pPr marL="355600" indent="-342900">
                <a:lnSpc>
                  <a:spcPct val="100000"/>
                </a:lnSpc>
                <a:spcBef>
                  <a:spcPts val="1305"/>
                </a:spcBef>
                <a:buFont typeface="Verdana"/>
                <a:buChar char="-"/>
                <a:tabLst>
                  <a:tab pos="354965" algn="l"/>
                  <a:tab pos="355600" algn="l"/>
                </a:tabLst>
              </a:pPr>
              <a:r>
                <a:rPr sz="2000" spc="0" dirty="0">
                  <a:latin typeface="宋体"/>
                  <a:cs typeface="宋体"/>
                </a:rPr>
                <a:t>具有</a:t>
              </a:r>
              <a:r>
                <a:rPr sz="2000" spc="-5" dirty="0">
                  <a:latin typeface="宋体"/>
                  <a:cs typeface="宋体"/>
                </a:rPr>
                <a:t>较</a:t>
              </a:r>
              <a:r>
                <a:rPr sz="2000" spc="-10" dirty="0">
                  <a:latin typeface="宋体"/>
                  <a:cs typeface="宋体"/>
                </a:rPr>
                <a:t>高</a:t>
              </a:r>
              <a:r>
                <a:rPr sz="2000" spc="0" dirty="0">
                  <a:latin typeface="宋体"/>
                  <a:cs typeface="宋体"/>
                </a:rPr>
                <a:t>的</a:t>
              </a:r>
              <a:r>
                <a:rPr sz="2000" spc="-15" dirty="0">
                  <a:latin typeface="宋体"/>
                  <a:cs typeface="宋体"/>
                </a:rPr>
                <a:t>绘</a:t>
              </a:r>
              <a:r>
                <a:rPr sz="2000" spc="0" dirty="0">
                  <a:latin typeface="宋体"/>
                  <a:cs typeface="宋体"/>
                </a:rPr>
                <a:t>画艺</a:t>
              </a:r>
              <a:r>
                <a:rPr sz="2000" spc="-5" dirty="0">
                  <a:latin typeface="宋体"/>
                  <a:cs typeface="宋体"/>
                </a:rPr>
                <a:t>术</a:t>
              </a:r>
              <a:r>
                <a:rPr sz="2000" spc="-10" dirty="0">
                  <a:latin typeface="宋体"/>
                  <a:cs typeface="宋体"/>
                </a:rPr>
                <a:t>修</a:t>
              </a:r>
              <a:r>
                <a:rPr sz="2000" spc="0" dirty="0">
                  <a:latin typeface="宋体"/>
                  <a:cs typeface="宋体"/>
                </a:rPr>
                <a:t>养</a:t>
              </a:r>
              <a:endParaRPr sz="2000" dirty="0">
                <a:latin typeface="宋体"/>
                <a:cs typeface="宋体"/>
              </a:endParaRPr>
            </a:p>
            <a:p>
              <a:pPr marL="355600" indent="-342900">
                <a:lnSpc>
                  <a:spcPct val="100000"/>
                </a:lnSpc>
                <a:spcBef>
                  <a:spcPts val="1200"/>
                </a:spcBef>
                <a:buFont typeface="Verdana"/>
                <a:buChar char="-"/>
                <a:tabLst>
                  <a:tab pos="354965" algn="l"/>
                  <a:tab pos="355600" algn="l"/>
                </a:tabLst>
              </a:pPr>
              <a:r>
                <a:rPr sz="2000" dirty="0">
                  <a:latin typeface="宋体"/>
                  <a:cs typeface="宋体"/>
                </a:rPr>
                <a:t>掌握画</a:t>
              </a:r>
              <a:r>
                <a:rPr sz="2000" spc="-15" dirty="0">
                  <a:latin typeface="宋体"/>
                  <a:cs typeface="宋体"/>
                </a:rPr>
                <a:t>家</a:t>
              </a:r>
              <a:r>
                <a:rPr sz="2000" dirty="0">
                  <a:latin typeface="宋体"/>
                  <a:cs typeface="宋体"/>
                </a:rPr>
                <a:t>的</a:t>
              </a:r>
              <a:r>
                <a:rPr sz="2000" spc="-15" dirty="0">
                  <a:latin typeface="宋体"/>
                  <a:cs typeface="宋体"/>
                </a:rPr>
                <a:t>特</a:t>
              </a:r>
              <a:r>
                <a:rPr sz="2000" dirty="0">
                  <a:latin typeface="宋体"/>
                  <a:cs typeface="宋体"/>
                </a:rPr>
                <a:t>定绘画</a:t>
              </a:r>
              <a:r>
                <a:rPr sz="2000" spc="-15" dirty="0">
                  <a:latin typeface="宋体"/>
                  <a:cs typeface="宋体"/>
                </a:rPr>
                <a:t>习</a:t>
              </a:r>
              <a:r>
                <a:rPr sz="2000" dirty="0">
                  <a:latin typeface="宋体"/>
                  <a:cs typeface="宋体"/>
                </a:rPr>
                <a:t>惯</a:t>
              </a:r>
            </a:p>
          </p:txBody>
        </p:sp>
      </p:grpSp>
      <p:sp>
        <p:nvSpPr>
          <p:cNvPr id="23" name="object 12">
            <a:extLst>
              <a:ext uri="{FF2B5EF4-FFF2-40B4-BE49-F238E27FC236}">
                <a16:creationId xmlns:a16="http://schemas.microsoft.com/office/drawing/2014/main" id="{F2A1905F-7C76-4653-B8F2-2BF334112A92}"/>
              </a:ext>
            </a:extLst>
          </p:cNvPr>
          <p:cNvSpPr txBox="1"/>
          <p:nvPr/>
        </p:nvSpPr>
        <p:spPr>
          <a:xfrm>
            <a:off x="5145021" y="4653265"/>
            <a:ext cx="37014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只有少数专家花费很大精力 </a:t>
            </a:r>
            <a:r>
              <a:rPr sz="2400" b="1" spc="0" dirty="0">
                <a:solidFill>
                  <a:srgbClr val="0000FF"/>
                </a:solidFill>
                <a:latin typeface="Microsoft JhengHei"/>
                <a:cs typeface="Microsoft JhengHei"/>
              </a:rPr>
              <a:t>才能完成分析工作！</a:t>
            </a:r>
            <a:endParaRPr sz="2400" dirty="0">
              <a:latin typeface="Microsoft JhengHei"/>
              <a:cs typeface="Microsoft JhengHei"/>
            </a:endParaRPr>
          </a:p>
        </p:txBody>
      </p:sp>
      <p:sp>
        <p:nvSpPr>
          <p:cNvPr id="24" name="object 13">
            <a:extLst>
              <a:ext uri="{FF2B5EF4-FFF2-40B4-BE49-F238E27FC236}">
                <a16:creationId xmlns:a16="http://schemas.microsoft.com/office/drawing/2014/main" id="{0841D0AE-A76E-4B25-84EC-61F21F610907}"/>
              </a:ext>
            </a:extLst>
          </p:cNvPr>
          <p:cNvSpPr txBox="1"/>
          <p:nvPr/>
        </p:nvSpPr>
        <p:spPr>
          <a:xfrm>
            <a:off x="842439" y="6035203"/>
            <a:ext cx="76835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Microsoft JhengHei"/>
                <a:cs typeface="Microsoft JhengHei"/>
              </a:rPr>
              <a:t>很难同时掌握不同时期、不同流派多位画家的绘画风格！</a:t>
            </a:r>
            <a:endParaRPr sz="2400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18366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5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>
                <a:solidFill>
                  <a:srgbClr val="000000"/>
                </a:solidFill>
              </a:rPr>
              <a:t>例如：画作鉴别</a:t>
            </a:r>
            <a:r>
              <a:rPr lang="zh-CN" altLang="en-US" spc="-450" dirty="0">
                <a:solidFill>
                  <a:srgbClr val="000000"/>
                </a:solidFill>
              </a:rPr>
              <a:t> </a:t>
            </a:r>
            <a:r>
              <a:rPr lang="zh-CN" altLang="en-US" sz="2400" dirty="0">
                <a:solidFill>
                  <a:srgbClr val="000000"/>
                </a:solidFill>
              </a:rPr>
              <a:t>（艺术）</a:t>
            </a:r>
            <a:endParaRPr lang="zh-CN" altLang="en-US" dirty="0"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B66A0036-E582-413C-B3F7-F203921F159C}"/>
              </a:ext>
            </a:extLst>
          </p:cNvPr>
          <p:cNvSpPr txBox="1"/>
          <p:nvPr/>
        </p:nvSpPr>
        <p:spPr>
          <a:xfrm>
            <a:off x="294233" y="1253693"/>
            <a:ext cx="54762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宋体"/>
                <a:cs typeface="宋体"/>
              </a:rPr>
              <a:t>为了降低分析成</a:t>
            </a:r>
            <a:r>
              <a:rPr sz="2400" dirty="0">
                <a:latin typeface="宋体"/>
                <a:cs typeface="宋体"/>
              </a:rPr>
              <a:t>本,</a:t>
            </a:r>
            <a:r>
              <a:rPr sz="2400" spc="-385" dirty="0">
                <a:latin typeface="宋体"/>
                <a:cs typeface="宋体"/>
              </a:rPr>
              <a:t> </a:t>
            </a:r>
            <a:r>
              <a:rPr sz="2400" b="1" dirty="0" err="1">
                <a:solidFill>
                  <a:srgbClr val="0000FF"/>
                </a:solidFill>
                <a:latin typeface="Microsoft JhengHei"/>
                <a:cs typeface="Microsoft JhengHei"/>
              </a:rPr>
              <a:t>机器学习</a:t>
            </a:r>
            <a:r>
              <a:rPr sz="2400" dirty="0" err="1">
                <a:latin typeface="宋体"/>
                <a:cs typeface="宋体"/>
              </a:rPr>
              <a:t>技术被引入</a:t>
            </a:r>
            <a:endParaRPr lang="zh-CN" altLang="en-US" sz="2000" dirty="0">
              <a:latin typeface="宋体"/>
              <a:cs typeface="宋体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45584F2-EFA0-4DF2-8116-4C3AAACE56E3}"/>
              </a:ext>
            </a:extLst>
          </p:cNvPr>
          <p:cNvGrpSpPr/>
          <p:nvPr/>
        </p:nvGrpSpPr>
        <p:grpSpPr>
          <a:xfrm>
            <a:off x="330200" y="3785742"/>
            <a:ext cx="8302117" cy="688594"/>
            <a:chOff x="330200" y="3785742"/>
            <a:chExt cx="8302117" cy="688594"/>
          </a:xfrm>
        </p:grpSpPr>
        <p:sp>
          <p:nvSpPr>
            <p:cNvPr id="22" name="object 21">
              <a:extLst>
                <a:ext uri="{FF2B5EF4-FFF2-40B4-BE49-F238E27FC236}">
                  <a16:creationId xmlns:a16="http://schemas.microsoft.com/office/drawing/2014/main" id="{C6BF0671-2D42-4BB9-9E70-63D11C35033B}"/>
                </a:ext>
              </a:extLst>
            </p:cNvPr>
            <p:cNvSpPr txBox="1"/>
            <p:nvPr/>
          </p:nvSpPr>
          <p:spPr>
            <a:xfrm>
              <a:off x="330200" y="3785742"/>
              <a:ext cx="8223961" cy="6283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800" dirty="0">
                  <a:latin typeface="Verdana"/>
                  <a:cs typeface="Verdana"/>
                </a:rPr>
                <a:t>Kröller</a:t>
              </a:r>
              <a:r>
                <a:rPr sz="1800" spc="25" dirty="0">
                  <a:latin typeface="Verdana"/>
                  <a:cs typeface="Verdana"/>
                </a:rPr>
                <a:t> </a:t>
              </a:r>
              <a:r>
                <a:rPr sz="1800" spc="-5" dirty="0">
                  <a:latin typeface="Verdana"/>
                  <a:cs typeface="Verdana"/>
                </a:rPr>
                <a:t>Müller</a:t>
              </a:r>
              <a:r>
                <a:rPr sz="2000" spc="0" dirty="0">
                  <a:latin typeface="宋体"/>
                  <a:cs typeface="宋体"/>
                </a:rPr>
                <a:t>美</a:t>
              </a:r>
              <a:r>
                <a:rPr sz="2000" dirty="0">
                  <a:latin typeface="宋体"/>
                  <a:cs typeface="宋体"/>
                </a:rPr>
                <a:t>术馆与</a:t>
              </a:r>
              <a:r>
                <a:rPr sz="1800" spc="-5" dirty="0">
                  <a:latin typeface="Verdana"/>
                  <a:cs typeface="Verdana"/>
                </a:rPr>
                <a:t>Cornell</a:t>
              </a:r>
              <a:r>
                <a:rPr sz="2000" dirty="0">
                  <a:latin typeface="宋体"/>
                  <a:cs typeface="宋体"/>
                </a:rPr>
                <a:t>等</a:t>
              </a:r>
              <a:r>
                <a:rPr sz="2000" spc="-15" dirty="0">
                  <a:latin typeface="宋体"/>
                  <a:cs typeface="宋体"/>
                </a:rPr>
                <a:t>大</a:t>
              </a:r>
              <a:r>
                <a:rPr sz="2000" dirty="0">
                  <a:latin typeface="宋体"/>
                  <a:cs typeface="宋体"/>
                </a:rPr>
                <a:t>学的</a:t>
              </a:r>
              <a:r>
                <a:rPr sz="2000" spc="-15" dirty="0">
                  <a:latin typeface="宋体"/>
                  <a:cs typeface="宋体"/>
                </a:rPr>
                <a:t>学</a:t>
              </a:r>
              <a:r>
                <a:rPr sz="2000" dirty="0">
                  <a:latin typeface="宋体"/>
                  <a:cs typeface="宋体"/>
                </a:rPr>
                <a:t>者对</a:t>
              </a:r>
              <a:r>
                <a:rPr sz="2000" dirty="0">
                  <a:latin typeface="Verdana"/>
                  <a:cs typeface="Verdana"/>
                </a:rPr>
                <a:t>82</a:t>
              </a:r>
              <a:r>
                <a:rPr sz="2000" dirty="0">
                  <a:latin typeface="宋体"/>
                  <a:cs typeface="宋体"/>
                </a:rPr>
                <a:t>幅</a:t>
              </a:r>
              <a:r>
                <a:rPr sz="2000" spc="-15" dirty="0">
                  <a:latin typeface="宋体"/>
                  <a:cs typeface="宋体"/>
                </a:rPr>
                <a:t>梵</a:t>
              </a:r>
              <a:r>
                <a:rPr sz="2000" dirty="0">
                  <a:latin typeface="宋体"/>
                  <a:cs typeface="宋体"/>
                </a:rPr>
                <a:t>高真</a:t>
              </a:r>
              <a:r>
                <a:rPr sz="2000" spc="-15" dirty="0">
                  <a:latin typeface="宋体"/>
                  <a:cs typeface="宋体"/>
                </a:rPr>
                <a:t>迹</a:t>
              </a:r>
              <a:r>
                <a:rPr sz="2000" dirty="0">
                  <a:latin typeface="宋体"/>
                  <a:cs typeface="宋体"/>
                </a:rPr>
                <a:t>和</a:t>
              </a:r>
              <a:r>
                <a:rPr sz="2000" spc="-5" dirty="0">
                  <a:latin typeface="Verdana"/>
                  <a:cs typeface="Verdana"/>
                </a:rPr>
                <a:t>6</a:t>
              </a:r>
              <a:r>
                <a:rPr sz="2000" dirty="0">
                  <a:latin typeface="宋体"/>
                  <a:cs typeface="宋体"/>
                </a:rPr>
                <a:t>幅赝品进</a:t>
              </a:r>
              <a:r>
                <a:rPr lang="zh-CN" altLang="en-US" sz="2000" dirty="0">
                  <a:latin typeface="宋体"/>
                  <a:cs typeface="宋体"/>
                </a:rPr>
                <a:t>行分析，</a:t>
              </a:r>
              <a:r>
                <a:rPr lang="zh-CN" altLang="en-US" sz="2000" spc="-15" dirty="0">
                  <a:latin typeface="宋体"/>
                  <a:cs typeface="宋体"/>
                </a:rPr>
                <a:t>自</a:t>
              </a:r>
              <a:r>
                <a:rPr lang="zh-CN" altLang="en-US" sz="2000" dirty="0">
                  <a:latin typeface="宋体"/>
                  <a:cs typeface="宋体"/>
                </a:rPr>
                <a:t>动鉴</a:t>
              </a:r>
              <a:r>
                <a:rPr lang="zh-CN" altLang="en-US" sz="2000" spc="-15" dirty="0">
                  <a:latin typeface="宋体"/>
                  <a:cs typeface="宋体"/>
                </a:rPr>
                <a:t>别</a:t>
              </a:r>
              <a:r>
                <a:rPr lang="zh-CN" altLang="en-US" sz="2000" dirty="0">
                  <a:latin typeface="宋体"/>
                  <a:cs typeface="宋体"/>
                </a:rPr>
                <a:t>精度达</a:t>
              </a:r>
              <a:r>
                <a:rPr lang="zh-CN" altLang="en-US" sz="2000" spc="-370" dirty="0">
                  <a:latin typeface="宋体"/>
                  <a:cs typeface="宋体"/>
                </a:rPr>
                <a:t> </a:t>
              </a:r>
              <a:r>
                <a:rPr lang="en-US" altLang="zh-CN" sz="2000" b="1" dirty="0">
                  <a:latin typeface="Verdana"/>
                  <a:cs typeface="Verdana"/>
                </a:rPr>
                <a:t>95%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24" name="object 23">
              <a:extLst>
                <a:ext uri="{FF2B5EF4-FFF2-40B4-BE49-F238E27FC236}">
                  <a16:creationId xmlns:a16="http://schemas.microsoft.com/office/drawing/2014/main" id="{D53BDE1C-60FB-4121-9B12-CD00119C6776}"/>
                </a:ext>
              </a:extLst>
            </p:cNvPr>
            <p:cNvSpPr txBox="1"/>
            <p:nvPr/>
          </p:nvSpPr>
          <p:spPr>
            <a:xfrm>
              <a:off x="5555107" y="4234941"/>
              <a:ext cx="3077210" cy="2393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spc="-5" dirty="0">
                  <a:solidFill>
                    <a:srgbClr val="C00000"/>
                  </a:solidFill>
                  <a:latin typeface="Verdana"/>
                  <a:cs typeface="Verdana"/>
                </a:rPr>
                <a:t>[C. </a:t>
              </a:r>
              <a:r>
                <a:rPr sz="1400" dirty="0">
                  <a:solidFill>
                    <a:srgbClr val="C00000"/>
                  </a:solidFill>
                  <a:latin typeface="Verdana"/>
                  <a:cs typeface="Verdana"/>
                </a:rPr>
                <a:t>Johnson et </a:t>
              </a:r>
              <a:r>
                <a:rPr sz="1400" spc="-20" dirty="0">
                  <a:solidFill>
                    <a:srgbClr val="C00000"/>
                  </a:solidFill>
                  <a:latin typeface="Verdana"/>
                  <a:cs typeface="Verdana"/>
                </a:rPr>
                <a:t>al., </a:t>
              </a:r>
              <a:r>
                <a:rPr sz="1400" spc="-30" dirty="0">
                  <a:solidFill>
                    <a:srgbClr val="C00000"/>
                  </a:solidFill>
                  <a:latin typeface="Verdana"/>
                  <a:cs typeface="Verdana"/>
                </a:rPr>
                <a:t>IEEE-SP,</a:t>
              </a:r>
              <a:r>
                <a:rPr sz="1400" spc="-45" dirty="0">
                  <a:solidFill>
                    <a:srgbClr val="C00000"/>
                  </a:solidFill>
                  <a:latin typeface="Verdana"/>
                  <a:cs typeface="Verdana"/>
                </a:rPr>
                <a:t> </a:t>
              </a:r>
              <a:r>
                <a:rPr sz="1400" spc="-10" dirty="0">
                  <a:solidFill>
                    <a:srgbClr val="C00000"/>
                  </a:solidFill>
                  <a:latin typeface="Verdana"/>
                  <a:cs typeface="Verdana"/>
                </a:rPr>
                <a:t>2008]</a:t>
              </a:r>
              <a:endParaRPr sz="1400">
                <a:latin typeface="Verdana"/>
                <a:cs typeface="Verdana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8E024AA-50DA-43E9-B821-619F33EBF405}"/>
              </a:ext>
            </a:extLst>
          </p:cNvPr>
          <p:cNvGrpSpPr/>
          <p:nvPr/>
        </p:nvGrpSpPr>
        <p:grpSpPr>
          <a:xfrm>
            <a:off x="330200" y="4683633"/>
            <a:ext cx="8453120" cy="702385"/>
            <a:chOff x="330200" y="4683633"/>
            <a:chExt cx="8453120" cy="702385"/>
          </a:xfrm>
        </p:grpSpPr>
        <p:sp>
          <p:nvSpPr>
            <p:cNvPr id="25" name="object 24">
              <a:extLst>
                <a:ext uri="{FF2B5EF4-FFF2-40B4-BE49-F238E27FC236}">
                  <a16:creationId xmlns:a16="http://schemas.microsoft.com/office/drawing/2014/main" id="{7E7EFD12-8A3C-4A51-B6BA-CA86277A90B0}"/>
                </a:ext>
              </a:extLst>
            </p:cNvPr>
            <p:cNvSpPr txBox="1"/>
            <p:nvPr/>
          </p:nvSpPr>
          <p:spPr>
            <a:xfrm>
              <a:off x="330200" y="4683633"/>
              <a:ext cx="8453120" cy="6283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800" spc="-5" dirty="0">
                  <a:latin typeface="Verdana"/>
                  <a:cs typeface="Verdana"/>
                </a:rPr>
                <a:t>Dartmouth</a:t>
              </a:r>
              <a:r>
                <a:rPr sz="2000" spc="0" dirty="0">
                  <a:latin typeface="宋体"/>
                  <a:cs typeface="宋体"/>
                </a:rPr>
                <a:t>学</a:t>
              </a:r>
              <a:r>
                <a:rPr sz="2000" dirty="0">
                  <a:latin typeface="宋体"/>
                  <a:cs typeface="宋体"/>
                </a:rPr>
                <a:t>院、</a:t>
              </a:r>
              <a:r>
                <a:rPr sz="2000" spc="-15" dirty="0">
                  <a:latin typeface="宋体"/>
                  <a:cs typeface="宋体"/>
                </a:rPr>
                <a:t>巴</a:t>
              </a:r>
              <a:r>
                <a:rPr sz="2000" dirty="0">
                  <a:latin typeface="宋体"/>
                  <a:cs typeface="宋体"/>
                </a:rPr>
                <a:t>黎高</a:t>
              </a:r>
              <a:r>
                <a:rPr sz="2000" spc="-15" dirty="0">
                  <a:latin typeface="宋体"/>
                  <a:cs typeface="宋体"/>
                </a:rPr>
                <a:t>师</a:t>
              </a:r>
              <a:r>
                <a:rPr sz="2000" dirty="0">
                  <a:latin typeface="宋体"/>
                  <a:cs typeface="宋体"/>
                </a:rPr>
                <a:t>的学</a:t>
              </a:r>
              <a:r>
                <a:rPr sz="2000" spc="-15" dirty="0">
                  <a:latin typeface="宋体"/>
                  <a:cs typeface="宋体"/>
                </a:rPr>
                <a:t>者</a:t>
              </a:r>
              <a:r>
                <a:rPr sz="2000" dirty="0">
                  <a:latin typeface="宋体"/>
                  <a:cs typeface="宋体"/>
                </a:rPr>
                <a:t>对</a:t>
              </a:r>
              <a:r>
                <a:rPr sz="2000" spc="-5" dirty="0">
                  <a:latin typeface="Verdana"/>
                  <a:cs typeface="Verdana"/>
                </a:rPr>
                <a:t>8</a:t>
              </a:r>
              <a:r>
                <a:rPr sz="2000" dirty="0">
                  <a:latin typeface="宋体"/>
                  <a:cs typeface="宋体"/>
                </a:rPr>
                <a:t>幅</a:t>
              </a:r>
              <a:r>
                <a:rPr sz="2000" spc="-15" dirty="0">
                  <a:latin typeface="宋体"/>
                  <a:cs typeface="宋体"/>
                </a:rPr>
                <a:t>勃</a:t>
              </a:r>
              <a:r>
                <a:rPr sz="2000" dirty="0">
                  <a:latin typeface="宋体"/>
                  <a:cs typeface="宋体"/>
                </a:rPr>
                <a:t>鲁盖</a:t>
              </a:r>
              <a:r>
                <a:rPr sz="2000" spc="-15" dirty="0">
                  <a:latin typeface="宋体"/>
                  <a:cs typeface="宋体"/>
                </a:rPr>
                <a:t>尔</a:t>
              </a:r>
              <a:r>
                <a:rPr sz="2000" dirty="0">
                  <a:latin typeface="宋体"/>
                  <a:cs typeface="宋体"/>
                </a:rPr>
                <a:t>真迹</a:t>
              </a:r>
              <a:r>
                <a:rPr sz="2000" spc="-15" dirty="0">
                  <a:latin typeface="宋体"/>
                  <a:cs typeface="宋体"/>
                </a:rPr>
                <a:t>和</a:t>
              </a:r>
              <a:r>
                <a:rPr sz="2000" spc="-5" dirty="0">
                  <a:latin typeface="Verdana"/>
                  <a:cs typeface="Verdana"/>
                </a:rPr>
                <a:t>5</a:t>
              </a:r>
              <a:r>
                <a:rPr sz="2000" dirty="0">
                  <a:latin typeface="宋体"/>
                  <a:cs typeface="宋体"/>
                </a:rPr>
                <a:t>幅赝品</a:t>
              </a:r>
              <a:r>
                <a:rPr sz="2000" spc="-15" dirty="0">
                  <a:latin typeface="宋体"/>
                  <a:cs typeface="宋体"/>
                </a:rPr>
                <a:t>进</a:t>
              </a:r>
              <a:r>
                <a:rPr sz="2000" dirty="0">
                  <a:latin typeface="宋体"/>
                  <a:cs typeface="宋体"/>
                </a:rPr>
                <a:t>行分</a:t>
              </a:r>
              <a:r>
                <a:rPr sz="2000" spc="-15" dirty="0">
                  <a:latin typeface="宋体"/>
                  <a:cs typeface="宋体"/>
                </a:rPr>
                <a:t>析</a:t>
              </a:r>
              <a:r>
                <a:rPr sz="2000" dirty="0">
                  <a:latin typeface="宋体"/>
                  <a:cs typeface="宋体"/>
                </a:rPr>
                <a:t>，</a:t>
              </a:r>
              <a:r>
                <a:rPr lang="zh-CN" altLang="en-US" sz="2000" dirty="0">
                  <a:latin typeface="宋体"/>
                  <a:cs typeface="宋体"/>
                </a:rPr>
                <a:t>自动鉴别精度达</a:t>
              </a:r>
              <a:r>
                <a:rPr lang="zh-CN" altLang="en-US" sz="2000" spc="-400" dirty="0">
                  <a:latin typeface="宋体"/>
                  <a:cs typeface="宋体"/>
                </a:rPr>
                <a:t> </a:t>
              </a:r>
              <a:r>
                <a:rPr lang="en-US" altLang="zh-CN" sz="2000" b="1" dirty="0">
                  <a:latin typeface="Verdana"/>
                  <a:cs typeface="Verdana"/>
                </a:rPr>
                <a:t>100%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27" name="object 26">
              <a:extLst>
                <a:ext uri="{FF2B5EF4-FFF2-40B4-BE49-F238E27FC236}">
                  <a16:creationId xmlns:a16="http://schemas.microsoft.com/office/drawing/2014/main" id="{438995F9-99F7-498B-B596-F8B3EE361737}"/>
                </a:ext>
              </a:extLst>
            </p:cNvPr>
            <p:cNvSpPr txBox="1"/>
            <p:nvPr/>
          </p:nvSpPr>
          <p:spPr>
            <a:xfrm>
              <a:off x="3679316" y="5145989"/>
              <a:ext cx="4958080" cy="240029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400" spc="-10" dirty="0">
                  <a:solidFill>
                    <a:srgbClr val="C00000"/>
                  </a:solidFill>
                  <a:latin typeface="Verdana"/>
                  <a:cs typeface="Verdana"/>
                </a:rPr>
                <a:t>[J. </a:t>
              </a:r>
              <a:r>
                <a:rPr sz="1400" dirty="0">
                  <a:solidFill>
                    <a:srgbClr val="C00000"/>
                  </a:solidFill>
                  <a:latin typeface="Verdana"/>
                  <a:cs typeface="Verdana"/>
                </a:rPr>
                <a:t>Hughes et </a:t>
              </a:r>
              <a:r>
                <a:rPr sz="1400" spc="-20" dirty="0">
                  <a:solidFill>
                    <a:srgbClr val="C00000"/>
                  </a:solidFill>
                  <a:latin typeface="Verdana"/>
                  <a:cs typeface="Verdana"/>
                </a:rPr>
                <a:t>al., </a:t>
              </a:r>
              <a:r>
                <a:rPr sz="1400" spc="-5" dirty="0">
                  <a:solidFill>
                    <a:srgbClr val="C00000"/>
                  </a:solidFill>
                  <a:latin typeface="Verdana"/>
                  <a:cs typeface="Verdana"/>
                </a:rPr>
                <a:t>PNAS 2009][J. Mairal </a:t>
              </a:r>
              <a:r>
                <a:rPr sz="1400" dirty="0">
                  <a:solidFill>
                    <a:srgbClr val="C00000"/>
                  </a:solidFill>
                  <a:latin typeface="Verdana"/>
                  <a:cs typeface="Verdana"/>
                </a:rPr>
                <a:t>et </a:t>
              </a:r>
              <a:r>
                <a:rPr sz="1400" spc="-20" dirty="0">
                  <a:solidFill>
                    <a:srgbClr val="C00000"/>
                  </a:solidFill>
                  <a:latin typeface="Verdana"/>
                  <a:cs typeface="Verdana"/>
                </a:rPr>
                <a:t>al.,</a:t>
              </a:r>
              <a:r>
                <a:rPr sz="1400" spc="-114" dirty="0">
                  <a:solidFill>
                    <a:srgbClr val="C00000"/>
                  </a:solidFill>
                  <a:latin typeface="Verdana"/>
                  <a:cs typeface="Verdana"/>
                </a:rPr>
                <a:t> </a:t>
              </a:r>
              <a:r>
                <a:rPr sz="1400" spc="-5" dirty="0">
                  <a:solidFill>
                    <a:srgbClr val="C00000"/>
                  </a:solidFill>
                  <a:latin typeface="Verdana"/>
                  <a:cs typeface="Verdana"/>
                </a:rPr>
                <a:t>PAMI’12]</a:t>
              </a:r>
              <a:endParaRPr sz="1400">
                <a:latin typeface="Verdana"/>
                <a:cs typeface="Verdana"/>
              </a:endParaRPr>
            </a:p>
          </p:txBody>
        </p:sp>
      </p:grpSp>
      <p:sp>
        <p:nvSpPr>
          <p:cNvPr id="28" name="object 27">
            <a:extLst>
              <a:ext uri="{FF2B5EF4-FFF2-40B4-BE49-F238E27FC236}">
                <a16:creationId xmlns:a16="http://schemas.microsoft.com/office/drawing/2014/main" id="{21990E77-76CD-42F1-884E-E365809CA511}"/>
              </a:ext>
            </a:extLst>
          </p:cNvPr>
          <p:cNvSpPr txBox="1"/>
          <p:nvPr/>
        </p:nvSpPr>
        <p:spPr>
          <a:xfrm>
            <a:off x="1838325" y="5749848"/>
            <a:ext cx="5513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(对用户要求低、准确高效、适用范围</a:t>
            </a:r>
            <a:r>
              <a:rPr sz="2400" spc="0" dirty="0">
                <a:solidFill>
                  <a:srgbClr val="0000FF"/>
                </a:solidFill>
                <a:latin typeface="宋体"/>
                <a:cs typeface="宋体"/>
              </a:rPr>
              <a:t>广</a:t>
            </a: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)</a:t>
            </a:r>
            <a:endParaRPr sz="2400" dirty="0">
              <a:latin typeface="宋体"/>
              <a:cs typeface="宋体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75392CB-9153-45A0-86D6-F8E3F1002573}"/>
              </a:ext>
            </a:extLst>
          </p:cNvPr>
          <p:cNvGrpSpPr/>
          <p:nvPr/>
        </p:nvGrpSpPr>
        <p:grpSpPr>
          <a:xfrm>
            <a:off x="582269" y="1944623"/>
            <a:ext cx="7985657" cy="1473658"/>
            <a:chOff x="582269" y="1944623"/>
            <a:chExt cx="7985657" cy="1473658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6F7C91AD-9FFE-4939-8F75-5A165F3F90AD}"/>
                </a:ext>
              </a:extLst>
            </p:cNvPr>
            <p:cNvSpPr/>
            <p:nvPr/>
          </p:nvSpPr>
          <p:spPr>
            <a:xfrm>
              <a:off x="7039356" y="1944623"/>
              <a:ext cx="1264920" cy="815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10690CA7-23DF-4B44-A686-061E8A5220BB}"/>
                </a:ext>
              </a:extLst>
            </p:cNvPr>
            <p:cNvSpPr/>
            <p:nvPr/>
          </p:nvSpPr>
          <p:spPr>
            <a:xfrm>
              <a:off x="7124700" y="2029967"/>
              <a:ext cx="1257300" cy="9464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7FEF24A0-00D4-4B59-BF9D-F58E54B82092}"/>
                </a:ext>
              </a:extLst>
            </p:cNvPr>
            <p:cNvSpPr/>
            <p:nvPr/>
          </p:nvSpPr>
          <p:spPr>
            <a:xfrm>
              <a:off x="7225283" y="2106167"/>
              <a:ext cx="1242059" cy="9540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657BE395-55FC-4926-9021-1D8689C7FF3C}"/>
                </a:ext>
              </a:extLst>
            </p:cNvPr>
            <p:cNvSpPr/>
            <p:nvPr/>
          </p:nvSpPr>
          <p:spPr>
            <a:xfrm>
              <a:off x="7324343" y="2157983"/>
              <a:ext cx="1243583" cy="9296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BCC77FA7-C609-4498-B7C9-23BB4C4D6108}"/>
                </a:ext>
              </a:extLst>
            </p:cNvPr>
            <p:cNvSpPr txBox="1"/>
            <p:nvPr/>
          </p:nvSpPr>
          <p:spPr>
            <a:xfrm>
              <a:off x="7083043" y="3086811"/>
              <a:ext cx="1423035" cy="33147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000" dirty="0">
                  <a:latin typeface="宋体"/>
                  <a:cs typeface="宋体"/>
                </a:rPr>
                <a:t>真</a:t>
              </a:r>
              <a:r>
                <a:rPr sz="2000" spc="0" dirty="0">
                  <a:latin typeface="宋体"/>
                  <a:cs typeface="宋体"/>
                </a:rPr>
                <a:t>迹</a:t>
              </a:r>
              <a:r>
                <a:rPr sz="2000" spc="-55" dirty="0">
                  <a:latin typeface="宋体"/>
                  <a:cs typeface="宋体"/>
                </a:rPr>
                <a:t> </a:t>
              </a:r>
              <a:r>
                <a:rPr sz="2000" dirty="0">
                  <a:latin typeface="宋体"/>
                  <a:cs typeface="宋体"/>
                </a:rPr>
                <a:t>+</a:t>
              </a:r>
              <a:r>
                <a:rPr sz="2000" spc="-60" dirty="0">
                  <a:latin typeface="宋体"/>
                  <a:cs typeface="宋体"/>
                </a:rPr>
                <a:t> </a:t>
              </a:r>
              <a:r>
                <a:rPr sz="2000" dirty="0">
                  <a:latin typeface="宋体"/>
                  <a:cs typeface="宋体"/>
                </a:rPr>
                <a:t>赝品</a:t>
              </a:r>
              <a:endParaRPr sz="2000">
                <a:latin typeface="宋体"/>
                <a:cs typeface="宋体"/>
              </a:endParaRPr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164F3182-DBCF-4B52-8F2B-DD73A16EDAE0}"/>
                </a:ext>
              </a:extLst>
            </p:cNvPr>
            <p:cNvSpPr/>
            <p:nvPr/>
          </p:nvSpPr>
          <p:spPr>
            <a:xfrm>
              <a:off x="6288023" y="2321051"/>
              <a:ext cx="624840" cy="347980"/>
            </a:xfrm>
            <a:custGeom>
              <a:avLst/>
              <a:gdLst/>
              <a:ahLst/>
              <a:cxnLst/>
              <a:rect l="l" t="t" r="r" b="b"/>
              <a:pathLst>
                <a:path w="624840" h="347980">
                  <a:moveTo>
                    <a:pt x="173736" y="0"/>
                  </a:moveTo>
                  <a:lnTo>
                    <a:pt x="0" y="173736"/>
                  </a:lnTo>
                  <a:lnTo>
                    <a:pt x="173736" y="347472"/>
                  </a:lnTo>
                  <a:lnTo>
                    <a:pt x="173736" y="260604"/>
                  </a:lnTo>
                  <a:lnTo>
                    <a:pt x="537972" y="260604"/>
                  </a:lnTo>
                  <a:lnTo>
                    <a:pt x="624840" y="173736"/>
                  </a:lnTo>
                  <a:lnTo>
                    <a:pt x="537972" y="86868"/>
                  </a:lnTo>
                  <a:lnTo>
                    <a:pt x="173736" y="86868"/>
                  </a:lnTo>
                  <a:lnTo>
                    <a:pt x="173736" y="0"/>
                  </a:lnTo>
                  <a:close/>
                </a:path>
                <a:path w="624840" h="347980">
                  <a:moveTo>
                    <a:pt x="537972" y="260604"/>
                  </a:moveTo>
                  <a:lnTo>
                    <a:pt x="451104" y="260604"/>
                  </a:lnTo>
                  <a:lnTo>
                    <a:pt x="451104" y="347472"/>
                  </a:lnTo>
                  <a:lnTo>
                    <a:pt x="537972" y="260604"/>
                  </a:lnTo>
                  <a:close/>
                </a:path>
                <a:path w="624840" h="347980">
                  <a:moveTo>
                    <a:pt x="451104" y="0"/>
                  </a:moveTo>
                  <a:lnTo>
                    <a:pt x="451104" y="86868"/>
                  </a:lnTo>
                  <a:lnTo>
                    <a:pt x="537972" y="86868"/>
                  </a:lnTo>
                  <a:lnTo>
                    <a:pt x="451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69988CA5-34AB-4CA1-A3FB-1C1A9B66B9BD}"/>
                </a:ext>
              </a:extLst>
            </p:cNvPr>
            <p:cNvSpPr/>
            <p:nvPr/>
          </p:nvSpPr>
          <p:spPr>
            <a:xfrm>
              <a:off x="6288023" y="2321051"/>
              <a:ext cx="624840" cy="347980"/>
            </a:xfrm>
            <a:custGeom>
              <a:avLst/>
              <a:gdLst/>
              <a:ahLst/>
              <a:cxnLst/>
              <a:rect l="l" t="t" r="r" b="b"/>
              <a:pathLst>
                <a:path w="624840" h="347980">
                  <a:moveTo>
                    <a:pt x="0" y="173736"/>
                  </a:moveTo>
                  <a:lnTo>
                    <a:pt x="173736" y="0"/>
                  </a:lnTo>
                  <a:lnTo>
                    <a:pt x="173736" y="86868"/>
                  </a:lnTo>
                  <a:lnTo>
                    <a:pt x="451104" y="86868"/>
                  </a:lnTo>
                  <a:lnTo>
                    <a:pt x="451104" y="0"/>
                  </a:lnTo>
                  <a:lnTo>
                    <a:pt x="624840" y="173736"/>
                  </a:lnTo>
                  <a:lnTo>
                    <a:pt x="451104" y="347472"/>
                  </a:lnTo>
                  <a:lnTo>
                    <a:pt x="451104" y="260604"/>
                  </a:lnTo>
                  <a:lnTo>
                    <a:pt x="173736" y="260604"/>
                  </a:lnTo>
                  <a:lnTo>
                    <a:pt x="173736" y="347472"/>
                  </a:lnTo>
                  <a:lnTo>
                    <a:pt x="0" y="1737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46AEA694-D238-45CC-94E3-ADABE00D459C}"/>
                </a:ext>
              </a:extLst>
            </p:cNvPr>
            <p:cNvSpPr txBox="1"/>
            <p:nvPr/>
          </p:nvSpPr>
          <p:spPr>
            <a:xfrm>
              <a:off x="4948554" y="3032506"/>
              <a:ext cx="1551305" cy="33083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000" dirty="0">
                  <a:latin typeface="宋体"/>
                  <a:cs typeface="宋体"/>
                </a:rPr>
                <a:t>特有“</a:t>
              </a:r>
              <a:r>
                <a:rPr sz="2000" spc="-15" dirty="0">
                  <a:latin typeface="宋体"/>
                  <a:cs typeface="宋体"/>
                </a:rPr>
                <a:t>笔</a:t>
              </a:r>
              <a:r>
                <a:rPr sz="2000" dirty="0">
                  <a:latin typeface="宋体"/>
                  <a:cs typeface="宋体"/>
                </a:rPr>
                <a:t>迹”</a:t>
              </a:r>
              <a:endParaRPr sz="2000">
                <a:latin typeface="宋体"/>
                <a:cs typeface="宋体"/>
              </a:endParaRPr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87342899-38F0-40BF-9E03-9E373418AA61}"/>
                </a:ext>
              </a:extLst>
            </p:cNvPr>
            <p:cNvSpPr/>
            <p:nvPr/>
          </p:nvSpPr>
          <p:spPr>
            <a:xfrm>
              <a:off x="5041391" y="1979676"/>
              <a:ext cx="1141476" cy="10302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826F4886-A8B0-4929-A2D8-C5D18E31E421}"/>
                </a:ext>
              </a:extLst>
            </p:cNvPr>
            <p:cNvSpPr/>
            <p:nvPr/>
          </p:nvSpPr>
          <p:spPr>
            <a:xfrm>
              <a:off x="3095244" y="2268220"/>
              <a:ext cx="1316990" cy="148590"/>
            </a:xfrm>
            <a:custGeom>
              <a:avLst/>
              <a:gdLst/>
              <a:ahLst/>
              <a:cxnLst/>
              <a:rect l="l" t="t" r="r" b="b"/>
              <a:pathLst>
                <a:path w="1316989" h="148589">
                  <a:moveTo>
                    <a:pt x="1316736" y="0"/>
                  </a:moveTo>
                  <a:lnTo>
                    <a:pt x="1283171" y="46882"/>
                  </a:lnTo>
                  <a:lnTo>
                    <a:pt x="1226848" y="74864"/>
                  </a:lnTo>
                  <a:lnTo>
                    <a:pt x="1189707" y="87601"/>
                  </a:lnTo>
                  <a:lnTo>
                    <a:pt x="1147116" y="99382"/>
                  </a:lnTo>
                  <a:lnTo>
                    <a:pt x="1099476" y="110116"/>
                  </a:lnTo>
                  <a:lnTo>
                    <a:pt x="1047189" y="119713"/>
                  </a:lnTo>
                  <a:lnTo>
                    <a:pt x="990656" y="128081"/>
                  </a:lnTo>
                  <a:lnTo>
                    <a:pt x="930279" y="135131"/>
                  </a:lnTo>
                  <a:lnTo>
                    <a:pt x="866461" y="140772"/>
                  </a:lnTo>
                  <a:lnTo>
                    <a:pt x="799601" y="144914"/>
                  </a:lnTo>
                  <a:lnTo>
                    <a:pt x="730103" y="147465"/>
                  </a:lnTo>
                  <a:lnTo>
                    <a:pt x="658368" y="148336"/>
                  </a:lnTo>
                  <a:lnTo>
                    <a:pt x="586632" y="147465"/>
                  </a:lnTo>
                  <a:lnTo>
                    <a:pt x="517134" y="144914"/>
                  </a:lnTo>
                  <a:lnTo>
                    <a:pt x="450274" y="140772"/>
                  </a:lnTo>
                  <a:lnTo>
                    <a:pt x="386456" y="135131"/>
                  </a:lnTo>
                  <a:lnTo>
                    <a:pt x="326079" y="128081"/>
                  </a:lnTo>
                  <a:lnTo>
                    <a:pt x="269546" y="119713"/>
                  </a:lnTo>
                  <a:lnTo>
                    <a:pt x="217259" y="110116"/>
                  </a:lnTo>
                  <a:lnTo>
                    <a:pt x="169619" y="99382"/>
                  </a:lnTo>
                  <a:lnTo>
                    <a:pt x="127028" y="87601"/>
                  </a:lnTo>
                  <a:lnTo>
                    <a:pt x="89887" y="74864"/>
                  </a:lnTo>
                  <a:lnTo>
                    <a:pt x="33564" y="46882"/>
                  </a:lnTo>
                  <a:lnTo>
                    <a:pt x="3863" y="16161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A40B6085-EC75-4913-9FD7-4B9920C9C737}"/>
                </a:ext>
              </a:extLst>
            </p:cNvPr>
            <p:cNvSpPr/>
            <p:nvPr/>
          </p:nvSpPr>
          <p:spPr>
            <a:xfrm>
              <a:off x="3095244" y="2119883"/>
              <a:ext cx="1316990" cy="890269"/>
            </a:xfrm>
            <a:custGeom>
              <a:avLst/>
              <a:gdLst/>
              <a:ahLst/>
              <a:cxnLst/>
              <a:rect l="l" t="t" r="r" b="b"/>
              <a:pathLst>
                <a:path w="1316989" h="890269">
                  <a:moveTo>
                    <a:pt x="0" y="148336"/>
                  </a:moveTo>
                  <a:lnTo>
                    <a:pt x="33564" y="101453"/>
                  </a:lnTo>
                  <a:lnTo>
                    <a:pt x="89887" y="73471"/>
                  </a:lnTo>
                  <a:lnTo>
                    <a:pt x="127028" y="60734"/>
                  </a:lnTo>
                  <a:lnTo>
                    <a:pt x="169619" y="48953"/>
                  </a:lnTo>
                  <a:lnTo>
                    <a:pt x="217259" y="38219"/>
                  </a:lnTo>
                  <a:lnTo>
                    <a:pt x="269546" y="28622"/>
                  </a:lnTo>
                  <a:lnTo>
                    <a:pt x="326079" y="20254"/>
                  </a:lnTo>
                  <a:lnTo>
                    <a:pt x="386456" y="13204"/>
                  </a:lnTo>
                  <a:lnTo>
                    <a:pt x="450274" y="7563"/>
                  </a:lnTo>
                  <a:lnTo>
                    <a:pt x="517134" y="3421"/>
                  </a:lnTo>
                  <a:lnTo>
                    <a:pt x="586632" y="870"/>
                  </a:lnTo>
                  <a:lnTo>
                    <a:pt x="658368" y="0"/>
                  </a:lnTo>
                  <a:lnTo>
                    <a:pt x="730103" y="870"/>
                  </a:lnTo>
                  <a:lnTo>
                    <a:pt x="799601" y="3421"/>
                  </a:lnTo>
                  <a:lnTo>
                    <a:pt x="866461" y="7563"/>
                  </a:lnTo>
                  <a:lnTo>
                    <a:pt x="930279" y="13204"/>
                  </a:lnTo>
                  <a:lnTo>
                    <a:pt x="990656" y="20254"/>
                  </a:lnTo>
                  <a:lnTo>
                    <a:pt x="1047189" y="28622"/>
                  </a:lnTo>
                  <a:lnTo>
                    <a:pt x="1099476" y="38219"/>
                  </a:lnTo>
                  <a:lnTo>
                    <a:pt x="1147116" y="48953"/>
                  </a:lnTo>
                  <a:lnTo>
                    <a:pt x="1189707" y="60734"/>
                  </a:lnTo>
                  <a:lnTo>
                    <a:pt x="1226848" y="73471"/>
                  </a:lnTo>
                  <a:lnTo>
                    <a:pt x="1283171" y="101453"/>
                  </a:lnTo>
                  <a:lnTo>
                    <a:pt x="1312872" y="132174"/>
                  </a:lnTo>
                  <a:lnTo>
                    <a:pt x="1316736" y="148336"/>
                  </a:lnTo>
                  <a:lnTo>
                    <a:pt x="1316736" y="741680"/>
                  </a:lnTo>
                  <a:lnTo>
                    <a:pt x="1283171" y="788562"/>
                  </a:lnTo>
                  <a:lnTo>
                    <a:pt x="1226848" y="816544"/>
                  </a:lnTo>
                  <a:lnTo>
                    <a:pt x="1189707" y="829281"/>
                  </a:lnTo>
                  <a:lnTo>
                    <a:pt x="1147116" y="841062"/>
                  </a:lnTo>
                  <a:lnTo>
                    <a:pt x="1099476" y="851796"/>
                  </a:lnTo>
                  <a:lnTo>
                    <a:pt x="1047189" y="861393"/>
                  </a:lnTo>
                  <a:lnTo>
                    <a:pt x="990656" y="869761"/>
                  </a:lnTo>
                  <a:lnTo>
                    <a:pt x="930279" y="876811"/>
                  </a:lnTo>
                  <a:lnTo>
                    <a:pt x="866461" y="882452"/>
                  </a:lnTo>
                  <a:lnTo>
                    <a:pt x="799601" y="886594"/>
                  </a:lnTo>
                  <a:lnTo>
                    <a:pt x="730103" y="889145"/>
                  </a:lnTo>
                  <a:lnTo>
                    <a:pt x="658368" y="890016"/>
                  </a:lnTo>
                  <a:lnTo>
                    <a:pt x="586632" y="889145"/>
                  </a:lnTo>
                  <a:lnTo>
                    <a:pt x="517134" y="886594"/>
                  </a:lnTo>
                  <a:lnTo>
                    <a:pt x="450274" y="882452"/>
                  </a:lnTo>
                  <a:lnTo>
                    <a:pt x="386456" y="876811"/>
                  </a:lnTo>
                  <a:lnTo>
                    <a:pt x="326079" y="869761"/>
                  </a:lnTo>
                  <a:lnTo>
                    <a:pt x="269546" y="861393"/>
                  </a:lnTo>
                  <a:lnTo>
                    <a:pt x="217259" y="851796"/>
                  </a:lnTo>
                  <a:lnTo>
                    <a:pt x="169619" y="841062"/>
                  </a:lnTo>
                  <a:lnTo>
                    <a:pt x="127028" y="829281"/>
                  </a:lnTo>
                  <a:lnTo>
                    <a:pt x="89887" y="816544"/>
                  </a:lnTo>
                  <a:lnTo>
                    <a:pt x="33564" y="788562"/>
                  </a:lnTo>
                  <a:lnTo>
                    <a:pt x="3863" y="757841"/>
                  </a:lnTo>
                  <a:lnTo>
                    <a:pt x="0" y="741680"/>
                  </a:lnTo>
                  <a:lnTo>
                    <a:pt x="0" y="14833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D27FD859-82A9-47D1-92CB-A07964595959}"/>
                </a:ext>
              </a:extLst>
            </p:cNvPr>
            <p:cNvSpPr/>
            <p:nvPr/>
          </p:nvSpPr>
          <p:spPr>
            <a:xfrm>
              <a:off x="4482084" y="2304288"/>
              <a:ext cx="433070" cy="396240"/>
            </a:xfrm>
            <a:custGeom>
              <a:avLst/>
              <a:gdLst/>
              <a:ahLst/>
              <a:cxnLst/>
              <a:rect l="l" t="t" r="r" b="b"/>
              <a:pathLst>
                <a:path w="433070" h="396239">
                  <a:moveTo>
                    <a:pt x="198120" y="0"/>
                  </a:moveTo>
                  <a:lnTo>
                    <a:pt x="198120" y="99060"/>
                  </a:lnTo>
                  <a:lnTo>
                    <a:pt x="432816" y="99060"/>
                  </a:lnTo>
                  <a:lnTo>
                    <a:pt x="432816" y="297180"/>
                  </a:lnTo>
                  <a:lnTo>
                    <a:pt x="198120" y="297180"/>
                  </a:lnTo>
                  <a:lnTo>
                    <a:pt x="198120" y="396240"/>
                  </a:lnTo>
                  <a:lnTo>
                    <a:pt x="0" y="198120"/>
                  </a:lnTo>
                  <a:lnTo>
                    <a:pt x="198120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56D699EE-EF63-4BEE-B878-9EA8C74F202D}"/>
                </a:ext>
              </a:extLst>
            </p:cNvPr>
            <p:cNvSpPr/>
            <p:nvPr/>
          </p:nvSpPr>
          <p:spPr>
            <a:xfrm>
              <a:off x="611378" y="2102357"/>
              <a:ext cx="1298448" cy="86715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3A3C41C-9C36-4233-81BD-EBD949A107C0}"/>
                </a:ext>
              </a:extLst>
            </p:cNvPr>
            <p:cNvSpPr txBox="1"/>
            <p:nvPr/>
          </p:nvSpPr>
          <p:spPr>
            <a:xfrm>
              <a:off x="582269" y="2990850"/>
              <a:ext cx="1297940" cy="33083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000" dirty="0">
                  <a:latin typeface="宋体"/>
                  <a:cs typeface="宋体"/>
                </a:rPr>
                <a:t>待鉴</a:t>
              </a:r>
              <a:r>
                <a:rPr sz="2000" spc="0" dirty="0">
                  <a:latin typeface="宋体"/>
                  <a:cs typeface="宋体"/>
                </a:rPr>
                <a:t>定</a:t>
              </a:r>
              <a:r>
                <a:rPr sz="2000" spc="-15" dirty="0">
                  <a:latin typeface="宋体"/>
                  <a:cs typeface="宋体"/>
                </a:rPr>
                <a:t>画</a:t>
              </a:r>
              <a:r>
                <a:rPr sz="2000" dirty="0">
                  <a:latin typeface="宋体"/>
                  <a:cs typeface="宋体"/>
                </a:rPr>
                <a:t>作</a:t>
              </a:r>
              <a:endParaRPr sz="2000">
                <a:latin typeface="宋体"/>
                <a:cs typeface="宋体"/>
              </a:endParaRPr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B63B0A65-4833-4F9A-A142-B99C585D874F}"/>
                </a:ext>
              </a:extLst>
            </p:cNvPr>
            <p:cNvSpPr/>
            <p:nvPr/>
          </p:nvSpPr>
          <p:spPr>
            <a:xfrm>
              <a:off x="2999739" y="2413254"/>
              <a:ext cx="0" cy="239395"/>
            </a:xfrm>
            <a:custGeom>
              <a:avLst/>
              <a:gdLst/>
              <a:ahLst/>
              <a:cxnLst/>
              <a:rect l="l" t="t" r="r" b="b"/>
              <a:pathLst>
                <a:path h="239394">
                  <a:moveTo>
                    <a:pt x="0" y="0"/>
                  </a:moveTo>
                  <a:lnTo>
                    <a:pt x="0" y="239268"/>
                  </a:lnTo>
                </a:path>
              </a:pathLst>
            </a:custGeom>
            <a:ln w="264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E0617A25-0A23-4FB4-BFAE-CC5E1EFCEFC2}"/>
                </a:ext>
              </a:extLst>
            </p:cNvPr>
            <p:cNvSpPr/>
            <p:nvPr/>
          </p:nvSpPr>
          <p:spPr>
            <a:xfrm>
              <a:off x="2950082" y="2419350"/>
              <a:ext cx="28575" cy="227329"/>
            </a:xfrm>
            <a:custGeom>
              <a:avLst/>
              <a:gdLst/>
              <a:ahLst/>
              <a:cxnLst/>
              <a:rect l="l" t="t" r="r" b="b"/>
              <a:pathLst>
                <a:path w="28575" h="227330">
                  <a:moveTo>
                    <a:pt x="28447" y="227075"/>
                  </a:moveTo>
                  <a:lnTo>
                    <a:pt x="0" y="227075"/>
                  </a:lnTo>
                  <a:lnTo>
                    <a:pt x="0" y="0"/>
                  </a:lnTo>
                  <a:lnTo>
                    <a:pt x="28447" y="0"/>
                  </a:lnTo>
                  <a:lnTo>
                    <a:pt x="28447" y="227075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7CCA4930-649D-4B07-8F16-4A3FE774A5EE}"/>
                </a:ext>
              </a:extLst>
            </p:cNvPr>
            <p:cNvSpPr/>
            <p:nvPr/>
          </p:nvSpPr>
          <p:spPr>
            <a:xfrm>
              <a:off x="1979676" y="2305811"/>
              <a:ext cx="956310" cy="454659"/>
            </a:xfrm>
            <a:custGeom>
              <a:avLst/>
              <a:gdLst/>
              <a:ahLst/>
              <a:cxnLst/>
              <a:rect l="l" t="t" r="r" b="b"/>
              <a:pathLst>
                <a:path w="956310" h="454660">
                  <a:moveTo>
                    <a:pt x="956182" y="340613"/>
                  </a:moveTo>
                  <a:lnTo>
                    <a:pt x="227075" y="340613"/>
                  </a:lnTo>
                  <a:lnTo>
                    <a:pt x="227075" y="454151"/>
                  </a:lnTo>
                  <a:lnTo>
                    <a:pt x="0" y="227075"/>
                  </a:lnTo>
                  <a:lnTo>
                    <a:pt x="227075" y="0"/>
                  </a:lnTo>
                  <a:lnTo>
                    <a:pt x="227075" y="113537"/>
                  </a:lnTo>
                  <a:lnTo>
                    <a:pt x="956182" y="113537"/>
                  </a:lnTo>
                  <a:lnTo>
                    <a:pt x="956182" y="34061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45E66FBF-D065-4AAB-A398-D75E4B78310A}"/>
                </a:ext>
              </a:extLst>
            </p:cNvPr>
            <p:cNvSpPr/>
            <p:nvPr/>
          </p:nvSpPr>
          <p:spPr>
            <a:xfrm>
              <a:off x="1979676" y="1951719"/>
              <a:ext cx="11208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dirty="0">
                  <a:latin typeface="宋体"/>
                  <a:cs typeface="宋体"/>
                </a:rPr>
                <a:t>自动鉴定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8FBC2FA-6E39-4F05-BC23-CA248C65A8FA}"/>
                </a:ext>
              </a:extLst>
            </p:cNvPr>
            <p:cNvSpPr/>
            <p:nvPr/>
          </p:nvSpPr>
          <p:spPr>
            <a:xfrm>
              <a:off x="3247595" y="2499399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/>
                  <a:cs typeface="宋体"/>
                </a:rPr>
                <a:t>分类模型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82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>
                <a:solidFill>
                  <a:srgbClr val="000000"/>
                </a:solidFill>
              </a:rPr>
              <a:t>例如：古文献修复</a:t>
            </a:r>
            <a:r>
              <a:rPr lang="zh-CN" altLang="en-US" spc="-459" dirty="0">
                <a:solidFill>
                  <a:srgbClr val="000000"/>
                </a:solidFill>
              </a:rPr>
              <a:t> </a:t>
            </a:r>
            <a:r>
              <a:rPr lang="zh-CN" altLang="en-US" sz="2400" dirty="0">
                <a:solidFill>
                  <a:srgbClr val="000000"/>
                </a:solidFill>
              </a:rPr>
              <a:t>（文化）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B8FA8C33-F5D6-4488-B5AB-5E4536E6DCC5}"/>
              </a:ext>
            </a:extLst>
          </p:cNvPr>
          <p:cNvSpPr/>
          <p:nvPr/>
        </p:nvSpPr>
        <p:spPr>
          <a:xfrm>
            <a:off x="5672328" y="4719828"/>
            <a:ext cx="2808731" cy="133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CB533D1-6124-495C-8982-58B777739CA6}"/>
              </a:ext>
            </a:extLst>
          </p:cNvPr>
          <p:cNvSpPr/>
          <p:nvPr/>
        </p:nvSpPr>
        <p:spPr>
          <a:xfrm>
            <a:off x="4283964" y="4669535"/>
            <a:ext cx="2581656" cy="1409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C1372CB8-F962-4A1E-B0B5-3669F0216C2F}"/>
              </a:ext>
            </a:extLst>
          </p:cNvPr>
          <p:cNvSpPr/>
          <p:nvPr/>
        </p:nvSpPr>
        <p:spPr>
          <a:xfrm>
            <a:off x="4376928" y="3395471"/>
            <a:ext cx="952500" cy="12557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782682E7-CC08-45DB-A03C-7512807EADB6}"/>
              </a:ext>
            </a:extLst>
          </p:cNvPr>
          <p:cNvSpPr/>
          <p:nvPr/>
        </p:nvSpPr>
        <p:spPr>
          <a:xfrm>
            <a:off x="5419344" y="3409188"/>
            <a:ext cx="1027176" cy="12786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ADC6AD68-3C26-493A-BF29-2B644778F885}"/>
              </a:ext>
            </a:extLst>
          </p:cNvPr>
          <p:cNvSpPr/>
          <p:nvPr/>
        </p:nvSpPr>
        <p:spPr>
          <a:xfrm>
            <a:off x="6518147" y="3407664"/>
            <a:ext cx="1906523" cy="12923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CAAE24FA-7363-48C1-A6EA-D91E3A9E0880}"/>
              </a:ext>
            </a:extLst>
          </p:cNvPr>
          <p:cNvSpPr/>
          <p:nvPr/>
        </p:nvSpPr>
        <p:spPr>
          <a:xfrm>
            <a:off x="5686044" y="1772411"/>
            <a:ext cx="1170431" cy="14386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5878E98C-E939-4C03-A5FC-BEAFDE838891}"/>
              </a:ext>
            </a:extLst>
          </p:cNvPr>
          <p:cNvSpPr/>
          <p:nvPr/>
        </p:nvSpPr>
        <p:spPr>
          <a:xfrm>
            <a:off x="4331208" y="1754123"/>
            <a:ext cx="1336548" cy="14157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4A94988F-712A-4C70-8C8F-334035B611E3}"/>
              </a:ext>
            </a:extLst>
          </p:cNvPr>
          <p:cNvSpPr/>
          <p:nvPr/>
        </p:nvSpPr>
        <p:spPr>
          <a:xfrm>
            <a:off x="6926580" y="1798320"/>
            <a:ext cx="1857755" cy="15148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C5A09984-6362-4545-941A-A28FDC6419C5}"/>
              </a:ext>
            </a:extLst>
          </p:cNvPr>
          <p:cNvSpPr txBox="1"/>
          <p:nvPr/>
        </p:nvSpPr>
        <p:spPr>
          <a:xfrm>
            <a:off x="117600" y="1029689"/>
            <a:ext cx="8126095" cy="56323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69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古文献是进行历史研究的重要素材，但</a:t>
            </a:r>
            <a:r>
              <a:rPr sz="2400" spc="-35" dirty="0">
                <a:latin typeface="宋体"/>
                <a:cs typeface="宋体"/>
              </a:rPr>
              <a:t>是</a:t>
            </a:r>
            <a:r>
              <a:rPr sz="2400" dirty="0">
                <a:latin typeface="宋体"/>
                <a:cs typeface="宋体"/>
              </a:rPr>
              <a:t>其中很多损毁严重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35877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3201CF"/>
                </a:solidFill>
                <a:latin typeface="+mn-ea"/>
                <a:cs typeface="Verdana"/>
              </a:rPr>
              <a:t>Dead</a:t>
            </a:r>
            <a:r>
              <a:rPr sz="2000" spc="-15" dirty="0">
                <a:solidFill>
                  <a:srgbClr val="3201CF"/>
                </a:solidFill>
                <a:latin typeface="+mn-ea"/>
                <a:cs typeface="Verdana"/>
              </a:rPr>
              <a:t> </a:t>
            </a:r>
            <a:r>
              <a:rPr sz="2000" spc="-5" dirty="0">
                <a:solidFill>
                  <a:srgbClr val="3201CF"/>
                </a:solidFill>
                <a:latin typeface="+mn-ea"/>
                <a:cs typeface="Verdana"/>
              </a:rPr>
              <a:t>Sea</a:t>
            </a:r>
            <a:r>
              <a:rPr sz="2000" spc="-30" dirty="0">
                <a:solidFill>
                  <a:srgbClr val="3201CF"/>
                </a:solidFill>
                <a:latin typeface="+mn-ea"/>
                <a:cs typeface="Verdana"/>
              </a:rPr>
              <a:t> </a:t>
            </a:r>
            <a:r>
              <a:rPr sz="2000" spc="-5" dirty="0">
                <a:solidFill>
                  <a:srgbClr val="3201CF"/>
                </a:solidFill>
                <a:latin typeface="+mn-ea"/>
                <a:cs typeface="Verdana"/>
              </a:rPr>
              <a:t>Scrolls</a:t>
            </a:r>
            <a:r>
              <a:rPr sz="2000" spc="-10" dirty="0">
                <a:solidFill>
                  <a:srgbClr val="3201CF"/>
                </a:solidFill>
                <a:latin typeface="+mn-ea"/>
                <a:cs typeface="Verdana"/>
              </a:rPr>
              <a:t> </a:t>
            </a:r>
            <a:r>
              <a:rPr sz="2200" spc="-10" dirty="0">
                <a:solidFill>
                  <a:srgbClr val="3201CF"/>
                </a:solidFill>
                <a:latin typeface="+mn-ea"/>
                <a:cs typeface="Verdana"/>
              </a:rPr>
              <a:t>(</a:t>
            </a:r>
            <a:r>
              <a:rPr sz="2200" dirty="0">
                <a:solidFill>
                  <a:srgbClr val="3201CF"/>
                </a:solidFill>
                <a:latin typeface="+mn-ea"/>
                <a:cs typeface="宋体"/>
              </a:rPr>
              <a:t>死海古</a:t>
            </a:r>
            <a:r>
              <a:rPr sz="2200" spc="0" dirty="0">
                <a:solidFill>
                  <a:srgbClr val="3201CF"/>
                </a:solidFill>
                <a:latin typeface="+mn-ea"/>
                <a:cs typeface="宋体"/>
              </a:rPr>
              <a:t>卷</a:t>
            </a:r>
            <a:r>
              <a:rPr sz="2200" spc="-5" dirty="0">
                <a:solidFill>
                  <a:srgbClr val="3201CF"/>
                </a:solidFill>
                <a:latin typeface="+mn-ea"/>
                <a:cs typeface="Verdana"/>
              </a:rPr>
              <a:t>)</a:t>
            </a:r>
            <a:endParaRPr sz="2200" dirty="0">
              <a:solidFill>
                <a:srgbClr val="3201CF"/>
              </a:solidFill>
              <a:latin typeface="+mn-ea"/>
              <a:cs typeface="Verdana"/>
            </a:endParaRPr>
          </a:p>
          <a:p>
            <a:pPr marL="358775">
              <a:lnSpc>
                <a:spcPct val="100000"/>
              </a:lnSpc>
              <a:spcBef>
                <a:spcPts val="955"/>
              </a:spcBef>
            </a:pPr>
            <a:r>
              <a:rPr sz="2000" dirty="0">
                <a:latin typeface="Verdana"/>
                <a:cs typeface="Verdana"/>
              </a:rPr>
              <a:t>-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1947</a:t>
            </a:r>
            <a:r>
              <a:rPr sz="2000" spc="0" dirty="0">
                <a:latin typeface="宋体"/>
                <a:cs typeface="宋体"/>
              </a:rPr>
              <a:t>年出土</a:t>
            </a:r>
            <a:endParaRPr sz="2000" dirty="0">
              <a:latin typeface="宋体"/>
              <a:cs typeface="宋体"/>
            </a:endParaRPr>
          </a:p>
          <a:p>
            <a:pPr marL="562610" indent="-203835">
              <a:lnSpc>
                <a:spcPct val="100000"/>
              </a:lnSpc>
              <a:spcBef>
                <a:spcPts val="994"/>
              </a:spcBef>
              <a:buFont typeface="Verdana"/>
              <a:buChar char="-"/>
              <a:tabLst>
                <a:tab pos="563245" algn="l"/>
              </a:tabLst>
            </a:pPr>
            <a:r>
              <a:rPr sz="2000" spc="0" dirty="0">
                <a:latin typeface="宋体"/>
                <a:cs typeface="宋体"/>
              </a:rPr>
              <a:t>超过</a:t>
            </a:r>
            <a:r>
              <a:rPr sz="2000" dirty="0">
                <a:latin typeface="Verdana"/>
                <a:cs typeface="Verdana"/>
              </a:rPr>
              <a:t>30,000</a:t>
            </a:r>
            <a:r>
              <a:rPr sz="2000" spc="0" dirty="0">
                <a:latin typeface="宋体"/>
                <a:cs typeface="宋体"/>
              </a:rPr>
              <a:t>个</a:t>
            </a:r>
            <a:r>
              <a:rPr sz="2000" dirty="0">
                <a:latin typeface="宋体"/>
                <a:cs typeface="宋体"/>
              </a:rPr>
              <a:t>羊</a:t>
            </a:r>
            <a:r>
              <a:rPr sz="2000" spc="-15" dirty="0">
                <a:latin typeface="宋体"/>
                <a:cs typeface="宋体"/>
              </a:rPr>
              <a:t>皮</a:t>
            </a:r>
            <a:r>
              <a:rPr sz="2000" dirty="0">
                <a:latin typeface="宋体"/>
                <a:cs typeface="宋体"/>
              </a:rPr>
              <a:t>纸片段</a:t>
            </a:r>
          </a:p>
          <a:p>
            <a:pPr>
              <a:lnSpc>
                <a:spcPct val="100000"/>
              </a:lnSpc>
              <a:buFont typeface="Verdana"/>
              <a:buChar char="-"/>
            </a:pPr>
            <a:endParaRPr sz="2800" dirty="0">
              <a:latin typeface="Times New Roman"/>
              <a:cs typeface="Times New Roman"/>
            </a:endParaRPr>
          </a:p>
          <a:p>
            <a:pPr marL="33083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3201CF"/>
                </a:solidFill>
                <a:latin typeface="Verdana"/>
                <a:cs typeface="Verdana"/>
              </a:rPr>
              <a:t>Cairo</a:t>
            </a:r>
            <a:r>
              <a:rPr sz="2000" spc="-10" dirty="0">
                <a:solidFill>
                  <a:srgbClr val="3201C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201CF"/>
                </a:solidFill>
                <a:latin typeface="Verdana"/>
                <a:cs typeface="Verdana"/>
              </a:rPr>
              <a:t>Genizah</a:t>
            </a:r>
            <a:endParaRPr sz="2000" dirty="0">
              <a:solidFill>
                <a:srgbClr val="3201CF"/>
              </a:solidFill>
              <a:latin typeface="Verdana"/>
              <a:cs typeface="Verdana"/>
            </a:endParaRPr>
          </a:p>
          <a:p>
            <a:pPr marL="624840" indent="-294005">
              <a:lnSpc>
                <a:spcPct val="100000"/>
              </a:lnSpc>
              <a:spcBef>
                <a:spcPts val="994"/>
              </a:spcBef>
              <a:buChar char="-"/>
              <a:tabLst>
                <a:tab pos="624840" algn="l"/>
                <a:tab pos="625475" algn="l"/>
              </a:tabLst>
            </a:pPr>
            <a:r>
              <a:rPr sz="2000" spc="-5" dirty="0">
                <a:latin typeface="Verdana"/>
                <a:cs typeface="Verdana"/>
              </a:rPr>
              <a:t>19</a:t>
            </a:r>
            <a:r>
              <a:rPr sz="2000" spc="0" dirty="0">
                <a:latin typeface="宋体"/>
                <a:cs typeface="宋体"/>
              </a:rPr>
              <a:t>世纪</a:t>
            </a:r>
            <a:r>
              <a:rPr sz="2000" dirty="0">
                <a:latin typeface="宋体"/>
                <a:cs typeface="宋体"/>
              </a:rPr>
              <a:t>末被发现</a:t>
            </a:r>
          </a:p>
          <a:p>
            <a:pPr marL="330835">
              <a:lnSpc>
                <a:spcPct val="100000"/>
              </a:lnSpc>
              <a:spcBef>
                <a:spcPts val="1000"/>
              </a:spcBef>
              <a:tabLst>
                <a:tab pos="673735" algn="l"/>
              </a:tabLst>
            </a:pPr>
            <a:r>
              <a:rPr sz="2000" dirty="0">
                <a:latin typeface="Verdana"/>
                <a:cs typeface="Verdana"/>
              </a:rPr>
              <a:t>-	</a:t>
            </a:r>
            <a:r>
              <a:rPr sz="2000" spc="0" dirty="0">
                <a:latin typeface="宋体"/>
                <a:cs typeface="宋体"/>
              </a:rPr>
              <a:t>超过</a:t>
            </a:r>
            <a:r>
              <a:rPr sz="2000" dirty="0">
                <a:latin typeface="Verdana"/>
                <a:cs typeface="Verdana"/>
              </a:rPr>
              <a:t>300,000</a:t>
            </a:r>
            <a:r>
              <a:rPr sz="2000" spc="0" dirty="0">
                <a:latin typeface="宋体"/>
                <a:cs typeface="宋体"/>
              </a:rPr>
              <a:t>个</a:t>
            </a:r>
            <a:r>
              <a:rPr sz="2000" dirty="0">
                <a:latin typeface="宋体"/>
                <a:cs typeface="宋体"/>
              </a:rPr>
              <a:t>片段</a:t>
            </a:r>
          </a:p>
          <a:p>
            <a:pPr marL="673735" indent="-342900">
              <a:lnSpc>
                <a:spcPct val="100000"/>
              </a:lnSpc>
              <a:spcBef>
                <a:spcPts val="1005"/>
              </a:spcBef>
              <a:buFont typeface="Verdana"/>
              <a:buChar char="-"/>
              <a:tabLst>
                <a:tab pos="673735" algn="l"/>
                <a:tab pos="674370" algn="l"/>
              </a:tabLst>
            </a:pPr>
            <a:r>
              <a:rPr sz="2000" dirty="0">
                <a:latin typeface="宋体"/>
                <a:cs typeface="宋体"/>
              </a:rPr>
              <a:t>散</a:t>
            </a:r>
            <a:r>
              <a:rPr sz="2000" spc="-5" dirty="0">
                <a:latin typeface="宋体"/>
                <a:cs typeface="宋体"/>
              </a:rPr>
              <a:t>布</a:t>
            </a:r>
            <a:r>
              <a:rPr sz="2000" dirty="0">
                <a:latin typeface="宋体"/>
                <a:cs typeface="宋体"/>
              </a:rPr>
              <a:t>于</a:t>
            </a:r>
            <a:r>
              <a:rPr sz="2000" spc="-10" dirty="0">
                <a:latin typeface="宋体"/>
                <a:cs typeface="宋体"/>
              </a:rPr>
              <a:t>全</a:t>
            </a:r>
            <a:r>
              <a:rPr sz="2000" dirty="0">
                <a:latin typeface="宋体"/>
                <a:cs typeface="宋体"/>
              </a:rPr>
              <a:t>球</a:t>
            </a:r>
            <a:r>
              <a:rPr sz="2000" spc="-10" dirty="0">
                <a:latin typeface="宋体"/>
                <a:cs typeface="宋体"/>
              </a:rPr>
              <a:t>多</a:t>
            </a:r>
            <a:r>
              <a:rPr sz="2000" dirty="0">
                <a:latin typeface="宋体"/>
                <a:cs typeface="宋体"/>
              </a:rPr>
              <a:t>家博物馆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</a:pPr>
            <a:r>
              <a:rPr sz="2400" b="1" spc="0" dirty="0">
                <a:solidFill>
                  <a:srgbClr val="FF0000"/>
                </a:solidFill>
                <a:latin typeface="Microsoft JhengHei"/>
                <a:cs typeface="Microsoft JhengHei"/>
              </a:rPr>
              <a:t>高水平专家的大量精力</a:t>
            </a:r>
            <a:endParaRPr sz="2400" dirty="0">
              <a:solidFill>
                <a:srgbClr val="FF0000"/>
              </a:solidFill>
              <a:latin typeface="Microsoft JhengHei"/>
              <a:cs typeface="Microsoft JhengHei"/>
            </a:endParaRPr>
          </a:p>
          <a:p>
            <a:pPr marL="365760">
              <a:lnSpc>
                <a:spcPct val="100000"/>
              </a:lnSpc>
            </a:pPr>
            <a:r>
              <a:rPr sz="2400" b="1" spc="0" dirty="0">
                <a:solidFill>
                  <a:srgbClr val="FF0000"/>
                </a:solidFill>
                <a:latin typeface="Microsoft JhengHei"/>
                <a:cs typeface="Microsoft JhengHei"/>
              </a:rPr>
              <a:t>被用于古文献修复</a:t>
            </a:r>
            <a:endParaRPr sz="2400" dirty="0">
              <a:solidFill>
                <a:srgbClr val="FF0000"/>
              </a:solidFill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R="5428615" algn="ctr">
              <a:lnSpc>
                <a:spcPct val="100000"/>
              </a:lnSpc>
            </a:pPr>
            <a:r>
              <a:rPr sz="1600" spc="-5" dirty="0">
                <a:solidFill>
                  <a:srgbClr val="C00000"/>
                </a:solidFill>
                <a:latin typeface="Verdana"/>
                <a:cs typeface="Verdana"/>
              </a:rPr>
              <a:t>[L. </a:t>
            </a:r>
            <a:r>
              <a:rPr sz="1600" spc="-20" dirty="0">
                <a:solidFill>
                  <a:srgbClr val="C00000"/>
                </a:solidFill>
                <a:latin typeface="Verdana"/>
                <a:cs typeface="Verdana"/>
              </a:rPr>
              <a:t>Wolf </a:t>
            </a:r>
            <a:r>
              <a:rPr sz="1600" spc="-5" dirty="0">
                <a:solidFill>
                  <a:srgbClr val="C00000"/>
                </a:solidFill>
                <a:latin typeface="Verdana"/>
                <a:cs typeface="Verdana"/>
              </a:rPr>
              <a:t>et </a:t>
            </a:r>
            <a:r>
              <a:rPr sz="1600" spc="-30" dirty="0">
                <a:solidFill>
                  <a:srgbClr val="C00000"/>
                </a:solidFill>
                <a:latin typeface="Verdana"/>
                <a:cs typeface="Verdana"/>
              </a:rPr>
              <a:t>al., </a:t>
            </a:r>
            <a:r>
              <a:rPr sz="1600" spc="-5" dirty="0">
                <a:solidFill>
                  <a:srgbClr val="C00000"/>
                </a:solidFill>
                <a:latin typeface="Verdana"/>
                <a:cs typeface="Verdana"/>
              </a:rPr>
              <a:t>IJCV</a:t>
            </a:r>
            <a:r>
              <a:rPr sz="1600" spc="2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Verdana"/>
                <a:cs typeface="Verdana"/>
              </a:rPr>
              <a:t>2011]</a:t>
            </a:r>
            <a:endParaRPr sz="1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60675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>
                <a:solidFill>
                  <a:srgbClr val="000000"/>
                </a:solidFill>
              </a:rPr>
              <a:t>例如：古文献修复</a:t>
            </a:r>
            <a:r>
              <a:rPr lang="zh-CN" altLang="en-US" spc="-459" dirty="0">
                <a:solidFill>
                  <a:srgbClr val="000000"/>
                </a:solidFill>
              </a:rPr>
              <a:t> </a:t>
            </a:r>
            <a:r>
              <a:rPr lang="zh-CN" altLang="en-US" sz="2400" dirty="0">
                <a:solidFill>
                  <a:srgbClr val="000000"/>
                </a:solidFill>
              </a:rPr>
              <a:t>（文化）</a:t>
            </a:r>
            <a:endParaRPr lang="zh-CN" altLang="en-US" dirty="0"/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9EF8AE1B-A1AE-4ADC-890B-47DACD3D1748}"/>
              </a:ext>
            </a:extLst>
          </p:cNvPr>
          <p:cNvSpPr txBox="1"/>
          <p:nvPr/>
        </p:nvSpPr>
        <p:spPr>
          <a:xfrm>
            <a:off x="261620" y="1068113"/>
            <a:ext cx="8714105" cy="96901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2600" b="1" spc="0" dirty="0">
                <a:latin typeface="宋体"/>
                <a:cs typeface="宋体"/>
              </a:rPr>
              <a:t>一个重</a:t>
            </a:r>
            <a:r>
              <a:rPr sz="2600" b="1" spc="-10" dirty="0">
                <a:latin typeface="宋体"/>
                <a:cs typeface="宋体"/>
              </a:rPr>
              <a:t>要</a:t>
            </a:r>
            <a:r>
              <a:rPr sz="2600" b="1" spc="0" dirty="0">
                <a:latin typeface="宋体"/>
                <a:cs typeface="宋体"/>
              </a:rPr>
              <a:t>问题：</a:t>
            </a:r>
            <a:endParaRPr sz="2600" b="1" dirty="0">
              <a:latin typeface="宋体"/>
              <a:cs typeface="宋体"/>
            </a:endParaRPr>
          </a:p>
          <a:p>
            <a:pPr marL="165100">
              <a:lnSpc>
                <a:spcPct val="100000"/>
              </a:lnSpc>
              <a:spcBef>
                <a:spcPts val="680"/>
              </a:spcBef>
            </a:pPr>
            <a:r>
              <a:rPr sz="2400" dirty="0">
                <a:latin typeface="宋体"/>
                <a:cs typeface="宋体"/>
              </a:rPr>
              <a:t>原书籍已经变成分散且混杂的多个书</a:t>
            </a:r>
            <a:r>
              <a:rPr sz="2400" spc="-35" dirty="0">
                <a:latin typeface="宋体"/>
                <a:cs typeface="宋体"/>
              </a:rPr>
              <a:t>页</a:t>
            </a:r>
            <a:r>
              <a:rPr sz="2400" dirty="0">
                <a:latin typeface="宋体"/>
                <a:cs typeface="宋体"/>
              </a:rPr>
              <a:t>，如何拼接相邻的书</a:t>
            </a:r>
            <a:r>
              <a:rPr sz="2400" spc="-15" dirty="0">
                <a:latin typeface="宋体"/>
                <a:cs typeface="宋体"/>
              </a:rPr>
              <a:t>页</a:t>
            </a:r>
            <a:r>
              <a:rPr sz="2400" dirty="0">
                <a:latin typeface="宋体"/>
                <a:cs typeface="宋体"/>
              </a:rPr>
              <a:t>？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497FF0BD-CF93-4E53-B082-5A823A629064}"/>
              </a:ext>
            </a:extLst>
          </p:cNvPr>
          <p:cNvSpPr/>
          <p:nvPr/>
        </p:nvSpPr>
        <p:spPr>
          <a:xfrm>
            <a:off x="301752" y="2124455"/>
            <a:ext cx="2368295" cy="1554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48966F6F-5C8C-4A97-963E-EF6DD73F6A4E}"/>
              </a:ext>
            </a:extLst>
          </p:cNvPr>
          <p:cNvSpPr/>
          <p:nvPr/>
        </p:nvSpPr>
        <p:spPr>
          <a:xfrm>
            <a:off x="2749296" y="2124455"/>
            <a:ext cx="2583179" cy="1554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188DE6E8-7395-41CD-93F2-274B4A56B35C}"/>
              </a:ext>
            </a:extLst>
          </p:cNvPr>
          <p:cNvSpPr/>
          <p:nvPr/>
        </p:nvSpPr>
        <p:spPr>
          <a:xfrm>
            <a:off x="5413247" y="2124455"/>
            <a:ext cx="1187196" cy="15544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579FA4BD-E67D-46EF-ABD0-C2D8796822B4}"/>
              </a:ext>
            </a:extLst>
          </p:cNvPr>
          <p:cNvSpPr/>
          <p:nvPr/>
        </p:nvSpPr>
        <p:spPr>
          <a:xfrm>
            <a:off x="6673595" y="2124455"/>
            <a:ext cx="1039368" cy="15179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1C04BD54-BEA9-491B-9AE5-6EB751789230}"/>
              </a:ext>
            </a:extLst>
          </p:cNvPr>
          <p:cNvSpPr/>
          <p:nvPr/>
        </p:nvSpPr>
        <p:spPr>
          <a:xfrm>
            <a:off x="7789164" y="2144267"/>
            <a:ext cx="1144524" cy="15163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9294C4B4-A0E0-45DF-8548-AF5ABC9177BB}"/>
              </a:ext>
            </a:extLst>
          </p:cNvPr>
          <p:cNvSpPr/>
          <p:nvPr/>
        </p:nvSpPr>
        <p:spPr>
          <a:xfrm>
            <a:off x="336804" y="3852671"/>
            <a:ext cx="1310640" cy="17205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0">
            <a:extLst>
              <a:ext uri="{FF2B5EF4-FFF2-40B4-BE49-F238E27FC236}">
                <a16:creationId xmlns:a16="http://schemas.microsoft.com/office/drawing/2014/main" id="{9E547D40-C091-490F-A99B-88330CA6D3BD}"/>
              </a:ext>
            </a:extLst>
          </p:cNvPr>
          <p:cNvSpPr/>
          <p:nvPr/>
        </p:nvSpPr>
        <p:spPr>
          <a:xfrm>
            <a:off x="1865376" y="3889247"/>
            <a:ext cx="1243584" cy="17190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1">
            <a:extLst>
              <a:ext uri="{FF2B5EF4-FFF2-40B4-BE49-F238E27FC236}">
                <a16:creationId xmlns:a16="http://schemas.microsoft.com/office/drawing/2014/main" id="{2DD4BC4C-6528-4238-B4B9-6F04946BFB12}"/>
              </a:ext>
            </a:extLst>
          </p:cNvPr>
          <p:cNvSpPr txBox="1"/>
          <p:nvPr/>
        </p:nvSpPr>
        <p:spPr>
          <a:xfrm>
            <a:off x="795972" y="3852671"/>
            <a:ext cx="7645400" cy="2507615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2924175">
              <a:lnSpc>
                <a:spcPct val="100000"/>
              </a:lnSpc>
              <a:spcBef>
                <a:spcPts val="1335"/>
              </a:spcBef>
            </a:pPr>
            <a:r>
              <a:rPr sz="2600" dirty="0">
                <a:latin typeface="宋体"/>
                <a:cs typeface="宋体"/>
              </a:rPr>
              <a:t>人工完</a:t>
            </a:r>
            <a:r>
              <a:rPr sz="2600" spc="-15" dirty="0">
                <a:latin typeface="宋体"/>
                <a:cs typeface="宋体"/>
              </a:rPr>
              <a:t>成</a:t>
            </a:r>
            <a:r>
              <a:rPr sz="2600" dirty="0">
                <a:latin typeface="宋体"/>
                <a:cs typeface="宋体"/>
              </a:rPr>
              <a:t>书页拼</a:t>
            </a:r>
            <a:r>
              <a:rPr sz="2600" spc="-15" dirty="0">
                <a:latin typeface="宋体"/>
                <a:cs typeface="宋体"/>
              </a:rPr>
              <a:t>接</a:t>
            </a:r>
            <a:r>
              <a:rPr sz="2600" dirty="0">
                <a:latin typeface="宋体"/>
                <a:cs typeface="宋体"/>
              </a:rPr>
              <a:t>十分困难</a:t>
            </a:r>
          </a:p>
          <a:p>
            <a:pPr marL="3267075" indent="-342900">
              <a:lnSpc>
                <a:spcPct val="100000"/>
              </a:lnSpc>
              <a:spcBef>
                <a:spcPts val="1140"/>
              </a:spcBef>
              <a:buChar char="-"/>
              <a:tabLst>
                <a:tab pos="3267710" algn="l"/>
              </a:tabLst>
            </a:pPr>
            <a:r>
              <a:rPr sz="2400" dirty="0">
                <a:latin typeface="宋体"/>
                <a:cs typeface="宋体"/>
              </a:rPr>
              <a:t>书页数量大，且分布在多处</a:t>
            </a:r>
          </a:p>
          <a:p>
            <a:pPr marL="3267075" indent="-342900">
              <a:lnSpc>
                <a:spcPct val="100000"/>
              </a:lnSpc>
              <a:spcBef>
                <a:spcPts val="515"/>
              </a:spcBef>
              <a:buChar char="-"/>
              <a:tabLst>
                <a:tab pos="3267710" algn="l"/>
              </a:tabLst>
            </a:pPr>
            <a:r>
              <a:rPr sz="2400" dirty="0">
                <a:latin typeface="宋体"/>
                <a:cs typeface="宋体"/>
              </a:rPr>
              <a:t>部分损毁较严重，字迹模糊</a:t>
            </a:r>
          </a:p>
          <a:p>
            <a:pPr marL="3267075" indent="-342900">
              <a:lnSpc>
                <a:spcPct val="100000"/>
              </a:lnSpc>
              <a:spcBef>
                <a:spcPts val="515"/>
              </a:spcBef>
              <a:buChar char="-"/>
              <a:tabLst>
                <a:tab pos="3267710" algn="l"/>
              </a:tabLst>
            </a:pPr>
            <a:r>
              <a:rPr sz="2400" dirty="0">
                <a:latin typeface="宋体"/>
                <a:cs typeface="宋体"/>
              </a:rPr>
              <a:t>需要大量掌握古文字的专业人才</a:t>
            </a:r>
          </a:p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近年来，古文献的数字化浪潮给自动文学修复提供了机会</a:t>
            </a:r>
            <a:endParaRPr sz="24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5806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>
                <a:solidFill>
                  <a:srgbClr val="000000"/>
                </a:solidFill>
              </a:rPr>
              <a:t>例如：古文献修复</a:t>
            </a:r>
            <a:r>
              <a:rPr lang="zh-CN" altLang="en-US" spc="-459" dirty="0">
                <a:solidFill>
                  <a:srgbClr val="000000"/>
                </a:solidFill>
              </a:rPr>
              <a:t> </a:t>
            </a:r>
            <a:r>
              <a:rPr lang="zh-CN" altLang="en-US" sz="2400" dirty="0">
                <a:solidFill>
                  <a:srgbClr val="000000"/>
                </a:solidFill>
              </a:rPr>
              <a:t>（文化）</a:t>
            </a:r>
            <a:endParaRPr lang="zh-CN" altLang="en-US" dirty="0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77D798FE-CDCF-4AFF-B5C7-D11CB48E8231}"/>
              </a:ext>
            </a:extLst>
          </p:cNvPr>
          <p:cNvSpPr txBox="1"/>
          <p:nvPr/>
        </p:nvSpPr>
        <p:spPr>
          <a:xfrm>
            <a:off x="371980" y="1364276"/>
            <a:ext cx="79571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以色列特拉维夫大学的学者将</a:t>
            </a:r>
            <a:r>
              <a:rPr sz="24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机器学习</a:t>
            </a:r>
            <a:r>
              <a:rPr sz="2400" dirty="0">
                <a:latin typeface="宋体"/>
                <a:cs typeface="宋体"/>
              </a:rPr>
              <a:t>用于自动的书页拼接</a:t>
            </a:r>
            <a:endParaRPr sz="2400">
              <a:latin typeface="宋体"/>
              <a:cs typeface="宋体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8C167E9-5916-4912-9B87-DC2AC643D33E}"/>
              </a:ext>
            </a:extLst>
          </p:cNvPr>
          <p:cNvGrpSpPr/>
          <p:nvPr/>
        </p:nvGrpSpPr>
        <p:grpSpPr>
          <a:xfrm>
            <a:off x="436800" y="2045759"/>
            <a:ext cx="3168904" cy="2401824"/>
            <a:chOff x="436800" y="2045759"/>
            <a:chExt cx="3168904" cy="2401824"/>
          </a:xfrm>
        </p:grpSpPr>
        <p:sp>
          <p:nvSpPr>
            <p:cNvPr id="22" name="object 4">
              <a:extLst>
                <a:ext uri="{FF2B5EF4-FFF2-40B4-BE49-F238E27FC236}">
                  <a16:creationId xmlns:a16="http://schemas.microsoft.com/office/drawing/2014/main" id="{D3393207-2626-4FE0-8298-C721BB625779}"/>
                </a:ext>
              </a:extLst>
            </p:cNvPr>
            <p:cNvSpPr/>
            <p:nvPr/>
          </p:nvSpPr>
          <p:spPr>
            <a:xfrm>
              <a:off x="436801" y="2045759"/>
              <a:ext cx="1821179" cy="10957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5">
              <a:extLst>
                <a:ext uri="{FF2B5EF4-FFF2-40B4-BE49-F238E27FC236}">
                  <a16:creationId xmlns:a16="http://schemas.microsoft.com/office/drawing/2014/main" id="{E1C77C4F-5FBC-4984-A04D-820891A54ACA}"/>
                </a:ext>
              </a:extLst>
            </p:cNvPr>
            <p:cNvSpPr txBox="1"/>
            <p:nvPr/>
          </p:nvSpPr>
          <p:spPr>
            <a:xfrm>
              <a:off x="2336466" y="2253785"/>
              <a:ext cx="789305" cy="63563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5"/>
                </a:spcBef>
              </a:pPr>
              <a:r>
                <a:rPr sz="2000" dirty="0">
                  <a:latin typeface="宋体"/>
                  <a:cs typeface="宋体"/>
                </a:rPr>
                <a:t>已确定 相邻</a:t>
              </a:r>
              <a:endParaRPr sz="2000">
                <a:latin typeface="宋体"/>
                <a:cs typeface="宋体"/>
              </a:endParaRPr>
            </a:p>
          </p:txBody>
        </p:sp>
        <p:sp>
          <p:nvSpPr>
            <p:cNvPr id="24" name="object 6">
              <a:extLst>
                <a:ext uri="{FF2B5EF4-FFF2-40B4-BE49-F238E27FC236}">
                  <a16:creationId xmlns:a16="http://schemas.microsoft.com/office/drawing/2014/main" id="{D5168E00-3141-4928-826A-DB41ED699C30}"/>
                </a:ext>
              </a:extLst>
            </p:cNvPr>
            <p:cNvSpPr/>
            <p:nvPr/>
          </p:nvSpPr>
          <p:spPr>
            <a:xfrm>
              <a:off x="436800" y="3309155"/>
              <a:ext cx="867156" cy="11384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7">
              <a:extLst>
                <a:ext uri="{FF2B5EF4-FFF2-40B4-BE49-F238E27FC236}">
                  <a16:creationId xmlns:a16="http://schemas.microsoft.com/office/drawing/2014/main" id="{F1E126A6-51E1-43A9-A1C6-269E595253D7}"/>
                </a:ext>
              </a:extLst>
            </p:cNvPr>
            <p:cNvSpPr/>
            <p:nvPr/>
          </p:nvSpPr>
          <p:spPr>
            <a:xfrm>
              <a:off x="1413684" y="3300011"/>
              <a:ext cx="830580" cy="11475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8">
              <a:extLst>
                <a:ext uri="{FF2B5EF4-FFF2-40B4-BE49-F238E27FC236}">
                  <a16:creationId xmlns:a16="http://schemas.microsoft.com/office/drawing/2014/main" id="{DE1CE677-3496-4DE1-AB1E-9FDD67461887}"/>
                </a:ext>
              </a:extLst>
            </p:cNvPr>
            <p:cNvSpPr txBox="1"/>
            <p:nvPr/>
          </p:nvSpPr>
          <p:spPr>
            <a:xfrm>
              <a:off x="2336466" y="3506132"/>
              <a:ext cx="789305" cy="63563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5"/>
                </a:spcBef>
              </a:pPr>
              <a:r>
                <a:rPr sz="2000" dirty="0">
                  <a:latin typeface="宋体"/>
                  <a:cs typeface="宋体"/>
                </a:rPr>
                <a:t>已确定 不相邻</a:t>
              </a:r>
            </a:p>
          </p:txBody>
        </p:sp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A0DD2570-D16E-4CC4-BABE-C56BF84F8B26}"/>
                </a:ext>
              </a:extLst>
            </p:cNvPr>
            <p:cNvSpPr/>
            <p:nvPr/>
          </p:nvSpPr>
          <p:spPr>
            <a:xfrm>
              <a:off x="3173904" y="3043978"/>
              <a:ext cx="431800" cy="396240"/>
            </a:xfrm>
            <a:custGeom>
              <a:avLst/>
              <a:gdLst/>
              <a:ahLst/>
              <a:cxnLst/>
              <a:rect l="l" t="t" r="r" b="b"/>
              <a:pathLst>
                <a:path w="431800" h="396239">
                  <a:moveTo>
                    <a:pt x="233172" y="396239"/>
                  </a:moveTo>
                  <a:lnTo>
                    <a:pt x="233172" y="297179"/>
                  </a:lnTo>
                  <a:lnTo>
                    <a:pt x="0" y="297179"/>
                  </a:lnTo>
                  <a:lnTo>
                    <a:pt x="0" y="99059"/>
                  </a:lnTo>
                  <a:lnTo>
                    <a:pt x="233172" y="99059"/>
                  </a:lnTo>
                  <a:lnTo>
                    <a:pt x="233172" y="0"/>
                  </a:lnTo>
                  <a:lnTo>
                    <a:pt x="431292" y="198119"/>
                  </a:lnTo>
                  <a:lnTo>
                    <a:pt x="233172" y="39623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4AADFB82-5B2D-4906-8D81-0DE9F829CDAF}"/>
              </a:ext>
            </a:extLst>
          </p:cNvPr>
          <p:cNvGrpSpPr/>
          <p:nvPr/>
        </p:nvGrpSpPr>
        <p:grpSpPr>
          <a:xfrm>
            <a:off x="3705780" y="2733083"/>
            <a:ext cx="1511935" cy="1097280"/>
            <a:chOff x="3705780" y="2733083"/>
            <a:chExt cx="1511935" cy="1097280"/>
          </a:xfrm>
        </p:grpSpPr>
        <p:sp>
          <p:nvSpPr>
            <p:cNvPr id="28" name="object 10">
              <a:extLst>
                <a:ext uri="{FF2B5EF4-FFF2-40B4-BE49-F238E27FC236}">
                  <a16:creationId xmlns:a16="http://schemas.microsoft.com/office/drawing/2014/main" id="{19070908-B2E8-46F2-81C1-CC78C132A475}"/>
                </a:ext>
              </a:extLst>
            </p:cNvPr>
            <p:cNvSpPr/>
            <p:nvPr/>
          </p:nvSpPr>
          <p:spPr>
            <a:xfrm>
              <a:off x="3705780" y="2915962"/>
              <a:ext cx="1511935" cy="182880"/>
            </a:xfrm>
            <a:custGeom>
              <a:avLst/>
              <a:gdLst/>
              <a:ahLst/>
              <a:cxnLst/>
              <a:rect l="l" t="t" r="r" b="b"/>
              <a:pathLst>
                <a:path w="1511935" h="182880">
                  <a:moveTo>
                    <a:pt x="1511808" y="0"/>
                  </a:moveTo>
                  <a:lnTo>
                    <a:pt x="1481613" y="51326"/>
                  </a:lnTo>
                  <a:lnTo>
                    <a:pt x="1430575" y="82543"/>
                  </a:lnTo>
                  <a:lnTo>
                    <a:pt x="1357766" y="110642"/>
                  </a:lnTo>
                  <a:lnTo>
                    <a:pt x="1313991" y="123331"/>
                  </a:lnTo>
                  <a:lnTo>
                    <a:pt x="1265724" y="135010"/>
                  </a:lnTo>
                  <a:lnTo>
                    <a:pt x="1213281" y="145602"/>
                  </a:lnTo>
                  <a:lnTo>
                    <a:pt x="1156981" y="155032"/>
                  </a:lnTo>
                  <a:lnTo>
                    <a:pt x="1097139" y="163221"/>
                  </a:lnTo>
                  <a:lnTo>
                    <a:pt x="1034073" y="170093"/>
                  </a:lnTo>
                  <a:lnTo>
                    <a:pt x="968100" y="175572"/>
                  </a:lnTo>
                  <a:lnTo>
                    <a:pt x="899536" y="179581"/>
                  </a:lnTo>
                  <a:lnTo>
                    <a:pt x="828698" y="182042"/>
                  </a:lnTo>
                  <a:lnTo>
                    <a:pt x="755904" y="182880"/>
                  </a:lnTo>
                  <a:lnTo>
                    <a:pt x="683109" y="182042"/>
                  </a:lnTo>
                  <a:lnTo>
                    <a:pt x="612271" y="179581"/>
                  </a:lnTo>
                  <a:lnTo>
                    <a:pt x="543707" y="175572"/>
                  </a:lnTo>
                  <a:lnTo>
                    <a:pt x="477734" y="170093"/>
                  </a:lnTo>
                  <a:lnTo>
                    <a:pt x="414668" y="163221"/>
                  </a:lnTo>
                  <a:lnTo>
                    <a:pt x="354826" y="155032"/>
                  </a:lnTo>
                  <a:lnTo>
                    <a:pt x="298526" y="145602"/>
                  </a:lnTo>
                  <a:lnTo>
                    <a:pt x="246083" y="135010"/>
                  </a:lnTo>
                  <a:lnTo>
                    <a:pt x="197816" y="123331"/>
                  </a:lnTo>
                  <a:lnTo>
                    <a:pt x="154041" y="110642"/>
                  </a:lnTo>
                  <a:lnTo>
                    <a:pt x="115074" y="97021"/>
                  </a:lnTo>
                  <a:lnTo>
                    <a:pt x="52834" y="67286"/>
                  </a:lnTo>
                  <a:lnTo>
                    <a:pt x="13631" y="34741"/>
                  </a:lnTo>
                  <a:lnTo>
                    <a:pt x="3460" y="17606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1">
              <a:extLst>
                <a:ext uri="{FF2B5EF4-FFF2-40B4-BE49-F238E27FC236}">
                  <a16:creationId xmlns:a16="http://schemas.microsoft.com/office/drawing/2014/main" id="{203FDC12-BFE3-481B-9575-37CFB14C60C1}"/>
                </a:ext>
              </a:extLst>
            </p:cNvPr>
            <p:cNvSpPr/>
            <p:nvPr/>
          </p:nvSpPr>
          <p:spPr>
            <a:xfrm>
              <a:off x="3705780" y="2733083"/>
              <a:ext cx="1511935" cy="1097280"/>
            </a:xfrm>
            <a:custGeom>
              <a:avLst/>
              <a:gdLst/>
              <a:ahLst/>
              <a:cxnLst/>
              <a:rect l="l" t="t" r="r" b="b"/>
              <a:pathLst>
                <a:path w="1511935" h="1097279">
                  <a:moveTo>
                    <a:pt x="0" y="182879"/>
                  </a:moveTo>
                  <a:lnTo>
                    <a:pt x="30194" y="131553"/>
                  </a:lnTo>
                  <a:lnTo>
                    <a:pt x="81232" y="100336"/>
                  </a:lnTo>
                  <a:lnTo>
                    <a:pt x="154041" y="72237"/>
                  </a:lnTo>
                  <a:lnTo>
                    <a:pt x="197816" y="59548"/>
                  </a:lnTo>
                  <a:lnTo>
                    <a:pt x="246083" y="47869"/>
                  </a:lnTo>
                  <a:lnTo>
                    <a:pt x="298526" y="37277"/>
                  </a:lnTo>
                  <a:lnTo>
                    <a:pt x="354826" y="27847"/>
                  </a:lnTo>
                  <a:lnTo>
                    <a:pt x="414668" y="19658"/>
                  </a:lnTo>
                  <a:lnTo>
                    <a:pt x="477734" y="12786"/>
                  </a:lnTo>
                  <a:lnTo>
                    <a:pt x="543707" y="7307"/>
                  </a:lnTo>
                  <a:lnTo>
                    <a:pt x="612271" y="3298"/>
                  </a:lnTo>
                  <a:lnTo>
                    <a:pt x="683109" y="837"/>
                  </a:lnTo>
                  <a:lnTo>
                    <a:pt x="755904" y="0"/>
                  </a:lnTo>
                  <a:lnTo>
                    <a:pt x="828698" y="837"/>
                  </a:lnTo>
                  <a:lnTo>
                    <a:pt x="899536" y="3298"/>
                  </a:lnTo>
                  <a:lnTo>
                    <a:pt x="968100" y="7307"/>
                  </a:lnTo>
                  <a:lnTo>
                    <a:pt x="1034073" y="12786"/>
                  </a:lnTo>
                  <a:lnTo>
                    <a:pt x="1097139" y="19658"/>
                  </a:lnTo>
                  <a:lnTo>
                    <a:pt x="1156981" y="27847"/>
                  </a:lnTo>
                  <a:lnTo>
                    <a:pt x="1213281" y="37277"/>
                  </a:lnTo>
                  <a:lnTo>
                    <a:pt x="1265724" y="47869"/>
                  </a:lnTo>
                  <a:lnTo>
                    <a:pt x="1313991" y="59548"/>
                  </a:lnTo>
                  <a:lnTo>
                    <a:pt x="1357766" y="72237"/>
                  </a:lnTo>
                  <a:lnTo>
                    <a:pt x="1396733" y="85858"/>
                  </a:lnTo>
                  <a:lnTo>
                    <a:pt x="1458973" y="115593"/>
                  </a:lnTo>
                  <a:lnTo>
                    <a:pt x="1498176" y="148138"/>
                  </a:lnTo>
                  <a:lnTo>
                    <a:pt x="1511808" y="182879"/>
                  </a:lnTo>
                  <a:lnTo>
                    <a:pt x="1511808" y="914399"/>
                  </a:lnTo>
                  <a:lnTo>
                    <a:pt x="1481613" y="965726"/>
                  </a:lnTo>
                  <a:lnTo>
                    <a:pt x="1430575" y="996943"/>
                  </a:lnTo>
                  <a:lnTo>
                    <a:pt x="1357766" y="1025042"/>
                  </a:lnTo>
                  <a:lnTo>
                    <a:pt x="1313991" y="1037731"/>
                  </a:lnTo>
                  <a:lnTo>
                    <a:pt x="1265724" y="1049410"/>
                  </a:lnTo>
                  <a:lnTo>
                    <a:pt x="1213281" y="1060002"/>
                  </a:lnTo>
                  <a:lnTo>
                    <a:pt x="1156981" y="1069432"/>
                  </a:lnTo>
                  <a:lnTo>
                    <a:pt x="1097139" y="1077621"/>
                  </a:lnTo>
                  <a:lnTo>
                    <a:pt x="1034073" y="1084493"/>
                  </a:lnTo>
                  <a:lnTo>
                    <a:pt x="968100" y="1089972"/>
                  </a:lnTo>
                  <a:lnTo>
                    <a:pt x="899536" y="1093981"/>
                  </a:lnTo>
                  <a:lnTo>
                    <a:pt x="828698" y="1096442"/>
                  </a:lnTo>
                  <a:lnTo>
                    <a:pt x="755904" y="1097279"/>
                  </a:lnTo>
                  <a:lnTo>
                    <a:pt x="683109" y="1096442"/>
                  </a:lnTo>
                  <a:lnTo>
                    <a:pt x="612271" y="1093981"/>
                  </a:lnTo>
                  <a:lnTo>
                    <a:pt x="543707" y="1089972"/>
                  </a:lnTo>
                  <a:lnTo>
                    <a:pt x="477734" y="1084493"/>
                  </a:lnTo>
                  <a:lnTo>
                    <a:pt x="414668" y="1077621"/>
                  </a:lnTo>
                  <a:lnTo>
                    <a:pt x="354826" y="1069432"/>
                  </a:lnTo>
                  <a:lnTo>
                    <a:pt x="298526" y="1060002"/>
                  </a:lnTo>
                  <a:lnTo>
                    <a:pt x="246083" y="1049410"/>
                  </a:lnTo>
                  <a:lnTo>
                    <a:pt x="197816" y="1037731"/>
                  </a:lnTo>
                  <a:lnTo>
                    <a:pt x="154041" y="1025042"/>
                  </a:lnTo>
                  <a:lnTo>
                    <a:pt x="115074" y="1011421"/>
                  </a:lnTo>
                  <a:lnTo>
                    <a:pt x="52834" y="981686"/>
                  </a:lnTo>
                  <a:lnTo>
                    <a:pt x="13631" y="949141"/>
                  </a:lnTo>
                  <a:lnTo>
                    <a:pt x="0" y="914399"/>
                  </a:lnTo>
                  <a:lnTo>
                    <a:pt x="0" y="18287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2">
              <a:extLst>
                <a:ext uri="{FF2B5EF4-FFF2-40B4-BE49-F238E27FC236}">
                  <a16:creationId xmlns:a16="http://schemas.microsoft.com/office/drawing/2014/main" id="{166E4C5F-F769-4E6D-ACF7-F785AFA3D3C2}"/>
                </a:ext>
              </a:extLst>
            </p:cNvPr>
            <p:cNvSpPr txBox="1"/>
            <p:nvPr/>
          </p:nvSpPr>
          <p:spPr>
            <a:xfrm>
              <a:off x="3839638" y="3141641"/>
              <a:ext cx="12446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latin typeface="宋体"/>
                  <a:cs typeface="宋体"/>
                </a:rPr>
                <a:t>分类模型</a:t>
              </a:r>
              <a:endParaRPr sz="2400">
                <a:latin typeface="宋体"/>
                <a:cs typeface="宋体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4728C86D-03D7-4446-BC8B-058C78BB9EC6}"/>
              </a:ext>
            </a:extLst>
          </p:cNvPr>
          <p:cNvGrpSpPr/>
          <p:nvPr/>
        </p:nvGrpSpPr>
        <p:grpSpPr>
          <a:xfrm>
            <a:off x="5801280" y="2035090"/>
            <a:ext cx="1670304" cy="1095756"/>
            <a:chOff x="5801280" y="2035090"/>
            <a:chExt cx="1670304" cy="1095756"/>
          </a:xfrm>
        </p:grpSpPr>
        <p:sp>
          <p:nvSpPr>
            <p:cNvPr id="31" name="object 13">
              <a:extLst>
                <a:ext uri="{FF2B5EF4-FFF2-40B4-BE49-F238E27FC236}">
                  <a16:creationId xmlns:a16="http://schemas.microsoft.com/office/drawing/2014/main" id="{EF769BBA-B367-4D2B-9490-1095339AADA7}"/>
                </a:ext>
              </a:extLst>
            </p:cNvPr>
            <p:cNvSpPr/>
            <p:nvPr/>
          </p:nvSpPr>
          <p:spPr>
            <a:xfrm>
              <a:off x="5801280" y="2035090"/>
              <a:ext cx="838200" cy="10957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4">
              <a:extLst>
                <a:ext uri="{FF2B5EF4-FFF2-40B4-BE49-F238E27FC236}">
                  <a16:creationId xmlns:a16="http://schemas.microsoft.com/office/drawing/2014/main" id="{AC65D478-CD41-4AFF-8ED6-47D2B68AE5D9}"/>
                </a:ext>
              </a:extLst>
            </p:cNvPr>
            <p:cNvSpPr/>
            <p:nvPr/>
          </p:nvSpPr>
          <p:spPr>
            <a:xfrm>
              <a:off x="6737016" y="2035090"/>
              <a:ext cx="734568" cy="10698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F066C64C-2BB9-4200-8A25-7DD39EBD2CF7}"/>
              </a:ext>
            </a:extLst>
          </p:cNvPr>
          <p:cNvSpPr/>
          <p:nvPr/>
        </p:nvSpPr>
        <p:spPr>
          <a:xfrm>
            <a:off x="4470829" y="2164631"/>
            <a:ext cx="1079500" cy="467995"/>
          </a:xfrm>
          <a:custGeom>
            <a:avLst/>
            <a:gdLst/>
            <a:ahLst/>
            <a:cxnLst/>
            <a:rect l="l" t="t" r="r" b="b"/>
            <a:pathLst>
              <a:path w="1079500" h="467994">
                <a:moveTo>
                  <a:pt x="845058" y="0"/>
                </a:moveTo>
                <a:lnTo>
                  <a:pt x="845058" y="101345"/>
                </a:lnTo>
                <a:lnTo>
                  <a:pt x="0" y="101345"/>
                </a:lnTo>
                <a:lnTo>
                  <a:pt x="0" y="467867"/>
                </a:lnTo>
                <a:lnTo>
                  <a:pt x="174117" y="467867"/>
                </a:lnTo>
                <a:lnTo>
                  <a:pt x="174117" y="275462"/>
                </a:lnTo>
                <a:lnTo>
                  <a:pt x="971010" y="275462"/>
                </a:lnTo>
                <a:lnTo>
                  <a:pt x="1078992" y="188467"/>
                </a:lnTo>
                <a:lnTo>
                  <a:pt x="845058" y="0"/>
                </a:lnTo>
                <a:close/>
              </a:path>
              <a:path w="1079500" h="467994">
                <a:moveTo>
                  <a:pt x="971010" y="275462"/>
                </a:moveTo>
                <a:lnTo>
                  <a:pt x="845058" y="275462"/>
                </a:lnTo>
                <a:lnTo>
                  <a:pt x="845058" y="376935"/>
                </a:lnTo>
                <a:lnTo>
                  <a:pt x="971010" y="2754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7B63CA93-5CCA-401E-85DD-7C0841C2730F}"/>
              </a:ext>
            </a:extLst>
          </p:cNvPr>
          <p:cNvSpPr/>
          <p:nvPr/>
        </p:nvSpPr>
        <p:spPr>
          <a:xfrm>
            <a:off x="4470829" y="2164631"/>
            <a:ext cx="1079500" cy="467995"/>
          </a:xfrm>
          <a:custGeom>
            <a:avLst/>
            <a:gdLst/>
            <a:ahLst/>
            <a:cxnLst/>
            <a:rect l="l" t="t" r="r" b="b"/>
            <a:pathLst>
              <a:path w="1079500" h="467994">
                <a:moveTo>
                  <a:pt x="0" y="467867"/>
                </a:moveTo>
                <a:lnTo>
                  <a:pt x="0" y="101345"/>
                </a:lnTo>
                <a:lnTo>
                  <a:pt x="845058" y="101345"/>
                </a:lnTo>
                <a:lnTo>
                  <a:pt x="845058" y="0"/>
                </a:lnTo>
                <a:lnTo>
                  <a:pt x="1078992" y="188467"/>
                </a:lnTo>
                <a:lnTo>
                  <a:pt x="845058" y="376935"/>
                </a:lnTo>
                <a:lnTo>
                  <a:pt x="845058" y="275462"/>
                </a:lnTo>
                <a:lnTo>
                  <a:pt x="174117" y="275462"/>
                </a:lnTo>
                <a:lnTo>
                  <a:pt x="174117" y="467867"/>
                </a:lnTo>
                <a:lnTo>
                  <a:pt x="0" y="46786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FCDD3BA9-4D30-4085-AD7F-497B1A529CBF}"/>
              </a:ext>
            </a:extLst>
          </p:cNvPr>
          <p:cNvSpPr txBox="1"/>
          <p:nvPr/>
        </p:nvSpPr>
        <p:spPr>
          <a:xfrm>
            <a:off x="7704502" y="2195237"/>
            <a:ext cx="104394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540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宋体"/>
                <a:cs typeface="宋体"/>
              </a:rPr>
              <a:t>判断 是否相邻</a:t>
            </a: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8F18F296-1ECA-4503-85E1-C62230A5A310}"/>
              </a:ext>
            </a:extLst>
          </p:cNvPr>
          <p:cNvSpPr txBox="1"/>
          <p:nvPr/>
        </p:nvSpPr>
        <p:spPr>
          <a:xfrm>
            <a:off x="7381668" y="3770926"/>
            <a:ext cx="1408430" cy="57467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1015"/>
              </a:spcBef>
            </a:pPr>
            <a:r>
              <a:rPr sz="2200" spc="-5" dirty="0">
                <a:latin typeface="宋体"/>
                <a:cs typeface="宋体"/>
              </a:rPr>
              <a:t>专家确认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908ED95A-CC9D-40E4-BBE4-D427D6649128}"/>
              </a:ext>
            </a:extLst>
          </p:cNvPr>
          <p:cNvSpPr/>
          <p:nvPr/>
        </p:nvSpPr>
        <p:spPr>
          <a:xfrm>
            <a:off x="6421549" y="3141515"/>
            <a:ext cx="878205" cy="1172210"/>
          </a:xfrm>
          <a:custGeom>
            <a:avLst/>
            <a:gdLst/>
            <a:ahLst/>
            <a:cxnLst/>
            <a:rect l="l" t="t" r="r" b="b"/>
            <a:pathLst>
              <a:path w="878204" h="1172210">
                <a:moveTo>
                  <a:pt x="190119" y="0"/>
                </a:moveTo>
                <a:lnTo>
                  <a:pt x="0" y="0"/>
                </a:lnTo>
                <a:lnTo>
                  <a:pt x="0" y="1065276"/>
                </a:lnTo>
                <a:lnTo>
                  <a:pt x="545211" y="1065276"/>
                </a:lnTo>
                <a:lnTo>
                  <a:pt x="545211" y="1171956"/>
                </a:lnTo>
                <a:lnTo>
                  <a:pt x="877824" y="970280"/>
                </a:lnTo>
                <a:lnTo>
                  <a:pt x="721041" y="875157"/>
                </a:lnTo>
                <a:lnTo>
                  <a:pt x="190119" y="875157"/>
                </a:lnTo>
                <a:lnTo>
                  <a:pt x="190119" y="0"/>
                </a:lnTo>
                <a:close/>
              </a:path>
              <a:path w="878204" h="1172210">
                <a:moveTo>
                  <a:pt x="545211" y="768477"/>
                </a:moveTo>
                <a:lnTo>
                  <a:pt x="545211" y="875157"/>
                </a:lnTo>
                <a:lnTo>
                  <a:pt x="721041" y="875157"/>
                </a:lnTo>
                <a:lnTo>
                  <a:pt x="545211" y="7684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4E4B2278-0B15-485D-978C-A4273A0A7D01}"/>
              </a:ext>
            </a:extLst>
          </p:cNvPr>
          <p:cNvSpPr/>
          <p:nvPr/>
        </p:nvSpPr>
        <p:spPr>
          <a:xfrm>
            <a:off x="6421549" y="3141515"/>
            <a:ext cx="878205" cy="1172210"/>
          </a:xfrm>
          <a:custGeom>
            <a:avLst/>
            <a:gdLst/>
            <a:ahLst/>
            <a:cxnLst/>
            <a:rect l="l" t="t" r="r" b="b"/>
            <a:pathLst>
              <a:path w="878204" h="1172210">
                <a:moveTo>
                  <a:pt x="0" y="0"/>
                </a:moveTo>
                <a:lnTo>
                  <a:pt x="0" y="1065276"/>
                </a:lnTo>
                <a:lnTo>
                  <a:pt x="545211" y="1065276"/>
                </a:lnTo>
                <a:lnTo>
                  <a:pt x="545211" y="1171956"/>
                </a:lnTo>
                <a:lnTo>
                  <a:pt x="877824" y="970280"/>
                </a:lnTo>
                <a:lnTo>
                  <a:pt x="545211" y="768477"/>
                </a:lnTo>
                <a:lnTo>
                  <a:pt x="545211" y="875157"/>
                </a:lnTo>
                <a:lnTo>
                  <a:pt x="190119" y="875157"/>
                </a:lnTo>
                <a:lnTo>
                  <a:pt x="190119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21">
            <a:extLst>
              <a:ext uri="{FF2B5EF4-FFF2-40B4-BE49-F238E27FC236}">
                <a16:creationId xmlns:a16="http://schemas.microsoft.com/office/drawing/2014/main" id="{D454DBA2-F499-400E-A436-E502B1F8DA4E}"/>
              </a:ext>
            </a:extLst>
          </p:cNvPr>
          <p:cNvSpPr txBox="1"/>
          <p:nvPr/>
        </p:nvSpPr>
        <p:spPr>
          <a:xfrm>
            <a:off x="6690789" y="3379386"/>
            <a:ext cx="534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宋体"/>
                <a:cs typeface="宋体"/>
              </a:rPr>
              <a:t>相邻</a:t>
            </a:r>
          </a:p>
        </p:txBody>
      </p:sp>
      <p:sp>
        <p:nvSpPr>
          <p:cNvPr id="40" name="object 22">
            <a:extLst>
              <a:ext uri="{FF2B5EF4-FFF2-40B4-BE49-F238E27FC236}">
                <a16:creationId xmlns:a16="http://schemas.microsoft.com/office/drawing/2014/main" id="{BB0F5798-53D7-45BA-AFF4-D9E0AC7AA6D2}"/>
              </a:ext>
            </a:extLst>
          </p:cNvPr>
          <p:cNvSpPr txBox="1"/>
          <p:nvPr/>
        </p:nvSpPr>
        <p:spPr>
          <a:xfrm>
            <a:off x="511273" y="4655253"/>
            <a:ext cx="7851775" cy="139763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200" dirty="0">
                <a:latin typeface="宋体"/>
                <a:cs typeface="宋体"/>
              </a:rPr>
              <a:t>在</a:t>
            </a:r>
            <a:r>
              <a:rPr sz="2000" spc="-5" dirty="0">
                <a:latin typeface="Verdana"/>
                <a:cs typeface="Verdana"/>
              </a:rPr>
              <a:t>Cairo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Genizah</a:t>
            </a:r>
            <a:r>
              <a:rPr sz="2200" spc="-5" dirty="0">
                <a:latin typeface="宋体"/>
                <a:cs typeface="宋体"/>
              </a:rPr>
              <a:t>测试数据上，系统的自</a:t>
            </a:r>
            <a:r>
              <a:rPr sz="2200" spc="15" dirty="0">
                <a:latin typeface="宋体"/>
                <a:cs typeface="宋体"/>
              </a:rPr>
              <a:t>动</a:t>
            </a:r>
            <a:r>
              <a:rPr sz="2200" spc="-5" dirty="0">
                <a:latin typeface="宋体"/>
                <a:cs typeface="宋体"/>
              </a:rPr>
              <a:t>判断精度超过</a:t>
            </a:r>
            <a:r>
              <a:rPr sz="2200" spc="-35" dirty="0">
                <a:latin typeface="宋体"/>
                <a:cs typeface="宋体"/>
              </a:rPr>
              <a:t> </a:t>
            </a:r>
            <a:r>
              <a:rPr sz="2200" b="1" spc="-10" dirty="0">
                <a:latin typeface="Verdana"/>
                <a:cs typeface="Verdana"/>
              </a:rPr>
              <a:t>93%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200" dirty="0">
                <a:latin typeface="宋体"/>
                <a:cs typeface="宋体"/>
              </a:rPr>
              <a:t>新完成</a:t>
            </a:r>
            <a:r>
              <a:rPr sz="2200" spc="-5" dirty="0">
                <a:latin typeface="宋体"/>
                <a:cs typeface="宋体"/>
              </a:rPr>
              <a:t>约</a:t>
            </a:r>
            <a:r>
              <a:rPr sz="2200" spc="-25" dirty="0">
                <a:latin typeface="宋体"/>
                <a:cs typeface="宋体"/>
              </a:rPr>
              <a:t> </a:t>
            </a:r>
            <a:r>
              <a:rPr sz="2200" spc="-5" dirty="0">
                <a:latin typeface="Verdana"/>
                <a:cs typeface="Verdana"/>
              </a:rPr>
              <a:t>1,000</a:t>
            </a:r>
            <a:r>
              <a:rPr sz="2200" spc="15" dirty="0">
                <a:latin typeface="Verdana"/>
                <a:cs typeface="Verdana"/>
              </a:rPr>
              <a:t> </a:t>
            </a:r>
            <a:r>
              <a:rPr sz="2200" dirty="0">
                <a:latin typeface="宋体"/>
                <a:cs typeface="宋体"/>
              </a:rPr>
              <a:t>篇</a:t>
            </a:r>
            <a:r>
              <a:rPr sz="2000" spc="-5" dirty="0">
                <a:latin typeface="Verdana"/>
                <a:cs typeface="Verdana"/>
              </a:rPr>
              <a:t>Cairo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Genizah</a:t>
            </a:r>
            <a:r>
              <a:rPr sz="2200" spc="-5" dirty="0">
                <a:latin typeface="宋体"/>
                <a:cs typeface="宋体"/>
              </a:rPr>
              <a:t>文章的拼接</a:t>
            </a:r>
            <a:endParaRPr sz="22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200" spc="-5" dirty="0">
                <a:solidFill>
                  <a:srgbClr val="0000FF"/>
                </a:solidFill>
                <a:latin typeface="宋体"/>
                <a:cs typeface="宋体"/>
              </a:rPr>
              <a:t>(对比：过去</a:t>
            </a:r>
            <a:r>
              <a:rPr sz="2200" dirty="0">
                <a:solidFill>
                  <a:srgbClr val="0000FF"/>
                </a:solidFill>
                <a:latin typeface="宋体"/>
                <a:cs typeface="宋体"/>
              </a:rPr>
              <a:t>整</a:t>
            </a:r>
            <a:r>
              <a:rPr sz="2200" spc="-5" dirty="0">
                <a:solidFill>
                  <a:srgbClr val="0000FF"/>
                </a:solidFill>
                <a:latin typeface="宋体"/>
                <a:cs typeface="宋体"/>
              </a:rPr>
              <a:t>个世纪，数百人类专家只完成了几</a:t>
            </a:r>
            <a:r>
              <a:rPr sz="2200" spc="5" dirty="0">
                <a:solidFill>
                  <a:srgbClr val="0000FF"/>
                </a:solidFill>
                <a:latin typeface="宋体"/>
                <a:cs typeface="宋体"/>
              </a:rPr>
              <a:t>千</a:t>
            </a:r>
            <a:r>
              <a:rPr sz="2200" spc="-5" dirty="0">
                <a:solidFill>
                  <a:srgbClr val="0000FF"/>
                </a:solidFill>
                <a:latin typeface="宋体"/>
                <a:cs typeface="宋体"/>
              </a:rPr>
              <a:t>篇</a:t>
            </a:r>
            <a:r>
              <a:rPr sz="2200" spc="0" dirty="0">
                <a:solidFill>
                  <a:srgbClr val="0000FF"/>
                </a:solidFill>
                <a:latin typeface="宋体"/>
                <a:cs typeface="宋体"/>
              </a:rPr>
              <a:t>文</a:t>
            </a:r>
            <a:r>
              <a:rPr sz="2200" spc="-5" dirty="0">
                <a:solidFill>
                  <a:srgbClr val="0000FF"/>
                </a:solidFill>
                <a:latin typeface="宋体"/>
                <a:cs typeface="宋体"/>
              </a:rPr>
              <a:t>章</a:t>
            </a:r>
            <a:r>
              <a:rPr sz="2200" spc="0" dirty="0">
                <a:solidFill>
                  <a:srgbClr val="0000FF"/>
                </a:solidFill>
                <a:latin typeface="宋体"/>
                <a:cs typeface="宋体"/>
              </a:rPr>
              <a:t>拼</a:t>
            </a:r>
            <a:r>
              <a:rPr sz="2200" spc="-10" dirty="0">
                <a:solidFill>
                  <a:srgbClr val="0000FF"/>
                </a:solidFill>
                <a:latin typeface="宋体"/>
                <a:cs typeface="宋体"/>
              </a:rPr>
              <a:t>接</a:t>
            </a:r>
            <a:r>
              <a:rPr sz="2200" spc="-5" dirty="0">
                <a:solidFill>
                  <a:srgbClr val="0000FF"/>
                </a:solidFill>
                <a:latin typeface="宋体"/>
                <a:cs typeface="宋体"/>
              </a:rPr>
              <a:t>)</a:t>
            </a:r>
            <a:endParaRPr sz="22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783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 animBg="1"/>
      <p:bldP spid="37" grpId="0" animBg="1"/>
      <p:bldP spid="38" grpId="0" animBg="1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D5A5EAB-960B-43C7-9660-D7925319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机器学习能做什么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9BBC1E5-60AF-47D1-B427-10B73DE6F817}"/>
              </a:ext>
            </a:extLst>
          </p:cNvPr>
          <p:cNvSpPr txBox="1">
            <a:spLocks/>
          </p:cNvSpPr>
          <p:nvPr/>
        </p:nvSpPr>
        <p:spPr>
          <a:xfrm>
            <a:off x="1875480" y="2719974"/>
            <a:ext cx="5053330" cy="629018"/>
          </a:xfrm>
          <a:prstGeom prst="rect">
            <a:avLst/>
          </a:prstGeom>
        </p:spPr>
        <p:txBody>
          <a:bodyPr vert="horz" wrap="square" lIns="0" tIns="13335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4000" dirty="0">
                <a:solidFill>
                  <a:srgbClr val="3201CF"/>
                </a:solidFill>
              </a:rPr>
              <a:t>机</a:t>
            </a:r>
            <a:r>
              <a:rPr lang="zh-CN" altLang="en-US" sz="4000" spc="-15" dirty="0">
                <a:solidFill>
                  <a:srgbClr val="3201CF"/>
                </a:solidFill>
              </a:rPr>
              <a:t>器</a:t>
            </a:r>
            <a:r>
              <a:rPr lang="zh-CN" altLang="en-US" sz="4000" dirty="0">
                <a:solidFill>
                  <a:srgbClr val="3201CF"/>
                </a:solidFill>
              </a:rPr>
              <a:t>学</a:t>
            </a:r>
            <a:r>
              <a:rPr lang="zh-CN" altLang="en-US" sz="4000" spc="-15" dirty="0">
                <a:solidFill>
                  <a:srgbClr val="3201CF"/>
                </a:solidFill>
              </a:rPr>
              <a:t>习还</a:t>
            </a:r>
            <a:r>
              <a:rPr lang="zh-CN" altLang="en-US" sz="4000" dirty="0">
                <a:solidFill>
                  <a:srgbClr val="3201CF"/>
                </a:solidFill>
              </a:rPr>
              <a:t>能</a:t>
            </a:r>
            <a:r>
              <a:rPr lang="zh-CN" altLang="en-US" sz="4000" spc="-15" dirty="0">
                <a:solidFill>
                  <a:srgbClr val="3201CF"/>
                </a:solidFill>
              </a:rPr>
              <a:t>做</a:t>
            </a:r>
            <a:r>
              <a:rPr lang="zh-CN" altLang="en-US" sz="4000" dirty="0">
                <a:solidFill>
                  <a:srgbClr val="3201CF"/>
                </a:solidFill>
              </a:rPr>
              <a:t>什</a:t>
            </a:r>
            <a:r>
              <a:rPr lang="zh-CN" altLang="en-US" sz="4000" spc="-15" dirty="0">
                <a:solidFill>
                  <a:srgbClr val="3201CF"/>
                </a:solidFill>
              </a:rPr>
              <a:t>么</a:t>
            </a:r>
            <a:r>
              <a:rPr lang="zh-CN" altLang="en-US" sz="4000" dirty="0">
                <a:solidFill>
                  <a:srgbClr val="3201CF"/>
                </a:solidFill>
              </a:rPr>
              <a:t>？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6AC5E7A-C1C6-441C-86A1-87CD6CAB378C}"/>
              </a:ext>
            </a:extLst>
          </p:cNvPr>
          <p:cNvGrpSpPr/>
          <p:nvPr/>
        </p:nvGrpSpPr>
        <p:grpSpPr>
          <a:xfrm>
            <a:off x="4652833" y="3904098"/>
            <a:ext cx="3944344" cy="2069697"/>
            <a:chOff x="4652833" y="3904098"/>
            <a:chExt cx="3944344" cy="2069697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66BE42B3-8A4E-4301-892C-8E12885757A2}"/>
                </a:ext>
              </a:extLst>
            </p:cNvPr>
            <p:cNvSpPr/>
            <p:nvPr/>
          </p:nvSpPr>
          <p:spPr>
            <a:xfrm>
              <a:off x="4652833" y="3904098"/>
              <a:ext cx="3944344" cy="20696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7">
              <a:extLst>
                <a:ext uri="{FF2B5EF4-FFF2-40B4-BE49-F238E27FC236}">
                  <a16:creationId xmlns:a16="http://schemas.microsoft.com/office/drawing/2014/main" id="{BCF2CE2F-CAD8-410D-9F77-0DC3BD5C646E}"/>
                </a:ext>
              </a:extLst>
            </p:cNvPr>
            <p:cNvSpPr txBox="1">
              <a:spLocks/>
            </p:cNvSpPr>
            <p:nvPr/>
          </p:nvSpPr>
          <p:spPr>
            <a:xfrm>
              <a:off x="5310130" y="4246723"/>
              <a:ext cx="2842352" cy="123668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5080" indent="0" algn="ctr">
                <a:lnSpc>
                  <a:spcPct val="150000"/>
                </a:lnSpc>
                <a:spcBef>
                  <a:spcPts val="100"/>
                </a:spcBef>
                <a:buNone/>
              </a:pPr>
              <a:r>
                <a:rPr lang="zh-CN" altLang="en-US" dirty="0">
                  <a:solidFill>
                    <a:srgbClr val="FF0000"/>
                  </a:solidFill>
                </a:rPr>
                <a:t>再看看它在大数据上的惊人表现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870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4414B63-C3F0-4BEE-A726-047649EE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06"/>
            <a:ext cx="7555043" cy="549275"/>
          </a:xfrm>
        </p:spPr>
        <p:txBody>
          <a:bodyPr/>
          <a:lstStyle/>
          <a:p>
            <a:r>
              <a:rPr lang="zh-CN" altLang="en-US" dirty="0"/>
              <a:t>机器学习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A5CE39E-111B-4712-9FF5-D6DCE24C23D6}"/>
              </a:ext>
            </a:extLst>
          </p:cNvPr>
          <p:cNvSpPr/>
          <p:nvPr/>
        </p:nvSpPr>
        <p:spPr>
          <a:xfrm>
            <a:off x="63246" y="1525841"/>
            <a:ext cx="9017508" cy="4753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7A9C560-AEE2-47CA-A3A1-78AC512AE706}"/>
              </a:ext>
            </a:extLst>
          </p:cNvPr>
          <p:cNvSpPr txBox="1"/>
          <p:nvPr/>
        </p:nvSpPr>
        <p:spPr>
          <a:xfrm>
            <a:off x="222300" y="1036065"/>
            <a:ext cx="86086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0" dirty="0">
                <a:solidFill>
                  <a:srgbClr val="FF0000"/>
                </a:solidFill>
                <a:latin typeface="+mn-ea"/>
                <a:cs typeface="Microsoft JhengHei"/>
              </a:rPr>
              <a:t>机器学习是从人工智能中产生的一个重要学科分支，是实现智能化的关键</a:t>
            </a:r>
            <a:endParaRPr sz="2100" dirty="0">
              <a:latin typeface="+mn-ea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551586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D5A5EAB-960B-43C7-9660-D7925319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pc="-5" dirty="0">
                <a:latin typeface="宋体"/>
                <a:cs typeface="宋体"/>
              </a:rPr>
              <a:t>例如：帮助奥巴马胜选</a:t>
            </a:r>
            <a:r>
              <a:rPr lang="zh-CN" altLang="en-US" spc="-430" dirty="0">
                <a:latin typeface="宋体"/>
                <a:cs typeface="宋体"/>
              </a:rPr>
              <a:t> </a:t>
            </a:r>
            <a:r>
              <a:rPr lang="zh-CN" altLang="en-US" sz="2400" dirty="0">
                <a:latin typeface="宋体"/>
                <a:cs typeface="宋体"/>
              </a:rPr>
              <a:t>（政治）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6FDF0715-D3FC-4563-88E0-547EFE896941}"/>
              </a:ext>
            </a:extLst>
          </p:cNvPr>
          <p:cNvSpPr/>
          <p:nvPr/>
        </p:nvSpPr>
        <p:spPr>
          <a:xfrm>
            <a:off x="790955" y="1106424"/>
            <a:ext cx="6986016" cy="5103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7A1FC2A9-CC1C-4FC7-962D-4E6600A6B90E}"/>
              </a:ext>
            </a:extLst>
          </p:cNvPr>
          <p:cNvSpPr txBox="1"/>
          <p:nvPr/>
        </p:nvSpPr>
        <p:spPr>
          <a:xfrm>
            <a:off x="5501640" y="1528572"/>
            <a:ext cx="2851785" cy="585470"/>
          </a:xfrm>
          <a:prstGeom prst="rect">
            <a:avLst/>
          </a:prstGeom>
          <a:solidFill>
            <a:srgbClr val="FFFF66"/>
          </a:solidFill>
        </p:spPr>
        <p:txBody>
          <a:bodyPr vert="horz" wrap="square" lIns="0" tIns="4000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15"/>
              </a:spcBef>
            </a:pPr>
            <a:r>
              <a:rPr sz="3350" spc="-150" dirty="0">
                <a:latin typeface="宋体"/>
                <a:cs typeface="宋体"/>
              </a:rPr>
              <a:t>《时</a:t>
            </a:r>
            <a:r>
              <a:rPr sz="3350" spc="-165" dirty="0">
                <a:latin typeface="宋体"/>
                <a:cs typeface="宋体"/>
              </a:rPr>
              <a:t>代</a:t>
            </a:r>
            <a:r>
              <a:rPr sz="3350" spc="-150" dirty="0">
                <a:latin typeface="宋体"/>
                <a:cs typeface="宋体"/>
              </a:rPr>
              <a:t>》周刊</a:t>
            </a:r>
            <a:endParaRPr sz="335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69430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>
                <a:latin typeface="宋体"/>
                <a:cs typeface="宋体"/>
              </a:rPr>
              <a:t>例如：帮助奥巴马胜选</a:t>
            </a:r>
            <a:r>
              <a:rPr lang="zh-CN" altLang="en-US" spc="-430" dirty="0">
                <a:latin typeface="宋体"/>
                <a:cs typeface="宋体"/>
              </a:rPr>
              <a:t> </a:t>
            </a:r>
            <a:r>
              <a:rPr lang="zh-CN" altLang="en-US" sz="2400" dirty="0">
                <a:latin typeface="宋体"/>
                <a:cs typeface="宋体"/>
              </a:rPr>
              <a:t>（政治）</a:t>
            </a:r>
            <a:endParaRPr lang="zh-CN" altLang="en-US" dirty="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F95C22A7-3B69-4913-9CE4-FAF7573174EC}"/>
              </a:ext>
            </a:extLst>
          </p:cNvPr>
          <p:cNvSpPr txBox="1"/>
          <p:nvPr/>
        </p:nvSpPr>
        <p:spPr>
          <a:xfrm>
            <a:off x="258267" y="1030960"/>
            <a:ext cx="8500110" cy="546046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dirty="0">
                <a:latin typeface="+mn-ea"/>
                <a:cs typeface="宋体"/>
              </a:rPr>
              <a:t>通过机</a:t>
            </a:r>
            <a:r>
              <a:rPr sz="2000" b="1" spc="-15" dirty="0">
                <a:latin typeface="+mn-ea"/>
                <a:cs typeface="宋体"/>
              </a:rPr>
              <a:t>器</a:t>
            </a:r>
            <a:r>
              <a:rPr sz="2000" b="1" dirty="0">
                <a:latin typeface="+mn-ea"/>
                <a:cs typeface="宋体"/>
              </a:rPr>
              <a:t>学</a:t>
            </a:r>
            <a:r>
              <a:rPr sz="2000" b="1" spc="-15" dirty="0">
                <a:latin typeface="+mn-ea"/>
                <a:cs typeface="宋体"/>
              </a:rPr>
              <a:t>习</a:t>
            </a:r>
            <a:r>
              <a:rPr sz="2000" b="1" dirty="0">
                <a:latin typeface="+mn-ea"/>
                <a:cs typeface="宋体"/>
              </a:rPr>
              <a:t>模型：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"/>
              <a:tabLst>
                <a:tab pos="355600" algn="l"/>
              </a:tabLst>
            </a:pPr>
            <a:r>
              <a:rPr sz="2000" dirty="0" err="1">
                <a:latin typeface="+mn-ea"/>
                <a:cs typeface="宋体"/>
              </a:rPr>
              <a:t>在总统</a:t>
            </a:r>
            <a:r>
              <a:rPr sz="2000" spc="-15" dirty="0" err="1">
                <a:latin typeface="+mn-ea"/>
                <a:cs typeface="宋体"/>
              </a:rPr>
              <a:t>候</a:t>
            </a:r>
            <a:r>
              <a:rPr sz="2000" dirty="0" err="1">
                <a:latin typeface="+mn-ea"/>
                <a:cs typeface="宋体"/>
              </a:rPr>
              <a:t>选</a:t>
            </a:r>
            <a:r>
              <a:rPr sz="2000" spc="-15" dirty="0" err="1">
                <a:latin typeface="+mn-ea"/>
                <a:cs typeface="宋体"/>
              </a:rPr>
              <a:t>人</a:t>
            </a:r>
            <a:r>
              <a:rPr sz="2000" dirty="0" err="1">
                <a:latin typeface="+mn-ea"/>
                <a:cs typeface="宋体"/>
              </a:rPr>
              <a:t>第一次</a:t>
            </a:r>
            <a:r>
              <a:rPr sz="2000" spc="-15" dirty="0" err="1">
                <a:latin typeface="+mn-ea"/>
                <a:cs typeface="宋体"/>
              </a:rPr>
              <a:t>辩</a:t>
            </a:r>
            <a:r>
              <a:rPr sz="2000" dirty="0" err="1">
                <a:latin typeface="+mn-ea"/>
                <a:cs typeface="宋体"/>
              </a:rPr>
              <a:t>论</a:t>
            </a:r>
            <a:r>
              <a:rPr sz="2000" spc="-15" dirty="0" err="1">
                <a:latin typeface="+mn-ea"/>
                <a:cs typeface="宋体"/>
              </a:rPr>
              <a:t>后</a:t>
            </a:r>
            <a:r>
              <a:rPr sz="2000" dirty="0" err="1">
                <a:latin typeface="+mn-ea"/>
                <a:cs typeface="宋体"/>
              </a:rPr>
              <a:t>，分析</a:t>
            </a:r>
            <a:r>
              <a:rPr sz="2000" spc="-15" dirty="0" err="1">
                <a:latin typeface="+mn-ea"/>
                <a:cs typeface="宋体"/>
              </a:rPr>
              <a:t>出</a:t>
            </a:r>
            <a:r>
              <a:rPr sz="2000" dirty="0" err="1">
                <a:latin typeface="+mn-ea"/>
                <a:cs typeface="宋体"/>
              </a:rPr>
              <a:t>哪</a:t>
            </a:r>
            <a:r>
              <a:rPr sz="2000" spc="-10" dirty="0" err="1">
                <a:latin typeface="+mn-ea"/>
                <a:cs typeface="宋体"/>
              </a:rPr>
              <a:t>些</a:t>
            </a:r>
            <a:r>
              <a:rPr sz="2000" dirty="0" err="1">
                <a:latin typeface="+mn-ea"/>
                <a:cs typeface="宋体"/>
              </a:rPr>
              <a:t>选民将</a:t>
            </a:r>
            <a:r>
              <a:rPr sz="2000" spc="-15" dirty="0" err="1">
                <a:latin typeface="+mn-ea"/>
                <a:cs typeface="宋体"/>
              </a:rPr>
              <a:t>倒</a:t>
            </a:r>
            <a:r>
              <a:rPr sz="2000" dirty="0" err="1">
                <a:latin typeface="+mn-ea"/>
                <a:cs typeface="宋体"/>
              </a:rPr>
              <a:t>戈</a:t>
            </a:r>
            <a:r>
              <a:rPr sz="2000" spc="-15" dirty="0" err="1">
                <a:latin typeface="+mn-ea"/>
                <a:cs typeface="宋体"/>
              </a:rPr>
              <a:t>，</a:t>
            </a:r>
            <a:r>
              <a:rPr sz="2000" dirty="0" err="1">
                <a:latin typeface="+mn-ea"/>
                <a:cs typeface="宋体"/>
              </a:rPr>
              <a:t>为每位</a:t>
            </a:r>
            <a:r>
              <a:rPr sz="2000" spc="-15" dirty="0" err="1">
                <a:latin typeface="+mn-ea"/>
                <a:cs typeface="宋体"/>
              </a:rPr>
              <a:t>选</a:t>
            </a:r>
            <a:r>
              <a:rPr sz="2000" dirty="0" err="1">
                <a:latin typeface="+mn-ea"/>
                <a:cs typeface="宋体"/>
              </a:rPr>
              <a:t>民</a:t>
            </a:r>
            <a:r>
              <a:rPr sz="2000" spc="-15" dirty="0" err="1">
                <a:latin typeface="+mn-ea"/>
                <a:cs typeface="宋体"/>
              </a:rPr>
              <a:t>找</a:t>
            </a:r>
            <a:r>
              <a:rPr sz="2000" dirty="0" err="1">
                <a:latin typeface="+mn-ea"/>
                <a:cs typeface="宋体"/>
              </a:rPr>
              <a:t>出一</a:t>
            </a:r>
            <a:r>
              <a:rPr sz="2000" spc="0" dirty="0" err="1">
                <a:latin typeface="+mn-ea"/>
                <a:cs typeface="宋体"/>
              </a:rPr>
              <a:t>个最</a:t>
            </a:r>
            <a:r>
              <a:rPr sz="2000" spc="-5" dirty="0" err="1">
                <a:latin typeface="+mn-ea"/>
                <a:cs typeface="宋体"/>
              </a:rPr>
              <a:t>能</a:t>
            </a:r>
            <a:r>
              <a:rPr sz="2000" spc="-10" dirty="0" err="1">
                <a:latin typeface="+mn-ea"/>
                <a:cs typeface="宋体"/>
              </a:rPr>
              <a:t>说</a:t>
            </a:r>
            <a:r>
              <a:rPr sz="2000" spc="0" dirty="0" err="1">
                <a:latin typeface="+mn-ea"/>
                <a:cs typeface="宋体"/>
              </a:rPr>
              <a:t>服</a:t>
            </a:r>
            <a:r>
              <a:rPr sz="2000" spc="-15" dirty="0" err="1">
                <a:latin typeface="+mn-ea"/>
                <a:cs typeface="宋体"/>
              </a:rPr>
              <a:t>他</a:t>
            </a:r>
            <a:r>
              <a:rPr sz="2000" dirty="0" err="1">
                <a:latin typeface="+mn-ea"/>
                <a:cs typeface="宋体"/>
              </a:rPr>
              <a:t>的理由</a:t>
            </a:r>
            <a:endParaRPr sz="2000" dirty="0">
              <a:latin typeface="+mn-ea"/>
              <a:cs typeface="宋体"/>
            </a:endParaRPr>
          </a:p>
          <a:p>
            <a:pPr marL="355600" marR="5715" indent="-342900">
              <a:lnSpc>
                <a:spcPct val="100000"/>
              </a:lnSpc>
              <a:spcBef>
                <a:spcPts val="1200"/>
              </a:spcBef>
              <a:buFont typeface="Wingdings"/>
              <a:buChar char=""/>
              <a:tabLst>
                <a:tab pos="355600" algn="l"/>
              </a:tabLst>
            </a:pPr>
            <a:r>
              <a:rPr sz="2000" dirty="0">
                <a:latin typeface="+mn-ea"/>
                <a:cs typeface="宋体"/>
              </a:rPr>
              <a:t>精准定位不</a:t>
            </a:r>
            <a:r>
              <a:rPr sz="2000" spc="-25" dirty="0">
                <a:latin typeface="+mn-ea"/>
                <a:cs typeface="宋体"/>
              </a:rPr>
              <a:t>同</a:t>
            </a:r>
            <a:r>
              <a:rPr sz="2000" dirty="0">
                <a:latin typeface="+mn-ea"/>
                <a:cs typeface="宋体"/>
              </a:rPr>
              <a:t>选民群</a:t>
            </a:r>
            <a:r>
              <a:rPr sz="2000" spc="-15" dirty="0">
                <a:latin typeface="+mn-ea"/>
                <a:cs typeface="宋体"/>
              </a:rPr>
              <a:t>体</a:t>
            </a:r>
            <a:r>
              <a:rPr sz="2000" dirty="0">
                <a:latin typeface="+mn-ea"/>
                <a:cs typeface="宋体"/>
              </a:rPr>
              <a:t>，</a:t>
            </a:r>
            <a:r>
              <a:rPr sz="2000" spc="-15" dirty="0">
                <a:latin typeface="+mn-ea"/>
                <a:cs typeface="宋体"/>
              </a:rPr>
              <a:t>建</a:t>
            </a:r>
            <a:r>
              <a:rPr sz="2000" dirty="0">
                <a:latin typeface="+mn-ea"/>
                <a:cs typeface="宋体"/>
              </a:rPr>
              <a:t>议购买</a:t>
            </a:r>
            <a:r>
              <a:rPr sz="2000" spc="-15" dirty="0">
                <a:latin typeface="+mn-ea"/>
                <a:cs typeface="宋体"/>
              </a:rPr>
              <a:t>冷</a:t>
            </a:r>
            <a:r>
              <a:rPr sz="2000" dirty="0">
                <a:latin typeface="+mn-ea"/>
                <a:cs typeface="宋体"/>
              </a:rPr>
              <a:t>门</a:t>
            </a:r>
            <a:r>
              <a:rPr sz="2000" spc="-15" dirty="0">
                <a:latin typeface="+mn-ea"/>
                <a:cs typeface="宋体"/>
              </a:rPr>
              <a:t>广</a:t>
            </a:r>
            <a:r>
              <a:rPr sz="2000" dirty="0">
                <a:latin typeface="+mn-ea"/>
                <a:cs typeface="宋体"/>
              </a:rPr>
              <a:t>告时段</a:t>
            </a:r>
            <a:r>
              <a:rPr sz="2000" spc="-15" dirty="0">
                <a:latin typeface="+mn-ea"/>
                <a:cs typeface="宋体"/>
              </a:rPr>
              <a:t>，</a:t>
            </a:r>
            <a:r>
              <a:rPr sz="2000" dirty="0">
                <a:latin typeface="+mn-ea"/>
                <a:cs typeface="宋体"/>
              </a:rPr>
              <a:t>广</a:t>
            </a:r>
            <a:r>
              <a:rPr sz="2000" spc="-15" dirty="0">
                <a:latin typeface="+mn-ea"/>
                <a:cs typeface="宋体"/>
              </a:rPr>
              <a:t>告</a:t>
            </a:r>
            <a:r>
              <a:rPr sz="2000" dirty="0">
                <a:latin typeface="+mn-ea"/>
                <a:cs typeface="宋体"/>
              </a:rPr>
              <a:t>资金效</a:t>
            </a:r>
            <a:r>
              <a:rPr sz="2000" spc="-15" dirty="0">
                <a:latin typeface="+mn-ea"/>
                <a:cs typeface="宋体"/>
              </a:rPr>
              <a:t>率</a:t>
            </a:r>
            <a:r>
              <a:rPr sz="2000" dirty="0">
                <a:latin typeface="+mn-ea"/>
                <a:cs typeface="宋体"/>
              </a:rPr>
              <a:t>比</a:t>
            </a:r>
            <a:r>
              <a:rPr sz="2000" spc="-5" dirty="0">
                <a:latin typeface="+mn-ea"/>
                <a:cs typeface="宋体"/>
              </a:rPr>
              <a:t>2008</a:t>
            </a:r>
            <a:r>
              <a:rPr sz="2000" dirty="0">
                <a:latin typeface="+mn-ea"/>
                <a:cs typeface="宋体"/>
              </a:rPr>
              <a:t>年提高</a:t>
            </a:r>
            <a:r>
              <a:rPr sz="2000" spc="-10" dirty="0">
                <a:latin typeface="+mn-ea"/>
                <a:cs typeface="宋体"/>
              </a:rPr>
              <a:t>14%</a:t>
            </a:r>
            <a:endParaRPr sz="2000" dirty="0">
              <a:latin typeface="+mn-ea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"/>
              <a:tabLst>
                <a:tab pos="355600" algn="l"/>
              </a:tabLst>
            </a:pPr>
            <a:r>
              <a:rPr sz="2000" dirty="0">
                <a:latin typeface="+mn-ea"/>
                <a:cs typeface="宋体"/>
              </a:rPr>
              <a:t>向奥巴马推</a:t>
            </a:r>
            <a:r>
              <a:rPr sz="2000" spc="-15" dirty="0">
                <a:latin typeface="+mn-ea"/>
                <a:cs typeface="宋体"/>
              </a:rPr>
              <a:t>荐</a:t>
            </a:r>
            <a:r>
              <a:rPr sz="2000" dirty="0">
                <a:latin typeface="+mn-ea"/>
                <a:cs typeface="宋体"/>
              </a:rPr>
              <a:t>，竞</a:t>
            </a:r>
            <a:r>
              <a:rPr sz="2000" spc="-10" dirty="0">
                <a:latin typeface="+mn-ea"/>
                <a:cs typeface="宋体"/>
              </a:rPr>
              <a:t>选</a:t>
            </a:r>
            <a:r>
              <a:rPr sz="2000" spc="-15" dirty="0">
                <a:latin typeface="+mn-ea"/>
                <a:cs typeface="宋体"/>
              </a:rPr>
              <a:t>后</a:t>
            </a:r>
            <a:r>
              <a:rPr sz="2000" dirty="0">
                <a:latin typeface="+mn-ea"/>
                <a:cs typeface="宋体"/>
              </a:rPr>
              <a:t>期</a:t>
            </a:r>
            <a:r>
              <a:rPr sz="2000" spc="-15" dirty="0">
                <a:latin typeface="+mn-ea"/>
                <a:cs typeface="宋体"/>
              </a:rPr>
              <a:t>应</a:t>
            </a:r>
            <a:r>
              <a:rPr sz="2000" dirty="0">
                <a:latin typeface="+mn-ea"/>
                <a:cs typeface="宋体"/>
              </a:rPr>
              <a:t>当在什</a:t>
            </a:r>
            <a:r>
              <a:rPr sz="2000" spc="-15" dirty="0">
                <a:latin typeface="+mn-ea"/>
                <a:cs typeface="宋体"/>
              </a:rPr>
              <a:t>么</a:t>
            </a:r>
            <a:r>
              <a:rPr sz="2000" dirty="0">
                <a:latin typeface="+mn-ea"/>
                <a:cs typeface="宋体"/>
              </a:rPr>
              <a:t>地</a:t>
            </a:r>
            <a:r>
              <a:rPr sz="2000" spc="-15" dirty="0">
                <a:latin typeface="+mn-ea"/>
                <a:cs typeface="宋体"/>
              </a:rPr>
              <a:t>方</a:t>
            </a:r>
            <a:r>
              <a:rPr sz="2000" dirty="0">
                <a:latin typeface="+mn-ea"/>
                <a:cs typeface="宋体"/>
              </a:rPr>
              <a:t>展开活动</a:t>
            </a:r>
            <a:r>
              <a:rPr sz="2000" spc="0" dirty="0">
                <a:latin typeface="+mn-ea"/>
                <a:cs typeface="宋体"/>
              </a:rPr>
              <a:t> </a:t>
            </a:r>
            <a:r>
              <a:rPr sz="2000" spc="-5" dirty="0">
                <a:latin typeface="+mn-ea"/>
                <a:cs typeface="宋体"/>
              </a:rPr>
              <a:t>——</a:t>
            </a:r>
            <a:r>
              <a:rPr sz="2000" spc="0" dirty="0">
                <a:latin typeface="+mn-ea"/>
                <a:cs typeface="宋体"/>
              </a:rPr>
              <a:t> </a:t>
            </a:r>
            <a:r>
              <a:rPr sz="2000" dirty="0" err="1">
                <a:latin typeface="+mn-ea"/>
                <a:cs typeface="宋体"/>
              </a:rPr>
              <a:t>那里有</a:t>
            </a:r>
            <a:r>
              <a:rPr sz="2000" spc="-15" dirty="0" err="1">
                <a:latin typeface="+mn-ea"/>
                <a:cs typeface="宋体"/>
              </a:rPr>
              <a:t>很</a:t>
            </a:r>
            <a:r>
              <a:rPr sz="2000" dirty="0" err="1">
                <a:latin typeface="+mn-ea"/>
                <a:cs typeface="宋体"/>
              </a:rPr>
              <a:t>多争取对象</a:t>
            </a:r>
            <a:endParaRPr sz="2000" dirty="0">
              <a:latin typeface="+mn-ea"/>
              <a:cs typeface="宋体"/>
            </a:endParaRPr>
          </a:p>
          <a:p>
            <a:pPr marL="371475" indent="-342900">
              <a:lnSpc>
                <a:spcPct val="100000"/>
              </a:lnSpc>
              <a:spcBef>
                <a:spcPts val="1150"/>
              </a:spcBef>
              <a:buFont typeface="Wingdings"/>
              <a:buChar char=""/>
              <a:tabLst>
                <a:tab pos="372110" algn="l"/>
              </a:tabLst>
            </a:pPr>
            <a:r>
              <a:rPr sz="2000" dirty="0">
                <a:latin typeface="+mn-ea"/>
                <a:cs typeface="宋体"/>
              </a:rPr>
              <a:t>借助模</a:t>
            </a:r>
            <a:r>
              <a:rPr sz="2000" spc="-15" dirty="0">
                <a:latin typeface="+mn-ea"/>
                <a:cs typeface="宋体"/>
              </a:rPr>
              <a:t>型</a:t>
            </a:r>
            <a:r>
              <a:rPr sz="2000" dirty="0">
                <a:latin typeface="+mn-ea"/>
                <a:cs typeface="宋体"/>
              </a:rPr>
              <a:t>帮</a:t>
            </a:r>
            <a:r>
              <a:rPr sz="2000" spc="-10" dirty="0">
                <a:latin typeface="+mn-ea"/>
                <a:cs typeface="宋体"/>
              </a:rPr>
              <a:t>助</a:t>
            </a:r>
            <a:r>
              <a:rPr sz="2000" dirty="0">
                <a:latin typeface="+mn-ea"/>
                <a:cs typeface="宋体"/>
              </a:rPr>
              <a:t>奥巴马</a:t>
            </a:r>
            <a:r>
              <a:rPr sz="2000" spc="-15" dirty="0">
                <a:latin typeface="+mn-ea"/>
                <a:cs typeface="宋体"/>
              </a:rPr>
              <a:t>筹</a:t>
            </a:r>
            <a:r>
              <a:rPr sz="2000" dirty="0">
                <a:latin typeface="+mn-ea"/>
                <a:cs typeface="宋体"/>
              </a:rPr>
              <a:t>集</a:t>
            </a:r>
            <a:r>
              <a:rPr sz="2000" spc="-15" dirty="0">
                <a:latin typeface="+mn-ea"/>
                <a:cs typeface="宋体"/>
              </a:rPr>
              <a:t>到</a:t>
            </a:r>
            <a:r>
              <a:rPr sz="2000" dirty="0">
                <a:latin typeface="+mn-ea"/>
                <a:cs typeface="宋体"/>
              </a:rPr>
              <a:t>创纪录的</a:t>
            </a:r>
            <a:r>
              <a:rPr sz="2000" spc="-10" dirty="0">
                <a:latin typeface="+mn-ea"/>
                <a:cs typeface="宋体"/>
              </a:rPr>
              <a:t>10</a:t>
            </a:r>
            <a:r>
              <a:rPr sz="2000" spc="-15" dirty="0">
                <a:latin typeface="+mn-ea"/>
                <a:cs typeface="宋体"/>
              </a:rPr>
              <a:t>亿</a:t>
            </a:r>
            <a:r>
              <a:rPr sz="2000" dirty="0">
                <a:latin typeface="+mn-ea"/>
                <a:cs typeface="宋体"/>
              </a:rPr>
              <a:t>美元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altLang="zh-CN" sz="2400" dirty="0">
              <a:latin typeface="+mn-ea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altLang="zh-CN" sz="2400" dirty="0">
              <a:latin typeface="+mn-ea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altLang="zh-CN" sz="2400" dirty="0">
              <a:latin typeface="+mn-ea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altLang="zh-CN" sz="2400" dirty="0">
              <a:latin typeface="+mn-ea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>
              <a:latin typeface="+mn-ea"/>
              <a:cs typeface="Times New Roman"/>
            </a:endParaRPr>
          </a:p>
          <a:p>
            <a:pPr marL="381635" indent="-342900">
              <a:lnSpc>
                <a:spcPct val="100000"/>
              </a:lnSpc>
              <a:buFont typeface="Wingdings"/>
              <a:buChar char=""/>
              <a:tabLst>
                <a:tab pos="382270" algn="l"/>
              </a:tabLst>
            </a:pPr>
            <a:r>
              <a:rPr sz="2400" dirty="0">
                <a:latin typeface="+mn-ea"/>
                <a:cs typeface="宋体"/>
              </a:rPr>
              <a:t>…</a:t>
            </a:r>
            <a:r>
              <a:rPr sz="2400" spc="-5" dirty="0">
                <a:latin typeface="+mn-ea"/>
                <a:cs typeface="宋体"/>
              </a:rPr>
              <a:t> </a:t>
            </a:r>
            <a:r>
              <a:rPr sz="2400" dirty="0">
                <a:latin typeface="+mn-ea"/>
                <a:cs typeface="宋体"/>
              </a:rPr>
              <a:t>…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9B70C38-97D4-40C7-8D5B-CDC23888A350}"/>
              </a:ext>
            </a:extLst>
          </p:cNvPr>
          <p:cNvGrpSpPr/>
          <p:nvPr/>
        </p:nvGrpSpPr>
        <p:grpSpPr>
          <a:xfrm>
            <a:off x="51190" y="4287674"/>
            <a:ext cx="9048500" cy="1694546"/>
            <a:chOff x="51190" y="4287674"/>
            <a:chExt cx="9048500" cy="1694546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BBE399E9-5595-46E1-8240-44E8C940A8E0}"/>
                </a:ext>
              </a:extLst>
            </p:cNvPr>
            <p:cNvSpPr/>
            <p:nvPr/>
          </p:nvSpPr>
          <p:spPr>
            <a:xfrm>
              <a:off x="51190" y="4287674"/>
              <a:ext cx="9048500" cy="16945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F8965842-A589-48E5-8817-589A564DFBAB}"/>
                </a:ext>
              </a:extLst>
            </p:cNvPr>
            <p:cNvSpPr/>
            <p:nvPr/>
          </p:nvSpPr>
          <p:spPr>
            <a:xfrm>
              <a:off x="173419" y="4361773"/>
              <a:ext cx="8830881" cy="1525959"/>
            </a:xfrm>
            <a:custGeom>
              <a:avLst/>
              <a:gdLst/>
              <a:ahLst/>
              <a:cxnLst/>
              <a:rect l="l" t="t" r="r" b="b"/>
              <a:pathLst>
                <a:path w="8191500" h="1430020">
                  <a:moveTo>
                    <a:pt x="0" y="1429512"/>
                  </a:moveTo>
                  <a:lnTo>
                    <a:pt x="8191500" y="1429512"/>
                  </a:lnTo>
                  <a:lnTo>
                    <a:pt x="8191500" y="0"/>
                  </a:lnTo>
                  <a:lnTo>
                    <a:pt x="0" y="0"/>
                  </a:lnTo>
                  <a:lnTo>
                    <a:pt x="0" y="14295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4399D433-C8E8-4CB5-AE06-498AB4CFA295}"/>
                </a:ext>
              </a:extLst>
            </p:cNvPr>
            <p:cNvSpPr/>
            <p:nvPr/>
          </p:nvSpPr>
          <p:spPr>
            <a:xfrm>
              <a:off x="7539616" y="4404598"/>
              <a:ext cx="1270595" cy="14831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8C56443F-6424-4C68-9114-B17DE1456776}"/>
                </a:ext>
              </a:extLst>
            </p:cNvPr>
            <p:cNvSpPr/>
            <p:nvPr/>
          </p:nvSpPr>
          <p:spPr>
            <a:xfrm>
              <a:off x="7614292" y="4492750"/>
              <a:ext cx="1089609" cy="131725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A74FA91-7728-45D6-B62D-BC4E20E2EB6F}"/>
                </a:ext>
              </a:extLst>
            </p:cNvPr>
            <p:cNvSpPr txBox="1"/>
            <p:nvPr/>
          </p:nvSpPr>
          <p:spPr>
            <a:xfrm>
              <a:off x="206432" y="4486793"/>
              <a:ext cx="7237793" cy="1340247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dirty="0">
                  <a:latin typeface="+mn-ea"/>
                  <a:cs typeface="宋体"/>
                </a:rPr>
                <a:t>例如：利用</a:t>
              </a:r>
              <a:r>
                <a:rPr lang="zh-CN" altLang="en-US" spc="-5" dirty="0">
                  <a:latin typeface="+mn-ea"/>
                  <a:cs typeface="宋体"/>
                </a:rPr>
                <a:t>模型</a:t>
              </a:r>
              <a:r>
                <a:rPr lang="zh-CN" altLang="en-US" dirty="0">
                  <a:latin typeface="+mn-ea"/>
                  <a:cs typeface="宋体"/>
                </a:rPr>
                <a:t>分</a:t>
              </a:r>
              <a:r>
                <a:rPr lang="zh-CN" altLang="en-US" spc="-5" dirty="0">
                  <a:latin typeface="+mn-ea"/>
                  <a:cs typeface="宋体"/>
                </a:rPr>
                <a:t>析出</a:t>
              </a:r>
              <a:r>
                <a:rPr lang="zh-CN" altLang="en-US" dirty="0">
                  <a:latin typeface="+mn-ea"/>
                  <a:cs typeface="宋体"/>
                </a:rPr>
                <a:t>，</a:t>
              </a:r>
              <a:r>
                <a:rPr lang="zh-CN" altLang="en-US" spc="-5" dirty="0">
                  <a:latin typeface="+mn-ea"/>
                  <a:cs typeface="宋体"/>
                </a:rPr>
                <a:t>明星</a:t>
              </a:r>
              <a:r>
                <a:rPr lang="zh-CN" altLang="en-US" dirty="0">
                  <a:latin typeface="+mn-ea"/>
                  <a:cs typeface="宋体"/>
                </a:rPr>
                <a:t>乔</a:t>
              </a:r>
              <a:r>
                <a:rPr lang="zh-CN" altLang="en-US" spc="-5" dirty="0">
                  <a:latin typeface="+mn-ea"/>
                  <a:cs typeface="宋体"/>
                </a:rPr>
                <a:t>治克</a:t>
              </a:r>
              <a:r>
                <a:rPr lang="zh-CN" altLang="en-US" dirty="0">
                  <a:latin typeface="+mn-ea"/>
                  <a:cs typeface="宋体"/>
                </a:rPr>
                <a:t>鲁</a:t>
              </a:r>
              <a:r>
                <a:rPr lang="zh-CN" altLang="en-US" spc="-5" dirty="0">
                  <a:latin typeface="+mn-ea"/>
                  <a:cs typeface="宋体"/>
                </a:rPr>
                <a:t>尼（</a:t>
              </a:r>
              <a:r>
                <a:rPr lang="en-US" altLang="zh-CN" spc="-5" dirty="0">
                  <a:latin typeface="+mn-ea"/>
                  <a:cs typeface="Times New Roman"/>
                </a:rPr>
                <a:t>George</a:t>
              </a:r>
              <a:r>
                <a:rPr lang="zh-CN" altLang="en-US" spc="-30" dirty="0">
                  <a:latin typeface="+mn-ea"/>
                  <a:cs typeface="Times New Roman"/>
                </a:rPr>
                <a:t> </a:t>
              </a:r>
              <a:r>
                <a:rPr lang="en-US" altLang="zh-CN" spc="-5" dirty="0">
                  <a:latin typeface="+mn-ea"/>
                  <a:cs typeface="Times New Roman"/>
                </a:rPr>
                <a:t>Clooney</a:t>
              </a:r>
              <a:r>
                <a:rPr lang="zh-CN" altLang="en-US" spc="-5" dirty="0">
                  <a:latin typeface="+mn-ea"/>
                  <a:cs typeface="宋体"/>
                </a:rPr>
                <a:t>）</a:t>
              </a:r>
              <a:r>
                <a:rPr lang="zh-CN" altLang="en-US" dirty="0">
                  <a:latin typeface="+mn-ea"/>
                  <a:cs typeface="宋体"/>
                </a:rPr>
                <a:t>对于年龄</a:t>
              </a:r>
              <a:r>
                <a:rPr lang="zh-CN" altLang="en-US" spc="-5" dirty="0">
                  <a:latin typeface="+mn-ea"/>
                  <a:cs typeface="宋体"/>
                </a:rPr>
                <a:t>在</a:t>
              </a:r>
              <a:r>
                <a:rPr lang="en-US" altLang="zh-CN" spc="-5" dirty="0">
                  <a:latin typeface="+mn-ea"/>
                  <a:cs typeface="Times New Roman"/>
                </a:rPr>
                <a:t>40-49</a:t>
              </a:r>
              <a:r>
                <a:rPr lang="zh-CN" altLang="en-US" dirty="0">
                  <a:latin typeface="+mn-ea"/>
                  <a:cs typeface="宋体"/>
                </a:rPr>
                <a:t>岁的美西</a:t>
              </a:r>
              <a:r>
                <a:rPr lang="zh-CN" altLang="en-US" spc="-5" dirty="0">
                  <a:latin typeface="+mn-ea"/>
                  <a:cs typeface="宋体"/>
                </a:rPr>
                <a:t>地区</a:t>
              </a:r>
              <a:r>
                <a:rPr lang="zh-CN" altLang="en-US" dirty="0">
                  <a:latin typeface="+mn-ea"/>
                  <a:cs typeface="宋体"/>
                </a:rPr>
                <a:t>女</a:t>
              </a:r>
              <a:r>
                <a:rPr lang="zh-CN" altLang="en-US" spc="-5" dirty="0">
                  <a:latin typeface="+mn-ea"/>
                  <a:cs typeface="宋体"/>
                </a:rPr>
                <a:t>性颇</a:t>
              </a:r>
              <a:r>
                <a:rPr lang="zh-CN" altLang="en-US" dirty="0">
                  <a:latin typeface="+mn-ea"/>
                  <a:cs typeface="宋体"/>
                </a:rPr>
                <a:t>具</a:t>
              </a:r>
              <a:r>
                <a:rPr lang="zh-CN" altLang="en-US" spc="-5" dirty="0">
                  <a:latin typeface="+mn-ea"/>
                  <a:cs typeface="宋体"/>
                </a:rPr>
                <a:t>吸引</a:t>
              </a:r>
              <a:r>
                <a:rPr lang="zh-CN" altLang="en-US" dirty="0">
                  <a:latin typeface="+mn-ea"/>
                  <a:cs typeface="宋体"/>
                </a:rPr>
                <a:t>力</a:t>
              </a:r>
              <a:r>
                <a:rPr lang="zh-CN" altLang="en-US" spc="-5" dirty="0">
                  <a:latin typeface="+mn-ea"/>
                  <a:cs typeface="宋体"/>
                </a:rPr>
                <a:t>，而</a:t>
              </a:r>
              <a:r>
                <a:rPr lang="zh-CN" altLang="en-US" dirty="0">
                  <a:latin typeface="+mn-ea"/>
                  <a:cs typeface="宋体"/>
                </a:rPr>
                <a:t>她</a:t>
              </a:r>
              <a:r>
                <a:rPr lang="zh-CN" altLang="en-US" spc="-5" dirty="0">
                  <a:latin typeface="+mn-ea"/>
                  <a:cs typeface="宋体"/>
                </a:rPr>
                <a:t>们恰</a:t>
              </a:r>
              <a:r>
                <a:rPr lang="zh-CN" altLang="en-US" dirty="0">
                  <a:latin typeface="+mn-ea"/>
                  <a:cs typeface="宋体"/>
                </a:rPr>
                <a:t>是</a:t>
              </a:r>
              <a:r>
                <a:rPr lang="zh-CN" altLang="en-US" spc="-5" dirty="0">
                  <a:latin typeface="+mn-ea"/>
                  <a:cs typeface="宋体"/>
                </a:rPr>
                <a:t>最愿</a:t>
              </a:r>
              <a:r>
                <a:rPr lang="zh-CN" altLang="en-US" dirty="0">
                  <a:latin typeface="+mn-ea"/>
                  <a:cs typeface="宋体"/>
                </a:rPr>
                <a:t>意</a:t>
              </a:r>
              <a:r>
                <a:rPr lang="zh-CN" altLang="en-US" spc="-5" dirty="0">
                  <a:latin typeface="+mn-ea"/>
                  <a:cs typeface="宋体"/>
                </a:rPr>
                <a:t>为和</a:t>
              </a:r>
              <a:r>
                <a:rPr lang="zh-CN" altLang="en-US" dirty="0">
                  <a:latin typeface="+mn-ea"/>
                  <a:cs typeface="宋体"/>
                </a:rPr>
                <a:t>克</a:t>
              </a:r>
              <a:r>
                <a:rPr lang="zh-CN" altLang="en-US" spc="-5" dirty="0">
                  <a:latin typeface="+mn-ea"/>
                  <a:cs typeface="宋体"/>
                </a:rPr>
                <a:t>鲁</a:t>
              </a:r>
              <a:r>
                <a:rPr lang="zh-CN" altLang="en-US" dirty="0">
                  <a:latin typeface="+mn-ea"/>
                  <a:cs typeface="宋体"/>
                </a:rPr>
                <a:t>尼</a:t>
              </a:r>
              <a:r>
                <a:rPr lang="en-US" altLang="zh-CN" spc="-5" dirty="0">
                  <a:latin typeface="+mn-ea"/>
                  <a:cs typeface="Times New Roman"/>
                </a:rPr>
                <a:t>/</a:t>
              </a:r>
              <a:r>
                <a:rPr lang="zh-CN" altLang="en-US" dirty="0">
                  <a:latin typeface="+mn-ea"/>
                  <a:cs typeface="宋体"/>
                </a:rPr>
                <a:t>奥巴</a:t>
              </a:r>
              <a:r>
                <a:rPr lang="zh-CN" altLang="en-US" spc="-5" dirty="0">
                  <a:latin typeface="+mn-ea"/>
                  <a:cs typeface="宋体"/>
                </a:rPr>
                <a:t>马共</a:t>
              </a:r>
              <a:r>
                <a:rPr lang="zh-CN" altLang="en-US" dirty="0">
                  <a:latin typeface="+mn-ea"/>
                  <a:cs typeface="宋体"/>
                </a:rPr>
                <a:t>进晚餐而掏</a:t>
              </a:r>
              <a:r>
                <a:rPr lang="zh-CN" altLang="en-US" spc="-5" dirty="0">
                  <a:latin typeface="+mn-ea"/>
                  <a:cs typeface="宋体"/>
                </a:rPr>
                <a:t>钱的人</a:t>
              </a:r>
              <a:r>
                <a:rPr lang="zh-CN" altLang="en-US" spc="-425" dirty="0">
                  <a:latin typeface="+mn-ea"/>
                  <a:cs typeface="宋体"/>
                </a:rPr>
                <a:t> </a:t>
              </a:r>
              <a:r>
                <a:rPr lang="en-US" altLang="zh-CN" spc="-5" dirty="0">
                  <a:latin typeface="+mn-ea"/>
                  <a:cs typeface="Times New Roman"/>
                </a:rPr>
                <a:t>……</a:t>
              </a:r>
              <a:r>
                <a:rPr lang="zh-CN" altLang="en-US" dirty="0">
                  <a:latin typeface="+mn-ea"/>
                  <a:cs typeface="Times New Roman"/>
                </a:rPr>
                <a:t> </a:t>
              </a:r>
              <a:endParaRPr lang="en-US" altLang="zh-CN" dirty="0">
                <a:latin typeface="+mn-ea"/>
                <a:cs typeface="Times New Roman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dirty="0">
                  <a:latin typeface="+mn-ea"/>
                  <a:cs typeface="宋体"/>
                </a:rPr>
                <a:t>乔治克鲁尼</a:t>
              </a:r>
              <a:r>
                <a:rPr lang="zh-CN" altLang="en-US" spc="-5" dirty="0">
                  <a:latin typeface="+mn-ea"/>
                  <a:cs typeface="宋体"/>
                </a:rPr>
                <a:t>为奥</a:t>
              </a:r>
              <a:r>
                <a:rPr lang="zh-CN" altLang="en-US" dirty="0">
                  <a:latin typeface="+mn-ea"/>
                  <a:cs typeface="宋体"/>
                </a:rPr>
                <a:t>巴</a:t>
              </a:r>
              <a:r>
                <a:rPr lang="zh-CN" altLang="en-US" spc="-5" dirty="0">
                  <a:latin typeface="+mn-ea"/>
                  <a:cs typeface="宋体"/>
                </a:rPr>
                <a:t>马举</a:t>
              </a:r>
              <a:r>
                <a:rPr lang="zh-CN" altLang="en-US" dirty="0">
                  <a:latin typeface="+mn-ea"/>
                  <a:cs typeface="宋体"/>
                </a:rPr>
                <a:t>办</a:t>
              </a:r>
              <a:r>
                <a:rPr lang="zh-CN" altLang="en-US" spc="-5" dirty="0">
                  <a:latin typeface="+mn-ea"/>
                  <a:cs typeface="宋体"/>
                </a:rPr>
                <a:t>的竞</a:t>
              </a:r>
              <a:r>
                <a:rPr lang="zh-CN" altLang="en-US" dirty="0">
                  <a:latin typeface="+mn-ea"/>
                  <a:cs typeface="宋体"/>
                </a:rPr>
                <a:t>选</a:t>
              </a:r>
              <a:r>
                <a:rPr lang="zh-CN" altLang="en-US" spc="-5" dirty="0">
                  <a:latin typeface="+mn-ea"/>
                  <a:cs typeface="宋体"/>
                </a:rPr>
                <a:t>筹资</a:t>
              </a:r>
              <a:r>
                <a:rPr lang="zh-CN" altLang="en-US" dirty="0">
                  <a:latin typeface="+mn-ea"/>
                  <a:cs typeface="宋体"/>
                </a:rPr>
                <a:t>晚</a:t>
              </a:r>
              <a:r>
                <a:rPr lang="zh-CN" altLang="en-US" spc="-5" dirty="0">
                  <a:latin typeface="+mn-ea"/>
                  <a:cs typeface="宋体"/>
                </a:rPr>
                <a:t>宴成</a:t>
              </a:r>
              <a:r>
                <a:rPr lang="zh-CN" altLang="en-US" dirty="0">
                  <a:latin typeface="+mn-ea"/>
                  <a:cs typeface="宋体"/>
                </a:rPr>
                <a:t>功</a:t>
              </a:r>
              <a:r>
                <a:rPr lang="zh-CN" altLang="en-US" spc="-5" dirty="0">
                  <a:latin typeface="+mn-ea"/>
                  <a:cs typeface="宋体"/>
                </a:rPr>
                <a:t>募集</a:t>
              </a:r>
              <a:r>
                <a:rPr lang="zh-CN" altLang="en-US" dirty="0">
                  <a:latin typeface="+mn-ea"/>
                  <a:cs typeface="宋体"/>
                </a:rPr>
                <a:t>到</a:t>
              </a:r>
              <a:r>
                <a:rPr lang="en-US" altLang="zh-CN" spc="-5" dirty="0">
                  <a:latin typeface="+mn-ea"/>
                  <a:cs typeface="Times New Roman"/>
                </a:rPr>
                <a:t>1500</a:t>
              </a:r>
              <a:r>
                <a:rPr lang="zh-CN" altLang="en-US" dirty="0">
                  <a:latin typeface="+mn-ea"/>
                  <a:cs typeface="宋体"/>
                </a:rPr>
                <a:t>万美元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192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>
                <a:latin typeface="宋体"/>
                <a:cs typeface="宋体"/>
              </a:rPr>
              <a:t>例如：帮助奥巴马胜选</a:t>
            </a:r>
            <a:r>
              <a:rPr lang="zh-CN" altLang="en-US" spc="-430" dirty="0">
                <a:latin typeface="宋体"/>
                <a:cs typeface="宋体"/>
              </a:rPr>
              <a:t> </a:t>
            </a:r>
            <a:r>
              <a:rPr lang="zh-CN" altLang="en-US" sz="2400" dirty="0">
                <a:latin typeface="宋体"/>
                <a:cs typeface="宋体"/>
              </a:rPr>
              <a:t>（政治）</a:t>
            </a:r>
            <a:endParaRPr lang="zh-CN" altLang="en-US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D9DE3FF4-74C9-4B7E-AB07-8F8B01A47474}"/>
              </a:ext>
            </a:extLst>
          </p:cNvPr>
          <p:cNvSpPr/>
          <p:nvPr/>
        </p:nvSpPr>
        <p:spPr>
          <a:xfrm>
            <a:off x="195071" y="1286255"/>
            <a:ext cx="6013704" cy="3383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AD89795-852E-4420-8AB4-E972016E65EA}"/>
              </a:ext>
            </a:extLst>
          </p:cNvPr>
          <p:cNvGrpSpPr/>
          <p:nvPr/>
        </p:nvGrpSpPr>
        <p:grpSpPr>
          <a:xfrm>
            <a:off x="6461393" y="1394460"/>
            <a:ext cx="2312781" cy="3389292"/>
            <a:chOff x="6461393" y="1394460"/>
            <a:chExt cx="2312781" cy="3389292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8CEA14C1-A945-434B-9D97-8791F7B31E5C}"/>
                </a:ext>
              </a:extLst>
            </p:cNvPr>
            <p:cNvSpPr/>
            <p:nvPr/>
          </p:nvSpPr>
          <p:spPr>
            <a:xfrm>
              <a:off x="6713219" y="1394460"/>
              <a:ext cx="1667255" cy="19232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E184D308-D377-4B49-B9B1-5BCE6F3350AB}"/>
                </a:ext>
              </a:extLst>
            </p:cNvPr>
            <p:cNvSpPr txBox="1"/>
            <p:nvPr/>
          </p:nvSpPr>
          <p:spPr>
            <a:xfrm>
              <a:off x="6461393" y="3413505"/>
              <a:ext cx="2312781" cy="1370247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5"/>
                </a:spcBef>
              </a:pPr>
              <a:r>
                <a:rPr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队长</a:t>
              </a:r>
              <a:r>
                <a:rPr sz="2000" spc="-5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：Rayid</a:t>
              </a:r>
              <a:r>
                <a:rPr sz="2000" spc="-35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 </a:t>
              </a:r>
              <a:r>
                <a:rPr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Ghani</a:t>
              </a:r>
            </a:p>
            <a:p>
              <a:pPr marR="5080" algn="ctr">
                <a:lnSpc>
                  <a:spcPct val="100000"/>
                </a:lnSpc>
                <a:spcBef>
                  <a:spcPts val="1675"/>
                </a:spcBef>
              </a:pPr>
              <a:r>
                <a:rPr spc="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卡</a:t>
              </a:r>
              <a:r>
                <a:rPr spc="-5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内基</a:t>
              </a:r>
              <a:r>
                <a:rPr spc="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梅</a:t>
              </a:r>
              <a:r>
                <a:rPr spc="-5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隆大学</a:t>
              </a:r>
              <a:r>
                <a:rPr spc="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机</a:t>
              </a:r>
              <a:r>
                <a:rPr spc="-5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器学</a:t>
              </a:r>
              <a:r>
                <a:rPr spc="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习</a:t>
              </a:r>
              <a:r>
                <a:rPr spc="-5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系</a:t>
              </a:r>
              <a:r>
                <a:rPr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首</a:t>
              </a:r>
              <a:r>
                <a:rPr spc="-5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任系</a:t>
              </a:r>
              <a:r>
                <a:rPr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主</a:t>
              </a:r>
              <a:r>
                <a:rPr spc="-5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任Tom</a:t>
              </a:r>
              <a:r>
                <a:rPr spc="-45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 </a:t>
              </a:r>
              <a:r>
                <a:rPr spc="-5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Mitchell</a:t>
              </a:r>
              <a:r>
                <a:rPr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教</a:t>
              </a:r>
              <a:r>
                <a:rPr spc="-5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授的</a:t>
              </a:r>
              <a:r>
                <a:rPr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博</a:t>
              </a:r>
              <a:r>
                <a:rPr spc="-5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士生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353B87A2-EFAC-4F58-A137-28972CC00E1C}"/>
              </a:ext>
            </a:extLst>
          </p:cNvPr>
          <p:cNvSpPr txBox="1"/>
          <p:nvPr/>
        </p:nvSpPr>
        <p:spPr>
          <a:xfrm>
            <a:off x="727113" y="5130810"/>
            <a:ext cx="8246126" cy="1462783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4981D8B-6AFF-4DA5-8891-700DB826A02B}"/>
              </a:ext>
            </a:extLst>
          </p:cNvPr>
          <p:cNvSpPr txBox="1"/>
          <p:nvPr/>
        </p:nvSpPr>
        <p:spPr>
          <a:xfrm>
            <a:off x="1030077" y="4952082"/>
            <a:ext cx="6290631" cy="1209545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B19157E-6F8E-4E74-98FB-2F46ABD40EF9}"/>
              </a:ext>
            </a:extLst>
          </p:cNvPr>
          <p:cNvSpPr/>
          <p:nvPr/>
        </p:nvSpPr>
        <p:spPr>
          <a:xfrm>
            <a:off x="727113" y="4992174"/>
            <a:ext cx="7689774" cy="1452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latin typeface="+mn-ea"/>
              </a:rPr>
              <a:t>这个团队行动保密，定期向奥巴马报送各种预测结果；</a:t>
            </a:r>
          </a:p>
          <a:p>
            <a:pPr algn="ctr">
              <a:lnSpc>
                <a:spcPct val="120000"/>
              </a:lnSpc>
            </a:pPr>
            <a:r>
              <a:rPr lang="zh-CN" altLang="en-US" sz="2400" dirty="0">
                <a:latin typeface="+mn-ea"/>
              </a:rPr>
              <a:t>被奥巴马公开称为总统竞选的“核武器按钮”</a:t>
            </a:r>
          </a:p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rgbClr val="3201CF"/>
                </a:solidFill>
                <a:latin typeface="+mn-ea"/>
              </a:rPr>
              <a:t>(“They are our nuclear codes”)</a:t>
            </a:r>
          </a:p>
        </p:txBody>
      </p:sp>
    </p:spTree>
    <p:extLst>
      <p:ext uri="{BB962C8B-B14F-4D97-AF65-F5344CB8AC3E}">
        <p14:creationId xmlns:p14="http://schemas.microsoft.com/office/powerpoint/2010/main" val="104648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>
                <a:solidFill>
                  <a:srgbClr val="000000"/>
                </a:solidFill>
              </a:rPr>
              <a:t>机器学习源自“人工智能”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4420FA0-8E17-40A4-8FEE-095B48B26B93}"/>
              </a:ext>
            </a:extLst>
          </p:cNvPr>
          <p:cNvGrpSpPr/>
          <p:nvPr/>
        </p:nvGrpSpPr>
        <p:grpSpPr>
          <a:xfrm>
            <a:off x="7223759" y="80772"/>
            <a:ext cx="1812036" cy="3601044"/>
            <a:chOff x="7223759" y="80772"/>
            <a:chExt cx="1812036" cy="3601044"/>
          </a:xfrm>
        </p:grpSpPr>
        <p:sp>
          <p:nvSpPr>
            <p:cNvPr id="4" name="object 2">
              <a:extLst>
                <a:ext uri="{FF2B5EF4-FFF2-40B4-BE49-F238E27FC236}">
                  <a16:creationId xmlns:a16="http://schemas.microsoft.com/office/drawing/2014/main" id="{032917A8-C86C-441E-8299-B5A0F989EE98}"/>
                </a:ext>
              </a:extLst>
            </p:cNvPr>
            <p:cNvSpPr txBox="1"/>
            <p:nvPr/>
          </p:nvSpPr>
          <p:spPr>
            <a:xfrm>
              <a:off x="7266559" y="2684748"/>
              <a:ext cx="1650364" cy="99706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95"/>
                </a:spcBef>
              </a:pPr>
              <a:r>
                <a:rPr sz="1600" spc="-5" dirty="0">
                  <a:latin typeface="+mn-ea"/>
                  <a:cs typeface="宋体"/>
                </a:rPr>
                <a:t>约翰</a:t>
              </a:r>
              <a:r>
                <a:rPr sz="1600" spc="-25" dirty="0">
                  <a:latin typeface="+mn-ea"/>
                  <a:cs typeface="宋体"/>
                </a:rPr>
                <a:t> </a:t>
              </a:r>
              <a:r>
                <a:rPr sz="1600" spc="-5" dirty="0">
                  <a:latin typeface="+mn-ea"/>
                  <a:cs typeface="宋体"/>
                </a:rPr>
                <a:t>麦卡锡</a:t>
              </a:r>
              <a:endParaRPr sz="1600" dirty="0">
                <a:latin typeface="+mn-ea"/>
                <a:cs typeface="宋体"/>
              </a:endParaRPr>
            </a:p>
            <a:p>
              <a:pPr marL="102235" algn="ctr">
                <a:lnSpc>
                  <a:spcPct val="100000"/>
                </a:lnSpc>
                <a:spcBef>
                  <a:spcPts val="5"/>
                </a:spcBef>
              </a:pPr>
              <a:r>
                <a:rPr sz="1600" spc="-5" dirty="0">
                  <a:latin typeface="+mn-ea"/>
                  <a:cs typeface="宋体"/>
                </a:rPr>
                <a:t>(1927-2011)</a:t>
              </a:r>
              <a:endParaRPr sz="1600" dirty="0">
                <a:latin typeface="+mn-ea"/>
                <a:cs typeface="宋体"/>
              </a:endParaRPr>
            </a:p>
            <a:p>
              <a:pPr algn="ctr">
                <a:lnSpc>
                  <a:spcPct val="100000"/>
                </a:lnSpc>
              </a:pPr>
              <a:r>
                <a:rPr sz="1600" spc="0" dirty="0">
                  <a:latin typeface="+mn-ea"/>
                  <a:cs typeface="宋体"/>
                </a:rPr>
                <a:t>“</a:t>
              </a:r>
              <a:r>
                <a:rPr sz="1600" spc="-5" dirty="0" err="1">
                  <a:latin typeface="+mn-ea"/>
                  <a:cs typeface="宋体"/>
                </a:rPr>
                <a:t>人工</a:t>
              </a:r>
              <a:r>
                <a:rPr sz="1600" spc="0" dirty="0" err="1">
                  <a:latin typeface="+mn-ea"/>
                  <a:cs typeface="宋体"/>
                </a:rPr>
                <a:t>智</a:t>
              </a:r>
              <a:r>
                <a:rPr sz="1600" spc="-5" dirty="0" err="1">
                  <a:latin typeface="+mn-ea"/>
                  <a:cs typeface="宋体"/>
                </a:rPr>
                <a:t>能之父</a:t>
              </a:r>
              <a:r>
                <a:rPr sz="1600" spc="-5" dirty="0">
                  <a:latin typeface="+mn-ea"/>
                  <a:cs typeface="宋体"/>
                </a:rPr>
                <a:t>”</a:t>
              </a:r>
              <a:endParaRPr lang="en-US" altLang="zh-CN" sz="1600" spc="-5" dirty="0">
                <a:latin typeface="+mn-ea"/>
                <a:cs typeface="宋体"/>
              </a:endParaRPr>
            </a:p>
            <a:p>
              <a:pPr algn="ctr"/>
              <a:r>
                <a:rPr lang="en-US" altLang="zh-CN" sz="1600" dirty="0">
                  <a:latin typeface="+mn-ea"/>
                  <a:cs typeface="宋体"/>
                </a:rPr>
                <a:t>197</a:t>
              </a:r>
              <a:r>
                <a:rPr lang="en-US" altLang="zh-CN" sz="1600" spc="-15" dirty="0">
                  <a:latin typeface="+mn-ea"/>
                  <a:cs typeface="宋体"/>
                </a:rPr>
                <a:t>1</a:t>
              </a:r>
              <a:r>
                <a:rPr lang="zh-CN" altLang="en-US" sz="1600" spc="-5" dirty="0">
                  <a:latin typeface="+mn-ea"/>
                  <a:cs typeface="宋体"/>
                </a:rPr>
                <a:t>年</a:t>
              </a:r>
              <a:r>
                <a:rPr lang="zh-CN" altLang="en-US" sz="1600" dirty="0">
                  <a:latin typeface="+mn-ea"/>
                  <a:cs typeface="宋体"/>
                </a:rPr>
                <a:t>图</a:t>
              </a:r>
              <a:r>
                <a:rPr lang="zh-CN" altLang="en-US" sz="1600" spc="-5" dirty="0">
                  <a:latin typeface="+mn-ea"/>
                  <a:cs typeface="宋体"/>
                </a:rPr>
                <a:t>灵奖</a:t>
              </a:r>
              <a:endParaRPr lang="zh-CN" altLang="en-US" sz="1600" dirty="0">
                <a:latin typeface="+mn-ea"/>
                <a:cs typeface="宋体"/>
              </a:endParaRPr>
            </a:p>
          </p:txBody>
        </p:sp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59979EB0-9CE0-445E-9715-3D94A410D953}"/>
                </a:ext>
              </a:extLst>
            </p:cNvPr>
            <p:cNvSpPr/>
            <p:nvPr/>
          </p:nvSpPr>
          <p:spPr>
            <a:xfrm>
              <a:off x="7223759" y="80772"/>
              <a:ext cx="1812036" cy="25435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4">
            <a:extLst>
              <a:ext uri="{FF2B5EF4-FFF2-40B4-BE49-F238E27FC236}">
                <a16:creationId xmlns:a16="http://schemas.microsoft.com/office/drawing/2014/main" id="{35E36697-222B-4C20-96B3-3F2CF9E884F7}"/>
              </a:ext>
            </a:extLst>
          </p:cNvPr>
          <p:cNvSpPr txBox="1"/>
          <p:nvPr/>
        </p:nvSpPr>
        <p:spPr>
          <a:xfrm>
            <a:off x="319227" y="1303401"/>
            <a:ext cx="6130925" cy="19441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FF"/>
                </a:solidFill>
                <a:latin typeface="Verdana"/>
                <a:cs typeface="Verdana"/>
              </a:rPr>
              <a:t>Artificial </a:t>
            </a:r>
            <a:r>
              <a:rPr sz="1800" b="1" spc="-5" dirty="0">
                <a:solidFill>
                  <a:srgbClr val="0000FF"/>
                </a:solidFill>
                <a:latin typeface="Verdana"/>
                <a:cs typeface="Verdana"/>
              </a:rPr>
              <a:t>Intelligence (AI), </a:t>
            </a:r>
            <a:r>
              <a:rPr sz="1800" spc="-5" dirty="0">
                <a:solidFill>
                  <a:srgbClr val="0000FF"/>
                </a:solidFill>
                <a:latin typeface="Verdana"/>
                <a:cs typeface="Verdana"/>
              </a:rPr>
              <a:t>1956</a:t>
            </a:r>
            <a:r>
              <a:rPr sz="1800" spc="10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00FF"/>
                </a:solidFill>
                <a:latin typeface="Verdana"/>
                <a:cs typeface="Verdana"/>
              </a:rPr>
              <a:t>-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  <a:tabLst>
                <a:tab pos="1877060" algn="l"/>
              </a:tabLst>
            </a:pPr>
            <a:r>
              <a:rPr sz="2400" spc="-5" dirty="0">
                <a:latin typeface="Verdana"/>
                <a:cs typeface="Verdana"/>
              </a:rPr>
              <a:t>1956</a:t>
            </a:r>
            <a:r>
              <a:rPr sz="2400" dirty="0">
                <a:latin typeface="宋体"/>
                <a:cs typeface="宋体"/>
              </a:rPr>
              <a:t>年夏</a:t>
            </a:r>
            <a:r>
              <a:rPr lang="en-US" altLang="zh-CN" sz="2400" dirty="0">
                <a:latin typeface="宋体"/>
                <a:cs typeface="宋体"/>
              </a:rPr>
              <a:t> </a:t>
            </a:r>
            <a:r>
              <a:rPr sz="2400" dirty="0" err="1">
                <a:latin typeface="宋体"/>
                <a:cs typeface="宋体"/>
              </a:rPr>
              <a:t>美国达特茅斯学院</a:t>
            </a:r>
            <a:endParaRPr sz="2400" dirty="0">
              <a:latin typeface="宋体"/>
              <a:cs typeface="宋体"/>
            </a:endParaRPr>
          </a:p>
          <a:p>
            <a:pPr marL="48260">
              <a:lnSpc>
                <a:spcPct val="100000"/>
              </a:lnSpc>
              <a:spcBef>
                <a:spcPts val="1789"/>
              </a:spcBef>
            </a:pPr>
            <a:r>
              <a:rPr sz="1800" spc="-10" dirty="0">
                <a:latin typeface="Verdana"/>
                <a:cs typeface="Verdana"/>
              </a:rPr>
              <a:t>J. </a:t>
            </a:r>
            <a:r>
              <a:rPr sz="1800" spc="-25" dirty="0">
                <a:latin typeface="Verdana"/>
                <a:cs typeface="Verdana"/>
              </a:rPr>
              <a:t>McCarthy, </a:t>
            </a:r>
            <a:r>
              <a:rPr sz="1800" spc="-5" dirty="0">
                <a:latin typeface="Verdana"/>
                <a:cs typeface="Verdana"/>
              </a:rPr>
              <a:t>M. </a:t>
            </a:r>
            <a:r>
              <a:rPr sz="1800" spc="-25" dirty="0">
                <a:latin typeface="Verdana"/>
                <a:cs typeface="Verdana"/>
              </a:rPr>
              <a:t>Minsky, </a:t>
            </a:r>
            <a:r>
              <a:rPr sz="1800" spc="-5" dirty="0">
                <a:latin typeface="Verdana"/>
                <a:cs typeface="Verdana"/>
              </a:rPr>
              <a:t>N. </a:t>
            </a:r>
            <a:r>
              <a:rPr sz="1800" spc="-30" dirty="0">
                <a:latin typeface="Verdana"/>
                <a:cs typeface="Verdana"/>
              </a:rPr>
              <a:t>Lochester, </a:t>
            </a:r>
            <a:r>
              <a:rPr sz="1800" dirty="0">
                <a:latin typeface="Verdana"/>
                <a:cs typeface="Verdana"/>
              </a:rPr>
              <a:t>C. E.</a:t>
            </a:r>
            <a:r>
              <a:rPr sz="1800" spc="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Shannon,</a:t>
            </a:r>
          </a:p>
          <a:p>
            <a:pPr marL="48260">
              <a:lnSpc>
                <a:spcPct val="100000"/>
              </a:lnSpc>
              <a:spcBef>
                <a:spcPts val="615"/>
              </a:spcBef>
            </a:pPr>
            <a:r>
              <a:rPr sz="1800" dirty="0">
                <a:latin typeface="Verdana"/>
                <a:cs typeface="Verdana"/>
              </a:rPr>
              <a:t>H.A.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Simon,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A.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Newell,</a:t>
            </a:r>
            <a:r>
              <a:rPr sz="1800" spc="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A.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L.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Samuel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宋体"/>
                <a:cs typeface="宋体"/>
              </a:rPr>
              <a:t>等</a:t>
            </a:r>
            <a:r>
              <a:rPr sz="1800" spc="-5" dirty="0">
                <a:latin typeface="Verdana"/>
                <a:cs typeface="Verdana"/>
              </a:rPr>
              <a:t>10</a:t>
            </a:r>
            <a:r>
              <a:rPr sz="1800" dirty="0">
                <a:latin typeface="宋体"/>
                <a:cs typeface="宋体"/>
              </a:rPr>
              <a:t>余人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9CB7F74-03EF-4691-92C1-BB943DD1AA85}"/>
              </a:ext>
            </a:extLst>
          </p:cNvPr>
          <p:cNvSpPr txBox="1"/>
          <p:nvPr/>
        </p:nvSpPr>
        <p:spPr>
          <a:xfrm>
            <a:off x="275843" y="3763409"/>
            <a:ext cx="8362950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980"/>
              </a:lnSpc>
            </a:pPr>
            <a:r>
              <a:rPr sz="2800" spc="-5" dirty="0" err="1">
                <a:solidFill>
                  <a:srgbClr val="FF0000"/>
                </a:solidFill>
                <a:latin typeface="宋体"/>
                <a:cs typeface="宋体"/>
              </a:rPr>
              <a:t>达特茅斯会议标志着人工智能这一学科的诞生</a:t>
            </a:r>
            <a:endParaRPr sz="2800" dirty="0">
              <a:latin typeface="宋体"/>
              <a:cs typeface="宋体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6707BC71-ED22-4D33-B181-BE4ADC3AA9BD}"/>
              </a:ext>
            </a:extLst>
          </p:cNvPr>
          <p:cNvSpPr txBox="1"/>
          <p:nvPr/>
        </p:nvSpPr>
        <p:spPr>
          <a:xfrm>
            <a:off x="275843" y="4253484"/>
            <a:ext cx="8641080" cy="2301527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latin typeface="Times New Roman"/>
                <a:cs typeface="Times New Roman"/>
              </a:rPr>
              <a:t>John McCarthy (1927 - 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2011):</a:t>
            </a:r>
            <a:endParaRPr lang="en-US" altLang="zh-CN"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310"/>
              </a:spcBef>
            </a:pPr>
            <a:endParaRPr lang="en-US" altLang="zh-CN" sz="1800" spc="-5" dirty="0">
              <a:latin typeface="Times New Roman"/>
              <a:cs typeface="Times New Roman"/>
            </a:endParaRPr>
          </a:p>
          <a:p>
            <a:pPr marL="91440" algn="just">
              <a:lnSpc>
                <a:spcPct val="120000"/>
              </a:lnSpc>
              <a:spcBef>
                <a:spcPts val="310"/>
              </a:spcBef>
            </a:pPr>
            <a:r>
              <a:rPr sz="1800" spc="-5" dirty="0">
                <a:latin typeface="Times New Roman"/>
                <a:cs typeface="Times New Roman"/>
              </a:rPr>
              <a:t>1971</a:t>
            </a:r>
            <a:r>
              <a:rPr sz="1800" spc="-5" dirty="0">
                <a:latin typeface="宋体"/>
                <a:cs typeface="宋体"/>
              </a:rPr>
              <a:t>年获</a:t>
            </a:r>
            <a:r>
              <a:rPr sz="1800" dirty="0">
                <a:latin typeface="宋体"/>
                <a:cs typeface="宋体"/>
              </a:rPr>
              <a:t>图</a:t>
            </a:r>
            <a:r>
              <a:rPr sz="1800" spc="-15" dirty="0">
                <a:latin typeface="宋体"/>
                <a:cs typeface="宋体"/>
              </a:rPr>
              <a:t>灵</a:t>
            </a:r>
            <a:r>
              <a:rPr sz="1800" spc="-5" dirty="0">
                <a:latin typeface="宋体"/>
                <a:cs typeface="宋体"/>
              </a:rPr>
              <a:t>奖</a:t>
            </a:r>
            <a:r>
              <a:rPr sz="1800" dirty="0">
                <a:latin typeface="Times New Roman"/>
                <a:cs typeface="Times New Roman"/>
              </a:rPr>
              <a:t>, </a:t>
            </a:r>
            <a:r>
              <a:rPr sz="1800" spc="-5" dirty="0">
                <a:latin typeface="Times New Roman"/>
                <a:cs typeface="Times New Roman"/>
              </a:rPr>
              <a:t>1985</a:t>
            </a:r>
            <a:r>
              <a:rPr sz="1800" spc="-5" dirty="0">
                <a:latin typeface="宋体"/>
                <a:cs typeface="宋体"/>
              </a:rPr>
              <a:t>年获</a:t>
            </a:r>
            <a:r>
              <a:rPr sz="1800" spc="-5" dirty="0">
                <a:latin typeface="Times New Roman"/>
                <a:cs typeface="Times New Roman"/>
              </a:rPr>
              <a:t>IJCAI</a:t>
            </a:r>
            <a:r>
              <a:rPr sz="1800" spc="-5" dirty="0">
                <a:latin typeface="宋体"/>
                <a:cs typeface="宋体"/>
              </a:rPr>
              <a:t>终身成就奖。人工智能之父。他提出了“人工智能”  </a:t>
            </a:r>
            <a:r>
              <a:rPr sz="1800" dirty="0" err="1">
                <a:latin typeface="宋体"/>
                <a:cs typeface="宋体"/>
              </a:rPr>
              <a:t>的概念，设计出函数型程序设计语言</a:t>
            </a:r>
            <a:r>
              <a:rPr sz="1800" spc="-5" dirty="0" err="1">
                <a:latin typeface="Times New Roman"/>
                <a:cs typeface="Times New Roman"/>
              </a:rPr>
              <a:t>Lisp</a:t>
            </a:r>
            <a:r>
              <a:rPr sz="1800" spc="-5" dirty="0" err="1">
                <a:latin typeface="宋体"/>
                <a:cs typeface="宋体"/>
              </a:rPr>
              <a:t>，</a:t>
            </a:r>
            <a:r>
              <a:rPr sz="1800" dirty="0" err="1">
                <a:latin typeface="宋体"/>
                <a:cs typeface="宋体"/>
              </a:rPr>
              <a:t>发展了递归的概念，提出常识推理和</a:t>
            </a:r>
            <a:r>
              <a:rPr lang="zh-CN" altLang="en-US" sz="1800" dirty="0">
                <a:latin typeface="宋体"/>
                <a:cs typeface="宋体"/>
              </a:rPr>
              <a:t>情境 </a:t>
            </a:r>
            <a:r>
              <a:rPr sz="1800" dirty="0">
                <a:latin typeface="宋体"/>
                <a:cs typeface="宋体"/>
              </a:rPr>
              <a:t>演算。出生于共产党家庭，从小阅读《</a:t>
            </a:r>
            <a:r>
              <a:rPr sz="1800" dirty="0">
                <a:latin typeface="Times New Roman"/>
                <a:cs typeface="Times New Roman"/>
              </a:rPr>
              <a:t>10</a:t>
            </a:r>
            <a:r>
              <a:rPr sz="1800" dirty="0">
                <a:latin typeface="宋体"/>
                <a:cs typeface="宋体"/>
              </a:rPr>
              <a:t>万个为什么》，中学时自修</a:t>
            </a:r>
            <a:r>
              <a:rPr sz="1800" spc="-20" dirty="0">
                <a:latin typeface="Times New Roman"/>
                <a:cs typeface="Times New Roman"/>
              </a:rPr>
              <a:t>CalTech</a:t>
            </a:r>
            <a:r>
              <a:rPr sz="1800" dirty="0">
                <a:latin typeface="宋体"/>
                <a:cs typeface="宋体"/>
              </a:rPr>
              <a:t>的数学课程，</a:t>
            </a:r>
            <a:r>
              <a:rPr sz="1800" dirty="0">
                <a:latin typeface="Times New Roman"/>
                <a:cs typeface="Times New Roman"/>
              </a:rPr>
              <a:t>17</a:t>
            </a:r>
            <a:r>
              <a:rPr sz="1800" dirty="0">
                <a:latin typeface="宋体"/>
                <a:cs typeface="宋体"/>
              </a:rPr>
              <a:t>岁进</a:t>
            </a:r>
            <a:r>
              <a:rPr sz="1800" spc="-5" dirty="0">
                <a:latin typeface="宋体"/>
                <a:cs typeface="宋体"/>
              </a:rPr>
              <a:t>入</a:t>
            </a:r>
            <a:r>
              <a:rPr sz="1800" spc="-20" dirty="0">
                <a:latin typeface="Times New Roman"/>
                <a:cs typeface="Times New Roman"/>
              </a:rPr>
              <a:t>CalTech</a:t>
            </a:r>
            <a:r>
              <a:rPr sz="1800" dirty="0">
                <a:latin typeface="宋体"/>
                <a:cs typeface="宋体"/>
              </a:rPr>
              <a:t>时免修两年数学，</a:t>
            </a:r>
            <a:r>
              <a:rPr sz="1800" dirty="0">
                <a:latin typeface="Times New Roman"/>
                <a:cs typeface="Times New Roman"/>
              </a:rPr>
              <a:t>22</a:t>
            </a:r>
            <a:r>
              <a:rPr sz="1800" dirty="0">
                <a:latin typeface="宋体"/>
                <a:cs typeface="宋体"/>
              </a:rPr>
              <a:t>岁在</a:t>
            </a:r>
            <a:r>
              <a:rPr sz="1800" dirty="0">
                <a:latin typeface="Times New Roman"/>
                <a:cs typeface="Times New Roman"/>
              </a:rPr>
              <a:t>Princeton</a:t>
            </a:r>
            <a:r>
              <a:rPr sz="1800" dirty="0">
                <a:latin typeface="宋体"/>
                <a:cs typeface="宋体"/>
              </a:rPr>
              <a:t>获博士学位，</a:t>
            </a:r>
            <a:r>
              <a:rPr sz="1800" dirty="0">
                <a:latin typeface="Times New Roman"/>
                <a:cs typeface="Times New Roman"/>
              </a:rPr>
              <a:t>37</a:t>
            </a:r>
            <a:r>
              <a:rPr sz="1800" dirty="0">
                <a:latin typeface="宋体"/>
                <a:cs typeface="宋体"/>
              </a:rPr>
              <a:t>岁担任</a:t>
            </a:r>
            <a:r>
              <a:rPr sz="1800" dirty="0">
                <a:latin typeface="Times New Roman"/>
                <a:cs typeface="Times New Roman"/>
              </a:rPr>
              <a:t>Stanford</a:t>
            </a:r>
            <a:r>
              <a:rPr sz="1800" dirty="0">
                <a:latin typeface="宋体"/>
                <a:cs typeface="宋体"/>
              </a:rPr>
              <a:t>大学</a:t>
            </a:r>
            <a:r>
              <a:rPr sz="1800" spc="-5" dirty="0">
                <a:latin typeface="Times New Roman"/>
                <a:cs typeface="Times New Roman"/>
              </a:rPr>
              <a:t>AI</a:t>
            </a:r>
            <a:r>
              <a:rPr sz="1800" dirty="0">
                <a:latin typeface="宋体"/>
                <a:cs typeface="宋体"/>
              </a:rPr>
              <a:t>实验室主任。</a:t>
            </a:r>
          </a:p>
        </p:txBody>
      </p:sp>
    </p:spTree>
    <p:extLst>
      <p:ext uri="{BB962C8B-B14F-4D97-AF65-F5344CB8AC3E}">
        <p14:creationId xmlns:p14="http://schemas.microsoft.com/office/powerpoint/2010/main" val="286966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第一</a:t>
            </a:r>
            <a:r>
              <a:rPr lang="zh-CN" altLang="en-US" spc="-15" dirty="0">
                <a:solidFill>
                  <a:srgbClr val="000000"/>
                </a:solidFill>
              </a:rPr>
              <a:t>阶</a:t>
            </a:r>
            <a:r>
              <a:rPr lang="zh-CN" altLang="en-US" dirty="0">
                <a:solidFill>
                  <a:srgbClr val="000000"/>
                </a:solidFill>
              </a:rPr>
              <a:t>段：</a:t>
            </a:r>
            <a:r>
              <a:rPr lang="zh-CN" altLang="en-US" spc="-15" dirty="0">
                <a:solidFill>
                  <a:srgbClr val="000000"/>
                </a:solidFill>
              </a:rPr>
              <a:t>推</a:t>
            </a:r>
            <a:r>
              <a:rPr lang="zh-CN" altLang="en-US" dirty="0">
                <a:solidFill>
                  <a:srgbClr val="000000"/>
                </a:solidFill>
              </a:rPr>
              <a:t>理期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5DB0392E-04E0-46A0-B6F9-0F2BC876CA0D}"/>
              </a:ext>
            </a:extLst>
          </p:cNvPr>
          <p:cNvSpPr/>
          <p:nvPr/>
        </p:nvSpPr>
        <p:spPr>
          <a:xfrm>
            <a:off x="7096717" y="451524"/>
            <a:ext cx="1729739" cy="2447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4292912A-1789-476A-A617-A764954B63FA}"/>
              </a:ext>
            </a:extLst>
          </p:cNvPr>
          <p:cNvSpPr txBox="1"/>
          <p:nvPr/>
        </p:nvSpPr>
        <p:spPr>
          <a:xfrm>
            <a:off x="7347033" y="3066224"/>
            <a:ext cx="1244600" cy="757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宋体"/>
                <a:cs typeface="宋体"/>
              </a:rPr>
              <a:t>赫伯特</a:t>
            </a:r>
            <a:r>
              <a:rPr sz="1600" spc="-80" dirty="0">
                <a:latin typeface="宋体"/>
                <a:cs typeface="宋体"/>
              </a:rPr>
              <a:t> </a:t>
            </a:r>
            <a:r>
              <a:rPr sz="1600" spc="-10" dirty="0">
                <a:latin typeface="宋体"/>
                <a:cs typeface="宋体"/>
              </a:rPr>
              <a:t>西蒙</a:t>
            </a:r>
            <a:endParaRPr sz="1600">
              <a:latin typeface="宋体"/>
              <a:cs typeface="宋体"/>
            </a:endParaRPr>
          </a:p>
          <a:p>
            <a:pPr marL="6286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宋体"/>
                <a:cs typeface="宋体"/>
              </a:rPr>
              <a:t>(1916-2001)</a:t>
            </a:r>
            <a:endParaRPr sz="1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宋体"/>
                <a:cs typeface="宋体"/>
              </a:rPr>
              <a:t>197</a:t>
            </a:r>
            <a:r>
              <a:rPr sz="1600" spc="-15" dirty="0">
                <a:latin typeface="宋体"/>
                <a:cs typeface="宋体"/>
              </a:rPr>
              <a:t>5</a:t>
            </a:r>
            <a:r>
              <a:rPr sz="1600" spc="-5" dirty="0">
                <a:latin typeface="宋体"/>
                <a:cs typeface="宋体"/>
              </a:rPr>
              <a:t>年</a:t>
            </a:r>
            <a:r>
              <a:rPr sz="1600" spc="0" dirty="0">
                <a:latin typeface="宋体"/>
                <a:cs typeface="宋体"/>
              </a:rPr>
              <a:t>图</a:t>
            </a:r>
            <a:r>
              <a:rPr sz="1600" spc="-5" dirty="0">
                <a:latin typeface="宋体"/>
                <a:cs typeface="宋体"/>
              </a:rPr>
              <a:t>灵奖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9DC9D282-CA1F-4831-8BF8-90AA32747024}"/>
              </a:ext>
            </a:extLst>
          </p:cNvPr>
          <p:cNvSpPr/>
          <p:nvPr/>
        </p:nvSpPr>
        <p:spPr>
          <a:xfrm>
            <a:off x="7140912" y="3889742"/>
            <a:ext cx="1655064" cy="1836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6B74FF94-30DA-446D-A86A-55791BF535DC}"/>
              </a:ext>
            </a:extLst>
          </p:cNvPr>
          <p:cNvSpPr txBox="1"/>
          <p:nvPr/>
        </p:nvSpPr>
        <p:spPr>
          <a:xfrm>
            <a:off x="7350970" y="5839650"/>
            <a:ext cx="124460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865" marR="558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宋体"/>
                <a:cs typeface="宋体"/>
              </a:rPr>
              <a:t>阿</a:t>
            </a:r>
            <a:r>
              <a:rPr sz="1600" spc="-5" dirty="0">
                <a:latin typeface="宋体"/>
                <a:cs typeface="宋体"/>
              </a:rPr>
              <a:t>伦</a:t>
            </a:r>
            <a:r>
              <a:rPr sz="1600" spc="-90" dirty="0">
                <a:latin typeface="宋体"/>
                <a:cs typeface="宋体"/>
              </a:rPr>
              <a:t> </a:t>
            </a:r>
            <a:r>
              <a:rPr sz="1600" spc="-5" dirty="0">
                <a:latin typeface="宋体"/>
                <a:cs typeface="宋体"/>
              </a:rPr>
              <a:t>纽厄尔 (19</a:t>
            </a:r>
            <a:r>
              <a:rPr sz="1600" spc="-15" dirty="0">
                <a:latin typeface="宋体"/>
                <a:cs typeface="宋体"/>
              </a:rPr>
              <a:t>2</a:t>
            </a:r>
            <a:r>
              <a:rPr sz="1600" spc="0" dirty="0">
                <a:latin typeface="宋体"/>
                <a:cs typeface="宋体"/>
              </a:rPr>
              <a:t>7</a:t>
            </a:r>
            <a:r>
              <a:rPr sz="1600" dirty="0">
                <a:latin typeface="宋体"/>
                <a:cs typeface="宋体"/>
              </a:rPr>
              <a:t>-</a:t>
            </a:r>
            <a:r>
              <a:rPr sz="1600" spc="-15" dirty="0">
                <a:latin typeface="宋体"/>
                <a:cs typeface="宋体"/>
              </a:rPr>
              <a:t>1</a:t>
            </a:r>
            <a:r>
              <a:rPr sz="1600" spc="-5" dirty="0">
                <a:latin typeface="宋体"/>
                <a:cs typeface="宋体"/>
              </a:rPr>
              <a:t>99</a:t>
            </a:r>
            <a:r>
              <a:rPr sz="1600" spc="-15" dirty="0">
                <a:latin typeface="宋体"/>
                <a:cs typeface="宋体"/>
              </a:rPr>
              <a:t>2</a:t>
            </a:r>
            <a:r>
              <a:rPr sz="1600" spc="-5" dirty="0">
                <a:latin typeface="宋体"/>
                <a:cs typeface="宋体"/>
              </a:rPr>
              <a:t>)</a:t>
            </a:r>
            <a:endParaRPr sz="1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宋体"/>
                <a:cs typeface="宋体"/>
              </a:rPr>
              <a:t>197</a:t>
            </a:r>
            <a:r>
              <a:rPr sz="1600" spc="-15" dirty="0">
                <a:latin typeface="宋体"/>
                <a:cs typeface="宋体"/>
              </a:rPr>
              <a:t>5</a:t>
            </a:r>
            <a:r>
              <a:rPr sz="1600" spc="-5" dirty="0">
                <a:latin typeface="宋体"/>
                <a:cs typeface="宋体"/>
              </a:rPr>
              <a:t>年</a:t>
            </a:r>
            <a:r>
              <a:rPr sz="1600" spc="0" dirty="0">
                <a:latin typeface="宋体"/>
                <a:cs typeface="宋体"/>
              </a:rPr>
              <a:t>图</a:t>
            </a:r>
            <a:r>
              <a:rPr sz="1600" spc="-5" dirty="0">
                <a:latin typeface="宋体"/>
                <a:cs typeface="宋体"/>
              </a:rPr>
              <a:t>灵奖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1AC85B2A-8E8C-467C-A785-88207C5FCF4C}"/>
              </a:ext>
            </a:extLst>
          </p:cNvPr>
          <p:cNvSpPr txBox="1"/>
          <p:nvPr/>
        </p:nvSpPr>
        <p:spPr>
          <a:xfrm>
            <a:off x="372625" y="1707045"/>
            <a:ext cx="5737225" cy="260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Verdana"/>
                <a:cs typeface="Verdana"/>
              </a:rPr>
              <a:t>1956-1960s: Logic</a:t>
            </a:r>
            <a:r>
              <a:rPr sz="1800" b="1" spc="-3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Reasoning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541655" indent="-457200">
              <a:lnSpc>
                <a:spcPct val="100000"/>
              </a:lnSpc>
              <a:buFont typeface="Wingdings"/>
              <a:buChar char=""/>
              <a:tabLst>
                <a:tab pos="541655" algn="l"/>
                <a:tab pos="542290" algn="l"/>
                <a:tab pos="1913255" algn="l"/>
              </a:tabLst>
            </a:pPr>
            <a:r>
              <a:rPr sz="2400" dirty="0">
                <a:latin typeface="宋体"/>
                <a:cs typeface="宋体"/>
              </a:rPr>
              <a:t>出发</a:t>
            </a:r>
            <a:r>
              <a:rPr sz="2400" spc="-5" dirty="0">
                <a:latin typeface="宋体"/>
                <a:cs typeface="宋体"/>
              </a:rPr>
              <a:t>点</a:t>
            </a:r>
            <a:r>
              <a:rPr sz="2400" dirty="0">
                <a:latin typeface="宋体"/>
                <a:cs typeface="宋体"/>
              </a:rPr>
              <a:t>:	“数学家真聪明！”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"/>
            </a:pPr>
            <a:endParaRPr sz="2500" dirty="0">
              <a:latin typeface="Times New Roman"/>
              <a:cs typeface="Times New Roman"/>
            </a:endParaRPr>
          </a:p>
          <a:p>
            <a:pPr marL="541655" marR="5080" indent="-457200">
              <a:lnSpc>
                <a:spcPct val="100000"/>
              </a:lnSpc>
              <a:spcBef>
                <a:spcPts val="5"/>
              </a:spcBef>
              <a:buFont typeface="Wingdings"/>
              <a:buChar char=""/>
              <a:tabLst>
                <a:tab pos="541655" algn="l"/>
                <a:tab pos="542290" algn="l"/>
                <a:tab pos="3895090" algn="l"/>
              </a:tabLst>
            </a:pPr>
            <a:r>
              <a:rPr sz="2400" spc="-5" dirty="0">
                <a:latin typeface="宋体"/>
                <a:cs typeface="宋体"/>
              </a:rPr>
              <a:t>主要成就</a:t>
            </a:r>
            <a:r>
              <a:rPr sz="2400" dirty="0">
                <a:latin typeface="宋体"/>
                <a:cs typeface="宋体"/>
              </a:rPr>
              <a:t>:</a:t>
            </a:r>
            <a:r>
              <a:rPr sz="2400" spc="-40" dirty="0"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自动定理证明系统</a:t>
            </a:r>
            <a:r>
              <a:rPr sz="2400" spc="-50" dirty="0">
                <a:latin typeface="宋体"/>
                <a:cs typeface="宋体"/>
              </a:rPr>
              <a:t> </a:t>
            </a:r>
            <a:r>
              <a:rPr sz="2400" spc="-5" dirty="0">
                <a:latin typeface="宋体"/>
                <a:cs typeface="宋体"/>
              </a:rPr>
              <a:t>(例如，  </a:t>
            </a:r>
            <a:r>
              <a:rPr sz="2400" dirty="0">
                <a:latin typeface="宋体"/>
                <a:cs typeface="宋体"/>
              </a:rPr>
              <a:t>西蒙与纽厄尔的“Logic	Theorist”  系</a:t>
            </a:r>
            <a:r>
              <a:rPr sz="2400" spc="-5" dirty="0">
                <a:latin typeface="宋体"/>
                <a:cs typeface="宋体"/>
              </a:rPr>
              <a:t>统</a:t>
            </a:r>
            <a:r>
              <a:rPr sz="2400" dirty="0">
                <a:latin typeface="宋体"/>
                <a:cs typeface="宋体"/>
              </a:rPr>
              <a:t>)</a:t>
            </a: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BA0E84AA-CA09-4C0F-9123-C340B620C802}"/>
              </a:ext>
            </a:extLst>
          </p:cNvPr>
          <p:cNvSpPr txBox="1"/>
          <p:nvPr/>
        </p:nvSpPr>
        <p:spPr>
          <a:xfrm>
            <a:off x="480829" y="4817911"/>
            <a:ext cx="5711190" cy="9978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20000"/>
              </a:lnSpc>
              <a:spcBef>
                <a:spcPts val="95"/>
              </a:spcBef>
            </a:pPr>
            <a:r>
              <a:rPr sz="2800" spc="-5" dirty="0">
                <a:solidFill>
                  <a:srgbClr val="3333FF"/>
                </a:solidFill>
                <a:latin typeface="宋体"/>
                <a:cs typeface="宋体"/>
              </a:rPr>
              <a:t>渐渐地，研究者们意识到，仅有逻辑</a:t>
            </a:r>
            <a:endParaRPr sz="2800" dirty="0">
              <a:latin typeface="宋体"/>
              <a:cs typeface="宋体"/>
            </a:endParaRPr>
          </a:p>
          <a:p>
            <a:pPr marL="12700">
              <a:lnSpc>
                <a:spcPct val="120000"/>
              </a:lnSpc>
            </a:pPr>
            <a:r>
              <a:rPr sz="2800" spc="-5" dirty="0">
                <a:solidFill>
                  <a:srgbClr val="3333FF"/>
                </a:solidFill>
                <a:latin typeface="宋体"/>
                <a:cs typeface="宋体"/>
              </a:rPr>
              <a:t>推理能力是不够的</a:t>
            </a:r>
            <a:r>
              <a:rPr sz="2800" dirty="0">
                <a:solidFill>
                  <a:srgbClr val="3333FF"/>
                </a:solidFill>
                <a:latin typeface="宋体"/>
                <a:cs typeface="宋体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宋体"/>
                <a:cs typeface="宋体"/>
              </a:rPr>
              <a:t>…</a:t>
            </a:r>
            <a:endParaRPr sz="28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2065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第二</a:t>
            </a:r>
            <a:r>
              <a:rPr lang="zh-CN" altLang="en-US" spc="-15" dirty="0">
                <a:solidFill>
                  <a:srgbClr val="000000"/>
                </a:solidFill>
              </a:rPr>
              <a:t>阶</a:t>
            </a:r>
            <a:r>
              <a:rPr lang="zh-CN" altLang="en-US" dirty="0">
                <a:solidFill>
                  <a:srgbClr val="000000"/>
                </a:solidFill>
              </a:rPr>
              <a:t>段：</a:t>
            </a:r>
            <a:r>
              <a:rPr lang="zh-CN" altLang="en-US" spc="-15" dirty="0">
                <a:solidFill>
                  <a:srgbClr val="000000"/>
                </a:solidFill>
              </a:rPr>
              <a:t>知</a:t>
            </a:r>
            <a:r>
              <a:rPr lang="zh-CN" altLang="en-US" dirty="0">
                <a:solidFill>
                  <a:srgbClr val="000000"/>
                </a:solidFill>
              </a:rPr>
              <a:t>识期</a:t>
            </a:r>
            <a:endParaRPr lang="zh-CN" alt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920E59A9-90FC-494E-8003-93A8F8711863}"/>
              </a:ext>
            </a:extLst>
          </p:cNvPr>
          <p:cNvSpPr txBox="1"/>
          <p:nvPr/>
        </p:nvSpPr>
        <p:spPr>
          <a:xfrm>
            <a:off x="431253" y="5205358"/>
            <a:ext cx="7844155" cy="9978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20000"/>
              </a:lnSpc>
              <a:spcBef>
                <a:spcPts val="95"/>
              </a:spcBef>
            </a:pPr>
            <a:r>
              <a:rPr sz="2800" spc="-5" dirty="0">
                <a:solidFill>
                  <a:srgbClr val="3333FF"/>
                </a:solidFill>
                <a:latin typeface="宋体"/>
                <a:cs typeface="宋体"/>
              </a:rPr>
              <a:t>渐渐地，研究者们发现，要总结出知识再“教”给</a:t>
            </a:r>
            <a:endParaRPr sz="2800" dirty="0">
              <a:latin typeface="宋体"/>
              <a:cs typeface="宋体"/>
            </a:endParaRPr>
          </a:p>
          <a:p>
            <a:pPr marL="12700">
              <a:lnSpc>
                <a:spcPct val="120000"/>
              </a:lnSpc>
            </a:pPr>
            <a:r>
              <a:rPr sz="2800" spc="-5" dirty="0">
                <a:solidFill>
                  <a:srgbClr val="3333FF"/>
                </a:solidFill>
                <a:latin typeface="宋体"/>
                <a:cs typeface="宋体"/>
              </a:rPr>
              <a:t>系统，实在太难了</a:t>
            </a:r>
            <a:r>
              <a:rPr sz="2800" dirty="0">
                <a:solidFill>
                  <a:srgbClr val="3333FF"/>
                </a:solidFill>
                <a:latin typeface="宋体"/>
                <a:cs typeface="宋体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宋体"/>
                <a:cs typeface="宋体"/>
              </a:rPr>
              <a:t>…</a:t>
            </a:r>
            <a:endParaRPr sz="2800" dirty="0">
              <a:latin typeface="宋体"/>
              <a:cs typeface="宋体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8DB6A5F-4F2C-4983-A677-951B9B475BD0}"/>
              </a:ext>
            </a:extLst>
          </p:cNvPr>
          <p:cNvSpPr txBox="1"/>
          <p:nvPr/>
        </p:nvSpPr>
        <p:spPr>
          <a:xfrm>
            <a:off x="251117" y="2094492"/>
            <a:ext cx="6654800" cy="224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Verdana"/>
                <a:cs typeface="Verdana"/>
              </a:rPr>
              <a:t>1970s -1980s: Knowledge</a:t>
            </a:r>
            <a:r>
              <a:rPr sz="2400" b="1" spc="40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Verdana"/>
                <a:cs typeface="Verdana"/>
              </a:rPr>
              <a:t>Engineering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614045" indent="-457834">
              <a:lnSpc>
                <a:spcPct val="100000"/>
              </a:lnSpc>
              <a:buFont typeface="Wingdings"/>
              <a:buChar char=""/>
              <a:tabLst>
                <a:tab pos="613410" algn="l"/>
                <a:tab pos="614680" algn="l"/>
                <a:tab pos="1985010" algn="l"/>
              </a:tabLst>
            </a:pPr>
            <a:r>
              <a:rPr sz="2400" dirty="0">
                <a:latin typeface="宋体"/>
                <a:cs typeface="宋体"/>
              </a:rPr>
              <a:t>出发</a:t>
            </a:r>
            <a:r>
              <a:rPr sz="2400" spc="-5" dirty="0">
                <a:latin typeface="宋体"/>
                <a:cs typeface="宋体"/>
              </a:rPr>
              <a:t>点</a:t>
            </a:r>
            <a:r>
              <a:rPr sz="2400" dirty="0">
                <a:latin typeface="宋体"/>
                <a:cs typeface="宋体"/>
              </a:rPr>
              <a:t>:	“知识就是力量！”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"/>
            </a:pPr>
            <a:endParaRPr sz="2500" dirty="0">
              <a:latin typeface="Times New Roman"/>
              <a:cs typeface="Times New Roman"/>
            </a:endParaRPr>
          </a:p>
          <a:p>
            <a:pPr marL="614045" indent="-457834">
              <a:lnSpc>
                <a:spcPct val="100000"/>
              </a:lnSpc>
              <a:buFont typeface="Wingdings"/>
              <a:buChar char=""/>
              <a:tabLst>
                <a:tab pos="613410" algn="l"/>
                <a:tab pos="614680" algn="l"/>
              </a:tabLst>
            </a:pPr>
            <a:r>
              <a:rPr sz="2400" spc="-5" dirty="0">
                <a:latin typeface="宋体"/>
                <a:cs typeface="宋体"/>
              </a:rPr>
              <a:t>主要成就</a:t>
            </a:r>
            <a:r>
              <a:rPr sz="2400" dirty="0">
                <a:latin typeface="宋体"/>
                <a:cs typeface="宋体"/>
              </a:rPr>
              <a:t>:</a:t>
            </a:r>
            <a:r>
              <a:rPr sz="2400" spc="-15" dirty="0"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专家系统</a:t>
            </a:r>
            <a:r>
              <a:rPr sz="2400" spc="-20" dirty="0">
                <a:latin typeface="宋体"/>
                <a:cs typeface="宋体"/>
              </a:rPr>
              <a:t> </a:t>
            </a:r>
            <a:r>
              <a:rPr sz="2400" spc="-5" dirty="0">
                <a:latin typeface="宋体"/>
                <a:cs typeface="宋体"/>
              </a:rPr>
              <a:t>(例如，费根鲍</a:t>
            </a:r>
            <a:endParaRPr sz="2400" dirty="0">
              <a:latin typeface="宋体"/>
              <a:cs typeface="宋体"/>
            </a:endParaRPr>
          </a:p>
          <a:p>
            <a:pPr marL="61404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宋体"/>
                <a:cs typeface="宋体"/>
              </a:rPr>
              <a:t>姆等人</a:t>
            </a:r>
            <a:r>
              <a:rPr sz="2400" spc="-5" dirty="0">
                <a:latin typeface="宋体"/>
                <a:cs typeface="宋体"/>
              </a:rPr>
              <a:t>的</a:t>
            </a:r>
            <a:r>
              <a:rPr sz="2400" dirty="0">
                <a:latin typeface="宋体"/>
                <a:cs typeface="宋体"/>
              </a:rPr>
              <a:t>“DENDRAL”系统)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AE6008EF-432F-4A5A-BCE6-EF3DA37A889B}"/>
              </a:ext>
            </a:extLst>
          </p:cNvPr>
          <p:cNvSpPr/>
          <p:nvPr/>
        </p:nvSpPr>
        <p:spPr>
          <a:xfrm>
            <a:off x="7185636" y="294988"/>
            <a:ext cx="1767839" cy="1984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23D80B4E-D3C5-4ACF-81E7-B5B108164887}"/>
              </a:ext>
            </a:extLst>
          </p:cNvPr>
          <p:cNvSpPr txBox="1"/>
          <p:nvPr/>
        </p:nvSpPr>
        <p:spPr>
          <a:xfrm>
            <a:off x="7294855" y="2339239"/>
            <a:ext cx="154940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  <a:tabLst>
                <a:tab pos="826135" algn="l"/>
              </a:tabLst>
            </a:pPr>
            <a:r>
              <a:rPr sz="1600" dirty="0">
                <a:latin typeface="宋体"/>
                <a:cs typeface="宋体"/>
              </a:rPr>
              <a:t>爱</a:t>
            </a:r>
            <a:r>
              <a:rPr sz="1600" spc="-5" dirty="0">
                <a:latin typeface="宋体"/>
                <a:cs typeface="宋体"/>
              </a:rPr>
              <a:t>德华</a:t>
            </a:r>
            <a:r>
              <a:rPr sz="1600" spc="-85" dirty="0">
                <a:latin typeface="宋体"/>
                <a:cs typeface="宋体"/>
              </a:rPr>
              <a:t> </a:t>
            </a:r>
            <a:r>
              <a:rPr sz="1600" spc="-5" dirty="0">
                <a:latin typeface="宋体"/>
                <a:cs typeface="宋体"/>
              </a:rPr>
              <a:t>费</a:t>
            </a:r>
            <a:r>
              <a:rPr sz="1600" dirty="0">
                <a:latin typeface="宋体"/>
                <a:cs typeface="宋体"/>
              </a:rPr>
              <a:t>根</a:t>
            </a:r>
            <a:r>
              <a:rPr sz="1600" spc="-5" dirty="0">
                <a:latin typeface="宋体"/>
                <a:cs typeface="宋体"/>
              </a:rPr>
              <a:t>鲍姆 (1936-	)</a:t>
            </a:r>
            <a:endParaRPr sz="1600" dirty="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</a:pPr>
            <a:r>
              <a:rPr sz="1600" spc="-5" dirty="0">
                <a:latin typeface="宋体"/>
                <a:cs typeface="宋体"/>
              </a:rPr>
              <a:t>1994年</a:t>
            </a:r>
            <a:r>
              <a:rPr sz="1600" dirty="0">
                <a:latin typeface="宋体"/>
                <a:cs typeface="宋体"/>
              </a:rPr>
              <a:t>图</a:t>
            </a:r>
            <a:r>
              <a:rPr sz="1600" spc="-5" dirty="0">
                <a:latin typeface="宋体"/>
                <a:cs typeface="宋体"/>
              </a:rPr>
              <a:t>灵奖</a:t>
            </a:r>
            <a:endParaRPr sz="16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7453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第三</a:t>
            </a:r>
            <a:r>
              <a:rPr lang="zh-CN" altLang="en-US" spc="-15" dirty="0">
                <a:solidFill>
                  <a:srgbClr val="000000"/>
                </a:solidFill>
              </a:rPr>
              <a:t>阶</a:t>
            </a:r>
            <a:r>
              <a:rPr lang="zh-CN" altLang="en-US" dirty="0">
                <a:solidFill>
                  <a:srgbClr val="000000"/>
                </a:solidFill>
              </a:rPr>
              <a:t>段：</a:t>
            </a:r>
            <a:r>
              <a:rPr lang="zh-CN" altLang="en-US" spc="-15" dirty="0">
                <a:solidFill>
                  <a:srgbClr val="000000"/>
                </a:solidFill>
              </a:rPr>
              <a:t>学</a:t>
            </a:r>
            <a:r>
              <a:rPr lang="zh-CN" altLang="en-US" dirty="0">
                <a:solidFill>
                  <a:srgbClr val="000000"/>
                </a:solidFill>
              </a:rPr>
              <a:t>习期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F7BA6069-AC7B-4901-8C18-4D354A39977B}"/>
              </a:ext>
            </a:extLst>
          </p:cNvPr>
          <p:cNvSpPr/>
          <p:nvPr/>
        </p:nvSpPr>
        <p:spPr>
          <a:xfrm>
            <a:off x="6257544" y="3249167"/>
            <a:ext cx="2743200" cy="1487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D2024F6-AE59-4C2A-8226-F1D7783C796C}"/>
              </a:ext>
            </a:extLst>
          </p:cNvPr>
          <p:cNvSpPr txBox="1"/>
          <p:nvPr/>
        </p:nvSpPr>
        <p:spPr>
          <a:xfrm>
            <a:off x="329590" y="1444497"/>
            <a:ext cx="8255634" cy="48631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285">
              <a:lnSpc>
                <a:spcPct val="120000"/>
              </a:lnSpc>
              <a:spcBef>
                <a:spcPts val="100"/>
              </a:spcBef>
            </a:pPr>
            <a:r>
              <a:rPr sz="2400" b="1" spc="-5" dirty="0">
                <a:latin typeface="Verdana"/>
                <a:cs typeface="Verdana"/>
              </a:rPr>
              <a:t>1990s -now: Machine</a:t>
            </a:r>
            <a:r>
              <a:rPr sz="2400" b="1" spc="55" dirty="0">
                <a:latin typeface="Verdana"/>
                <a:cs typeface="Verdana"/>
              </a:rPr>
              <a:t> </a:t>
            </a:r>
            <a:r>
              <a:rPr sz="2400" b="1" spc="-10" dirty="0">
                <a:latin typeface="Verdana"/>
                <a:cs typeface="Verdana"/>
              </a:rPr>
              <a:t>Learning</a:t>
            </a:r>
            <a:endParaRPr sz="2400" dirty="0">
              <a:latin typeface="Verdana"/>
              <a:cs typeface="Verdana"/>
            </a:endParaRPr>
          </a:p>
          <a:p>
            <a:pPr marL="722630" indent="-457834">
              <a:lnSpc>
                <a:spcPct val="120000"/>
              </a:lnSpc>
              <a:buFont typeface="Wingdings"/>
              <a:buChar char=""/>
              <a:tabLst>
                <a:tab pos="722630" algn="l"/>
                <a:tab pos="723265" algn="l"/>
                <a:tab pos="2094230" algn="l"/>
              </a:tabLst>
            </a:pPr>
            <a:r>
              <a:rPr sz="2400" dirty="0" err="1">
                <a:latin typeface="宋体"/>
                <a:cs typeface="宋体"/>
              </a:rPr>
              <a:t>出发</a:t>
            </a:r>
            <a:r>
              <a:rPr sz="2400" spc="-5" dirty="0" err="1">
                <a:latin typeface="宋体"/>
                <a:cs typeface="宋体"/>
              </a:rPr>
              <a:t>点</a:t>
            </a:r>
            <a:r>
              <a:rPr sz="2400" dirty="0">
                <a:latin typeface="宋体"/>
                <a:cs typeface="宋体"/>
              </a:rPr>
              <a:t>:	“让系统自己学！”</a:t>
            </a:r>
          </a:p>
          <a:p>
            <a:pPr marL="722630" indent="-457834">
              <a:lnSpc>
                <a:spcPct val="120000"/>
              </a:lnSpc>
              <a:buFont typeface="Wingdings"/>
              <a:buChar char=""/>
              <a:tabLst>
                <a:tab pos="722630" algn="l"/>
                <a:tab pos="723265" algn="l"/>
              </a:tabLst>
            </a:pPr>
            <a:r>
              <a:rPr sz="2400" spc="-5" dirty="0" err="1">
                <a:latin typeface="宋体"/>
                <a:cs typeface="宋体"/>
              </a:rPr>
              <a:t>主要成就</a:t>
            </a:r>
            <a:r>
              <a:rPr sz="2400" dirty="0">
                <a:latin typeface="宋体"/>
                <a:cs typeface="宋体"/>
              </a:rPr>
              <a:t>:</a:t>
            </a:r>
            <a:r>
              <a:rPr sz="2400" spc="-5" dirty="0"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……</a:t>
            </a:r>
          </a:p>
          <a:p>
            <a:pPr>
              <a:lnSpc>
                <a:spcPct val="120000"/>
              </a:lnSpc>
              <a:spcBef>
                <a:spcPts val="45"/>
              </a:spcBef>
            </a:pPr>
            <a:endParaRPr lang="en-US" altLang="zh-CN" sz="2200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spcBef>
                <a:spcPts val="4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697230">
              <a:lnSpc>
                <a:spcPct val="120000"/>
              </a:lnSpc>
              <a:spcBef>
                <a:spcPts val="5"/>
              </a:spcBef>
            </a:pPr>
            <a:r>
              <a:rPr sz="2400" dirty="0">
                <a:solidFill>
                  <a:srgbClr val="CC0000"/>
                </a:solidFill>
                <a:latin typeface="宋体"/>
                <a:cs typeface="宋体"/>
              </a:rPr>
              <a:t>机器学习是作为“突破知识工程瓶颈”</a:t>
            </a:r>
            <a:endParaRPr sz="2400" dirty="0">
              <a:latin typeface="宋体"/>
              <a:cs typeface="宋体"/>
            </a:endParaRPr>
          </a:p>
          <a:p>
            <a:pPr marL="3601085">
              <a:lnSpc>
                <a:spcPct val="120000"/>
              </a:lnSpc>
            </a:pPr>
            <a:r>
              <a:rPr sz="2400" dirty="0">
                <a:solidFill>
                  <a:srgbClr val="CC0000"/>
                </a:solidFill>
                <a:latin typeface="宋体"/>
                <a:cs typeface="宋体"/>
              </a:rPr>
              <a:t>之利器而出现的</a:t>
            </a:r>
            <a:endParaRPr sz="2400" dirty="0">
              <a:latin typeface="宋体"/>
              <a:cs typeface="宋体"/>
            </a:endParaRPr>
          </a:p>
          <a:p>
            <a:pPr>
              <a:lnSpc>
                <a:spcPct val="120000"/>
              </a:lnSpc>
              <a:spcBef>
                <a:spcPts val="35"/>
              </a:spcBef>
            </a:pPr>
            <a:endParaRPr lang="en-US" altLang="zh-CN" sz="2550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spcBef>
                <a:spcPts val="35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12700">
              <a:lnSpc>
                <a:spcPct val="120000"/>
              </a:lnSpc>
            </a:pPr>
            <a:r>
              <a:rPr sz="2500" spc="-95" dirty="0">
                <a:solidFill>
                  <a:srgbClr val="0000FF"/>
                </a:solidFill>
                <a:latin typeface="宋体"/>
                <a:cs typeface="宋体"/>
              </a:rPr>
              <a:t>恰好在20世纪90年代中后期，人类发现自己淹没在数据的汪洋</a:t>
            </a:r>
            <a:endParaRPr sz="2500" dirty="0">
              <a:latin typeface="宋体"/>
              <a:cs typeface="宋体"/>
            </a:endParaRPr>
          </a:p>
          <a:p>
            <a:pPr marL="12700">
              <a:lnSpc>
                <a:spcPct val="120000"/>
              </a:lnSpc>
            </a:pPr>
            <a:r>
              <a:rPr sz="2500" spc="-105" dirty="0">
                <a:solidFill>
                  <a:srgbClr val="0000FF"/>
                </a:solidFill>
                <a:latin typeface="宋体"/>
                <a:cs typeface="宋体"/>
              </a:rPr>
              <a:t>中，对自动数据分析技</a:t>
            </a:r>
            <a:r>
              <a:rPr sz="2500" spc="-100" dirty="0">
                <a:solidFill>
                  <a:srgbClr val="0000FF"/>
                </a:solidFill>
                <a:latin typeface="宋体"/>
                <a:cs typeface="宋体"/>
              </a:rPr>
              <a:t>术</a:t>
            </a:r>
            <a:r>
              <a:rPr sz="2500" spc="-105" dirty="0">
                <a:solidFill>
                  <a:srgbClr val="0000FF"/>
                </a:solidFill>
                <a:latin typeface="宋体"/>
                <a:cs typeface="宋体"/>
              </a:rPr>
              <a:t>——机器学习的需求日益迫切</a:t>
            </a:r>
            <a:endParaRPr sz="25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2567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>
                <a:solidFill>
                  <a:srgbClr val="000000"/>
                </a:solidFill>
              </a:rPr>
              <a:t>机器学习已经“无处不在”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076E70A-9247-451C-8C63-A153B4D838FB}"/>
              </a:ext>
            </a:extLst>
          </p:cNvPr>
          <p:cNvGrpSpPr/>
          <p:nvPr/>
        </p:nvGrpSpPr>
        <p:grpSpPr>
          <a:xfrm>
            <a:off x="6239359" y="473114"/>
            <a:ext cx="2650490" cy="2270760"/>
            <a:chOff x="6310968" y="236252"/>
            <a:chExt cx="2650490" cy="2270760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02BB5081-1487-4AAE-BC05-C14DBCD8B2A8}"/>
                </a:ext>
              </a:extLst>
            </p:cNvPr>
            <p:cNvSpPr/>
            <p:nvPr/>
          </p:nvSpPr>
          <p:spPr>
            <a:xfrm>
              <a:off x="6310968" y="236252"/>
              <a:ext cx="2650490" cy="2270760"/>
            </a:xfrm>
            <a:custGeom>
              <a:avLst/>
              <a:gdLst/>
              <a:ahLst/>
              <a:cxnLst/>
              <a:rect l="l" t="t" r="r" b="b"/>
              <a:pathLst>
                <a:path w="2650490" h="2270760">
                  <a:moveTo>
                    <a:pt x="1680000" y="1655451"/>
                  </a:moveTo>
                  <a:lnTo>
                    <a:pt x="970171" y="1655451"/>
                  </a:lnTo>
                  <a:lnTo>
                    <a:pt x="946507" y="2270328"/>
                  </a:lnTo>
                  <a:lnTo>
                    <a:pt x="1325098" y="1750041"/>
                  </a:lnTo>
                  <a:lnTo>
                    <a:pt x="1683657" y="1750041"/>
                  </a:lnTo>
                  <a:lnTo>
                    <a:pt x="1680000" y="1655451"/>
                  </a:lnTo>
                  <a:close/>
                </a:path>
                <a:path w="2650490" h="2270760">
                  <a:moveTo>
                    <a:pt x="1683657" y="1750041"/>
                  </a:moveTo>
                  <a:lnTo>
                    <a:pt x="1325098" y="1750041"/>
                  </a:lnTo>
                  <a:lnTo>
                    <a:pt x="1703774" y="2270328"/>
                  </a:lnTo>
                  <a:lnTo>
                    <a:pt x="1683657" y="1750041"/>
                  </a:lnTo>
                  <a:close/>
                </a:path>
                <a:path w="2650490" h="2270760">
                  <a:moveTo>
                    <a:pt x="118308" y="685853"/>
                  </a:moveTo>
                  <a:lnTo>
                    <a:pt x="662561" y="1087875"/>
                  </a:lnTo>
                  <a:lnTo>
                    <a:pt x="0" y="1324356"/>
                  </a:lnTo>
                  <a:lnTo>
                    <a:pt x="709877" y="1395307"/>
                  </a:lnTo>
                  <a:lnTo>
                    <a:pt x="307610" y="1915583"/>
                  </a:lnTo>
                  <a:lnTo>
                    <a:pt x="970171" y="1655451"/>
                  </a:lnTo>
                  <a:lnTo>
                    <a:pt x="2141463" y="1655451"/>
                  </a:lnTo>
                  <a:lnTo>
                    <a:pt x="1940294" y="1395307"/>
                  </a:lnTo>
                  <a:lnTo>
                    <a:pt x="2650220" y="1324356"/>
                  </a:lnTo>
                  <a:lnTo>
                    <a:pt x="1987720" y="1087875"/>
                  </a:lnTo>
                  <a:lnTo>
                    <a:pt x="2403991" y="780382"/>
                  </a:lnTo>
                  <a:lnTo>
                    <a:pt x="828198" y="780382"/>
                  </a:lnTo>
                  <a:lnTo>
                    <a:pt x="118308" y="685853"/>
                  </a:lnTo>
                  <a:close/>
                </a:path>
                <a:path w="2650490" h="2270760">
                  <a:moveTo>
                    <a:pt x="2141463" y="1655451"/>
                  </a:moveTo>
                  <a:lnTo>
                    <a:pt x="1680000" y="1655451"/>
                  </a:lnTo>
                  <a:lnTo>
                    <a:pt x="2342622" y="1915583"/>
                  </a:lnTo>
                  <a:lnTo>
                    <a:pt x="2141463" y="1655451"/>
                  </a:lnTo>
                  <a:close/>
                </a:path>
                <a:path w="2650490" h="2270760">
                  <a:moveTo>
                    <a:pt x="591568" y="189179"/>
                  </a:moveTo>
                  <a:lnTo>
                    <a:pt x="828198" y="780382"/>
                  </a:lnTo>
                  <a:lnTo>
                    <a:pt x="1822034" y="780382"/>
                  </a:lnTo>
                  <a:lnTo>
                    <a:pt x="1897757" y="591202"/>
                  </a:lnTo>
                  <a:lnTo>
                    <a:pt x="1135808" y="591202"/>
                  </a:lnTo>
                  <a:lnTo>
                    <a:pt x="591568" y="189179"/>
                  </a:lnTo>
                  <a:close/>
                </a:path>
                <a:path w="2650490" h="2270760">
                  <a:moveTo>
                    <a:pt x="2531960" y="685853"/>
                  </a:moveTo>
                  <a:lnTo>
                    <a:pt x="1822034" y="780382"/>
                  </a:lnTo>
                  <a:lnTo>
                    <a:pt x="2403991" y="780382"/>
                  </a:lnTo>
                  <a:lnTo>
                    <a:pt x="2531960" y="685853"/>
                  </a:lnTo>
                  <a:close/>
                </a:path>
                <a:path w="2650490" h="2270760">
                  <a:moveTo>
                    <a:pt x="1325098" y="0"/>
                  </a:moveTo>
                  <a:lnTo>
                    <a:pt x="1135808" y="591202"/>
                  </a:lnTo>
                  <a:lnTo>
                    <a:pt x="1514436" y="591202"/>
                  </a:lnTo>
                  <a:lnTo>
                    <a:pt x="1325098" y="0"/>
                  </a:lnTo>
                  <a:close/>
                </a:path>
                <a:path w="2650490" h="2270760">
                  <a:moveTo>
                    <a:pt x="2058676" y="189179"/>
                  </a:moveTo>
                  <a:lnTo>
                    <a:pt x="1514436" y="591202"/>
                  </a:lnTo>
                  <a:lnTo>
                    <a:pt x="1897757" y="591202"/>
                  </a:lnTo>
                  <a:lnTo>
                    <a:pt x="2058676" y="189179"/>
                  </a:lnTo>
                  <a:close/>
                </a:path>
              </a:pathLst>
            </a:custGeom>
            <a:solidFill>
              <a:srgbClr val="E14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0E6F2BD4-07A2-475B-A37A-7999F1E92FE4}"/>
                </a:ext>
              </a:extLst>
            </p:cNvPr>
            <p:cNvSpPr/>
            <p:nvPr/>
          </p:nvSpPr>
          <p:spPr>
            <a:xfrm>
              <a:off x="6358284" y="259915"/>
              <a:ext cx="2555875" cy="2199640"/>
            </a:xfrm>
            <a:custGeom>
              <a:avLst/>
              <a:gdLst/>
              <a:ahLst/>
              <a:cxnLst/>
              <a:rect l="l" t="t" r="r" b="b"/>
              <a:pathLst>
                <a:path w="2555875" h="2199640">
                  <a:moveTo>
                    <a:pt x="1632684" y="1608138"/>
                  </a:moveTo>
                  <a:lnTo>
                    <a:pt x="922855" y="1608138"/>
                  </a:lnTo>
                  <a:lnTo>
                    <a:pt x="899191" y="2199364"/>
                  </a:lnTo>
                  <a:lnTo>
                    <a:pt x="1277782" y="1702728"/>
                  </a:lnTo>
                  <a:lnTo>
                    <a:pt x="1632684" y="1702728"/>
                  </a:lnTo>
                  <a:lnTo>
                    <a:pt x="1632684" y="1608138"/>
                  </a:lnTo>
                  <a:close/>
                </a:path>
                <a:path w="2555875" h="2199640">
                  <a:moveTo>
                    <a:pt x="1632684" y="1702728"/>
                  </a:moveTo>
                  <a:lnTo>
                    <a:pt x="1277782" y="1702728"/>
                  </a:lnTo>
                  <a:lnTo>
                    <a:pt x="1632684" y="2199364"/>
                  </a:lnTo>
                  <a:lnTo>
                    <a:pt x="1632684" y="1702728"/>
                  </a:lnTo>
                  <a:close/>
                </a:path>
                <a:path w="2555875" h="2199640">
                  <a:moveTo>
                    <a:pt x="94656" y="662190"/>
                  </a:moveTo>
                  <a:lnTo>
                    <a:pt x="638897" y="1064212"/>
                  </a:lnTo>
                  <a:lnTo>
                    <a:pt x="0" y="1300693"/>
                  </a:lnTo>
                  <a:lnTo>
                    <a:pt x="686225" y="1371645"/>
                  </a:lnTo>
                  <a:lnTo>
                    <a:pt x="307622" y="1868281"/>
                  </a:lnTo>
                  <a:lnTo>
                    <a:pt x="922855" y="1608138"/>
                  </a:lnTo>
                  <a:lnTo>
                    <a:pt x="2049647" y="1608138"/>
                  </a:lnTo>
                  <a:lnTo>
                    <a:pt x="1869326" y="1371645"/>
                  </a:lnTo>
                  <a:lnTo>
                    <a:pt x="2555600" y="1300693"/>
                  </a:lnTo>
                  <a:lnTo>
                    <a:pt x="1916752" y="1064212"/>
                  </a:lnTo>
                  <a:lnTo>
                    <a:pt x="2333023" y="756719"/>
                  </a:lnTo>
                  <a:lnTo>
                    <a:pt x="780882" y="756719"/>
                  </a:lnTo>
                  <a:lnTo>
                    <a:pt x="94656" y="662190"/>
                  </a:lnTo>
                  <a:close/>
                </a:path>
                <a:path w="2555875" h="2199640">
                  <a:moveTo>
                    <a:pt x="2049647" y="1608138"/>
                  </a:moveTo>
                  <a:lnTo>
                    <a:pt x="1632684" y="1608138"/>
                  </a:lnTo>
                  <a:lnTo>
                    <a:pt x="2248002" y="1868281"/>
                  </a:lnTo>
                  <a:lnTo>
                    <a:pt x="2049647" y="1608138"/>
                  </a:lnTo>
                  <a:close/>
                </a:path>
                <a:path w="2555875" h="2199640">
                  <a:moveTo>
                    <a:pt x="567916" y="189179"/>
                  </a:moveTo>
                  <a:lnTo>
                    <a:pt x="780882" y="756719"/>
                  </a:lnTo>
                  <a:lnTo>
                    <a:pt x="1774718" y="756719"/>
                  </a:lnTo>
                  <a:lnTo>
                    <a:pt x="1836834" y="591202"/>
                  </a:lnTo>
                  <a:lnTo>
                    <a:pt x="1088492" y="591202"/>
                  </a:lnTo>
                  <a:lnTo>
                    <a:pt x="567916" y="189179"/>
                  </a:lnTo>
                  <a:close/>
                </a:path>
                <a:path w="2555875" h="2199640">
                  <a:moveTo>
                    <a:pt x="2460992" y="662190"/>
                  </a:moveTo>
                  <a:lnTo>
                    <a:pt x="1774718" y="756719"/>
                  </a:lnTo>
                  <a:lnTo>
                    <a:pt x="2333023" y="756719"/>
                  </a:lnTo>
                  <a:lnTo>
                    <a:pt x="2460992" y="662190"/>
                  </a:lnTo>
                  <a:close/>
                </a:path>
                <a:path w="2555875" h="2199640">
                  <a:moveTo>
                    <a:pt x="1277782" y="0"/>
                  </a:moveTo>
                  <a:lnTo>
                    <a:pt x="1088492" y="591202"/>
                  </a:lnTo>
                  <a:lnTo>
                    <a:pt x="1467120" y="591202"/>
                  </a:lnTo>
                  <a:lnTo>
                    <a:pt x="1277782" y="0"/>
                  </a:lnTo>
                  <a:close/>
                </a:path>
                <a:path w="2555875" h="2199640">
                  <a:moveTo>
                    <a:pt x="1987708" y="189179"/>
                  </a:moveTo>
                  <a:lnTo>
                    <a:pt x="1467120" y="591202"/>
                  </a:lnTo>
                  <a:lnTo>
                    <a:pt x="1836834" y="591202"/>
                  </a:lnTo>
                  <a:lnTo>
                    <a:pt x="1987708" y="189179"/>
                  </a:lnTo>
                  <a:close/>
                </a:path>
              </a:pathLst>
            </a:custGeom>
            <a:solidFill>
              <a:srgbClr val="E4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FE9C5249-4CE6-4DE3-A475-64C6220FA037}"/>
                </a:ext>
              </a:extLst>
            </p:cNvPr>
            <p:cNvSpPr/>
            <p:nvPr/>
          </p:nvSpPr>
          <p:spPr>
            <a:xfrm>
              <a:off x="6381948" y="307240"/>
              <a:ext cx="2484755" cy="2128520"/>
            </a:xfrm>
            <a:custGeom>
              <a:avLst/>
              <a:gdLst/>
              <a:ahLst/>
              <a:cxnLst/>
              <a:rect l="l" t="t" r="r" b="b"/>
              <a:pathLst>
                <a:path w="2484754" h="2128520">
                  <a:moveTo>
                    <a:pt x="1585367" y="1537162"/>
                  </a:moveTo>
                  <a:lnTo>
                    <a:pt x="922855" y="1537162"/>
                  </a:lnTo>
                  <a:lnTo>
                    <a:pt x="899191" y="2128388"/>
                  </a:lnTo>
                  <a:lnTo>
                    <a:pt x="1254117" y="1631752"/>
                  </a:lnTo>
                  <a:lnTo>
                    <a:pt x="1589152" y="1631752"/>
                  </a:lnTo>
                  <a:lnTo>
                    <a:pt x="1585367" y="1537162"/>
                  </a:lnTo>
                  <a:close/>
                </a:path>
                <a:path w="2484754" h="2128520">
                  <a:moveTo>
                    <a:pt x="1589152" y="1631752"/>
                  </a:moveTo>
                  <a:lnTo>
                    <a:pt x="1254117" y="1631752"/>
                  </a:lnTo>
                  <a:lnTo>
                    <a:pt x="1609020" y="2128388"/>
                  </a:lnTo>
                  <a:lnTo>
                    <a:pt x="1589152" y="1631752"/>
                  </a:lnTo>
                  <a:close/>
                </a:path>
                <a:path w="2484754" h="2128520">
                  <a:moveTo>
                    <a:pt x="118321" y="638527"/>
                  </a:moveTo>
                  <a:lnTo>
                    <a:pt x="638897" y="1016887"/>
                  </a:lnTo>
                  <a:lnTo>
                    <a:pt x="0" y="1229717"/>
                  </a:lnTo>
                  <a:lnTo>
                    <a:pt x="686225" y="1300669"/>
                  </a:lnTo>
                  <a:lnTo>
                    <a:pt x="307622" y="1797305"/>
                  </a:lnTo>
                  <a:lnTo>
                    <a:pt x="922855" y="1537162"/>
                  </a:lnTo>
                  <a:lnTo>
                    <a:pt x="2002331" y="1537162"/>
                  </a:lnTo>
                  <a:lnTo>
                    <a:pt x="1822010" y="1300669"/>
                  </a:lnTo>
                  <a:lnTo>
                    <a:pt x="2484632" y="1229717"/>
                  </a:lnTo>
                  <a:lnTo>
                    <a:pt x="1869314" y="1016887"/>
                  </a:lnTo>
                  <a:lnTo>
                    <a:pt x="2259839" y="733056"/>
                  </a:lnTo>
                  <a:lnTo>
                    <a:pt x="780882" y="733056"/>
                  </a:lnTo>
                  <a:lnTo>
                    <a:pt x="118321" y="638527"/>
                  </a:lnTo>
                  <a:close/>
                </a:path>
                <a:path w="2484754" h="2128520">
                  <a:moveTo>
                    <a:pt x="2002331" y="1537162"/>
                  </a:moveTo>
                  <a:lnTo>
                    <a:pt x="1585367" y="1537162"/>
                  </a:lnTo>
                  <a:lnTo>
                    <a:pt x="2200686" y="1797305"/>
                  </a:lnTo>
                  <a:lnTo>
                    <a:pt x="2002331" y="1537162"/>
                  </a:lnTo>
                  <a:close/>
                </a:path>
                <a:path w="2484754" h="2128520">
                  <a:moveTo>
                    <a:pt x="567916" y="165517"/>
                  </a:moveTo>
                  <a:lnTo>
                    <a:pt x="780882" y="733056"/>
                  </a:lnTo>
                  <a:lnTo>
                    <a:pt x="1727402" y="733056"/>
                  </a:lnTo>
                  <a:lnTo>
                    <a:pt x="1789518" y="567539"/>
                  </a:lnTo>
                  <a:lnTo>
                    <a:pt x="1088492" y="567539"/>
                  </a:lnTo>
                  <a:lnTo>
                    <a:pt x="567916" y="165517"/>
                  </a:lnTo>
                  <a:close/>
                </a:path>
                <a:path w="2484754" h="2128520">
                  <a:moveTo>
                    <a:pt x="2389902" y="638527"/>
                  </a:moveTo>
                  <a:lnTo>
                    <a:pt x="1727402" y="733056"/>
                  </a:lnTo>
                  <a:lnTo>
                    <a:pt x="2259839" y="733056"/>
                  </a:lnTo>
                  <a:lnTo>
                    <a:pt x="2389902" y="638527"/>
                  </a:lnTo>
                  <a:close/>
                </a:path>
                <a:path w="2484754" h="2128520">
                  <a:moveTo>
                    <a:pt x="1254117" y="0"/>
                  </a:moveTo>
                  <a:lnTo>
                    <a:pt x="1088492" y="567539"/>
                  </a:lnTo>
                  <a:lnTo>
                    <a:pt x="1419803" y="567539"/>
                  </a:lnTo>
                  <a:lnTo>
                    <a:pt x="1254117" y="0"/>
                  </a:lnTo>
                  <a:close/>
                </a:path>
                <a:path w="2484754" h="2128520">
                  <a:moveTo>
                    <a:pt x="1940392" y="165517"/>
                  </a:moveTo>
                  <a:lnTo>
                    <a:pt x="1419803" y="567539"/>
                  </a:lnTo>
                  <a:lnTo>
                    <a:pt x="1789518" y="567539"/>
                  </a:lnTo>
                  <a:lnTo>
                    <a:pt x="1940392" y="165517"/>
                  </a:lnTo>
                  <a:close/>
                </a:path>
              </a:pathLst>
            </a:custGeom>
            <a:solidFill>
              <a:srgbClr val="E8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EF19A1C0-58B5-421A-B29F-B3DA54B6EC5B}"/>
                </a:ext>
              </a:extLst>
            </p:cNvPr>
            <p:cNvSpPr/>
            <p:nvPr/>
          </p:nvSpPr>
          <p:spPr>
            <a:xfrm>
              <a:off x="6429277" y="330903"/>
              <a:ext cx="2414270" cy="2058035"/>
            </a:xfrm>
            <a:custGeom>
              <a:avLst/>
              <a:gdLst/>
              <a:ahLst/>
              <a:cxnLst/>
              <a:rect l="l" t="t" r="r" b="b"/>
              <a:pathLst>
                <a:path w="2414270" h="2058035">
                  <a:moveTo>
                    <a:pt x="1538039" y="1513499"/>
                  </a:moveTo>
                  <a:lnTo>
                    <a:pt x="875527" y="1513499"/>
                  </a:lnTo>
                  <a:lnTo>
                    <a:pt x="851862" y="2057425"/>
                  </a:lnTo>
                  <a:lnTo>
                    <a:pt x="1206789" y="1584439"/>
                  </a:lnTo>
                  <a:lnTo>
                    <a:pt x="1538039" y="1584439"/>
                  </a:lnTo>
                  <a:lnTo>
                    <a:pt x="1538039" y="1513499"/>
                  </a:lnTo>
                  <a:close/>
                </a:path>
                <a:path w="2414270" h="2058035">
                  <a:moveTo>
                    <a:pt x="1538039" y="1584439"/>
                  </a:moveTo>
                  <a:lnTo>
                    <a:pt x="1206789" y="1584439"/>
                  </a:lnTo>
                  <a:lnTo>
                    <a:pt x="1538039" y="2057425"/>
                  </a:lnTo>
                  <a:lnTo>
                    <a:pt x="1538039" y="1584439"/>
                  </a:lnTo>
                  <a:close/>
                </a:path>
                <a:path w="2414270" h="2058035">
                  <a:moveTo>
                    <a:pt x="94656" y="614864"/>
                  </a:moveTo>
                  <a:lnTo>
                    <a:pt x="591568" y="993224"/>
                  </a:lnTo>
                  <a:lnTo>
                    <a:pt x="0" y="1206054"/>
                  </a:lnTo>
                  <a:lnTo>
                    <a:pt x="662561" y="1277006"/>
                  </a:lnTo>
                  <a:lnTo>
                    <a:pt x="283958" y="1749992"/>
                  </a:lnTo>
                  <a:lnTo>
                    <a:pt x="875527" y="1513499"/>
                  </a:lnTo>
                  <a:lnTo>
                    <a:pt x="1940367" y="1513499"/>
                  </a:lnTo>
                  <a:lnTo>
                    <a:pt x="1751029" y="1277006"/>
                  </a:lnTo>
                  <a:lnTo>
                    <a:pt x="2413651" y="1206054"/>
                  </a:lnTo>
                  <a:lnTo>
                    <a:pt x="1798333" y="993224"/>
                  </a:lnTo>
                  <a:lnTo>
                    <a:pt x="2188858" y="709393"/>
                  </a:lnTo>
                  <a:lnTo>
                    <a:pt x="757218" y="709393"/>
                  </a:lnTo>
                  <a:lnTo>
                    <a:pt x="94656" y="614864"/>
                  </a:lnTo>
                  <a:close/>
                </a:path>
                <a:path w="2414270" h="2058035">
                  <a:moveTo>
                    <a:pt x="1940367" y="1513499"/>
                  </a:moveTo>
                  <a:lnTo>
                    <a:pt x="1538039" y="1513499"/>
                  </a:lnTo>
                  <a:lnTo>
                    <a:pt x="2129705" y="1749992"/>
                  </a:lnTo>
                  <a:lnTo>
                    <a:pt x="1940367" y="1513499"/>
                  </a:lnTo>
                  <a:close/>
                </a:path>
                <a:path w="2414270" h="2058035">
                  <a:moveTo>
                    <a:pt x="544252" y="189179"/>
                  </a:moveTo>
                  <a:lnTo>
                    <a:pt x="757218" y="709393"/>
                  </a:lnTo>
                  <a:lnTo>
                    <a:pt x="1656421" y="709393"/>
                  </a:lnTo>
                  <a:lnTo>
                    <a:pt x="1714500" y="567539"/>
                  </a:lnTo>
                  <a:lnTo>
                    <a:pt x="1041164" y="567539"/>
                  </a:lnTo>
                  <a:lnTo>
                    <a:pt x="544252" y="189179"/>
                  </a:lnTo>
                  <a:close/>
                </a:path>
                <a:path w="2414270" h="2058035">
                  <a:moveTo>
                    <a:pt x="2318921" y="614864"/>
                  </a:moveTo>
                  <a:lnTo>
                    <a:pt x="1656421" y="709393"/>
                  </a:lnTo>
                  <a:lnTo>
                    <a:pt x="2188858" y="709393"/>
                  </a:lnTo>
                  <a:lnTo>
                    <a:pt x="2318921" y="614864"/>
                  </a:lnTo>
                  <a:close/>
                </a:path>
                <a:path w="2414270" h="2058035">
                  <a:moveTo>
                    <a:pt x="1206789" y="0"/>
                  </a:moveTo>
                  <a:lnTo>
                    <a:pt x="1041164" y="567539"/>
                  </a:lnTo>
                  <a:lnTo>
                    <a:pt x="1372475" y="567539"/>
                  </a:lnTo>
                  <a:lnTo>
                    <a:pt x="1206789" y="0"/>
                  </a:lnTo>
                  <a:close/>
                </a:path>
                <a:path w="2414270" h="2058035">
                  <a:moveTo>
                    <a:pt x="1869411" y="189179"/>
                  </a:moveTo>
                  <a:lnTo>
                    <a:pt x="1372475" y="567539"/>
                  </a:lnTo>
                  <a:lnTo>
                    <a:pt x="1714500" y="567539"/>
                  </a:lnTo>
                  <a:lnTo>
                    <a:pt x="1869411" y="189179"/>
                  </a:lnTo>
                  <a:close/>
                </a:path>
              </a:pathLst>
            </a:custGeom>
            <a:solidFill>
              <a:srgbClr val="E86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2E1B6620-E4A4-443A-A074-2251E2ABFAE8}"/>
                </a:ext>
              </a:extLst>
            </p:cNvPr>
            <p:cNvSpPr/>
            <p:nvPr/>
          </p:nvSpPr>
          <p:spPr>
            <a:xfrm>
              <a:off x="6476605" y="378107"/>
              <a:ext cx="2319020" cy="1986914"/>
            </a:xfrm>
            <a:custGeom>
              <a:avLst/>
              <a:gdLst/>
              <a:ahLst/>
              <a:cxnLst/>
              <a:rect l="l" t="t" r="r" b="b"/>
              <a:pathLst>
                <a:path w="2319020" h="1986914">
                  <a:moveTo>
                    <a:pt x="1467059" y="1442645"/>
                  </a:moveTo>
                  <a:lnTo>
                    <a:pt x="828198" y="1442645"/>
                  </a:lnTo>
                  <a:lnTo>
                    <a:pt x="828198" y="1986571"/>
                  </a:lnTo>
                  <a:lnTo>
                    <a:pt x="1159460" y="1513597"/>
                  </a:lnTo>
                  <a:lnTo>
                    <a:pt x="1470144" y="1513597"/>
                  </a:lnTo>
                  <a:lnTo>
                    <a:pt x="1467059" y="1442645"/>
                  </a:lnTo>
                  <a:close/>
                </a:path>
                <a:path w="2319020" h="1986914">
                  <a:moveTo>
                    <a:pt x="1470144" y="1513597"/>
                  </a:moveTo>
                  <a:lnTo>
                    <a:pt x="1159460" y="1513597"/>
                  </a:lnTo>
                  <a:lnTo>
                    <a:pt x="1490711" y="1986571"/>
                  </a:lnTo>
                  <a:lnTo>
                    <a:pt x="1470144" y="1513597"/>
                  </a:lnTo>
                  <a:close/>
                </a:path>
                <a:path w="2319020" h="1986914">
                  <a:moveTo>
                    <a:pt x="94656" y="591324"/>
                  </a:moveTo>
                  <a:lnTo>
                    <a:pt x="567904" y="946021"/>
                  </a:lnTo>
                  <a:lnTo>
                    <a:pt x="0" y="1158851"/>
                  </a:lnTo>
                  <a:lnTo>
                    <a:pt x="615232" y="1229803"/>
                  </a:lnTo>
                  <a:lnTo>
                    <a:pt x="260294" y="1679138"/>
                  </a:lnTo>
                  <a:lnTo>
                    <a:pt x="828198" y="1442645"/>
                  </a:lnTo>
                  <a:lnTo>
                    <a:pt x="1848160" y="1442645"/>
                  </a:lnTo>
                  <a:lnTo>
                    <a:pt x="1680049" y="1229803"/>
                  </a:lnTo>
                  <a:lnTo>
                    <a:pt x="2318897" y="1158851"/>
                  </a:lnTo>
                  <a:lnTo>
                    <a:pt x="1727353" y="946021"/>
                  </a:lnTo>
                  <a:lnTo>
                    <a:pt x="2091852" y="685853"/>
                  </a:lnTo>
                  <a:lnTo>
                    <a:pt x="709889" y="685853"/>
                  </a:lnTo>
                  <a:lnTo>
                    <a:pt x="94656" y="591324"/>
                  </a:lnTo>
                  <a:close/>
                </a:path>
                <a:path w="2319020" h="1986914">
                  <a:moveTo>
                    <a:pt x="1848160" y="1442645"/>
                  </a:moveTo>
                  <a:lnTo>
                    <a:pt x="1467059" y="1442645"/>
                  </a:lnTo>
                  <a:lnTo>
                    <a:pt x="2034951" y="1679138"/>
                  </a:lnTo>
                  <a:lnTo>
                    <a:pt x="1848160" y="1442645"/>
                  </a:lnTo>
                  <a:close/>
                </a:path>
                <a:path w="2319020" h="1986914">
                  <a:moveTo>
                    <a:pt x="520576" y="165639"/>
                  </a:moveTo>
                  <a:lnTo>
                    <a:pt x="709889" y="685853"/>
                  </a:lnTo>
                  <a:lnTo>
                    <a:pt x="1585441" y="685853"/>
                  </a:lnTo>
                  <a:lnTo>
                    <a:pt x="1653208" y="520336"/>
                  </a:lnTo>
                  <a:lnTo>
                    <a:pt x="993835" y="520336"/>
                  </a:lnTo>
                  <a:lnTo>
                    <a:pt x="520576" y="165639"/>
                  </a:lnTo>
                  <a:close/>
                </a:path>
                <a:path w="2319020" h="1986914">
                  <a:moveTo>
                    <a:pt x="2224289" y="591324"/>
                  </a:moveTo>
                  <a:lnTo>
                    <a:pt x="1585441" y="685853"/>
                  </a:lnTo>
                  <a:lnTo>
                    <a:pt x="2091852" y="685853"/>
                  </a:lnTo>
                  <a:lnTo>
                    <a:pt x="2224289" y="591324"/>
                  </a:lnTo>
                  <a:close/>
                </a:path>
                <a:path w="2319020" h="1986914">
                  <a:moveTo>
                    <a:pt x="1159460" y="0"/>
                  </a:moveTo>
                  <a:lnTo>
                    <a:pt x="993835" y="520336"/>
                  </a:lnTo>
                  <a:lnTo>
                    <a:pt x="1325147" y="520336"/>
                  </a:lnTo>
                  <a:lnTo>
                    <a:pt x="1159460" y="0"/>
                  </a:lnTo>
                  <a:close/>
                </a:path>
                <a:path w="2319020" h="1986914">
                  <a:moveTo>
                    <a:pt x="1798431" y="165639"/>
                  </a:moveTo>
                  <a:lnTo>
                    <a:pt x="1325147" y="520336"/>
                  </a:lnTo>
                  <a:lnTo>
                    <a:pt x="1653208" y="520336"/>
                  </a:lnTo>
                  <a:lnTo>
                    <a:pt x="1798431" y="165639"/>
                  </a:lnTo>
                  <a:close/>
                </a:path>
              </a:pathLst>
            </a:custGeom>
            <a:solidFill>
              <a:srgbClr val="EC82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15B52936-B36D-4E96-BD9C-702F66C8FF07}"/>
                </a:ext>
              </a:extLst>
            </p:cNvPr>
            <p:cNvSpPr/>
            <p:nvPr/>
          </p:nvSpPr>
          <p:spPr>
            <a:xfrm>
              <a:off x="6500269" y="401769"/>
              <a:ext cx="2248535" cy="1915795"/>
            </a:xfrm>
            <a:custGeom>
              <a:avLst/>
              <a:gdLst/>
              <a:ahLst/>
              <a:cxnLst/>
              <a:rect l="l" t="t" r="r" b="b"/>
              <a:pathLst>
                <a:path w="2248534" h="1915795">
                  <a:moveTo>
                    <a:pt x="1443394" y="1395332"/>
                  </a:moveTo>
                  <a:lnTo>
                    <a:pt x="828198" y="1395332"/>
                  </a:lnTo>
                  <a:lnTo>
                    <a:pt x="804534" y="1915619"/>
                  </a:lnTo>
                  <a:lnTo>
                    <a:pt x="1135796" y="1466283"/>
                  </a:lnTo>
                  <a:lnTo>
                    <a:pt x="1443394" y="1466283"/>
                  </a:lnTo>
                  <a:lnTo>
                    <a:pt x="1443394" y="1395332"/>
                  </a:lnTo>
                  <a:close/>
                </a:path>
                <a:path w="2248534" h="1915795">
                  <a:moveTo>
                    <a:pt x="1443394" y="1466283"/>
                  </a:moveTo>
                  <a:lnTo>
                    <a:pt x="1135796" y="1466283"/>
                  </a:lnTo>
                  <a:lnTo>
                    <a:pt x="1443394" y="1915619"/>
                  </a:lnTo>
                  <a:lnTo>
                    <a:pt x="1443394" y="1466283"/>
                  </a:lnTo>
                  <a:close/>
                </a:path>
                <a:path w="2248534" h="1915795">
                  <a:moveTo>
                    <a:pt x="94644" y="591202"/>
                  </a:moveTo>
                  <a:lnTo>
                    <a:pt x="567904" y="922358"/>
                  </a:lnTo>
                  <a:lnTo>
                    <a:pt x="0" y="1135188"/>
                  </a:lnTo>
                  <a:lnTo>
                    <a:pt x="615232" y="1182489"/>
                  </a:lnTo>
                  <a:lnTo>
                    <a:pt x="283958" y="1631825"/>
                  </a:lnTo>
                  <a:lnTo>
                    <a:pt x="828198" y="1395332"/>
                  </a:lnTo>
                  <a:lnTo>
                    <a:pt x="1813292" y="1395332"/>
                  </a:lnTo>
                  <a:lnTo>
                    <a:pt x="1656385" y="1182489"/>
                  </a:lnTo>
                  <a:lnTo>
                    <a:pt x="2247929" y="1135188"/>
                  </a:lnTo>
                  <a:lnTo>
                    <a:pt x="1680037" y="922358"/>
                  </a:lnTo>
                  <a:lnTo>
                    <a:pt x="2051865" y="662190"/>
                  </a:lnTo>
                  <a:lnTo>
                    <a:pt x="709877" y="662190"/>
                  </a:lnTo>
                  <a:lnTo>
                    <a:pt x="94644" y="591202"/>
                  </a:lnTo>
                  <a:close/>
                </a:path>
                <a:path w="2248534" h="1915795">
                  <a:moveTo>
                    <a:pt x="1813292" y="1395332"/>
                  </a:moveTo>
                  <a:lnTo>
                    <a:pt x="1443394" y="1395332"/>
                  </a:lnTo>
                  <a:lnTo>
                    <a:pt x="1987635" y="1631825"/>
                  </a:lnTo>
                  <a:lnTo>
                    <a:pt x="1813292" y="1395332"/>
                  </a:lnTo>
                  <a:close/>
                </a:path>
                <a:path w="2248534" h="1915795">
                  <a:moveTo>
                    <a:pt x="520576" y="165517"/>
                  </a:moveTo>
                  <a:lnTo>
                    <a:pt x="709877" y="662190"/>
                  </a:lnTo>
                  <a:lnTo>
                    <a:pt x="1561776" y="662190"/>
                  </a:lnTo>
                  <a:lnTo>
                    <a:pt x="1615818" y="520336"/>
                  </a:lnTo>
                  <a:lnTo>
                    <a:pt x="970171" y="520336"/>
                  </a:lnTo>
                  <a:lnTo>
                    <a:pt x="520576" y="165517"/>
                  </a:lnTo>
                  <a:close/>
                </a:path>
                <a:path w="2248534" h="1915795">
                  <a:moveTo>
                    <a:pt x="2153321" y="591202"/>
                  </a:moveTo>
                  <a:lnTo>
                    <a:pt x="1561776" y="662190"/>
                  </a:lnTo>
                  <a:lnTo>
                    <a:pt x="2051865" y="662190"/>
                  </a:lnTo>
                  <a:lnTo>
                    <a:pt x="2153321" y="591202"/>
                  </a:lnTo>
                  <a:close/>
                </a:path>
                <a:path w="2248534" h="1915795">
                  <a:moveTo>
                    <a:pt x="1135796" y="0"/>
                  </a:moveTo>
                  <a:lnTo>
                    <a:pt x="970171" y="520336"/>
                  </a:lnTo>
                  <a:lnTo>
                    <a:pt x="1301482" y="520336"/>
                  </a:lnTo>
                  <a:lnTo>
                    <a:pt x="1135796" y="0"/>
                  </a:lnTo>
                  <a:close/>
                </a:path>
                <a:path w="2248534" h="1915795">
                  <a:moveTo>
                    <a:pt x="1750993" y="165517"/>
                  </a:moveTo>
                  <a:lnTo>
                    <a:pt x="1301482" y="520336"/>
                  </a:lnTo>
                  <a:lnTo>
                    <a:pt x="1615818" y="520336"/>
                  </a:lnTo>
                  <a:lnTo>
                    <a:pt x="1750993" y="165517"/>
                  </a:lnTo>
                  <a:close/>
                </a:path>
              </a:pathLst>
            </a:custGeom>
            <a:solidFill>
              <a:srgbClr val="EC8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A4DAA42D-7267-43D9-AB0A-A1C5B8810916}"/>
                </a:ext>
              </a:extLst>
            </p:cNvPr>
            <p:cNvSpPr/>
            <p:nvPr/>
          </p:nvSpPr>
          <p:spPr>
            <a:xfrm>
              <a:off x="6547598" y="449095"/>
              <a:ext cx="2153920" cy="1844675"/>
            </a:xfrm>
            <a:custGeom>
              <a:avLst/>
              <a:gdLst/>
              <a:ahLst/>
              <a:cxnLst/>
              <a:rect l="l" t="t" r="r" b="b"/>
              <a:pathLst>
                <a:path w="2153920" h="1844675">
                  <a:moveTo>
                    <a:pt x="1372414" y="1324356"/>
                  </a:moveTo>
                  <a:lnTo>
                    <a:pt x="780870" y="1324356"/>
                  </a:lnTo>
                  <a:lnTo>
                    <a:pt x="780870" y="1844643"/>
                  </a:lnTo>
                  <a:lnTo>
                    <a:pt x="1088468" y="1418958"/>
                  </a:lnTo>
                  <a:lnTo>
                    <a:pt x="1376715" y="1418958"/>
                  </a:lnTo>
                  <a:lnTo>
                    <a:pt x="1372414" y="1324356"/>
                  </a:lnTo>
                  <a:close/>
                </a:path>
                <a:path w="2153920" h="1844675">
                  <a:moveTo>
                    <a:pt x="1376715" y="1418958"/>
                  </a:moveTo>
                  <a:lnTo>
                    <a:pt x="1088468" y="1418958"/>
                  </a:lnTo>
                  <a:lnTo>
                    <a:pt x="1396066" y="1844643"/>
                  </a:lnTo>
                  <a:lnTo>
                    <a:pt x="1376715" y="1418958"/>
                  </a:lnTo>
                  <a:close/>
                </a:path>
                <a:path w="2153920" h="1844675">
                  <a:moveTo>
                    <a:pt x="94644" y="543876"/>
                  </a:moveTo>
                  <a:lnTo>
                    <a:pt x="544240" y="875032"/>
                  </a:lnTo>
                  <a:lnTo>
                    <a:pt x="0" y="1064212"/>
                  </a:lnTo>
                  <a:lnTo>
                    <a:pt x="591568" y="1135164"/>
                  </a:lnTo>
                  <a:lnTo>
                    <a:pt x="260281" y="1560849"/>
                  </a:lnTo>
                  <a:lnTo>
                    <a:pt x="780870" y="1324356"/>
                  </a:lnTo>
                  <a:lnTo>
                    <a:pt x="1732625" y="1324356"/>
                  </a:lnTo>
                  <a:lnTo>
                    <a:pt x="1585404" y="1135164"/>
                  </a:lnTo>
                  <a:lnTo>
                    <a:pt x="2153296" y="1064212"/>
                  </a:lnTo>
                  <a:lnTo>
                    <a:pt x="1609056" y="875032"/>
                  </a:lnTo>
                  <a:lnTo>
                    <a:pt x="1947066" y="638527"/>
                  </a:lnTo>
                  <a:lnTo>
                    <a:pt x="662549" y="638527"/>
                  </a:lnTo>
                  <a:lnTo>
                    <a:pt x="94644" y="543876"/>
                  </a:lnTo>
                  <a:close/>
                </a:path>
                <a:path w="2153920" h="1844675">
                  <a:moveTo>
                    <a:pt x="1732625" y="1324356"/>
                  </a:moveTo>
                  <a:lnTo>
                    <a:pt x="1372414" y="1324356"/>
                  </a:lnTo>
                  <a:lnTo>
                    <a:pt x="1916654" y="1560849"/>
                  </a:lnTo>
                  <a:lnTo>
                    <a:pt x="1732625" y="1324356"/>
                  </a:lnTo>
                  <a:close/>
                </a:path>
                <a:path w="2153920" h="1844675">
                  <a:moveTo>
                    <a:pt x="496911" y="141854"/>
                  </a:moveTo>
                  <a:lnTo>
                    <a:pt x="662549" y="638527"/>
                  </a:lnTo>
                  <a:lnTo>
                    <a:pt x="1490796" y="638527"/>
                  </a:lnTo>
                  <a:lnTo>
                    <a:pt x="1544838" y="496673"/>
                  </a:lnTo>
                  <a:lnTo>
                    <a:pt x="922843" y="496673"/>
                  </a:lnTo>
                  <a:lnTo>
                    <a:pt x="496911" y="141854"/>
                  </a:lnTo>
                  <a:close/>
                </a:path>
                <a:path w="2153920" h="1844675">
                  <a:moveTo>
                    <a:pt x="2082340" y="543876"/>
                  </a:moveTo>
                  <a:lnTo>
                    <a:pt x="1490796" y="638527"/>
                  </a:lnTo>
                  <a:lnTo>
                    <a:pt x="1947066" y="638527"/>
                  </a:lnTo>
                  <a:lnTo>
                    <a:pt x="2082340" y="543876"/>
                  </a:lnTo>
                  <a:close/>
                </a:path>
                <a:path w="2153920" h="1844675">
                  <a:moveTo>
                    <a:pt x="1088468" y="0"/>
                  </a:moveTo>
                  <a:lnTo>
                    <a:pt x="922843" y="496673"/>
                  </a:lnTo>
                  <a:lnTo>
                    <a:pt x="1230502" y="496673"/>
                  </a:lnTo>
                  <a:lnTo>
                    <a:pt x="1088468" y="0"/>
                  </a:lnTo>
                  <a:close/>
                </a:path>
                <a:path w="2153920" h="1844675">
                  <a:moveTo>
                    <a:pt x="1680012" y="141854"/>
                  </a:moveTo>
                  <a:lnTo>
                    <a:pt x="1230502" y="496673"/>
                  </a:lnTo>
                  <a:lnTo>
                    <a:pt x="1544838" y="496673"/>
                  </a:lnTo>
                  <a:lnTo>
                    <a:pt x="1680012" y="141854"/>
                  </a:lnTo>
                  <a:close/>
                </a:path>
              </a:pathLst>
            </a:custGeom>
            <a:solidFill>
              <a:srgbClr val="EE9B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0">
              <a:extLst>
                <a:ext uri="{FF2B5EF4-FFF2-40B4-BE49-F238E27FC236}">
                  <a16:creationId xmlns:a16="http://schemas.microsoft.com/office/drawing/2014/main" id="{AA5E01FF-E474-4D5D-B938-BA709738DD80}"/>
                </a:ext>
              </a:extLst>
            </p:cNvPr>
            <p:cNvSpPr/>
            <p:nvPr/>
          </p:nvSpPr>
          <p:spPr>
            <a:xfrm>
              <a:off x="6594914" y="472757"/>
              <a:ext cx="2059305" cy="1774189"/>
            </a:xfrm>
            <a:custGeom>
              <a:avLst/>
              <a:gdLst/>
              <a:ahLst/>
              <a:cxnLst/>
              <a:rect l="l" t="t" r="r" b="b"/>
              <a:pathLst>
                <a:path w="2059304" h="1774189">
                  <a:moveTo>
                    <a:pt x="1325098" y="1300693"/>
                  </a:moveTo>
                  <a:lnTo>
                    <a:pt x="757218" y="1300693"/>
                  </a:lnTo>
                  <a:lnTo>
                    <a:pt x="733553" y="1773679"/>
                  </a:lnTo>
                  <a:lnTo>
                    <a:pt x="1041152" y="1371645"/>
                  </a:lnTo>
                  <a:lnTo>
                    <a:pt x="1325098" y="1371645"/>
                  </a:lnTo>
                  <a:lnTo>
                    <a:pt x="1325098" y="1300693"/>
                  </a:lnTo>
                  <a:close/>
                </a:path>
                <a:path w="2059304" h="1774189">
                  <a:moveTo>
                    <a:pt x="1325098" y="1371645"/>
                  </a:moveTo>
                  <a:lnTo>
                    <a:pt x="1041152" y="1371645"/>
                  </a:lnTo>
                  <a:lnTo>
                    <a:pt x="1325098" y="1773679"/>
                  </a:lnTo>
                  <a:lnTo>
                    <a:pt x="1325098" y="1371645"/>
                  </a:lnTo>
                  <a:close/>
                </a:path>
                <a:path w="2059304" h="1774189">
                  <a:moveTo>
                    <a:pt x="70992" y="543876"/>
                  </a:moveTo>
                  <a:lnTo>
                    <a:pt x="520588" y="851370"/>
                  </a:lnTo>
                  <a:lnTo>
                    <a:pt x="0" y="1040550"/>
                  </a:lnTo>
                  <a:lnTo>
                    <a:pt x="567916" y="1111501"/>
                  </a:lnTo>
                  <a:lnTo>
                    <a:pt x="236629" y="1513536"/>
                  </a:lnTo>
                  <a:lnTo>
                    <a:pt x="757218" y="1300693"/>
                  </a:lnTo>
                  <a:lnTo>
                    <a:pt x="1659187" y="1300693"/>
                  </a:lnTo>
                  <a:lnTo>
                    <a:pt x="1514436" y="1111501"/>
                  </a:lnTo>
                  <a:lnTo>
                    <a:pt x="2058676" y="1040550"/>
                  </a:lnTo>
                  <a:lnTo>
                    <a:pt x="1561740" y="851370"/>
                  </a:lnTo>
                  <a:lnTo>
                    <a:pt x="1889378" y="614864"/>
                  </a:lnTo>
                  <a:lnTo>
                    <a:pt x="638897" y="614864"/>
                  </a:lnTo>
                  <a:lnTo>
                    <a:pt x="70992" y="543876"/>
                  </a:lnTo>
                  <a:close/>
                </a:path>
                <a:path w="2059304" h="1774189">
                  <a:moveTo>
                    <a:pt x="1659187" y="1300693"/>
                  </a:moveTo>
                  <a:lnTo>
                    <a:pt x="1325098" y="1300693"/>
                  </a:lnTo>
                  <a:lnTo>
                    <a:pt x="1822034" y="1513536"/>
                  </a:lnTo>
                  <a:lnTo>
                    <a:pt x="1659187" y="1300693"/>
                  </a:lnTo>
                  <a:close/>
                </a:path>
                <a:path w="2059304" h="1774189">
                  <a:moveTo>
                    <a:pt x="473259" y="141854"/>
                  </a:moveTo>
                  <a:lnTo>
                    <a:pt x="638897" y="614864"/>
                  </a:lnTo>
                  <a:lnTo>
                    <a:pt x="1419828" y="614864"/>
                  </a:lnTo>
                  <a:lnTo>
                    <a:pt x="1476573" y="473010"/>
                  </a:lnTo>
                  <a:lnTo>
                    <a:pt x="899239" y="473010"/>
                  </a:lnTo>
                  <a:lnTo>
                    <a:pt x="473259" y="141854"/>
                  </a:lnTo>
                  <a:close/>
                </a:path>
                <a:path w="2059304" h="1774189">
                  <a:moveTo>
                    <a:pt x="1987720" y="543876"/>
                  </a:moveTo>
                  <a:lnTo>
                    <a:pt x="1419828" y="614864"/>
                  </a:lnTo>
                  <a:lnTo>
                    <a:pt x="1889378" y="614864"/>
                  </a:lnTo>
                  <a:lnTo>
                    <a:pt x="1987720" y="543876"/>
                  </a:lnTo>
                  <a:close/>
                </a:path>
                <a:path w="2059304" h="1774189">
                  <a:moveTo>
                    <a:pt x="1041152" y="0"/>
                  </a:moveTo>
                  <a:lnTo>
                    <a:pt x="899239" y="473010"/>
                  </a:lnTo>
                  <a:lnTo>
                    <a:pt x="1183186" y="473010"/>
                  </a:lnTo>
                  <a:lnTo>
                    <a:pt x="1041152" y="0"/>
                  </a:lnTo>
                  <a:close/>
                </a:path>
                <a:path w="2059304" h="1774189">
                  <a:moveTo>
                    <a:pt x="1609044" y="141854"/>
                  </a:moveTo>
                  <a:lnTo>
                    <a:pt x="1183186" y="473010"/>
                  </a:lnTo>
                  <a:lnTo>
                    <a:pt x="1476573" y="473010"/>
                  </a:lnTo>
                  <a:lnTo>
                    <a:pt x="1609044" y="141854"/>
                  </a:lnTo>
                  <a:close/>
                </a:path>
              </a:pathLst>
            </a:custGeom>
            <a:solidFill>
              <a:srgbClr val="F1AA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88DB51B4-06AC-4BAB-9E90-21EA90496450}"/>
                </a:ext>
              </a:extLst>
            </p:cNvPr>
            <p:cNvSpPr/>
            <p:nvPr/>
          </p:nvSpPr>
          <p:spPr>
            <a:xfrm>
              <a:off x="6642242" y="520083"/>
              <a:ext cx="1988185" cy="1703070"/>
            </a:xfrm>
            <a:custGeom>
              <a:avLst/>
              <a:gdLst/>
              <a:ahLst/>
              <a:cxnLst/>
              <a:rect l="l" t="t" r="r" b="b"/>
              <a:pathLst>
                <a:path w="1988184" h="1703070">
                  <a:moveTo>
                    <a:pt x="1254117" y="1229717"/>
                  </a:moveTo>
                  <a:lnTo>
                    <a:pt x="709889" y="1229717"/>
                  </a:lnTo>
                  <a:lnTo>
                    <a:pt x="709889" y="1702703"/>
                  </a:lnTo>
                  <a:lnTo>
                    <a:pt x="993823" y="1300669"/>
                  </a:lnTo>
                  <a:lnTo>
                    <a:pt x="1257665" y="1300669"/>
                  </a:lnTo>
                  <a:lnTo>
                    <a:pt x="1254117" y="1229717"/>
                  </a:lnTo>
                  <a:close/>
                </a:path>
                <a:path w="1988184" h="1703070">
                  <a:moveTo>
                    <a:pt x="1257665" y="1300669"/>
                  </a:moveTo>
                  <a:lnTo>
                    <a:pt x="993823" y="1300669"/>
                  </a:lnTo>
                  <a:lnTo>
                    <a:pt x="1277769" y="1702703"/>
                  </a:lnTo>
                  <a:lnTo>
                    <a:pt x="1257665" y="1300669"/>
                  </a:lnTo>
                  <a:close/>
                </a:path>
                <a:path w="1988184" h="1703070">
                  <a:moveTo>
                    <a:pt x="70992" y="496551"/>
                  </a:moveTo>
                  <a:lnTo>
                    <a:pt x="496924" y="804044"/>
                  </a:lnTo>
                  <a:lnTo>
                    <a:pt x="0" y="993224"/>
                  </a:lnTo>
                  <a:lnTo>
                    <a:pt x="520588" y="1040525"/>
                  </a:lnTo>
                  <a:lnTo>
                    <a:pt x="212965" y="1442560"/>
                  </a:lnTo>
                  <a:lnTo>
                    <a:pt x="709889" y="1229717"/>
                  </a:lnTo>
                  <a:lnTo>
                    <a:pt x="1588207" y="1229717"/>
                  </a:lnTo>
                  <a:lnTo>
                    <a:pt x="1443455" y="1040525"/>
                  </a:lnTo>
                  <a:lnTo>
                    <a:pt x="1987696" y="993224"/>
                  </a:lnTo>
                  <a:lnTo>
                    <a:pt x="1490759" y="804044"/>
                  </a:lnTo>
                  <a:lnTo>
                    <a:pt x="1769245" y="591202"/>
                  </a:lnTo>
                  <a:lnTo>
                    <a:pt x="615232" y="591202"/>
                  </a:lnTo>
                  <a:lnTo>
                    <a:pt x="70992" y="496551"/>
                  </a:lnTo>
                  <a:close/>
                </a:path>
                <a:path w="1988184" h="1703070">
                  <a:moveTo>
                    <a:pt x="1588207" y="1229717"/>
                  </a:moveTo>
                  <a:lnTo>
                    <a:pt x="1254117" y="1229717"/>
                  </a:lnTo>
                  <a:lnTo>
                    <a:pt x="1751054" y="1442560"/>
                  </a:lnTo>
                  <a:lnTo>
                    <a:pt x="1588207" y="1229717"/>
                  </a:lnTo>
                  <a:close/>
                </a:path>
                <a:path w="1988184" h="1703070">
                  <a:moveTo>
                    <a:pt x="449595" y="141854"/>
                  </a:moveTo>
                  <a:lnTo>
                    <a:pt x="615232" y="591202"/>
                  </a:lnTo>
                  <a:lnTo>
                    <a:pt x="1372499" y="591202"/>
                  </a:lnTo>
                  <a:lnTo>
                    <a:pt x="1424766" y="449347"/>
                  </a:lnTo>
                  <a:lnTo>
                    <a:pt x="851911" y="449347"/>
                  </a:lnTo>
                  <a:lnTo>
                    <a:pt x="449595" y="141854"/>
                  </a:lnTo>
                  <a:close/>
                </a:path>
                <a:path w="1988184" h="1703070">
                  <a:moveTo>
                    <a:pt x="1893088" y="496551"/>
                  </a:moveTo>
                  <a:lnTo>
                    <a:pt x="1372499" y="591202"/>
                  </a:lnTo>
                  <a:lnTo>
                    <a:pt x="1769245" y="591202"/>
                  </a:lnTo>
                  <a:lnTo>
                    <a:pt x="1893088" y="496551"/>
                  </a:lnTo>
                  <a:close/>
                </a:path>
                <a:path w="1988184" h="1703070">
                  <a:moveTo>
                    <a:pt x="993823" y="0"/>
                  </a:moveTo>
                  <a:lnTo>
                    <a:pt x="851911" y="449347"/>
                  </a:lnTo>
                  <a:lnTo>
                    <a:pt x="1135857" y="449347"/>
                  </a:lnTo>
                  <a:lnTo>
                    <a:pt x="993823" y="0"/>
                  </a:lnTo>
                  <a:close/>
                </a:path>
                <a:path w="1988184" h="1703070">
                  <a:moveTo>
                    <a:pt x="1538063" y="141854"/>
                  </a:moveTo>
                  <a:lnTo>
                    <a:pt x="1135857" y="449347"/>
                  </a:lnTo>
                  <a:lnTo>
                    <a:pt x="1424766" y="449347"/>
                  </a:lnTo>
                  <a:lnTo>
                    <a:pt x="1538063" y="141854"/>
                  </a:lnTo>
                  <a:close/>
                </a:path>
              </a:pathLst>
            </a:custGeom>
            <a:solidFill>
              <a:srgbClr val="F4B7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38AC689A-568B-45D2-83FA-52E5CD7FFAD9}"/>
                </a:ext>
              </a:extLst>
            </p:cNvPr>
            <p:cNvSpPr/>
            <p:nvPr/>
          </p:nvSpPr>
          <p:spPr>
            <a:xfrm>
              <a:off x="6665907" y="543746"/>
              <a:ext cx="1917064" cy="1631950"/>
            </a:xfrm>
            <a:custGeom>
              <a:avLst/>
              <a:gdLst/>
              <a:ahLst/>
              <a:cxnLst/>
              <a:rect l="l" t="t" r="r" b="b"/>
              <a:pathLst>
                <a:path w="1917065" h="1631950">
                  <a:moveTo>
                    <a:pt x="1230453" y="1182404"/>
                  </a:moveTo>
                  <a:lnTo>
                    <a:pt x="709889" y="1182404"/>
                  </a:lnTo>
                  <a:lnTo>
                    <a:pt x="686225" y="1631740"/>
                  </a:lnTo>
                  <a:lnTo>
                    <a:pt x="970159" y="1253356"/>
                  </a:lnTo>
                  <a:lnTo>
                    <a:pt x="1230453" y="1253356"/>
                  </a:lnTo>
                  <a:lnTo>
                    <a:pt x="1230453" y="1182404"/>
                  </a:lnTo>
                  <a:close/>
                </a:path>
                <a:path w="1917065" h="1631950">
                  <a:moveTo>
                    <a:pt x="1230453" y="1253356"/>
                  </a:moveTo>
                  <a:lnTo>
                    <a:pt x="970159" y="1253356"/>
                  </a:lnTo>
                  <a:lnTo>
                    <a:pt x="1230453" y="1631740"/>
                  </a:lnTo>
                  <a:lnTo>
                    <a:pt x="1230453" y="1253356"/>
                  </a:lnTo>
                  <a:close/>
                </a:path>
                <a:path w="1917065" h="1631950">
                  <a:moveTo>
                    <a:pt x="94656" y="496551"/>
                  </a:moveTo>
                  <a:lnTo>
                    <a:pt x="473259" y="780382"/>
                  </a:lnTo>
                  <a:lnTo>
                    <a:pt x="0" y="969561"/>
                  </a:lnTo>
                  <a:lnTo>
                    <a:pt x="520588" y="1016862"/>
                  </a:lnTo>
                  <a:lnTo>
                    <a:pt x="236629" y="1395247"/>
                  </a:lnTo>
                  <a:lnTo>
                    <a:pt x="709889" y="1182404"/>
                  </a:lnTo>
                  <a:lnTo>
                    <a:pt x="1520364" y="1182404"/>
                  </a:lnTo>
                  <a:lnTo>
                    <a:pt x="1396139" y="1016862"/>
                  </a:lnTo>
                  <a:lnTo>
                    <a:pt x="1916727" y="969561"/>
                  </a:lnTo>
                  <a:lnTo>
                    <a:pt x="1443443" y="780382"/>
                  </a:lnTo>
                  <a:lnTo>
                    <a:pt x="1745055" y="567539"/>
                  </a:lnTo>
                  <a:lnTo>
                    <a:pt x="591568" y="567539"/>
                  </a:lnTo>
                  <a:lnTo>
                    <a:pt x="94656" y="496551"/>
                  </a:lnTo>
                  <a:close/>
                </a:path>
                <a:path w="1917065" h="1631950">
                  <a:moveTo>
                    <a:pt x="1520364" y="1182404"/>
                  </a:moveTo>
                  <a:lnTo>
                    <a:pt x="1230453" y="1182404"/>
                  </a:lnTo>
                  <a:lnTo>
                    <a:pt x="1680085" y="1395247"/>
                  </a:lnTo>
                  <a:lnTo>
                    <a:pt x="1520364" y="1182404"/>
                  </a:lnTo>
                  <a:close/>
                </a:path>
                <a:path w="1917065" h="1631950">
                  <a:moveTo>
                    <a:pt x="449595" y="141854"/>
                  </a:moveTo>
                  <a:lnTo>
                    <a:pt x="591568" y="567539"/>
                  </a:lnTo>
                  <a:lnTo>
                    <a:pt x="1325061" y="567539"/>
                  </a:lnTo>
                  <a:lnTo>
                    <a:pt x="1371111" y="449225"/>
                  </a:lnTo>
                  <a:lnTo>
                    <a:pt x="828247" y="449225"/>
                  </a:lnTo>
                  <a:lnTo>
                    <a:pt x="449595" y="141854"/>
                  </a:lnTo>
                  <a:close/>
                </a:path>
                <a:path w="1917065" h="1631950">
                  <a:moveTo>
                    <a:pt x="1845649" y="496551"/>
                  </a:moveTo>
                  <a:lnTo>
                    <a:pt x="1325061" y="567539"/>
                  </a:lnTo>
                  <a:lnTo>
                    <a:pt x="1745055" y="567539"/>
                  </a:lnTo>
                  <a:lnTo>
                    <a:pt x="1845649" y="496551"/>
                  </a:lnTo>
                  <a:close/>
                </a:path>
                <a:path w="1917065" h="1631950">
                  <a:moveTo>
                    <a:pt x="970159" y="0"/>
                  </a:moveTo>
                  <a:lnTo>
                    <a:pt x="828247" y="449225"/>
                  </a:lnTo>
                  <a:lnTo>
                    <a:pt x="1088541" y="449225"/>
                  </a:lnTo>
                  <a:lnTo>
                    <a:pt x="970159" y="0"/>
                  </a:lnTo>
                  <a:close/>
                </a:path>
                <a:path w="1917065" h="1631950">
                  <a:moveTo>
                    <a:pt x="1490747" y="141854"/>
                  </a:moveTo>
                  <a:lnTo>
                    <a:pt x="1088541" y="449225"/>
                  </a:lnTo>
                  <a:lnTo>
                    <a:pt x="1371111" y="449225"/>
                  </a:lnTo>
                  <a:lnTo>
                    <a:pt x="1490747" y="141854"/>
                  </a:lnTo>
                  <a:close/>
                </a:path>
              </a:pathLst>
            </a:custGeom>
            <a:solidFill>
              <a:srgbClr val="F4C4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6942AEFA-89D8-4456-BF9E-17C921239956}"/>
                </a:ext>
              </a:extLst>
            </p:cNvPr>
            <p:cNvSpPr/>
            <p:nvPr/>
          </p:nvSpPr>
          <p:spPr>
            <a:xfrm>
              <a:off x="6713235" y="590949"/>
              <a:ext cx="1822450" cy="1561465"/>
            </a:xfrm>
            <a:custGeom>
              <a:avLst/>
              <a:gdLst/>
              <a:ahLst/>
              <a:cxnLst/>
              <a:rect l="l" t="t" r="r" b="b"/>
              <a:pathLst>
                <a:path w="1822450" h="1561464">
                  <a:moveTo>
                    <a:pt x="1159473" y="1135200"/>
                  </a:moveTo>
                  <a:lnTo>
                    <a:pt x="662561" y="1135200"/>
                  </a:lnTo>
                  <a:lnTo>
                    <a:pt x="662561" y="1560886"/>
                  </a:lnTo>
                  <a:lnTo>
                    <a:pt x="922831" y="1182502"/>
                  </a:lnTo>
                  <a:lnTo>
                    <a:pt x="1159473" y="1182502"/>
                  </a:lnTo>
                  <a:lnTo>
                    <a:pt x="1159473" y="1135200"/>
                  </a:lnTo>
                  <a:close/>
                </a:path>
                <a:path w="1822450" h="1561464">
                  <a:moveTo>
                    <a:pt x="1159473" y="1182502"/>
                  </a:moveTo>
                  <a:lnTo>
                    <a:pt x="922831" y="1182502"/>
                  </a:lnTo>
                  <a:lnTo>
                    <a:pt x="1159473" y="1560886"/>
                  </a:lnTo>
                  <a:lnTo>
                    <a:pt x="1159473" y="1182502"/>
                  </a:lnTo>
                  <a:close/>
                </a:path>
                <a:path w="1822450" h="1561464">
                  <a:moveTo>
                    <a:pt x="70992" y="449347"/>
                  </a:moveTo>
                  <a:lnTo>
                    <a:pt x="449595" y="733178"/>
                  </a:lnTo>
                  <a:lnTo>
                    <a:pt x="0" y="898707"/>
                  </a:lnTo>
                  <a:lnTo>
                    <a:pt x="496911" y="969659"/>
                  </a:lnTo>
                  <a:lnTo>
                    <a:pt x="212965" y="1324393"/>
                  </a:lnTo>
                  <a:lnTo>
                    <a:pt x="662561" y="1135200"/>
                  </a:lnTo>
                  <a:lnTo>
                    <a:pt x="1457666" y="1135200"/>
                  </a:lnTo>
                  <a:lnTo>
                    <a:pt x="1325159" y="969659"/>
                  </a:lnTo>
                  <a:lnTo>
                    <a:pt x="1822095" y="898707"/>
                  </a:lnTo>
                  <a:lnTo>
                    <a:pt x="1372463" y="733178"/>
                  </a:lnTo>
                  <a:lnTo>
                    <a:pt x="1656338" y="520336"/>
                  </a:lnTo>
                  <a:lnTo>
                    <a:pt x="567904" y="520336"/>
                  </a:lnTo>
                  <a:lnTo>
                    <a:pt x="70992" y="449347"/>
                  </a:lnTo>
                  <a:close/>
                </a:path>
                <a:path w="1822450" h="1561464">
                  <a:moveTo>
                    <a:pt x="1457666" y="1135200"/>
                  </a:moveTo>
                  <a:lnTo>
                    <a:pt x="1159473" y="1135200"/>
                  </a:lnTo>
                  <a:lnTo>
                    <a:pt x="1609105" y="1324393"/>
                  </a:lnTo>
                  <a:lnTo>
                    <a:pt x="1457666" y="1135200"/>
                  </a:lnTo>
                  <a:close/>
                </a:path>
                <a:path w="1822450" h="1561464">
                  <a:moveTo>
                    <a:pt x="402267" y="118313"/>
                  </a:moveTo>
                  <a:lnTo>
                    <a:pt x="567904" y="520336"/>
                  </a:lnTo>
                  <a:lnTo>
                    <a:pt x="1254081" y="520336"/>
                  </a:lnTo>
                  <a:lnTo>
                    <a:pt x="1302841" y="402022"/>
                  </a:lnTo>
                  <a:lnTo>
                    <a:pt x="780918" y="402022"/>
                  </a:lnTo>
                  <a:lnTo>
                    <a:pt x="402267" y="118313"/>
                  </a:lnTo>
                  <a:close/>
                </a:path>
                <a:path w="1822450" h="1561464">
                  <a:moveTo>
                    <a:pt x="1751017" y="449347"/>
                  </a:moveTo>
                  <a:lnTo>
                    <a:pt x="1254081" y="520336"/>
                  </a:lnTo>
                  <a:lnTo>
                    <a:pt x="1656338" y="520336"/>
                  </a:lnTo>
                  <a:lnTo>
                    <a:pt x="1751017" y="449347"/>
                  </a:lnTo>
                  <a:close/>
                </a:path>
                <a:path w="1822450" h="1561464">
                  <a:moveTo>
                    <a:pt x="922831" y="0"/>
                  </a:moveTo>
                  <a:lnTo>
                    <a:pt x="780918" y="402022"/>
                  </a:lnTo>
                  <a:lnTo>
                    <a:pt x="1041213" y="402022"/>
                  </a:lnTo>
                  <a:lnTo>
                    <a:pt x="922831" y="0"/>
                  </a:lnTo>
                  <a:close/>
                </a:path>
                <a:path w="1822450" h="1561464">
                  <a:moveTo>
                    <a:pt x="1419767" y="118313"/>
                  </a:moveTo>
                  <a:lnTo>
                    <a:pt x="1041213" y="402022"/>
                  </a:lnTo>
                  <a:lnTo>
                    <a:pt x="1302841" y="402022"/>
                  </a:lnTo>
                  <a:lnTo>
                    <a:pt x="1419767" y="118313"/>
                  </a:lnTo>
                  <a:close/>
                </a:path>
              </a:pathLst>
            </a:custGeom>
            <a:solidFill>
              <a:srgbClr val="F8D5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13748DF6-4380-47EE-9465-77CE92B11321}"/>
                </a:ext>
              </a:extLst>
            </p:cNvPr>
            <p:cNvSpPr/>
            <p:nvPr/>
          </p:nvSpPr>
          <p:spPr>
            <a:xfrm>
              <a:off x="6760564" y="614612"/>
              <a:ext cx="1727835" cy="1490345"/>
            </a:xfrm>
            <a:custGeom>
              <a:avLst/>
              <a:gdLst/>
              <a:ahLst/>
              <a:cxnLst/>
              <a:rect l="l" t="t" r="r" b="b"/>
              <a:pathLst>
                <a:path w="1727834" h="1490345">
                  <a:moveTo>
                    <a:pt x="1112144" y="1087887"/>
                  </a:moveTo>
                  <a:lnTo>
                    <a:pt x="615232" y="1087887"/>
                  </a:lnTo>
                  <a:lnTo>
                    <a:pt x="615232" y="1489934"/>
                  </a:lnTo>
                  <a:lnTo>
                    <a:pt x="875502" y="1158839"/>
                  </a:lnTo>
                  <a:lnTo>
                    <a:pt x="1112144" y="1158839"/>
                  </a:lnTo>
                  <a:lnTo>
                    <a:pt x="1112144" y="1087887"/>
                  </a:lnTo>
                  <a:close/>
                </a:path>
                <a:path w="1727834" h="1490345">
                  <a:moveTo>
                    <a:pt x="1112144" y="1158839"/>
                  </a:moveTo>
                  <a:lnTo>
                    <a:pt x="875502" y="1158839"/>
                  </a:lnTo>
                  <a:lnTo>
                    <a:pt x="1112144" y="1489934"/>
                  </a:lnTo>
                  <a:lnTo>
                    <a:pt x="1112144" y="1158839"/>
                  </a:lnTo>
                  <a:close/>
                </a:path>
                <a:path w="1727834" h="1490345">
                  <a:moveTo>
                    <a:pt x="70980" y="449347"/>
                  </a:moveTo>
                  <a:lnTo>
                    <a:pt x="425931" y="709515"/>
                  </a:lnTo>
                  <a:lnTo>
                    <a:pt x="0" y="875045"/>
                  </a:lnTo>
                  <a:lnTo>
                    <a:pt x="473247" y="922346"/>
                  </a:lnTo>
                  <a:lnTo>
                    <a:pt x="189301" y="1277091"/>
                  </a:lnTo>
                  <a:lnTo>
                    <a:pt x="615232" y="1087887"/>
                  </a:lnTo>
                  <a:lnTo>
                    <a:pt x="1386681" y="1087887"/>
                  </a:lnTo>
                  <a:lnTo>
                    <a:pt x="1254178" y="922346"/>
                  </a:lnTo>
                  <a:lnTo>
                    <a:pt x="1727341" y="875045"/>
                  </a:lnTo>
                  <a:lnTo>
                    <a:pt x="1301482" y="709515"/>
                  </a:lnTo>
                  <a:lnTo>
                    <a:pt x="1559548" y="520336"/>
                  </a:lnTo>
                  <a:lnTo>
                    <a:pt x="520576" y="520336"/>
                  </a:lnTo>
                  <a:lnTo>
                    <a:pt x="70980" y="449347"/>
                  </a:lnTo>
                  <a:close/>
                </a:path>
                <a:path w="1727834" h="1490345">
                  <a:moveTo>
                    <a:pt x="1386681" y="1087887"/>
                  </a:moveTo>
                  <a:lnTo>
                    <a:pt x="1112144" y="1087887"/>
                  </a:lnTo>
                  <a:lnTo>
                    <a:pt x="1538124" y="1277091"/>
                  </a:lnTo>
                  <a:lnTo>
                    <a:pt x="1386681" y="1087887"/>
                  </a:lnTo>
                  <a:close/>
                </a:path>
                <a:path w="1727834" h="1490345">
                  <a:moveTo>
                    <a:pt x="378602" y="118313"/>
                  </a:moveTo>
                  <a:lnTo>
                    <a:pt x="520576" y="520336"/>
                  </a:lnTo>
                  <a:lnTo>
                    <a:pt x="1206752" y="520336"/>
                  </a:lnTo>
                  <a:lnTo>
                    <a:pt x="1248552" y="402022"/>
                  </a:lnTo>
                  <a:lnTo>
                    <a:pt x="733590" y="402022"/>
                  </a:lnTo>
                  <a:lnTo>
                    <a:pt x="378602" y="118313"/>
                  </a:lnTo>
                  <a:close/>
                </a:path>
                <a:path w="1727834" h="1490345">
                  <a:moveTo>
                    <a:pt x="1656385" y="449347"/>
                  </a:moveTo>
                  <a:lnTo>
                    <a:pt x="1206752" y="520336"/>
                  </a:lnTo>
                  <a:lnTo>
                    <a:pt x="1559548" y="520336"/>
                  </a:lnTo>
                  <a:lnTo>
                    <a:pt x="1656385" y="449347"/>
                  </a:lnTo>
                  <a:close/>
                </a:path>
                <a:path w="1727834" h="1490345">
                  <a:moveTo>
                    <a:pt x="875502" y="0"/>
                  </a:moveTo>
                  <a:lnTo>
                    <a:pt x="733590" y="402022"/>
                  </a:lnTo>
                  <a:lnTo>
                    <a:pt x="993884" y="402022"/>
                  </a:lnTo>
                  <a:lnTo>
                    <a:pt x="875502" y="0"/>
                  </a:lnTo>
                  <a:close/>
                </a:path>
                <a:path w="1727834" h="1490345">
                  <a:moveTo>
                    <a:pt x="1348786" y="118313"/>
                  </a:moveTo>
                  <a:lnTo>
                    <a:pt x="993884" y="402022"/>
                  </a:lnTo>
                  <a:lnTo>
                    <a:pt x="1248552" y="402022"/>
                  </a:lnTo>
                  <a:lnTo>
                    <a:pt x="1348786" y="118313"/>
                  </a:lnTo>
                  <a:close/>
                </a:path>
              </a:pathLst>
            </a:custGeom>
            <a:solidFill>
              <a:srgbClr val="F8E1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80800A8B-E83C-4DA0-BA9C-AB3E15565A4D}"/>
                </a:ext>
              </a:extLst>
            </p:cNvPr>
            <p:cNvSpPr/>
            <p:nvPr/>
          </p:nvSpPr>
          <p:spPr>
            <a:xfrm>
              <a:off x="6784228" y="661937"/>
              <a:ext cx="1680210" cy="1419225"/>
            </a:xfrm>
            <a:custGeom>
              <a:avLst/>
              <a:gdLst/>
              <a:ahLst/>
              <a:cxnLst/>
              <a:rect l="l" t="t" r="r" b="b"/>
              <a:pathLst>
                <a:path w="1680209" h="1419225">
                  <a:moveTo>
                    <a:pt x="1064828" y="1016911"/>
                  </a:moveTo>
                  <a:lnTo>
                    <a:pt x="615232" y="1016911"/>
                  </a:lnTo>
                  <a:lnTo>
                    <a:pt x="591568" y="1418958"/>
                  </a:lnTo>
                  <a:lnTo>
                    <a:pt x="851838" y="1087863"/>
                  </a:lnTo>
                  <a:lnTo>
                    <a:pt x="1064828" y="1087863"/>
                  </a:lnTo>
                  <a:lnTo>
                    <a:pt x="1064828" y="1016911"/>
                  </a:lnTo>
                  <a:close/>
                </a:path>
                <a:path w="1680209" h="1419225">
                  <a:moveTo>
                    <a:pt x="1064828" y="1087863"/>
                  </a:moveTo>
                  <a:lnTo>
                    <a:pt x="851838" y="1087863"/>
                  </a:lnTo>
                  <a:lnTo>
                    <a:pt x="1064828" y="1418958"/>
                  </a:lnTo>
                  <a:lnTo>
                    <a:pt x="1064828" y="1087863"/>
                  </a:lnTo>
                  <a:close/>
                </a:path>
                <a:path w="1680209" h="1419225">
                  <a:moveTo>
                    <a:pt x="70980" y="425685"/>
                  </a:moveTo>
                  <a:lnTo>
                    <a:pt x="425919" y="662190"/>
                  </a:lnTo>
                  <a:lnTo>
                    <a:pt x="0" y="827719"/>
                  </a:lnTo>
                  <a:lnTo>
                    <a:pt x="449583" y="875020"/>
                  </a:lnTo>
                  <a:lnTo>
                    <a:pt x="212953" y="1206115"/>
                  </a:lnTo>
                  <a:lnTo>
                    <a:pt x="615232" y="1016911"/>
                  </a:lnTo>
                  <a:lnTo>
                    <a:pt x="1331875" y="1016911"/>
                  </a:lnTo>
                  <a:lnTo>
                    <a:pt x="1230514" y="875020"/>
                  </a:lnTo>
                  <a:lnTo>
                    <a:pt x="1680024" y="827719"/>
                  </a:lnTo>
                  <a:lnTo>
                    <a:pt x="1254166" y="662190"/>
                  </a:lnTo>
                  <a:lnTo>
                    <a:pt x="1538051" y="473010"/>
                  </a:lnTo>
                  <a:lnTo>
                    <a:pt x="520576" y="473010"/>
                  </a:lnTo>
                  <a:lnTo>
                    <a:pt x="70980" y="425685"/>
                  </a:lnTo>
                  <a:close/>
                </a:path>
                <a:path w="1680209" h="1419225">
                  <a:moveTo>
                    <a:pt x="1331875" y="1016911"/>
                  </a:moveTo>
                  <a:lnTo>
                    <a:pt x="1064828" y="1016911"/>
                  </a:lnTo>
                  <a:lnTo>
                    <a:pt x="1467034" y="1206115"/>
                  </a:lnTo>
                  <a:lnTo>
                    <a:pt x="1331875" y="1016911"/>
                  </a:lnTo>
                  <a:close/>
                </a:path>
                <a:path w="1680209" h="1419225">
                  <a:moveTo>
                    <a:pt x="378602" y="118191"/>
                  </a:moveTo>
                  <a:lnTo>
                    <a:pt x="520576" y="473010"/>
                  </a:lnTo>
                  <a:lnTo>
                    <a:pt x="1159436" y="473010"/>
                  </a:lnTo>
                  <a:lnTo>
                    <a:pt x="1197325" y="378359"/>
                  </a:lnTo>
                  <a:lnTo>
                    <a:pt x="733578" y="378359"/>
                  </a:lnTo>
                  <a:lnTo>
                    <a:pt x="378602" y="118191"/>
                  </a:lnTo>
                  <a:close/>
                </a:path>
                <a:path w="1680209" h="1419225">
                  <a:moveTo>
                    <a:pt x="1609068" y="425685"/>
                  </a:moveTo>
                  <a:lnTo>
                    <a:pt x="1159436" y="473010"/>
                  </a:lnTo>
                  <a:lnTo>
                    <a:pt x="1538051" y="473010"/>
                  </a:lnTo>
                  <a:lnTo>
                    <a:pt x="1609068" y="425685"/>
                  </a:lnTo>
                  <a:close/>
                </a:path>
                <a:path w="1680209" h="1419225">
                  <a:moveTo>
                    <a:pt x="851838" y="0"/>
                  </a:moveTo>
                  <a:lnTo>
                    <a:pt x="733578" y="378359"/>
                  </a:lnTo>
                  <a:lnTo>
                    <a:pt x="970220" y="378359"/>
                  </a:lnTo>
                  <a:lnTo>
                    <a:pt x="851838" y="0"/>
                  </a:lnTo>
                  <a:close/>
                </a:path>
                <a:path w="1680209" h="1419225">
                  <a:moveTo>
                    <a:pt x="1301470" y="118191"/>
                  </a:moveTo>
                  <a:lnTo>
                    <a:pt x="970220" y="378359"/>
                  </a:lnTo>
                  <a:lnTo>
                    <a:pt x="1197325" y="378359"/>
                  </a:lnTo>
                  <a:lnTo>
                    <a:pt x="1301470" y="118191"/>
                  </a:lnTo>
                  <a:close/>
                </a:path>
              </a:pathLst>
            </a:custGeom>
            <a:solidFill>
              <a:srgbClr val="FBEE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13F5F7E5-CB53-4B55-B718-9AD3DD57DB64}"/>
                </a:ext>
              </a:extLst>
            </p:cNvPr>
            <p:cNvSpPr/>
            <p:nvPr/>
          </p:nvSpPr>
          <p:spPr>
            <a:xfrm>
              <a:off x="6831544" y="685600"/>
              <a:ext cx="1585595" cy="1348105"/>
            </a:xfrm>
            <a:custGeom>
              <a:avLst/>
              <a:gdLst/>
              <a:ahLst/>
              <a:cxnLst/>
              <a:rect l="l" t="t" r="r" b="b"/>
              <a:pathLst>
                <a:path w="1585595" h="1348105">
                  <a:moveTo>
                    <a:pt x="1017512" y="993249"/>
                  </a:moveTo>
                  <a:lnTo>
                    <a:pt x="567916" y="993249"/>
                  </a:lnTo>
                  <a:lnTo>
                    <a:pt x="567916" y="1347994"/>
                  </a:lnTo>
                  <a:lnTo>
                    <a:pt x="780870" y="1040550"/>
                  </a:lnTo>
                  <a:lnTo>
                    <a:pt x="1017512" y="1040550"/>
                  </a:lnTo>
                  <a:lnTo>
                    <a:pt x="1017512" y="993249"/>
                  </a:lnTo>
                  <a:close/>
                </a:path>
                <a:path w="1585595" h="1348105">
                  <a:moveTo>
                    <a:pt x="1017512" y="1040550"/>
                  </a:moveTo>
                  <a:lnTo>
                    <a:pt x="780870" y="1040550"/>
                  </a:lnTo>
                  <a:lnTo>
                    <a:pt x="1017512" y="1347994"/>
                  </a:lnTo>
                  <a:lnTo>
                    <a:pt x="1017512" y="1040550"/>
                  </a:lnTo>
                  <a:close/>
                </a:path>
                <a:path w="1585595" h="1348105">
                  <a:moveTo>
                    <a:pt x="70992" y="402022"/>
                  </a:moveTo>
                  <a:lnTo>
                    <a:pt x="402267" y="638527"/>
                  </a:lnTo>
                  <a:lnTo>
                    <a:pt x="0" y="780406"/>
                  </a:lnTo>
                  <a:lnTo>
                    <a:pt x="425931" y="827707"/>
                  </a:lnTo>
                  <a:lnTo>
                    <a:pt x="189301" y="1135152"/>
                  </a:lnTo>
                  <a:lnTo>
                    <a:pt x="567916" y="993249"/>
                  </a:lnTo>
                  <a:lnTo>
                    <a:pt x="1286842" y="993249"/>
                  </a:lnTo>
                  <a:lnTo>
                    <a:pt x="1159424" y="827707"/>
                  </a:lnTo>
                  <a:lnTo>
                    <a:pt x="1585404" y="780406"/>
                  </a:lnTo>
                  <a:lnTo>
                    <a:pt x="1183198" y="638527"/>
                  </a:lnTo>
                  <a:lnTo>
                    <a:pt x="1415022" y="473010"/>
                  </a:lnTo>
                  <a:lnTo>
                    <a:pt x="496924" y="473010"/>
                  </a:lnTo>
                  <a:lnTo>
                    <a:pt x="70992" y="402022"/>
                  </a:lnTo>
                  <a:close/>
                </a:path>
                <a:path w="1585595" h="1348105">
                  <a:moveTo>
                    <a:pt x="1286842" y="993249"/>
                  </a:moveTo>
                  <a:lnTo>
                    <a:pt x="1017512" y="993249"/>
                  </a:lnTo>
                  <a:lnTo>
                    <a:pt x="1396066" y="1135152"/>
                  </a:lnTo>
                  <a:lnTo>
                    <a:pt x="1286842" y="993249"/>
                  </a:lnTo>
                  <a:close/>
                </a:path>
                <a:path w="1585595" h="1348105">
                  <a:moveTo>
                    <a:pt x="354950" y="118191"/>
                  </a:moveTo>
                  <a:lnTo>
                    <a:pt x="496924" y="473010"/>
                  </a:lnTo>
                  <a:lnTo>
                    <a:pt x="1088468" y="473010"/>
                  </a:lnTo>
                  <a:lnTo>
                    <a:pt x="1135829" y="354696"/>
                  </a:lnTo>
                  <a:lnTo>
                    <a:pt x="686262" y="354696"/>
                  </a:lnTo>
                  <a:lnTo>
                    <a:pt x="354950" y="118191"/>
                  </a:lnTo>
                  <a:close/>
                </a:path>
                <a:path w="1585595" h="1348105">
                  <a:moveTo>
                    <a:pt x="1514448" y="402022"/>
                  </a:moveTo>
                  <a:lnTo>
                    <a:pt x="1088468" y="473010"/>
                  </a:lnTo>
                  <a:lnTo>
                    <a:pt x="1415022" y="473010"/>
                  </a:lnTo>
                  <a:lnTo>
                    <a:pt x="1514448" y="402022"/>
                  </a:lnTo>
                  <a:close/>
                </a:path>
                <a:path w="1585595" h="1348105">
                  <a:moveTo>
                    <a:pt x="780870" y="0"/>
                  </a:moveTo>
                  <a:lnTo>
                    <a:pt x="686262" y="354696"/>
                  </a:lnTo>
                  <a:lnTo>
                    <a:pt x="899130" y="354696"/>
                  </a:lnTo>
                  <a:lnTo>
                    <a:pt x="780870" y="0"/>
                  </a:lnTo>
                  <a:close/>
                </a:path>
                <a:path w="1585595" h="1348105">
                  <a:moveTo>
                    <a:pt x="1230502" y="118191"/>
                  </a:moveTo>
                  <a:lnTo>
                    <a:pt x="899130" y="354696"/>
                  </a:lnTo>
                  <a:lnTo>
                    <a:pt x="1135829" y="354696"/>
                  </a:lnTo>
                  <a:lnTo>
                    <a:pt x="1230502" y="118191"/>
                  </a:lnTo>
                  <a:close/>
                </a:path>
              </a:pathLst>
            </a:custGeom>
            <a:solidFill>
              <a:srgbClr val="FFF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BA6DA991-1B84-452C-99AA-144AED077AA6}"/>
                </a:ext>
              </a:extLst>
            </p:cNvPr>
            <p:cNvSpPr/>
            <p:nvPr/>
          </p:nvSpPr>
          <p:spPr>
            <a:xfrm>
              <a:off x="7257475" y="969431"/>
              <a:ext cx="426084" cy="709930"/>
            </a:xfrm>
            <a:custGeom>
              <a:avLst/>
              <a:gdLst/>
              <a:ahLst/>
              <a:cxnLst/>
              <a:rect l="l" t="t" r="r" b="b"/>
              <a:pathLst>
                <a:path w="426084" h="709930">
                  <a:moveTo>
                    <a:pt x="402242" y="23540"/>
                  </a:moveTo>
                  <a:lnTo>
                    <a:pt x="0" y="23540"/>
                  </a:lnTo>
                  <a:lnTo>
                    <a:pt x="0" y="662129"/>
                  </a:lnTo>
                  <a:lnTo>
                    <a:pt x="378590" y="709418"/>
                  </a:lnTo>
                  <a:lnTo>
                    <a:pt x="425894" y="709418"/>
                  </a:lnTo>
                  <a:lnTo>
                    <a:pt x="402242" y="685779"/>
                  </a:lnTo>
                  <a:lnTo>
                    <a:pt x="402242" y="23540"/>
                  </a:lnTo>
                  <a:close/>
                </a:path>
                <a:path w="426084" h="709930">
                  <a:moveTo>
                    <a:pt x="402242" y="0"/>
                  </a:moveTo>
                  <a:lnTo>
                    <a:pt x="23664" y="23540"/>
                  </a:lnTo>
                  <a:lnTo>
                    <a:pt x="425894" y="23540"/>
                  </a:lnTo>
                  <a:lnTo>
                    <a:pt x="4022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8">
              <a:extLst>
                <a:ext uri="{FF2B5EF4-FFF2-40B4-BE49-F238E27FC236}">
                  <a16:creationId xmlns:a16="http://schemas.microsoft.com/office/drawing/2014/main" id="{1DBB95B4-A74B-4DA0-8824-254875933BCC}"/>
                </a:ext>
              </a:extLst>
            </p:cNvPr>
            <p:cNvSpPr/>
            <p:nvPr/>
          </p:nvSpPr>
          <p:spPr>
            <a:xfrm>
              <a:off x="7257475" y="992972"/>
              <a:ext cx="402590" cy="662305"/>
            </a:xfrm>
            <a:custGeom>
              <a:avLst/>
              <a:gdLst/>
              <a:ahLst/>
              <a:cxnLst/>
              <a:rect l="l" t="t" r="r" b="b"/>
              <a:pathLst>
                <a:path w="402590" h="662305">
                  <a:moveTo>
                    <a:pt x="402242" y="0"/>
                  </a:moveTo>
                  <a:lnTo>
                    <a:pt x="23664" y="23662"/>
                  </a:lnTo>
                  <a:lnTo>
                    <a:pt x="0" y="614938"/>
                  </a:lnTo>
                  <a:lnTo>
                    <a:pt x="378590" y="662239"/>
                  </a:lnTo>
                  <a:lnTo>
                    <a:pt x="402242" y="0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9">
              <a:extLst>
                <a:ext uri="{FF2B5EF4-FFF2-40B4-BE49-F238E27FC236}">
                  <a16:creationId xmlns:a16="http://schemas.microsoft.com/office/drawing/2014/main" id="{E159876C-42F0-4FEE-A22C-22732C7D7339}"/>
                </a:ext>
              </a:extLst>
            </p:cNvPr>
            <p:cNvSpPr/>
            <p:nvPr/>
          </p:nvSpPr>
          <p:spPr>
            <a:xfrm>
              <a:off x="7612414" y="992972"/>
              <a:ext cx="307975" cy="686435"/>
            </a:xfrm>
            <a:custGeom>
              <a:avLst/>
              <a:gdLst/>
              <a:ahLst/>
              <a:cxnLst/>
              <a:rect l="l" t="t" r="r" b="b"/>
              <a:pathLst>
                <a:path w="307975" h="686435">
                  <a:moveTo>
                    <a:pt x="47304" y="0"/>
                  </a:moveTo>
                  <a:lnTo>
                    <a:pt x="23652" y="0"/>
                  </a:lnTo>
                  <a:lnTo>
                    <a:pt x="23652" y="662239"/>
                  </a:lnTo>
                  <a:lnTo>
                    <a:pt x="0" y="685877"/>
                  </a:lnTo>
                  <a:lnTo>
                    <a:pt x="47304" y="685877"/>
                  </a:lnTo>
                  <a:lnTo>
                    <a:pt x="283946" y="614938"/>
                  </a:lnTo>
                  <a:lnTo>
                    <a:pt x="307598" y="47325"/>
                  </a:lnTo>
                  <a:lnTo>
                    <a:pt x="283946" y="47325"/>
                  </a:lnTo>
                  <a:lnTo>
                    <a:pt x="473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0">
              <a:extLst>
                <a:ext uri="{FF2B5EF4-FFF2-40B4-BE49-F238E27FC236}">
                  <a16:creationId xmlns:a16="http://schemas.microsoft.com/office/drawing/2014/main" id="{61D6D050-FFC7-415F-9E26-C413A1A55B48}"/>
                </a:ext>
              </a:extLst>
            </p:cNvPr>
            <p:cNvSpPr/>
            <p:nvPr/>
          </p:nvSpPr>
          <p:spPr>
            <a:xfrm>
              <a:off x="7636066" y="992972"/>
              <a:ext cx="260350" cy="662305"/>
            </a:xfrm>
            <a:custGeom>
              <a:avLst/>
              <a:gdLst/>
              <a:ahLst/>
              <a:cxnLst/>
              <a:rect l="l" t="t" r="r" b="b"/>
              <a:pathLst>
                <a:path w="260350" h="662305">
                  <a:moveTo>
                    <a:pt x="23652" y="0"/>
                  </a:moveTo>
                  <a:lnTo>
                    <a:pt x="0" y="662239"/>
                  </a:lnTo>
                  <a:lnTo>
                    <a:pt x="70956" y="662239"/>
                  </a:lnTo>
                  <a:lnTo>
                    <a:pt x="47304" y="614938"/>
                  </a:lnTo>
                  <a:lnTo>
                    <a:pt x="70956" y="543986"/>
                  </a:lnTo>
                  <a:lnTo>
                    <a:pt x="70956" y="402095"/>
                  </a:lnTo>
                  <a:lnTo>
                    <a:pt x="47304" y="378445"/>
                  </a:lnTo>
                  <a:lnTo>
                    <a:pt x="47304" y="331156"/>
                  </a:lnTo>
                  <a:lnTo>
                    <a:pt x="23652" y="307493"/>
                  </a:lnTo>
                  <a:lnTo>
                    <a:pt x="23652" y="260168"/>
                  </a:lnTo>
                  <a:lnTo>
                    <a:pt x="260294" y="260168"/>
                  </a:lnTo>
                  <a:lnTo>
                    <a:pt x="260294" y="47325"/>
                  </a:lnTo>
                  <a:lnTo>
                    <a:pt x="23652" y="0"/>
                  </a:lnTo>
                  <a:close/>
                </a:path>
                <a:path w="260350" h="662305">
                  <a:moveTo>
                    <a:pt x="260294" y="260168"/>
                  </a:moveTo>
                  <a:lnTo>
                    <a:pt x="189338" y="260168"/>
                  </a:lnTo>
                  <a:lnTo>
                    <a:pt x="212990" y="283830"/>
                  </a:lnTo>
                  <a:lnTo>
                    <a:pt x="260294" y="283830"/>
                  </a:lnTo>
                  <a:lnTo>
                    <a:pt x="260294" y="260168"/>
                  </a:lnTo>
                  <a:close/>
                </a:path>
              </a:pathLst>
            </a:custGeom>
            <a:solidFill>
              <a:srgbClr val="66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1">
              <a:extLst>
                <a:ext uri="{FF2B5EF4-FFF2-40B4-BE49-F238E27FC236}">
                  <a16:creationId xmlns:a16="http://schemas.microsoft.com/office/drawing/2014/main" id="{283E56DA-A1CB-462C-B4E5-5798987EFBCA}"/>
                </a:ext>
              </a:extLst>
            </p:cNvPr>
            <p:cNvSpPr/>
            <p:nvPr/>
          </p:nvSpPr>
          <p:spPr>
            <a:xfrm>
              <a:off x="7659718" y="1253139"/>
              <a:ext cx="236854" cy="402590"/>
            </a:xfrm>
            <a:custGeom>
              <a:avLst/>
              <a:gdLst/>
              <a:ahLst/>
              <a:cxnLst/>
              <a:rect l="l" t="t" r="r" b="b"/>
              <a:pathLst>
                <a:path w="236854" h="402589">
                  <a:moveTo>
                    <a:pt x="165686" y="0"/>
                  </a:moveTo>
                  <a:lnTo>
                    <a:pt x="0" y="0"/>
                  </a:lnTo>
                  <a:lnTo>
                    <a:pt x="0" y="47325"/>
                  </a:lnTo>
                  <a:lnTo>
                    <a:pt x="23652" y="70988"/>
                  </a:lnTo>
                  <a:lnTo>
                    <a:pt x="23652" y="118277"/>
                  </a:lnTo>
                  <a:lnTo>
                    <a:pt x="47304" y="141927"/>
                  </a:lnTo>
                  <a:lnTo>
                    <a:pt x="47304" y="283818"/>
                  </a:lnTo>
                  <a:lnTo>
                    <a:pt x="23652" y="354770"/>
                  </a:lnTo>
                  <a:lnTo>
                    <a:pt x="47304" y="402071"/>
                  </a:lnTo>
                  <a:lnTo>
                    <a:pt x="236642" y="354770"/>
                  </a:lnTo>
                  <a:lnTo>
                    <a:pt x="236642" y="23662"/>
                  </a:lnTo>
                  <a:lnTo>
                    <a:pt x="189338" y="23662"/>
                  </a:lnTo>
                  <a:lnTo>
                    <a:pt x="165686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2">
              <a:extLst>
                <a:ext uri="{FF2B5EF4-FFF2-40B4-BE49-F238E27FC236}">
                  <a16:creationId xmlns:a16="http://schemas.microsoft.com/office/drawing/2014/main" id="{55D25C1B-CCE8-48CD-82D5-4C68EE101CCF}"/>
                </a:ext>
              </a:extLst>
            </p:cNvPr>
            <p:cNvSpPr/>
            <p:nvPr/>
          </p:nvSpPr>
          <p:spPr>
            <a:xfrm>
              <a:off x="7304804" y="1063960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0"/>
                  </a:moveTo>
                  <a:lnTo>
                    <a:pt x="0" y="23662"/>
                  </a:lnTo>
                  <a:lnTo>
                    <a:pt x="23664" y="23662"/>
                  </a:lnTo>
                  <a:lnTo>
                    <a:pt x="236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3">
              <a:extLst>
                <a:ext uri="{FF2B5EF4-FFF2-40B4-BE49-F238E27FC236}">
                  <a16:creationId xmlns:a16="http://schemas.microsoft.com/office/drawing/2014/main" id="{C175475A-FD8B-4DDF-A1EA-BDA6EBB7FA2A}"/>
                </a:ext>
              </a:extLst>
            </p:cNvPr>
            <p:cNvSpPr/>
            <p:nvPr/>
          </p:nvSpPr>
          <p:spPr>
            <a:xfrm>
              <a:off x="7304804" y="1134948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0"/>
                  </a:moveTo>
                  <a:lnTo>
                    <a:pt x="0" y="23662"/>
                  </a:lnTo>
                  <a:lnTo>
                    <a:pt x="23664" y="23662"/>
                  </a:lnTo>
                  <a:lnTo>
                    <a:pt x="236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4">
              <a:extLst>
                <a:ext uri="{FF2B5EF4-FFF2-40B4-BE49-F238E27FC236}">
                  <a16:creationId xmlns:a16="http://schemas.microsoft.com/office/drawing/2014/main" id="{E120C14B-04A7-466D-AF61-3C5DCD271B44}"/>
                </a:ext>
              </a:extLst>
            </p:cNvPr>
            <p:cNvSpPr/>
            <p:nvPr/>
          </p:nvSpPr>
          <p:spPr>
            <a:xfrm>
              <a:off x="7352132" y="1134948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0"/>
                  </a:moveTo>
                  <a:lnTo>
                    <a:pt x="0" y="23662"/>
                  </a:lnTo>
                  <a:lnTo>
                    <a:pt x="23664" y="23662"/>
                  </a:lnTo>
                  <a:lnTo>
                    <a:pt x="236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5">
              <a:extLst>
                <a:ext uri="{FF2B5EF4-FFF2-40B4-BE49-F238E27FC236}">
                  <a16:creationId xmlns:a16="http://schemas.microsoft.com/office/drawing/2014/main" id="{92C582D7-D6B0-461E-A8FC-0CB6975568E5}"/>
                </a:ext>
              </a:extLst>
            </p:cNvPr>
            <p:cNvSpPr/>
            <p:nvPr/>
          </p:nvSpPr>
          <p:spPr>
            <a:xfrm>
              <a:off x="7423112" y="1134948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23664" y="0"/>
                  </a:moveTo>
                  <a:lnTo>
                    <a:pt x="0" y="0"/>
                  </a:lnTo>
                  <a:lnTo>
                    <a:pt x="0" y="23662"/>
                  </a:lnTo>
                  <a:lnTo>
                    <a:pt x="23664" y="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6">
              <a:extLst>
                <a:ext uri="{FF2B5EF4-FFF2-40B4-BE49-F238E27FC236}">
                  <a16:creationId xmlns:a16="http://schemas.microsoft.com/office/drawing/2014/main" id="{68448AA2-DD16-48F9-AF3B-E8308977EE57}"/>
                </a:ext>
              </a:extLst>
            </p:cNvPr>
            <p:cNvSpPr/>
            <p:nvPr/>
          </p:nvSpPr>
          <p:spPr>
            <a:xfrm>
              <a:off x="7470441" y="1134948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0"/>
                  </a:moveTo>
                  <a:lnTo>
                    <a:pt x="0" y="23662"/>
                  </a:lnTo>
                  <a:lnTo>
                    <a:pt x="23712" y="23662"/>
                  </a:lnTo>
                  <a:lnTo>
                    <a:pt x="237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7">
              <a:extLst>
                <a:ext uri="{FF2B5EF4-FFF2-40B4-BE49-F238E27FC236}">
                  <a16:creationId xmlns:a16="http://schemas.microsoft.com/office/drawing/2014/main" id="{4F1701A2-612B-4792-A089-7895B544E759}"/>
                </a:ext>
              </a:extLst>
            </p:cNvPr>
            <p:cNvSpPr/>
            <p:nvPr/>
          </p:nvSpPr>
          <p:spPr>
            <a:xfrm>
              <a:off x="7304804" y="1229477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0"/>
                  </a:moveTo>
                  <a:lnTo>
                    <a:pt x="0" y="23662"/>
                  </a:lnTo>
                  <a:lnTo>
                    <a:pt x="23664" y="23662"/>
                  </a:lnTo>
                  <a:lnTo>
                    <a:pt x="236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8">
              <a:extLst>
                <a:ext uri="{FF2B5EF4-FFF2-40B4-BE49-F238E27FC236}">
                  <a16:creationId xmlns:a16="http://schemas.microsoft.com/office/drawing/2014/main" id="{A26E5F8B-41C3-45DF-807F-1361F9F11F3B}"/>
                </a:ext>
              </a:extLst>
            </p:cNvPr>
            <p:cNvSpPr/>
            <p:nvPr/>
          </p:nvSpPr>
          <p:spPr>
            <a:xfrm>
              <a:off x="7304804" y="1276802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23664" y="0"/>
                  </a:moveTo>
                  <a:lnTo>
                    <a:pt x="0" y="23662"/>
                  </a:lnTo>
                  <a:lnTo>
                    <a:pt x="23664" y="23662"/>
                  </a:lnTo>
                  <a:lnTo>
                    <a:pt x="23664" y="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9">
              <a:extLst>
                <a:ext uri="{FF2B5EF4-FFF2-40B4-BE49-F238E27FC236}">
                  <a16:creationId xmlns:a16="http://schemas.microsoft.com/office/drawing/2014/main" id="{83217AD8-41EC-42B4-9E38-F7E6340BA5DF}"/>
                </a:ext>
              </a:extLst>
            </p:cNvPr>
            <p:cNvSpPr/>
            <p:nvPr/>
          </p:nvSpPr>
          <p:spPr>
            <a:xfrm>
              <a:off x="7304804" y="1347766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50"/>
                  </a:moveTo>
                  <a:lnTo>
                    <a:pt x="23664" y="23650"/>
                  </a:lnTo>
                  <a:lnTo>
                    <a:pt x="23664" y="0"/>
                  </a:lnTo>
                  <a:lnTo>
                    <a:pt x="0" y="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0">
              <a:extLst>
                <a:ext uri="{FF2B5EF4-FFF2-40B4-BE49-F238E27FC236}">
                  <a16:creationId xmlns:a16="http://schemas.microsoft.com/office/drawing/2014/main" id="{9BC2D0D4-A593-4093-A9D6-7FD5909871E3}"/>
                </a:ext>
              </a:extLst>
            </p:cNvPr>
            <p:cNvSpPr/>
            <p:nvPr/>
          </p:nvSpPr>
          <p:spPr>
            <a:xfrm>
              <a:off x="7565110" y="1466006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0"/>
                  </a:moveTo>
                  <a:lnTo>
                    <a:pt x="0" y="23650"/>
                  </a:lnTo>
                  <a:lnTo>
                    <a:pt x="23652" y="23650"/>
                  </a:lnTo>
                  <a:lnTo>
                    <a:pt x="236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1">
              <a:extLst>
                <a:ext uri="{FF2B5EF4-FFF2-40B4-BE49-F238E27FC236}">
                  <a16:creationId xmlns:a16="http://schemas.microsoft.com/office/drawing/2014/main" id="{DEA2B254-C691-4BD8-9CE4-14E86A1997EE}"/>
                </a:ext>
              </a:extLst>
            </p:cNvPr>
            <p:cNvSpPr/>
            <p:nvPr/>
          </p:nvSpPr>
          <p:spPr>
            <a:xfrm>
              <a:off x="7565110" y="1513308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0"/>
                  </a:moveTo>
                  <a:lnTo>
                    <a:pt x="0" y="23650"/>
                  </a:lnTo>
                  <a:lnTo>
                    <a:pt x="23652" y="23650"/>
                  </a:lnTo>
                  <a:lnTo>
                    <a:pt x="236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2">
              <a:extLst>
                <a:ext uri="{FF2B5EF4-FFF2-40B4-BE49-F238E27FC236}">
                  <a16:creationId xmlns:a16="http://schemas.microsoft.com/office/drawing/2014/main" id="{8FE38E59-BEEB-45B7-95B3-D839A70F3731}"/>
                </a:ext>
              </a:extLst>
            </p:cNvPr>
            <p:cNvSpPr/>
            <p:nvPr/>
          </p:nvSpPr>
          <p:spPr>
            <a:xfrm>
              <a:off x="7565110" y="1560609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50"/>
                  </a:moveTo>
                  <a:lnTo>
                    <a:pt x="23652" y="23650"/>
                  </a:lnTo>
                  <a:lnTo>
                    <a:pt x="23652" y="0"/>
                  </a:lnTo>
                  <a:lnTo>
                    <a:pt x="0" y="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3">
              <a:extLst>
                <a:ext uri="{FF2B5EF4-FFF2-40B4-BE49-F238E27FC236}">
                  <a16:creationId xmlns:a16="http://schemas.microsoft.com/office/drawing/2014/main" id="{407239AE-85BD-4401-B484-CF9C6AD94B71}"/>
                </a:ext>
              </a:extLst>
            </p:cNvPr>
            <p:cNvSpPr/>
            <p:nvPr/>
          </p:nvSpPr>
          <p:spPr>
            <a:xfrm>
              <a:off x="7565110" y="1607910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47304" y="0"/>
                  </a:moveTo>
                  <a:lnTo>
                    <a:pt x="23652" y="0"/>
                  </a:lnTo>
                  <a:lnTo>
                    <a:pt x="0" y="23650"/>
                  </a:lnTo>
                  <a:lnTo>
                    <a:pt x="47304" y="23650"/>
                  </a:lnTo>
                  <a:lnTo>
                    <a:pt x="47304" y="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4">
              <a:extLst>
                <a:ext uri="{FF2B5EF4-FFF2-40B4-BE49-F238E27FC236}">
                  <a16:creationId xmlns:a16="http://schemas.microsoft.com/office/drawing/2014/main" id="{7BCD2EC2-E3D4-4271-AF59-2F9368312E5D}"/>
                </a:ext>
              </a:extLst>
            </p:cNvPr>
            <p:cNvSpPr/>
            <p:nvPr/>
          </p:nvSpPr>
          <p:spPr>
            <a:xfrm>
              <a:off x="7517806" y="1442356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50"/>
                  </a:moveTo>
                  <a:lnTo>
                    <a:pt x="23652" y="23650"/>
                  </a:lnTo>
                  <a:lnTo>
                    <a:pt x="23652" y="0"/>
                  </a:lnTo>
                  <a:lnTo>
                    <a:pt x="0" y="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5">
              <a:extLst>
                <a:ext uri="{FF2B5EF4-FFF2-40B4-BE49-F238E27FC236}">
                  <a16:creationId xmlns:a16="http://schemas.microsoft.com/office/drawing/2014/main" id="{D5DE412D-4FB1-4876-A8F3-32931F0CEBAB}"/>
                </a:ext>
              </a:extLst>
            </p:cNvPr>
            <p:cNvSpPr/>
            <p:nvPr/>
          </p:nvSpPr>
          <p:spPr>
            <a:xfrm>
              <a:off x="7517806" y="1489657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50"/>
                  </a:moveTo>
                  <a:lnTo>
                    <a:pt x="23652" y="23650"/>
                  </a:lnTo>
                  <a:lnTo>
                    <a:pt x="23652" y="0"/>
                  </a:lnTo>
                  <a:lnTo>
                    <a:pt x="0" y="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6">
              <a:extLst>
                <a:ext uri="{FF2B5EF4-FFF2-40B4-BE49-F238E27FC236}">
                  <a16:creationId xmlns:a16="http://schemas.microsoft.com/office/drawing/2014/main" id="{09E9C5BB-81CD-461C-A8F4-63A0CC23B996}"/>
                </a:ext>
              </a:extLst>
            </p:cNvPr>
            <p:cNvSpPr/>
            <p:nvPr/>
          </p:nvSpPr>
          <p:spPr>
            <a:xfrm>
              <a:off x="7517806" y="1560609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23652" y="0"/>
                  </a:moveTo>
                  <a:lnTo>
                    <a:pt x="0" y="0"/>
                  </a:lnTo>
                  <a:lnTo>
                    <a:pt x="23652" y="23650"/>
                  </a:lnTo>
                  <a:lnTo>
                    <a:pt x="23652" y="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7">
              <a:extLst>
                <a:ext uri="{FF2B5EF4-FFF2-40B4-BE49-F238E27FC236}">
                  <a16:creationId xmlns:a16="http://schemas.microsoft.com/office/drawing/2014/main" id="{0BD14B8B-6F5D-4AD9-B951-1DB7884E0B21}"/>
                </a:ext>
              </a:extLst>
            </p:cNvPr>
            <p:cNvSpPr/>
            <p:nvPr/>
          </p:nvSpPr>
          <p:spPr>
            <a:xfrm>
              <a:off x="7517806" y="1607910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23652" y="0"/>
                  </a:moveTo>
                  <a:lnTo>
                    <a:pt x="0" y="0"/>
                  </a:lnTo>
                  <a:lnTo>
                    <a:pt x="23652" y="23650"/>
                  </a:lnTo>
                  <a:lnTo>
                    <a:pt x="23652" y="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8">
              <a:extLst>
                <a:ext uri="{FF2B5EF4-FFF2-40B4-BE49-F238E27FC236}">
                  <a16:creationId xmlns:a16="http://schemas.microsoft.com/office/drawing/2014/main" id="{0DF81062-5C82-4EB2-81F5-DB005216C628}"/>
                </a:ext>
              </a:extLst>
            </p:cNvPr>
            <p:cNvSpPr/>
            <p:nvPr/>
          </p:nvSpPr>
          <p:spPr>
            <a:xfrm>
              <a:off x="7470441" y="1442356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50"/>
                  </a:moveTo>
                  <a:lnTo>
                    <a:pt x="23712" y="23650"/>
                  </a:lnTo>
                  <a:lnTo>
                    <a:pt x="23712" y="0"/>
                  </a:lnTo>
                  <a:lnTo>
                    <a:pt x="0" y="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39">
              <a:extLst>
                <a:ext uri="{FF2B5EF4-FFF2-40B4-BE49-F238E27FC236}">
                  <a16:creationId xmlns:a16="http://schemas.microsoft.com/office/drawing/2014/main" id="{B7B4CCE6-FBDE-4861-8C60-56DEF58DC5D8}"/>
                </a:ext>
              </a:extLst>
            </p:cNvPr>
            <p:cNvSpPr/>
            <p:nvPr/>
          </p:nvSpPr>
          <p:spPr>
            <a:xfrm>
              <a:off x="7470441" y="1489657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50"/>
                  </a:moveTo>
                  <a:lnTo>
                    <a:pt x="23712" y="23650"/>
                  </a:lnTo>
                  <a:lnTo>
                    <a:pt x="23712" y="0"/>
                  </a:lnTo>
                  <a:lnTo>
                    <a:pt x="0" y="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0">
              <a:extLst>
                <a:ext uri="{FF2B5EF4-FFF2-40B4-BE49-F238E27FC236}">
                  <a16:creationId xmlns:a16="http://schemas.microsoft.com/office/drawing/2014/main" id="{DC7AE28C-DA43-48FE-BD30-3B9DBE6736F2}"/>
                </a:ext>
              </a:extLst>
            </p:cNvPr>
            <p:cNvSpPr/>
            <p:nvPr/>
          </p:nvSpPr>
          <p:spPr>
            <a:xfrm>
              <a:off x="7470441" y="1536958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50"/>
                  </a:moveTo>
                  <a:lnTo>
                    <a:pt x="23712" y="23650"/>
                  </a:lnTo>
                  <a:lnTo>
                    <a:pt x="23712" y="0"/>
                  </a:lnTo>
                  <a:lnTo>
                    <a:pt x="0" y="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1">
              <a:extLst>
                <a:ext uri="{FF2B5EF4-FFF2-40B4-BE49-F238E27FC236}">
                  <a16:creationId xmlns:a16="http://schemas.microsoft.com/office/drawing/2014/main" id="{6879D9B4-DC56-4D07-92AD-CFA80332C2EA}"/>
                </a:ext>
              </a:extLst>
            </p:cNvPr>
            <p:cNvSpPr/>
            <p:nvPr/>
          </p:nvSpPr>
          <p:spPr>
            <a:xfrm>
              <a:off x="7470441" y="1584259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50"/>
                  </a:moveTo>
                  <a:lnTo>
                    <a:pt x="23712" y="23650"/>
                  </a:lnTo>
                  <a:lnTo>
                    <a:pt x="23712" y="0"/>
                  </a:lnTo>
                  <a:lnTo>
                    <a:pt x="0" y="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2">
              <a:extLst>
                <a:ext uri="{FF2B5EF4-FFF2-40B4-BE49-F238E27FC236}">
                  <a16:creationId xmlns:a16="http://schemas.microsoft.com/office/drawing/2014/main" id="{A9E8A8AE-F137-4557-A58D-E479936C81B0}"/>
                </a:ext>
              </a:extLst>
            </p:cNvPr>
            <p:cNvSpPr/>
            <p:nvPr/>
          </p:nvSpPr>
          <p:spPr>
            <a:xfrm>
              <a:off x="7423112" y="1442356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23664" y="0"/>
                  </a:moveTo>
                  <a:lnTo>
                    <a:pt x="0" y="0"/>
                  </a:lnTo>
                  <a:lnTo>
                    <a:pt x="0" y="23650"/>
                  </a:lnTo>
                  <a:lnTo>
                    <a:pt x="23664" y="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3">
              <a:extLst>
                <a:ext uri="{FF2B5EF4-FFF2-40B4-BE49-F238E27FC236}">
                  <a16:creationId xmlns:a16="http://schemas.microsoft.com/office/drawing/2014/main" id="{3065A816-1A56-4F32-8E4C-3519409CADE0}"/>
                </a:ext>
              </a:extLst>
            </p:cNvPr>
            <p:cNvSpPr/>
            <p:nvPr/>
          </p:nvSpPr>
          <p:spPr>
            <a:xfrm>
              <a:off x="7423112" y="1489657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0"/>
                  </a:moveTo>
                  <a:lnTo>
                    <a:pt x="0" y="23650"/>
                  </a:lnTo>
                  <a:lnTo>
                    <a:pt x="23664" y="23650"/>
                  </a:lnTo>
                  <a:lnTo>
                    <a:pt x="236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4">
              <a:extLst>
                <a:ext uri="{FF2B5EF4-FFF2-40B4-BE49-F238E27FC236}">
                  <a16:creationId xmlns:a16="http://schemas.microsoft.com/office/drawing/2014/main" id="{97118956-A1D0-4511-A6E2-C0A78EC98CB8}"/>
                </a:ext>
              </a:extLst>
            </p:cNvPr>
            <p:cNvSpPr/>
            <p:nvPr/>
          </p:nvSpPr>
          <p:spPr>
            <a:xfrm>
              <a:off x="7423112" y="1536958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0"/>
                  </a:moveTo>
                  <a:lnTo>
                    <a:pt x="0" y="23650"/>
                  </a:lnTo>
                  <a:lnTo>
                    <a:pt x="23664" y="23650"/>
                  </a:lnTo>
                  <a:lnTo>
                    <a:pt x="236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5">
              <a:extLst>
                <a:ext uri="{FF2B5EF4-FFF2-40B4-BE49-F238E27FC236}">
                  <a16:creationId xmlns:a16="http://schemas.microsoft.com/office/drawing/2014/main" id="{F2A998C7-81A1-4E30-B1C7-63B6589C0A06}"/>
                </a:ext>
              </a:extLst>
            </p:cNvPr>
            <p:cNvSpPr/>
            <p:nvPr/>
          </p:nvSpPr>
          <p:spPr>
            <a:xfrm>
              <a:off x="7423112" y="1584259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0"/>
                  </a:moveTo>
                  <a:lnTo>
                    <a:pt x="0" y="23650"/>
                  </a:lnTo>
                  <a:lnTo>
                    <a:pt x="23664" y="23650"/>
                  </a:lnTo>
                  <a:lnTo>
                    <a:pt x="236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6">
              <a:extLst>
                <a:ext uri="{FF2B5EF4-FFF2-40B4-BE49-F238E27FC236}">
                  <a16:creationId xmlns:a16="http://schemas.microsoft.com/office/drawing/2014/main" id="{79FB8BE5-8B07-4653-B1D4-CF578DD7BCF4}"/>
                </a:ext>
              </a:extLst>
            </p:cNvPr>
            <p:cNvSpPr/>
            <p:nvPr/>
          </p:nvSpPr>
          <p:spPr>
            <a:xfrm>
              <a:off x="7352132" y="1063960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23664" y="0"/>
                  </a:moveTo>
                  <a:lnTo>
                    <a:pt x="0" y="0"/>
                  </a:lnTo>
                  <a:lnTo>
                    <a:pt x="23664" y="23662"/>
                  </a:lnTo>
                  <a:lnTo>
                    <a:pt x="23664" y="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47">
              <a:extLst>
                <a:ext uri="{FF2B5EF4-FFF2-40B4-BE49-F238E27FC236}">
                  <a16:creationId xmlns:a16="http://schemas.microsoft.com/office/drawing/2014/main" id="{2FFE44B6-ABEC-434E-99F8-978E01BCD8C7}"/>
                </a:ext>
              </a:extLst>
            </p:cNvPr>
            <p:cNvSpPr/>
            <p:nvPr/>
          </p:nvSpPr>
          <p:spPr>
            <a:xfrm>
              <a:off x="7352132" y="1205814"/>
              <a:ext cx="236629" cy="2129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48">
              <a:extLst>
                <a:ext uri="{FF2B5EF4-FFF2-40B4-BE49-F238E27FC236}">
                  <a16:creationId xmlns:a16="http://schemas.microsoft.com/office/drawing/2014/main" id="{E73DED75-D28B-463B-B847-9DAEC646456C}"/>
                </a:ext>
              </a:extLst>
            </p:cNvPr>
            <p:cNvSpPr/>
            <p:nvPr/>
          </p:nvSpPr>
          <p:spPr>
            <a:xfrm>
              <a:off x="7683370" y="1016634"/>
              <a:ext cx="71077" cy="1183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49">
              <a:extLst>
                <a:ext uri="{FF2B5EF4-FFF2-40B4-BE49-F238E27FC236}">
                  <a16:creationId xmlns:a16="http://schemas.microsoft.com/office/drawing/2014/main" id="{0D838482-C62C-4ED6-A200-DA6AB441C2E0}"/>
                </a:ext>
              </a:extLst>
            </p:cNvPr>
            <p:cNvSpPr/>
            <p:nvPr/>
          </p:nvSpPr>
          <p:spPr>
            <a:xfrm>
              <a:off x="7801752" y="1040297"/>
              <a:ext cx="71120" cy="24130"/>
            </a:xfrm>
            <a:custGeom>
              <a:avLst/>
              <a:gdLst/>
              <a:ahLst/>
              <a:cxnLst/>
              <a:rect l="l" t="t" r="r" b="b"/>
              <a:pathLst>
                <a:path w="71120" h="24130">
                  <a:moveTo>
                    <a:pt x="47304" y="0"/>
                  </a:moveTo>
                  <a:lnTo>
                    <a:pt x="0" y="0"/>
                  </a:lnTo>
                  <a:lnTo>
                    <a:pt x="0" y="23662"/>
                  </a:lnTo>
                  <a:lnTo>
                    <a:pt x="70956" y="23662"/>
                  </a:lnTo>
                  <a:lnTo>
                    <a:pt x="473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0">
              <a:extLst>
                <a:ext uri="{FF2B5EF4-FFF2-40B4-BE49-F238E27FC236}">
                  <a16:creationId xmlns:a16="http://schemas.microsoft.com/office/drawing/2014/main" id="{DA922585-0B96-4884-8A54-DC4F43F98F92}"/>
                </a:ext>
              </a:extLst>
            </p:cNvPr>
            <p:cNvSpPr/>
            <p:nvPr/>
          </p:nvSpPr>
          <p:spPr>
            <a:xfrm>
              <a:off x="8085698" y="1347766"/>
              <a:ext cx="354965" cy="71120"/>
            </a:xfrm>
            <a:custGeom>
              <a:avLst/>
              <a:gdLst/>
              <a:ahLst/>
              <a:cxnLst/>
              <a:rect l="l" t="t" r="r" b="b"/>
              <a:pathLst>
                <a:path w="354965" h="71119">
                  <a:moveTo>
                    <a:pt x="354902" y="0"/>
                  </a:moveTo>
                  <a:lnTo>
                    <a:pt x="47304" y="23650"/>
                  </a:lnTo>
                  <a:lnTo>
                    <a:pt x="0" y="23650"/>
                  </a:lnTo>
                  <a:lnTo>
                    <a:pt x="0" y="47301"/>
                  </a:lnTo>
                  <a:lnTo>
                    <a:pt x="23652" y="70951"/>
                  </a:lnTo>
                  <a:lnTo>
                    <a:pt x="354902" y="70951"/>
                  </a:lnTo>
                  <a:lnTo>
                    <a:pt x="3549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1">
              <a:extLst>
                <a:ext uri="{FF2B5EF4-FFF2-40B4-BE49-F238E27FC236}">
                  <a16:creationId xmlns:a16="http://schemas.microsoft.com/office/drawing/2014/main" id="{8BB529CD-FF97-418D-A8FB-9CFB118F863D}"/>
                </a:ext>
              </a:extLst>
            </p:cNvPr>
            <p:cNvSpPr/>
            <p:nvPr/>
          </p:nvSpPr>
          <p:spPr>
            <a:xfrm>
              <a:off x="8109350" y="1383242"/>
              <a:ext cx="307975" cy="0"/>
            </a:xfrm>
            <a:custGeom>
              <a:avLst/>
              <a:gdLst/>
              <a:ahLst/>
              <a:cxnLst/>
              <a:rect l="l" t="t" r="r" b="b"/>
              <a:pathLst>
                <a:path w="307975">
                  <a:moveTo>
                    <a:pt x="0" y="0"/>
                  </a:moveTo>
                  <a:lnTo>
                    <a:pt x="307598" y="0"/>
                  </a:lnTo>
                </a:path>
              </a:pathLst>
            </a:custGeom>
            <a:ln w="23650">
              <a:solidFill>
                <a:srgbClr val="DF33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2">
              <a:extLst>
                <a:ext uri="{FF2B5EF4-FFF2-40B4-BE49-F238E27FC236}">
                  <a16:creationId xmlns:a16="http://schemas.microsoft.com/office/drawing/2014/main" id="{0EB0261A-5741-4F86-9CDC-D9F08A980867}"/>
                </a:ext>
              </a:extLst>
            </p:cNvPr>
            <p:cNvSpPr/>
            <p:nvPr/>
          </p:nvSpPr>
          <p:spPr>
            <a:xfrm>
              <a:off x="8133002" y="138324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3946" y="0"/>
                  </a:lnTo>
                </a:path>
              </a:pathLst>
            </a:custGeom>
            <a:ln w="23650">
              <a:solidFill>
                <a:srgbClr val="9900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3">
              <a:extLst>
                <a:ext uri="{FF2B5EF4-FFF2-40B4-BE49-F238E27FC236}">
                  <a16:creationId xmlns:a16="http://schemas.microsoft.com/office/drawing/2014/main" id="{B6C79099-BCDA-49CF-A307-36AA7F4DDA9D}"/>
                </a:ext>
              </a:extLst>
            </p:cNvPr>
            <p:cNvSpPr/>
            <p:nvPr/>
          </p:nvSpPr>
          <p:spPr>
            <a:xfrm>
              <a:off x="8085698" y="1371417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47304" y="0"/>
                  </a:moveTo>
                  <a:lnTo>
                    <a:pt x="23652" y="0"/>
                  </a:lnTo>
                  <a:lnTo>
                    <a:pt x="0" y="23650"/>
                  </a:lnTo>
                  <a:lnTo>
                    <a:pt x="47304" y="23650"/>
                  </a:lnTo>
                  <a:lnTo>
                    <a:pt x="473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4">
              <a:extLst>
                <a:ext uri="{FF2B5EF4-FFF2-40B4-BE49-F238E27FC236}">
                  <a16:creationId xmlns:a16="http://schemas.microsoft.com/office/drawing/2014/main" id="{2D2EE1DC-3679-4747-8DF7-4C94498B37E9}"/>
                </a:ext>
              </a:extLst>
            </p:cNvPr>
            <p:cNvSpPr/>
            <p:nvPr/>
          </p:nvSpPr>
          <p:spPr>
            <a:xfrm>
              <a:off x="8109350" y="1371417"/>
              <a:ext cx="450215" cy="473075"/>
            </a:xfrm>
            <a:custGeom>
              <a:avLst/>
              <a:gdLst/>
              <a:ahLst/>
              <a:cxnLst/>
              <a:rect l="l" t="t" r="r" b="b"/>
              <a:pathLst>
                <a:path w="450215" h="473075">
                  <a:moveTo>
                    <a:pt x="70956" y="0"/>
                  </a:moveTo>
                  <a:lnTo>
                    <a:pt x="0" y="0"/>
                  </a:lnTo>
                  <a:lnTo>
                    <a:pt x="0" y="47301"/>
                  </a:lnTo>
                  <a:lnTo>
                    <a:pt x="47304" y="47301"/>
                  </a:lnTo>
                  <a:lnTo>
                    <a:pt x="47304" y="70939"/>
                  </a:lnTo>
                  <a:lnTo>
                    <a:pt x="70956" y="94589"/>
                  </a:lnTo>
                  <a:lnTo>
                    <a:pt x="70956" y="118240"/>
                  </a:lnTo>
                  <a:lnTo>
                    <a:pt x="94608" y="141890"/>
                  </a:lnTo>
                  <a:lnTo>
                    <a:pt x="94608" y="307432"/>
                  </a:lnTo>
                  <a:lnTo>
                    <a:pt x="118260" y="354733"/>
                  </a:lnTo>
                  <a:lnTo>
                    <a:pt x="118260" y="378384"/>
                  </a:lnTo>
                  <a:lnTo>
                    <a:pt x="141912" y="425685"/>
                  </a:lnTo>
                  <a:lnTo>
                    <a:pt x="165686" y="449335"/>
                  </a:lnTo>
                  <a:lnTo>
                    <a:pt x="212990" y="449335"/>
                  </a:lnTo>
                  <a:lnTo>
                    <a:pt x="260294" y="472986"/>
                  </a:lnTo>
                  <a:lnTo>
                    <a:pt x="449632" y="472986"/>
                  </a:lnTo>
                  <a:lnTo>
                    <a:pt x="449632" y="449335"/>
                  </a:lnTo>
                  <a:lnTo>
                    <a:pt x="425980" y="425685"/>
                  </a:lnTo>
                  <a:lnTo>
                    <a:pt x="402206" y="425685"/>
                  </a:lnTo>
                  <a:lnTo>
                    <a:pt x="260294" y="402034"/>
                  </a:lnTo>
                  <a:lnTo>
                    <a:pt x="212990" y="402034"/>
                  </a:lnTo>
                  <a:lnTo>
                    <a:pt x="212990" y="378384"/>
                  </a:lnTo>
                  <a:lnTo>
                    <a:pt x="189338" y="378384"/>
                  </a:lnTo>
                  <a:lnTo>
                    <a:pt x="189338" y="354733"/>
                  </a:lnTo>
                  <a:lnTo>
                    <a:pt x="165686" y="307432"/>
                  </a:lnTo>
                  <a:lnTo>
                    <a:pt x="165686" y="212842"/>
                  </a:lnTo>
                  <a:lnTo>
                    <a:pt x="141912" y="189192"/>
                  </a:lnTo>
                  <a:lnTo>
                    <a:pt x="141912" y="94589"/>
                  </a:lnTo>
                  <a:lnTo>
                    <a:pt x="118260" y="47301"/>
                  </a:lnTo>
                  <a:lnTo>
                    <a:pt x="709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5">
              <a:extLst>
                <a:ext uri="{FF2B5EF4-FFF2-40B4-BE49-F238E27FC236}">
                  <a16:creationId xmlns:a16="http://schemas.microsoft.com/office/drawing/2014/main" id="{8570B2BD-89BD-42F9-9887-5BB81E869E91}"/>
                </a:ext>
              </a:extLst>
            </p:cNvPr>
            <p:cNvSpPr/>
            <p:nvPr/>
          </p:nvSpPr>
          <p:spPr>
            <a:xfrm>
              <a:off x="8133002" y="1371417"/>
              <a:ext cx="402590" cy="473075"/>
            </a:xfrm>
            <a:custGeom>
              <a:avLst/>
              <a:gdLst/>
              <a:ahLst/>
              <a:cxnLst/>
              <a:rect l="l" t="t" r="r" b="b"/>
              <a:pathLst>
                <a:path w="402590" h="473075">
                  <a:moveTo>
                    <a:pt x="402328" y="449335"/>
                  </a:moveTo>
                  <a:lnTo>
                    <a:pt x="378554" y="449335"/>
                  </a:lnTo>
                  <a:lnTo>
                    <a:pt x="378554" y="472986"/>
                  </a:lnTo>
                  <a:lnTo>
                    <a:pt x="402328" y="449335"/>
                  </a:lnTo>
                  <a:close/>
                </a:path>
                <a:path w="402590" h="473075">
                  <a:moveTo>
                    <a:pt x="351523" y="445956"/>
                  </a:moveTo>
                  <a:lnTo>
                    <a:pt x="354902" y="449335"/>
                  </a:lnTo>
                  <a:lnTo>
                    <a:pt x="378554" y="449335"/>
                  </a:lnTo>
                  <a:lnTo>
                    <a:pt x="351523" y="445956"/>
                  </a:lnTo>
                  <a:close/>
                </a:path>
                <a:path w="402590" h="473075">
                  <a:moveTo>
                    <a:pt x="331250" y="425685"/>
                  </a:moveTo>
                  <a:lnTo>
                    <a:pt x="189338" y="425685"/>
                  </a:lnTo>
                  <a:lnTo>
                    <a:pt x="351523" y="445956"/>
                  </a:lnTo>
                  <a:lnTo>
                    <a:pt x="331250" y="425685"/>
                  </a:lnTo>
                  <a:close/>
                </a:path>
                <a:path w="402590" h="473075">
                  <a:moveTo>
                    <a:pt x="118260" y="307432"/>
                  </a:moveTo>
                  <a:lnTo>
                    <a:pt x="118260" y="378384"/>
                  </a:lnTo>
                  <a:lnTo>
                    <a:pt x="165686" y="425685"/>
                  </a:lnTo>
                  <a:lnTo>
                    <a:pt x="189338" y="425685"/>
                  </a:lnTo>
                  <a:lnTo>
                    <a:pt x="189338" y="402034"/>
                  </a:lnTo>
                  <a:lnTo>
                    <a:pt x="165686" y="402034"/>
                  </a:lnTo>
                  <a:lnTo>
                    <a:pt x="142034" y="378384"/>
                  </a:lnTo>
                  <a:lnTo>
                    <a:pt x="142034" y="354733"/>
                  </a:lnTo>
                  <a:lnTo>
                    <a:pt x="118260" y="307432"/>
                  </a:lnTo>
                  <a:close/>
                </a:path>
                <a:path w="402590" h="473075">
                  <a:moveTo>
                    <a:pt x="94608" y="141890"/>
                  </a:moveTo>
                  <a:lnTo>
                    <a:pt x="94608" y="260143"/>
                  </a:lnTo>
                  <a:lnTo>
                    <a:pt x="118260" y="307432"/>
                  </a:lnTo>
                  <a:lnTo>
                    <a:pt x="118260" y="165541"/>
                  </a:lnTo>
                  <a:lnTo>
                    <a:pt x="94608" y="141890"/>
                  </a:lnTo>
                  <a:close/>
                </a:path>
                <a:path w="402590" h="473075">
                  <a:moveTo>
                    <a:pt x="23652" y="0"/>
                  </a:moveTo>
                  <a:lnTo>
                    <a:pt x="0" y="0"/>
                  </a:lnTo>
                  <a:lnTo>
                    <a:pt x="0" y="23650"/>
                  </a:lnTo>
                  <a:lnTo>
                    <a:pt x="47304" y="23650"/>
                  </a:lnTo>
                  <a:lnTo>
                    <a:pt x="47304" y="47301"/>
                  </a:lnTo>
                  <a:lnTo>
                    <a:pt x="70956" y="70939"/>
                  </a:lnTo>
                  <a:lnTo>
                    <a:pt x="70956" y="94589"/>
                  </a:lnTo>
                  <a:lnTo>
                    <a:pt x="94608" y="141890"/>
                  </a:lnTo>
                  <a:lnTo>
                    <a:pt x="94608" y="70939"/>
                  </a:lnTo>
                  <a:lnTo>
                    <a:pt x="23652" y="0"/>
                  </a:lnTo>
                  <a:close/>
                </a:path>
              </a:pathLst>
            </a:custGeom>
            <a:solidFill>
              <a:srgbClr val="DF33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6">
              <a:extLst>
                <a:ext uri="{FF2B5EF4-FFF2-40B4-BE49-F238E27FC236}">
                  <a16:creationId xmlns:a16="http://schemas.microsoft.com/office/drawing/2014/main" id="{4CB72B86-A144-4212-8983-D75C23FA1FFD}"/>
                </a:ext>
              </a:extLst>
            </p:cNvPr>
            <p:cNvSpPr/>
            <p:nvPr/>
          </p:nvSpPr>
          <p:spPr>
            <a:xfrm>
              <a:off x="8156654" y="1395067"/>
              <a:ext cx="354965" cy="449580"/>
            </a:xfrm>
            <a:custGeom>
              <a:avLst/>
              <a:gdLst/>
              <a:ahLst/>
              <a:cxnLst/>
              <a:rect l="l" t="t" r="r" b="b"/>
              <a:pathLst>
                <a:path w="354965" h="449580">
                  <a:moveTo>
                    <a:pt x="165686" y="402034"/>
                  </a:moveTo>
                  <a:lnTo>
                    <a:pt x="142034" y="402034"/>
                  </a:lnTo>
                  <a:lnTo>
                    <a:pt x="165686" y="425685"/>
                  </a:lnTo>
                  <a:lnTo>
                    <a:pt x="307598" y="425685"/>
                  </a:lnTo>
                  <a:lnTo>
                    <a:pt x="331250" y="449335"/>
                  </a:lnTo>
                  <a:lnTo>
                    <a:pt x="354902" y="449335"/>
                  </a:lnTo>
                  <a:lnTo>
                    <a:pt x="354902" y="425685"/>
                  </a:lnTo>
                  <a:lnTo>
                    <a:pt x="165686" y="402034"/>
                  </a:lnTo>
                  <a:close/>
                </a:path>
                <a:path w="354965" h="449580">
                  <a:moveTo>
                    <a:pt x="70956" y="236493"/>
                  </a:moveTo>
                  <a:lnTo>
                    <a:pt x="70956" y="283781"/>
                  </a:lnTo>
                  <a:lnTo>
                    <a:pt x="94608" y="331083"/>
                  </a:lnTo>
                  <a:lnTo>
                    <a:pt x="94608" y="283781"/>
                  </a:lnTo>
                  <a:lnTo>
                    <a:pt x="70956" y="236493"/>
                  </a:lnTo>
                  <a:close/>
                </a:path>
                <a:path w="354965" h="449580">
                  <a:moveTo>
                    <a:pt x="47304" y="70939"/>
                  </a:moveTo>
                  <a:lnTo>
                    <a:pt x="47304" y="118240"/>
                  </a:lnTo>
                  <a:lnTo>
                    <a:pt x="70956" y="165541"/>
                  </a:lnTo>
                  <a:lnTo>
                    <a:pt x="70956" y="118240"/>
                  </a:lnTo>
                  <a:lnTo>
                    <a:pt x="47304" y="70939"/>
                  </a:lnTo>
                  <a:close/>
                </a:path>
                <a:path w="354965" h="449580">
                  <a:moveTo>
                    <a:pt x="23652" y="0"/>
                  </a:moveTo>
                  <a:lnTo>
                    <a:pt x="0" y="0"/>
                  </a:lnTo>
                  <a:lnTo>
                    <a:pt x="0" y="23650"/>
                  </a:lnTo>
                  <a:lnTo>
                    <a:pt x="47304" y="70939"/>
                  </a:lnTo>
                  <a:lnTo>
                    <a:pt x="47304" y="47288"/>
                  </a:lnTo>
                  <a:lnTo>
                    <a:pt x="23652" y="23650"/>
                  </a:lnTo>
                  <a:lnTo>
                    <a:pt x="23652" y="0"/>
                  </a:lnTo>
                  <a:close/>
                </a:path>
              </a:pathLst>
            </a:custGeom>
            <a:solidFill>
              <a:srgbClr val="9900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57">
              <a:extLst>
                <a:ext uri="{FF2B5EF4-FFF2-40B4-BE49-F238E27FC236}">
                  <a16:creationId xmlns:a16="http://schemas.microsoft.com/office/drawing/2014/main" id="{B6DDDEC3-C34A-4B89-8A45-937059C592C9}"/>
                </a:ext>
              </a:extLst>
            </p:cNvPr>
            <p:cNvSpPr/>
            <p:nvPr/>
          </p:nvSpPr>
          <p:spPr>
            <a:xfrm>
              <a:off x="7778100" y="945768"/>
              <a:ext cx="686435" cy="473075"/>
            </a:xfrm>
            <a:custGeom>
              <a:avLst/>
              <a:gdLst/>
              <a:ahLst/>
              <a:cxnLst/>
              <a:rect l="l" t="t" r="r" b="b"/>
              <a:pathLst>
                <a:path w="686434" h="473075">
                  <a:moveTo>
                    <a:pt x="686152" y="23662"/>
                  </a:moveTo>
                  <a:lnTo>
                    <a:pt x="544240" y="23662"/>
                  </a:lnTo>
                  <a:lnTo>
                    <a:pt x="520588" y="47203"/>
                  </a:lnTo>
                  <a:lnTo>
                    <a:pt x="520588" y="70866"/>
                  </a:lnTo>
                  <a:lnTo>
                    <a:pt x="496936" y="94528"/>
                  </a:lnTo>
                  <a:lnTo>
                    <a:pt x="496936" y="118191"/>
                  </a:lnTo>
                  <a:lnTo>
                    <a:pt x="473162" y="141854"/>
                  </a:lnTo>
                  <a:lnTo>
                    <a:pt x="473162" y="260046"/>
                  </a:lnTo>
                  <a:lnTo>
                    <a:pt x="449510" y="307371"/>
                  </a:lnTo>
                  <a:lnTo>
                    <a:pt x="449510" y="378359"/>
                  </a:lnTo>
                  <a:lnTo>
                    <a:pt x="425858" y="378359"/>
                  </a:lnTo>
                  <a:lnTo>
                    <a:pt x="425858" y="401997"/>
                  </a:lnTo>
                  <a:lnTo>
                    <a:pt x="402206" y="401997"/>
                  </a:lnTo>
                  <a:lnTo>
                    <a:pt x="402206" y="425648"/>
                  </a:lnTo>
                  <a:lnTo>
                    <a:pt x="0" y="425648"/>
                  </a:lnTo>
                  <a:lnTo>
                    <a:pt x="0" y="449299"/>
                  </a:lnTo>
                  <a:lnTo>
                    <a:pt x="23652" y="472949"/>
                  </a:lnTo>
                  <a:lnTo>
                    <a:pt x="402206" y="472949"/>
                  </a:lnTo>
                  <a:lnTo>
                    <a:pt x="449510" y="449299"/>
                  </a:lnTo>
                  <a:lnTo>
                    <a:pt x="496936" y="401997"/>
                  </a:lnTo>
                  <a:lnTo>
                    <a:pt x="496936" y="354696"/>
                  </a:lnTo>
                  <a:lnTo>
                    <a:pt x="520588" y="307371"/>
                  </a:lnTo>
                  <a:lnTo>
                    <a:pt x="520588" y="260046"/>
                  </a:lnTo>
                  <a:lnTo>
                    <a:pt x="544240" y="212842"/>
                  </a:lnTo>
                  <a:lnTo>
                    <a:pt x="544240" y="141854"/>
                  </a:lnTo>
                  <a:lnTo>
                    <a:pt x="567892" y="118191"/>
                  </a:lnTo>
                  <a:lnTo>
                    <a:pt x="567892" y="70866"/>
                  </a:lnTo>
                  <a:lnTo>
                    <a:pt x="615196" y="70866"/>
                  </a:lnTo>
                  <a:lnTo>
                    <a:pt x="638848" y="47203"/>
                  </a:lnTo>
                  <a:lnTo>
                    <a:pt x="686152" y="47203"/>
                  </a:lnTo>
                  <a:lnTo>
                    <a:pt x="686152" y="23662"/>
                  </a:lnTo>
                  <a:close/>
                </a:path>
                <a:path w="686434" h="473075">
                  <a:moveTo>
                    <a:pt x="686152" y="47203"/>
                  </a:moveTo>
                  <a:lnTo>
                    <a:pt x="662500" y="47203"/>
                  </a:lnTo>
                  <a:lnTo>
                    <a:pt x="686152" y="70866"/>
                  </a:lnTo>
                  <a:lnTo>
                    <a:pt x="686152" y="47203"/>
                  </a:lnTo>
                  <a:close/>
                </a:path>
                <a:path w="686434" h="473075">
                  <a:moveTo>
                    <a:pt x="615196" y="0"/>
                  </a:moveTo>
                  <a:lnTo>
                    <a:pt x="567892" y="0"/>
                  </a:lnTo>
                  <a:lnTo>
                    <a:pt x="567892" y="23662"/>
                  </a:lnTo>
                  <a:lnTo>
                    <a:pt x="638848" y="23662"/>
                  </a:lnTo>
                  <a:lnTo>
                    <a:pt x="615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58">
              <a:extLst>
                <a:ext uri="{FF2B5EF4-FFF2-40B4-BE49-F238E27FC236}">
                  <a16:creationId xmlns:a16="http://schemas.microsoft.com/office/drawing/2014/main" id="{B530FB72-6457-4BC6-9A5F-68C8E4619BC9}"/>
                </a:ext>
              </a:extLst>
            </p:cNvPr>
            <p:cNvSpPr/>
            <p:nvPr/>
          </p:nvSpPr>
          <p:spPr>
            <a:xfrm>
              <a:off x="7801752" y="969431"/>
              <a:ext cx="568325" cy="426084"/>
            </a:xfrm>
            <a:custGeom>
              <a:avLst/>
              <a:gdLst/>
              <a:ahLst/>
              <a:cxnLst/>
              <a:rect l="l" t="t" r="r" b="b"/>
              <a:pathLst>
                <a:path w="568325" h="426084">
                  <a:moveTo>
                    <a:pt x="473284" y="189179"/>
                  </a:moveTo>
                  <a:lnTo>
                    <a:pt x="449510" y="236383"/>
                  </a:lnTo>
                  <a:lnTo>
                    <a:pt x="449510" y="283708"/>
                  </a:lnTo>
                  <a:lnTo>
                    <a:pt x="425858" y="354696"/>
                  </a:lnTo>
                  <a:lnTo>
                    <a:pt x="425858" y="378335"/>
                  </a:lnTo>
                  <a:lnTo>
                    <a:pt x="402206" y="378335"/>
                  </a:lnTo>
                  <a:lnTo>
                    <a:pt x="402206" y="401985"/>
                  </a:lnTo>
                  <a:lnTo>
                    <a:pt x="23652" y="401985"/>
                  </a:lnTo>
                  <a:lnTo>
                    <a:pt x="0" y="425636"/>
                  </a:lnTo>
                  <a:lnTo>
                    <a:pt x="402206" y="425636"/>
                  </a:lnTo>
                  <a:lnTo>
                    <a:pt x="449510" y="378335"/>
                  </a:lnTo>
                  <a:lnTo>
                    <a:pt x="449510" y="331034"/>
                  </a:lnTo>
                  <a:lnTo>
                    <a:pt x="473284" y="283708"/>
                  </a:lnTo>
                  <a:lnTo>
                    <a:pt x="473284" y="189179"/>
                  </a:lnTo>
                  <a:close/>
                </a:path>
                <a:path w="568325" h="426084">
                  <a:moveTo>
                    <a:pt x="567892" y="0"/>
                  </a:moveTo>
                  <a:lnTo>
                    <a:pt x="544240" y="0"/>
                  </a:lnTo>
                  <a:lnTo>
                    <a:pt x="496936" y="47203"/>
                  </a:lnTo>
                  <a:lnTo>
                    <a:pt x="496936" y="70866"/>
                  </a:lnTo>
                  <a:lnTo>
                    <a:pt x="473284" y="94528"/>
                  </a:lnTo>
                  <a:lnTo>
                    <a:pt x="473284" y="189179"/>
                  </a:lnTo>
                  <a:lnTo>
                    <a:pt x="496936" y="141854"/>
                  </a:lnTo>
                  <a:lnTo>
                    <a:pt x="496936" y="94528"/>
                  </a:lnTo>
                  <a:lnTo>
                    <a:pt x="520588" y="70866"/>
                  </a:lnTo>
                  <a:lnTo>
                    <a:pt x="520588" y="47203"/>
                  </a:lnTo>
                  <a:lnTo>
                    <a:pt x="544240" y="23540"/>
                  </a:lnTo>
                  <a:lnTo>
                    <a:pt x="567892" y="23540"/>
                  </a:lnTo>
                  <a:lnTo>
                    <a:pt x="567892" y="0"/>
                  </a:lnTo>
                  <a:close/>
                </a:path>
              </a:pathLst>
            </a:custGeom>
            <a:solidFill>
              <a:srgbClr val="DF33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9">
              <a:extLst>
                <a:ext uri="{FF2B5EF4-FFF2-40B4-BE49-F238E27FC236}">
                  <a16:creationId xmlns:a16="http://schemas.microsoft.com/office/drawing/2014/main" id="{E2F8E1FC-04D4-4D13-84CA-7FE57E705655}"/>
                </a:ext>
              </a:extLst>
            </p:cNvPr>
            <p:cNvSpPr/>
            <p:nvPr/>
          </p:nvSpPr>
          <p:spPr>
            <a:xfrm>
              <a:off x="8251263" y="969431"/>
              <a:ext cx="189865" cy="378460"/>
            </a:xfrm>
            <a:custGeom>
              <a:avLst/>
              <a:gdLst/>
              <a:ahLst/>
              <a:cxnLst/>
              <a:rect l="l" t="t" r="r" b="b"/>
              <a:pathLst>
                <a:path w="189865" h="378459">
                  <a:moveTo>
                    <a:pt x="23773" y="283708"/>
                  </a:moveTo>
                  <a:lnTo>
                    <a:pt x="0" y="331034"/>
                  </a:lnTo>
                  <a:lnTo>
                    <a:pt x="0" y="378335"/>
                  </a:lnTo>
                  <a:lnTo>
                    <a:pt x="23773" y="331034"/>
                  </a:lnTo>
                  <a:lnTo>
                    <a:pt x="23773" y="283708"/>
                  </a:lnTo>
                  <a:close/>
                </a:path>
                <a:path w="189865" h="378459">
                  <a:moveTo>
                    <a:pt x="47425" y="141854"/>
                  </a:moveTo>
                  <a:lnTo>
                    <a:pt x="23773" y="189179"/>
                  </a:lnTo>
                  <a:lnTo>
                    <a:pt x="23773" y="236383"/>
                  </a:lnTo>
                  <a:lnTo>
                    <a:pt x="47425" y="189179"/>
                  </a:lnTo>
                  <a:lnTo>
                    <a:pt x="47425" y="141854"/>
                  </a:lnTo>
                  <a:close/>
                </a:path>
                <a:path w="189865" h="378459">
                  <a:moveTo>
                    <a:pt x="71077" y="70866"/>
                  </a:moveTo>
                  <a:lnTo>
                    <a:pt x="47425" y="94528"/>
                  </a:lnTo>
                  <a:lnTo>
                    <a:pt x="47425" y="118191"/>
                  </a:lnTo>
                  <a:lnTo>
                    <a:pt x="71077" y="94528"/>
                  </a:lnTo>
                  <a:lnTo>
                    <a:pt x="71077" y="70866"/>
                  </a:lnTo>
                  <a:close/>
                </a:path>
                <a:path w="189865" h="378459">
                  <a:moveTo>
                    <a:pt x="94729" y="23540"/>
                  </a:moveTo>
                  <a:lnTo>
                    <a:pt x="71077" y="47203"/>
                  </a:lnTo>
                  <a:lnTo>
                    <a:pt x="71077" y="70866"/>
                  </a:lnTo>
                  <a:lnTo>
                    <a:pt x="94729" y="47203"/>
                  </a:lnTo>
                  <a:lnTo>
                    <a:pt x="94729" y="23540"/>
                  </a:lnTo>
                  <a:close/>
                </a:path>
                <a:path w="189865" h="378459">
                  <a:moveTo>
                    <a:pt x="189338" y="0"/>
                  </a:moveTo>
                  <a:lnTo>
                    <a:pt x="118382" y="0"/>
                  </a:lnTo>
                  <a:lnTo>
                    <a:pt x="118382" y="23540"/>
                  </a:lnTo>
                  <a:lnTo>
                    <a:pt x="189338" y="23540"/>
                  </a:lnTo>
                  <a:lnTo>
                    <a:pt x="189338" y="0"/>
                  </a:lnTo>
                  <a:close/>
                </a:path>
              </a:pathLst>
            </a:custGeom>
            <a:solidFill>
              <a:srgbClr val="9900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0">
              <a:extLst>
                <a:ext uri="{FF2B5EF4-FFF2-40B4-BE49-F238E27FC236}">
                  <a16:creationId xmlns:a16="http://schemas.microsoft.com/office/drawing/2014/main" id="{526657B3-E402-40FE-A00C-EF100D0BEC67}"/>
                </a:ext>
              </a:extLst>
            </p:cNvPr>
            <p:cNvSpPr/>
            <p:nvPr/>
          </p:nvSpPr>
          <p:spPr>
            <a:xfrm>
              <a:off x="7801752" y="1371417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23652" y="23650"/>
                  </a:moveTo>
                  <a:lnTo>
                    <a:pt x="0" y="23650"/>
                  </a:lnTo>
                  <a:lnTo>
                    <a:pt x="0" y="0"/>
                  </a:lnTo>
                  <a:lnTo>
                    <a:pt x="23652" y="0"/>
                  </a:lnTo>
                  <a:lnTo>
                    <a:pt x="23652" y="23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1">
              <a:extLst>
                <a:ext uri="{FF2B5EF4-FFF2-40B4-BE49-F238E27FC236}">
                  <a16:creationId xmlns:a16="http://schemas.microsoft.com/office/drawing/2014/main" id="{8EE071D1-B727-48FC-ACED-5F156F3F6A8D}"/>
                </a:ext>
              </a:extLst>
            </p:cNvPr>
            <p:cNvSpPr/>
            <p:nvPr/>
          </p:nvSpPr>
          <p:spPr>
            <a:xfrm>
              <a:off x="8322340" y="1655211"/>
              <a:ext cx="473709" cy="378460"/>
            </a:xfrm>
            <a:custGeom>
              <a:avLst/>
              <a:gdLst/>
              <a:ahLst/>
              <a:cxnLst/>
              <a:rect l="l" t="t" r="r" b="b"/>
              <a:pathLst>
                <a:path w="473709" h="378460">
                  <a:moveTo>
                    <a:pt x="425858" y="212842"/>
                  </a:moveTo>
                  <a:lnTo>
                    <a:pt x="47304" y="212842"/>
                  </a:lnTo>
                  <a:lnTo>
                    <a:pt x="47304" y="307432"/>
                  </a:lnTo>
                  <a:lnTo>
                    <a:pt x="23652" y="307432"/>
                  </a:lnTo>
                  <a:lnTo>
                    <a:pt x="23652" y="331083"/>
                  </a:lnTo>
                  <a:lnTo>
                    <a:pt x="0" y="331083"/>
                  </a:lnTo>
                  <a:lnTo>
                    <a:pt x="0" y="354733"/>
                  </a:lnTo>
                  <a:lnTo>
                    <a:pt x="23652" y="378384"/>
                  </a:lnTo>
                  <a:lnTo>
                    <a:pt x="449510" y="378384"/>
                  </a:lnTo>
                  <a:lnTo>
                    <a:pt x="473162" y="354733"/>
                  </a:lnTo>
                  <a:lnTo>
                    <a:pt x="473162" y="331083"/>
                  </a:lnTo>
                  <a:lnTo>
                    <a:pt x="425858" y="307432"/>
                  </a:lnTo>
                  <a:lnTo>
                    <a:pt x="425858" y="212842"/>
                  </a:lnTo>
                  <a:close/>
                </a:path>
                <a:path w="473709" h="378460">
                  <a:moveTo>
                    <a:pt x="378554" y="0"/>
                  </a:moveTo>
                  <a:lnTo>
                    <a:pt x="70956" y="0"/>
                  </a:lnTo>
                  <a:lnTo>
                    <a:pt x="70956" y="212842"/>
                  </a:lnTo>
                  <a:lnTo>
                    <a:pt x="378554" y="212842"/>
                  </a:lnTo>
                  <a:lnTo>
                    <a:pt x="402206" y="189192"/>
                  </a:lnTo>
                  <a:lnTo>
                    <a:pt x="402206" y="23638"/>
                  </a:lnTo>
                  <a:lnTo>
                    <a:pt x="3785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2">
              <a:extLst>
                <a:ext uri="{FF2B5EF4-FFF2-40B4-BE49-F238E27FC236}">
                  <a16:creationId xmlns:a16="http://schemas.microsoft.com/office/drawing/2014/main" id="{DECD1900-48CE-4A0A-A1D8-942E9291FC7E}"/>
                </a:ext>
              </a:extLst>
            </p:cNvPr>
            <p:cNvSpPr/>
            <p:nvPr/>
          </p:nvSpPr>
          <p:spPr>
            <a:xfrm>
              <a:off x="8416949" y="1655211"/>
              <a:ext cx="284480" cy="213360"/>
            </a:xfrm>
            <a:custGeom>
              <a:avLst/>
              <a:gdLst/>
              <a:ahLst/>
              <a:cxnLst/>
              <a:rect l="l" t="t" r="r" b="b"/>
              <a:pathLst>
                <a:path w="284479" h="213360">
                  <a:moveTo>
                    <a:pt x="0" y="212842"/>
                  </a:moveTo>
                  <a:lnTo>
                    <a:pt x="0" y="0"/>
                  </a:lnTo>
                  <a:lnTo>
                    <a:pt x="283946" y="0"/>
                  </a:lnTo>
                  <a:lnTo>
                    <a:pt x="283946" y="212842"/>
                  </a:lnTo>
                  <a:lnTo>
                    <a:pt x="0" y="2128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3">
              <a:extLst>
                <a:ext uri="{FF2B5EF4-FFF2-40B4-BE49-F238E27FC236}">
                  <a16:creationId xmlns:a16="http://schemas.microsoft.com/office/drawing/2014/main" id="{1DAB64CC-2481-4EE6-9175-E095F4CB3239}"/>
                </a:ext>
              </a:extLst>
            </p:cNvPr>
            <p:cNvSpPr/>
            <p:nvPr/>
          </p:nvSpPr>
          <p:spPr>
            <a:xfrm>
              <a:off x="8689068" y="1678849"/>
              <a:ext cx="0" cy="165735"/>
            </a:xfrm>
            <a:custGeom>
              <a:avLst/>
              <a:gdLst/>
              <a:ahLst/>
              <a:cxnLst/>
              <a:rect l="l" t="t" r="r" b="b"/>
              <a:pathLst>
                <a:path h="165735">
                  <a:moveTo>
                    <a:pt x="0" y="0"/>
                  </a:moveTo>
                  <a:lnTo>
                    <a:pt x="0" y="165553"/>
                  </a:lnTo>
                </a:path>
              </a:pathLst>
            </a:custGeom>
            <a:ln w="23652">
              <a:solidFill>
                <a:srgbClr val="99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4">
              <a:extLst>
                <a:ext uri="{FF2B5EF4-FFF2-40B4-BE49-F238E27FC236}">
                  <a16:creationId xmlns:a16="http://schemas.microsoft.com/office/drawing/2014/main" id="{A7942129-A9AE-458A-9DD1-2E9AC2A5D37B}"/>
                </a:ext>
              </a:extLst>
            </p:cNvPr>
            <p:cNvSpPr/>
            <p:nvPr/>
          </p:nvSpPr>
          <p:spPr>
            <a:xfrm>
              <a:off x="8416949" y="1678849"/>
              <a:ext cx="236642" cy="1655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5">
              <a:extLst>
                <a:ext uri="{FF2B5EF4-FFF2-40B4-BE49-F238E27FC236}">
                  <a16:creationId xmlns:a16="http://schemas.microsoft.com/office/drawing/2014/main" id="{DBB0320C-FEFA-44D7-B01E-7B1AECD21CD7}"/>
                </a:ext>
              </a:extLst>
            </p:cNvPr>
            <p:cNvSpPr/>
            <p:nvPr/>
          </p:nvSpPr>
          <p:spPr>
            <a:xfrm>
              <a:off x="8416949" y="1678849"/>
              <a:ext cx="284480" cy="165735"/>
            </a:xfrm>
            <a:custGeom>
              <a:avLst/>
              <a:gdLst/>
              <a:ahLst/>
              <a:cxnLst/>
              <a:rect l="l" t="t" r="r" b="b"/>
              <a:pathLst>
                <a:path w="284479" h="165735">
                  <a:moveTo>
                    <a:pt x="283946" y="165553"/>
                  </a:moveTo>
                  <a:lnTo>
                    <a:pt x="0" y="165553"/>
                  </a:lnTo>
                  <a:lnTo>
                    <a:pt x="283946" y="165553"/>
                  </a:lnTo>
                  <a:lnTo>
                    <a:pt x="283946" y="0"/>
                  </a:lnTo>
                  <a:lnTo>
                    <a:pt x="283946" y="165553"/>
                  </a:lnTo>
                  <a:close/>
                </a:path>
              </a:pathLst>
            </a:custGeom>
            <a:solidFill>
              <a:srgbClr val="66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66">
              <a:extLst>
                <a:ext uri="{FF2B5EF4-FFF2-40B4-BE49-F238E27FC236}">
                  <a16:creationId xmlns:a16="http://schemas.microsoft.com/office/drawing/2014/main" id="{9E3F3566-562E-42D1-AB29-60CB753EDEA3}"/>
                </a:ext>
              </a:extLst>
            </p:cNvPr>
            <p:cNvSpPr/>
            <p:nvPr/>
          </p:nvSpPr>
          <p:spPr>
            <a:xfrm>
              <a:off x="8440601" y="1678849"/>
              <a:ext cx="236642" cy="16555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67">
              <a:extLst>
                <a:ext uri="{FF2B5EF4-FFF2-40B4-BE49-F238E27FC236}">
                  <a16:creationId xmlns:a16="http://schemas.microsoft.com/office/drawing/2014/main" id="{DA011549-01AB-482B-AAAF-72CB23945E97}"/>
                </a:ext>
              </a:extLst>
            </p:cNvPr>
            <p:cNvSpPr/>
            <p:nvPr/>
          </p:nvSpPr>
          <p:spPr>
            <a:xfrm>
              <a:off x="8464253" y="1868053"/>
              <a:ext cx="165735" cy="24130"/>
            </a:xfrm>
            <a:custGeom>
              <a:avLst/>
              <a:gdLst/>
              <a:ahLst/>
              <a:cxnLst/>
              <a:rect l="l" t="t" r="r" b="b"/>
              <a:pathLst>
                <a:path w="165734" h="24130">
                  <a:moveTo>
                    <a:pt x="165686" y="0"/>
                  </a:moveTo>
                  <a:lnTo>
                    <a:pt x="0" y="0"/>
                  </a:lnTo>
                  <a:lnTo>
                    <a:pt x="23652" y="23650"/>
                  </a:lnTo>
                  <a:lnTo>
                    <a:pt x="142034" y="23650"/>
                  </a:lnTo>
                  <a:lnTo>
                    <a:pt x="165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68">
              <a:extLst>
                <a:ext uri="{FF2B5EF4-FFF2-40B4-BE49-F238E27FC236}">
                  <a16:creationId xmlns:a16="http://schemas.microsoft.com/office/drawing/2014/main" id="{80A40091-65BC-40A6-B5E1-A95A76CD95A9}"/>
                </a:ext>
              </a:extLst>
            </p:cNvPr>
            <p:cNvSpPr/>
            <p:nvPr/>
          </p:nvSpPr>
          <p:spPr>
            <a:xfrm>
              <a:off x="8487905" y="1868053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0"/>
                  </a:moveTo>
                  <a:lnTo>
                    <a:pt x="0" y="23650"/>
                  </a:lnTo>
                  <a:lnTo>
                    <a:pt x="23652" y="23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69">
              <a:extLst>
                <a:ext uri="{FF2B5EF4-FFF2-40B4-BE49-F238E27FC236}">
                  <a16:creationId xmlns:a16="http://schemas.microsoft.com/office/drawing/2014/main" id="{B18EE13B-354A-4760-BD8B-2BEA42F8764B}"/>
                </a:ext>
              </a:extLst>
            </p:cNvPr>
            <p:cNvSpPr/>
            <p:nvPr/>
          </p:nvSpPr>
          <p:spPr>
            <a:xfrm>
              <a:off x="8487905" y="1868053"/>
              <a:ext cx="118745" cy="24130"/>
            </a:xfrm>
            <a:custGeom>
              <a:avLst/>
              <a:gdLst/>
              <a:ahLst/>
              <a:cxnLst/>
              <a:rect l="l" t="t" r="r" b="b"/>
              <a:pathLst>
                <a:path w="118745" h="24130">
                  <a:moveTo>
                    <a:pt x="118382" y="0"/>
                  </a:moveTo>
                  <a:lnTo>
                    <a:pt x="0" y="0"/>
                  </a:lnTo>
                  <a:lnTo>
                    <a:pt x="23652" y="23650"/>
                  </a:lnTo>
                  <a:lnTo>
                    <a:pt x="118382" y="23650"/>
                  </a:lnTo>
                  <a:lnTo>
                    <a:pt x="118382" y="0"/>
                  </a:lnTo>
                  <a:close/>
                </a:path>
              </a:pathLst>
            </a:custGeom>
            <a:solidFill>
              <a:srgbClr val="66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0">
              <a:extLst>
                <a:ext uri="{FF2B5EF4-FFF2-40B4-BE49-F238E27FC236}">
                  <a16:creationId xmlns:a16="http://schemas.microsoft.com/office/drawing/2014/main" id="{D6C54416-6210-491E-A8C1-7FD46EA1AF6A}"/>
                </a:ext>
              </a:extLst>
            </p:cNvPr>
            <p:cNvSpPr/>
            <p:nvPr/>
          </p:nvSpPr>
          <p:spPr>
            <a:xfrm>
              <a:off x="8606287" y="1868053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23652" y="0"/>
                  </a:moveTo>
                  <a:lnTo>
                    <a:pt x="0" y="0"/>
                  </a:lnTo>
                  <a:lnTo>
                    <a:pt x="0" y="23650"/>
                  </a:lnTo>
                  <a:lnTo>
                    <a:pt x="23652" y="0"/>
                  </a:lnTo>
                  <a:close/>
                </a:path>
              </a:pathLst>
            </a:custGeom>
            <a:solidFill>
              <a:srgbClr val="33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1">
              <a:extLst>
                <a:ext uri="{FF2B5EF4-FFF2-40B4-BE49-F238E27FC236}">
                  <a16:creationId xmlns:a16="http://schemas.microsoft.com/office/drawing/2014/main" id="{793CF23F-12B1-4F77-96B0-EDE4C9A522D3}"/>
                </a:ext>
              </a:extLst>
            </p:cNvPr>
            <p:cNvSpPr/>
            <p:nvPr/>
          </p:nvSpPr>
          <p:spPr>
            <a:xfrm>
              <a:off x="8369644" y="1927174"/>
              <a:ext cx="379095" cy="0"/>
            </a:xfrm>
            <a:custGeom>
              <a:avLst/>
              <a:gdLst/>
              <a:ahLst/>
              <a:cxnLst/>
              <a:rect l="l" t="t" r="r" b="b"/>
              <a:pathLst>
                <a:path w="379095">
                  <a:moveTo>
                    <a:pt x="0" y="0"/>
                  </a:moveTo>
                  <a:lnTo>
                    <a:pt x="378554" y="0"/>
                  </a:lnTo>
                </a:path>
              </a:pathLst>
            </a:custGeom>
            <a:ln w="70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2">
              <a:extLst>
                <a:ext uri="{FF2B5EF4-FFF2-40B4-BE49-F238E27FC236}">
                  <a16:creationId xmlns:a16="http://schemas.microsoft.com/office/drawing/2014/main" id="{5E8F6B7E-6764-4992-B5B8-28A7B29EB657}"/>
                </a:ext>
              </a:extLst>
            </p:cNvPr>
            <p:cNvSpPr/>
            <p:nvPr/>
          </p:nvSpPr>
          <p:spPr>
            <a:xfrm>
              <a:off x="8677243" y="1891704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47304" y="0"/>
                  </a:moveTo>
                  <a:lnTo>
                    <a:pt x="23652" y="0"/>
                  </a:lnTo>
                  <a:lnTo>
                    <a:pt x="23652" y="23638"/>
                  </a:lnTo>
                  <a:lnTo>
                    <a:pt x="0" y="23638"/>
                  </a:lnTo>
                  <a:lnTo>
                    <a:pt x="0" y="47288"/>
                  </a:lnTo>
                  <a:lnTo>
                    <a:pt x="47304" y="47288"/>
                  </a:lnTo>
                  <a:lnTo>
                    <a:pt x="47304" y="0"/>
                  </a:lnTo>
                  <a:close/>
                </a:path>
              </a:pathLst>
            </a:custGeom>
            <a:solidFill>
              <a:srgbClr val="99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3">
              <a:extLst>
                <a:ext uri="{FF2B5EF4-FFF2-40B4-BE49-F238E27FC236}">
                  <a16:creationId xmlns:a16="http://schemas.microsoft.com/office/drawing/2014/main" id="{68DC71CC-65D0-4709-86F5-350789590612}"/>
                </a:ext>
              </a:extLst>
            </p:cNvPr>
            <p:cNvSpPr/>
            <p:nvPr/>
          </p:nvSpPr>
          <p:spPr>
            <a:xfrm>
              <a:off x="8393296" y="192727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3946" y="0"/>
                  </a:lnTo>
                </a:path>
              </a:pathLst>
            </a:custGeom>
            <a:ln w="22865">
              <a:solidFill>
                <a:srgbClr val="99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4">
              <a:extLst>
                <a:ext uri="{FF2B5EF4-FFF2-40B4-BE49-F238E27FC236}">
                  <a16:creationId xmlns:a16="http://schemas.microsoft.com/office/drawing/2014/main" id="{8635B72D-9CE8-4783-9E43-4E28B1FB42F7}"/>
                </a:ext>
              </a:extLst>
            </p:cNvPr>
            <p:cNvSpPr/>
            <p:nvPr/>
          </p:nvSpPr>
          <p:spPr>
            <a:xfrm>
              <a:off x="8393296" y="1903771"/>
              <a:ext cx="260350" cy="0"/>
            </a:xfrm>
            <a:custGeom>
              <a:avLst/>
              <a:gdLst/>
              <a:ahLst/>
              <a:cxnLst/>
              <a:rect l="l" t="t" r="r" b="b"/>
              <a:pathLst>
                <a:path w="260350">
                  <a:moveTo>
                    <a:pt x="0" y="0"/>
                  </a:moveTo>
                  <a:lnTo>
                    <a:pt x="260294" y="0"/>
                  </a:lnTo>
                </a:path>
              </a:pathLst>
            </a:custGeom>
            <a:ln w="24135">
              <a:solidFill>
                <a:srgbClr val="99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5">
              <a:extLst>
                <a:ext uri="{FF2B5EF4-FFF2-40B4-BE49-F238E27FC236}">
                  <a16:creationId xmlns:a16="http://schemas.microsoft.com/office/drawing/2014/main" id="{CEAE957C-D4F7-4F02-A6E4-ACF0316FABC4}"/>
                </a:ext>
              </a:extLst>
            </p:cNvPr>
            <p:cNvSpPr/>
            <p:nvPr/>
          </p:nvSpPr>
          <p:spPr>
            <a:xfrm>
              <a:off x="8393296" y="1891704"/>
              <a:ext cx="354965" cy="71120"/>
            </a:xfrm>
            <a:custGeom>
              <a:avLst/>
              <a:gdLst/>
              <a:ahLst/>
              <a:cxnLst/>
              <a:rect l="l" t="t" r="r" b="b"/>
              <a:pathLst>
                <a:path w="354965" h="71119">
                  <a:moveTo>
                    <a:pt x="354902" y="0"/>
                  </a:moveTo>
                  <a:lnTo>
                    <a:pt x="331250" y="0"/>
                  </a:lnTo>
                  <a:lnTo>
                    <a:pt x="331250" y="47288"/>
                  </a:lnTo>
                  <a:lnTo>
                    <a:pt x="0" y="47288"/>
                  </a:lnTo>
                  <a:lnTo>
                    <a:pt x="0" y="70939"/>
                  </a:lnTo>
                  <a:lnTo>
                    <a:pt x="331250" y="70939"/>
                  </a:lnTo>
                  <a:lnTo>
                    <a:pt x="354902" y="47288"/>
                  </a:lnTo>
                  <a:lnTo>
                    <a:pt x="354902" y="0"/>
                  </a:lnTo>
                  <a:close/>
                </a:path>
              </a:pathLst>
            </a:custGeom>
            <a:solidFill>
              <a:srgbClr val="66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76">
              <a:extLst>
                <a:ext uri="{FF2B5EF4-FFF2-40B4-BE49-F238E27FC236}">
                  <a16:creationId xmlns:a16="http://schemas.microsoft.com/office/drawing/2014/main" id="{CE4849EF-2E4A-47BA-B0ED-57FEEE1684BB}"/>
                </a:ext>
              </a:extLst>
            </p:cNvPr>
            <p:cNvSpPr/>
            <p:nvPr/>
          </p:nvSpPr>
          <p:spPr>
            <a:xfrm>
              <a:off x="8653591" y="1891704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47304" y="0"/>
                  </a:moveTo>
                  <a:lnTo>
                    <a:pt x="0" y="0"/>
                  </a:lnTo>
                  <a:lnTo>
                    <a:pt x="0" y="23638"/>
                  </a:lnTo>
                  <a:lnTo>
                    <a:pt x="47304" y="23638"/>
                  </a:lnTo>
                  <a:lnTo>
                    <a:pt x="47304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77">
              <a:extLst>
                <a:ext uri="{FF2B5EF4-FFF2-40B4-BE49-F238E27FC236}">
                  <a16:creationId xmlns:a16="http://schemas.microsoft.com/office/drawing/2014/main" id="{2A3B2292-F65A-4F3C-8CA8-72320338731A}"/>
                </a:ext>
              </a:extLst>
            </p:cNvPr>
            <p:cNvSpPr/>
            <p:nvPr/>
          </p:nvSpPr>
          <p:spPr>
            <a:xfrm>
              <a:off x="8393296" y="1891704"/>
              <a:ext cx="354965" cy="71120"/>
            </a:xfrm>
            <a:custGeom>
              <a:avLst/>
              <a:gdLst/>
              <a:ahLst/>
              <a:cxnLst/>
              <a:rect l="l" t="t" r="r" b="b"/>
              <a:pathLst>
                <a:path w="354965" h="71119">
                  <a:moveTo>
                    <a:pt x="0" y="0"/>
                  </a:moveTo>
                  <a:lnTo>
                    <a:pt x="354902" y="0"/>
                  </a:lnTo>
                  <a:lnTo>
                    <a:pt x="0" y="0"/>
                  </a:lnTo>
                  <a:lnTo>
                    <a:pt x="0" y="70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78">
              <a:extLst>
                <a:ext uri="{FF2B5EF4-FFF2-40B4-BE49-F238E27FC236}">
                  <a16:creationId xmlns:a16="http://schemas.microsoft.com/office/drawing/2014/main" id="{DA2B4CF3-3E44-4417-BF6D-9760C719D02A}"/>
                </a:ext>
              </a:extLst>
            </p:cNvPr>
            <p:cNvSpPr/>
            <p:nvPr/>
          </p:nvSpPr>
          <p:spPr>
            <a:xfrm>
              <a:off x="8322340" y="1938993"/>
              <a:ext cx="473709" cy="71120"/>
            </a:xfrm>
            <a:custGeom>
              <a:avLst/>
              <a:gdLst/>
              <a:ahLst/>
              <a:cxnLst/>
              <a:rect l="l" t="t" r="r" b="b"/>
              <a:pathLst>
                <a:path w="473709" h="71119">
                  <a:moveTo>
                    <a:pt x="473162" y="47301"/>
                  </a:moveTo>
                  <a:lnTo>
                    <a:pt x="0" y="47301"/>
                  </a:lnTo>
                  <a:lnTo>
                    <a:pt x="23652" y="70951"/>
                  </a:lnTo>
                  <a:lnTo>
                    <a:pt x="473162" y="70951"/>
                  </a:lnTo>
                  <a:lnTo>
                    <a:pt x="473162" y="47301"/>
                  </a:lnTo>
                  <a:close/>
                </a:path>
                <a:path w="473709" h="71119">
                  <a:moveTo>
                    <a:pt x="378554" y="0"/>
                  </a:moveTo>
                  <a:lnTo>
                    <a:pt x="94608" y="0"/>
                  </a:lnTo>
                  <a:lnTo>
                    <a:pt x="94608" y="23650"/>
                  </a:lnTo>
                  <a:lnTo>
                    <a:pt x="23652" y="47301"/>
                  </a:lnTo>
                  <a:lnTo>
                    <a:pt x="449510" y="47301"/>
                  </a:lnTo>
                  <a:lnTo>
                    <a:pt x="378554" y="23650"/>
                  </a:lnTo>
                  <a:lnTo>
                    <a:pt x="402206" y="23650"/>
                  </a:lnTo>
                  <a:lnTo>
                    <a:pt x="3785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79">
              <a:extLst>
                <a:ext uri="{FF2B5EF4-FFF2-40B4-BE49-F238E27FC236}">
                  <a16:creationId xmlns:a16="http://schemas.microsoft.com/office/drawing/2014/main" id="{08559573-BDE8-44F4-87C4-DABAFA00EECC}"/>
                </a:ext>
              </a:extLst>
            </p:cNvPr>
            <p:cNvSpPr/>
            <p:nvPr/>
          </p:nvSpPr>
          <p:spPr>
            <a:xfrm>
              <a:off x="8393296" y="1974469"/>
              <a:ext cx="379095" cy="0"/>
            </a:xfrm>
            <a:custGeom>
              <a:avLst/>
              <a:gdLst/>
              <a:ahLst/>
              <a:cxnLst/>
              <a:rect l="l" t="t" r="r" b="b"/>
              <a:pathLst>
                <a:path w="379095">
                  <a:moveTo>
                    <a:pt x="0" y="0"/>
                  </a:moveTo>
                  <a:lnTo>
                    <a:pt x="378554" y="0"/>
                  </a:lnTo>
                </a:path>
              </a:pathLst>
            </a:custGeom>
            <a:ln w="23650">
              <a:solidFill>
                <a:srgbClr val="99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0">
              <a:extLst>
                <a:ext uri="{FF2B5EF4-FFF2-40B4-BE49-F238E27FC236}">
                  <a16:creationId xmlns:a16="http://schemas.microsoft.com/office/drawing/2014/main" id="{DED46F78-C870-42C8-A59E-F92FA08A1818}"/>
                </a:ext>
              </a:extLst>
            </p:cNvPr>
            <p:cNvSpPr/>
            <p:nvPr/>
          </p:nvSpPr>
          <p:spPr>
            <a:xfrm>
              <a:off x="8345992" y="1998119"/>
              <a:ext cx="426084" cy="0"/>
            </a:xfrm>
            <a:custGeom>
              <a:avLst/>
              <a:gdLst/>
              <a:ahLst/>
              <a:cxnLst/>
              <a:rect l="l" t="t" r="r" b="b"/>
              <a:pathLst>
                <a:path w="426084">
                  <a:moveTo>
                    <a:pt x="0" y="0"/>
                  </a:moveTo>
                  <a:lnTo>
                    <a:pt x="425858" y="0"/>
                  </a:lnTo>
                </a:path>
              </a:pathLst>
            </a:custGeom>
            <a:ln w="23650">
              <a:solidFill>
                <a:srgbClr val="66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1">
              <a:extLst>
                <a:ext uri="{FF2B5EF4-FFF2-40B4-BE49-F238E27FC236}">
                  <a16:creationId xmlns:a16="http://schemas.microsoft.com/office/drawing/2014/main" id="{7F1CA588-7884-4E65-88B8-980AFA90CD6A}"/>
                </a:ext>
              </a:extLst>
            </p:cNvPr>
            <p:cNvSpPr/>
            <p:nvPr/>
          </p:nvSpPr>
          <p:spPr>
            <a:xfrm>
              <a:off x="8345992" y="1938993"/>
              <a:ext cx="354965" cy="47625"/>
            </a:xfrm>
            <a:custGeom>
              <a:avLst/>
              <a:gdLst/>
              <a:ahLst/>
              <a:cxnLst/>
              <a:rect l="l" t="t" r="r" b="b"/>
              <a:pathLst>
                <a:path w="354965" h="47625">
                  <a:moveTo>
                    <a:pt x="47304" y="31534"/>
                  </a:moveTo>
                  <a:lnTo>
                    <a:pt x="0" y="47301"/>
                  </a:lnTo>
                  <a:lnTo>
                    <a:pt x="47304" y="47301"/>
                  </a:lnTo>
                  <a:lnTo>
                    <a:pt x="47304" y="31534"/>
                  </a:lnTo>
                  <a:close/>
                </a:path>
                <a:path w="354965" h="47625">
                  <a:moveTo>
                    <a:pt x="70956" y="23650"/>
                  </a:moveTo>
                  <a:lnTo>
                    <a:pt x="47304" y="23650"/>
                  </a:lnTo>
                  <a:lnTo>
                    <a:pt x="47304" y="31534"/>
                  </a:lnTo>
                  <a:lnTo>
                    <a:pt x="70956" y="23650"/>
                  </a:lnTo>
                  <a:close/>
                </a:path>
                <a:path w="354965" h="47625">
                  <a:moveTo>
                    <a:pt x="354902" y="0"/>
                  </a:moveTo>
                  <a:lnTo>
                    <a:pt x="70956" y="0"/>
                  </a:lnTo>
                  <a:lnTo>
                    <a:pt x="70956" y="23650"/>
                  </a:lnTo>
                  <a:lnTo>
                    <a:pt x="354902" y="23650"/>
                  </a:lnTo>
                  <a:lnTo>
                    <a:pt x="354902" y="0"/>
                  </a:lnTo>
                  <a:close/>
                </a:path>
              </a:pathLst>
            </a:custGeom>
            <a:solidFill>
              <a:srgbClr val="99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2">
              <a:extLst>
                <a:ext uri="{FF2B5EF4-FFF2-40B4-BE49-F238E27FC236}">
                  <a16:creationId xmlns:a16="http://schemas.microsoft.com/office/drawing/2014/main" id="{8BF7D932-9207-498A-81F4-DAEFCB88EBA7}"/>
                </a:ext>
              </a:extLst>
            </p:cNvPr>
            <p:cNvSpPr/>
            <p:nvPr/>
          </p:nvSpPr>
          <p:spPr>
            <a:xfrm>
              <a:off x="8416949" y="1891704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0"/>
                  </a:moveTo>
                  <a:lnTo>
                    <a:pt x="0" y="23638"/>
                  </a:lnTo>
                  <a:lnTo>
                    <a:pt x="23652" y="236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3">
              <a:extLst>
                <a:ext uri="{FF2B5EF4-FFF2-40B4-BE49-F238E27FC236}">
                  <a16:creationId xmlns:a16="http://schemas.microsoft.com/office/drawing/2014/main" id="{D6BCD32E-528F-4604-9E2D-C7BC5BB8FE12}"/>
                </a:ext>
              </a:extLst>
            </p:cNvPr>
            <p:cNvSpPr/>
            <p:nvPr/>
          </p:nvSpPr>
          <p:spPr>
            <a:xfrm>
              <a:off x="8440601" y="1891704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38"/>
                  </a:moveTo>
                  <a:lnTo>
                    <a:pt x="23652" y="23638"/>
                  </a:lnTo>
                  <a:lnTo>
                    <a:pt x="23652" y="0"/>
                  </a:lnTo>
                  <a:lnTo>
                    <a:pt x="0" y="0"/>
                  </a:lnTo>
                  <a:lnTo>
                    <a:pt x="0" y="23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4">
              <a:extLst>
                <a:ext uri="{FF2B5EF4-FFF2-40B4-BE49-F238E27FC236}">
                  <a16:creationId xmlns:a16="http://schemas.microsoft.com/office/drawing/2014/main" id="{6561199C-AA66-4BA8-AB69-5968097D08EC}"/>
                </a:ext>
              </a:extLst>
            </p:cNvPr>
            <p:cNvSpPr/>
            <p:nvPr/>
          </p:nvSpPr>
          <p:spPr>
            <a:xfrm>
              <a:off x="8464253" y="1891704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23652" y="23638"/>
                  </a:moveTo>
                  <a:lnTo>
                    <a:pt x="23652" y="0"/>
                  </a:lnTo>
                  <a:lnTo>
                    <a:pt x="0" y="0"/>
                  </a:lnTo>
                  <a:lnTo>
                    <a:pt x="0" y="23638"/>
                  </a:lnTo>
                  <a:lnTo>
                    <a:pt x="23652" y="23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5">
              <a:extLst>
                <a:ext uri="{FF2B5EF4-FFF2-40B4-BE49-F238E27FC236}">
                  <a16:creationId xmlns:a16="http://schemas.microsoft.com/office/drawing/2014/main" id="{1B7B39C4-9E20-4241-AE20-877DBEDE1946}"/>
                </a:ext>
              </a:extLst>
            </p:cNvPr>
            <p:cNvSpPr/>
            <p:nvPr/>
          </p:nvSpPr>
          <p:spPr>
            <a:xfrm>
              <a:off x="8452426" y="1702499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4">
                  <a:moveTo>
                    <a:pt x="0" y="0"/>
                  </a:moveTo>
                  <a:lnTo>
                    <a:pt x="0" y="94602"/>
                  </a:lnTo>
                </a:path>
              </a:pathLst>
            </a:custGeom>
            <a:ln w="23652">
              <a:solidFill>
                <a:srgbClr val="FFFF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86">
              <a:extLst>
                <a:ext uri="{FF2B5EF4-FFF2-40B4-BE49-F238E27FC236}">
                  <a16:creationId xmlns:a16="http://schemas.microsoft.com/office/drawing/2014/main" id="{38E6C0FA-A2B2-4E9A-B1AD-C5D70B183D3C}"/>
                </a:ext>
              </a:extLst>
            </p:cNvPr>
            <p:cNvSpPr/>
            <p:nvPr/>
          </p:nvSpPr>
          <p:spPr>
            <a:xfrm>
              <a:off x="8464253" y="1726150"/>
              <a:ext cx="189865" cy="94615"/>
            </a:xfrm>
            <a:custGeom>
              <a:avLst/>
              <a:gdLst/>
              <a:ahLst/>
              <a:cxnLst/>
              <a:rect l="l" t="t" r="r" b="b"/>
              <a:pathLst>
                <a:path w="189865" h="94614">
                  <a:moveTo>
                    <a:pt x="189338" y="0"/>
                  </a:moveTo>
                  <a:lnTo>
                    <a:pt x="189338" y="94602"/>
                  </a:lnTo>
                  <a:lnTo>
                    <a:pt x="0" y="94602"/>
                  </a:lnTo>
                  <a:lnTo>
                    <a:pt x="189338" y="94602"/>
                  </a:lnTo>
                  <a:lnTo>
                    <a:pt x="189338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87">
              <a:extLst>
                <a:ext uri="{FF2B5EF4-FFF2-40B4-BE49-F238E27FC236}">
                  <a16:creationId xmlns:a16="http://schemas.microsoft.com/office/drawing/2014/main" id="{1FA88EF4-58BF-457A-90C0-E3BF0CDD75EA}"/>
                </a:ext>
              </a:extLst>
            </p:cNvPr>
            <p:cNvSpPr/>
            <p:nvPr/>
          </p:nvSpPr>
          <p:spPr>
            <a:xfrm>
              <a:off x="6689571" y="1395067"/>
              <a:ext cx="639445" cy="307975"/>
            </a:xfrm>
            <a:custGeom>
              <a:avLst/>
              <a:gdLst/>
              <a:ahLst/>
              <a:cxnLst/>
              <a:rect l="l" t="t" r="r" b="b"/>
              <a:pathLst>
                <a:path w="639445" h="307975">
                  <a:moveTo>
                    <a:pt x="70992" y="260143"/>
                  </a:moveTo>
                  <a:lnTo>
                    <a:pt x="0" y="260143"/>
                  </a:lnTo>
                  <a:lnTo>
                    <a:pt x="0" y="283781"/>
                  </a:lnTo>
                  <a:lnTo>
                    <a:pt x="23664" y="283781"/>
                  </a:lnTo>
                  <a:lnTo>
                    <a:pt x="23664" y="307432"/>
                  </a:lnTo>
                  <a:lnTo>
                    <a:pt x="47328" y="307432"/>
                  </a:lnTo>
                  <a:lnTo>
                    <a:pt x="70992" y="283781"/>
                  </a:lnTo>
                  <a:lnTo>
                    <a:pt x="70992" y="260143"/>
                  </a:lnTo>
                  <a:close/>
                </a:path>
                <a:path w="639445" h="307975">
                  <a:moveTo>
                    <a:pt x="544240" y="236493"/>
                  </a:moveTo>
                  <a:lnTo>
                    <a:pt x="23664" y="236493"/>
                  </a:lnTo>
                  <a:lnTo>
                    <a:pt x="23664" y="260143"/>
                  </a:lnTo>
                  <a:lnTo>
                    <a:pt x="520576" y="260143"/>
                  </a:lnTo>
                  <a:lnTo>
                    <a:pt x="544240" y="236493"/>
                  </a:lnTo>
                  <a:close/>
                </a:path>
                <a:path w="639445" h="307975">
                  <a:moveTo>
                    <a:pt x="615232" y="0"/>
                  </a:moveTo>
                  <a:lnTo>
                    <a:pt x="591568" y="23650"/>
                  </a:lnTo>
                  <a:lnTo>
                    <a:pt x="591568" y="47288"/>
                  </a:lnTo>
                  <a:lnTo>
                    <a:pt x="544240" y="165541"/>
                  </a:lnTo>
                  <a:lnTo>
                    <a:pt x="520576" y="165541"/>
                  </a:lnTo>
                  <a:lnTo>
                    <a:pt x="520576" y="189192"/>
                  </a:lnTo>
                  <a:lnTo>
                    <a:pt x="496924" y="212842"/>
                  </a:lnTo>
                  <a:lnTo>
                    <a:pt x="47328" y="212842"/>
                  </a:lnTo>
                  <a:lnTo>
                    <a:pt x="47328" y="236493"/>
                  </a:lnTo>
                  <a:lnTo>
                    <a:pt x="567904" y="236493"/>
                  </a:lnTo>
                  <a:lnTo>
                    <a:pt x="567904" y="212842"/>
                  </a:lnTo>
                  <a:lnTo>
                    <a:pt x="591568" y="189192"/>
                  </a:lnTo>
                  <a:lnTo>
                    <a:pt x="638897" y="47288"/>
                  </a:lnTo>
                  <a:lnTo>
                    <a:pt x="638897" y="23650"/>
                  </a:lnTo>
                  <a:lnTo>
                    <a:pt x="615232" y="0"/>
                  </a:lnTo>
                  <a:close/>
                </a:path>
                <a:path w="639445" h="307975">
                  <a:moveTo>
                    <a:pt x="212965" y="189192"/>
                  </a:moveTo>
                  <a:lnTo>
                    <a:pt x="118308" y="189192"/>
                  </a:lnTo>
                  <a:lnTo>
                    <a:pt x="94656" y="212842"/>
                  </a:lnTo>
                  <a:lnTo>
                    <a:pt x="236629" y="212842"/>
                  </a:lnTo>
                  <a:lnTo>
                    <a:pt x="212965" y="189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88">
              <a:extLst>
                <a:ext uri="{FF2B5EF4-FFF2-40B4-BE49-F238E27FC236}">
                  <a16:creationId xmlns:a16="http://schemas.microsoft.com/office/drawing/2014/main" id="{E3294244-8832-4EB5-8158-85CC58845B13}"/>
                </a:ext>
              </a:extLst>
            </p:cNvPr>
            <p:cNvSpPr/>
            <p:nvPr/>
          </p:nvSpPr>
          <p:spPr>
            <a:xfrm>
              <a:off x="6713235" y="1418718"/>
              <a:ext cx="591820" cy="236854"/>
            </a:xfrm>
            <a:custGeom>
              <a:avLst/>
              <a:gdLst/>
              <a:ahLst/>
              <a:cxnLst/>
              <a:rect l="l" t="t" r="r" b="b"/>
              <a:pathLst>
                <a:path w="591820" h="236855">
                  <a:moveTo>
                    <a:pt x="47328" y="212842"/>
                  </a:moveTo>
                  <a:lnTo>
                    <a:pt x="23664" y="212842"/>
                  </a:lnTo>
                  <a:lnTo>
                    <a:pt x="0" y="236493"/>
                  </a:lnTo>
                  <a:lnTo>
                    <a:pt x="23664" y="236493"/>
                  </a:lnTo>
                  <a:lnTo>
                    <a:pt x="47328" y="212842"/>
                  </a:lnTo>
                  <a:close/>
                </a:path>
                <a:path w="591820" h="236855">
                  <a:moveTo>
                    <a:pt x="260294" y="189192"/>
                  </a:moveTo>
                  <a:lnTo>
                    <a:pt x="47328" y="189192"/>
                  </a:lnTo>
                  <a:lnTo>
                    <a:pt x="47328" y="212842"/>
                  </a:lnTo>
                  <a:lnTo>
                    <a:pt x="283946" y="212842"/>
                  </a:lnTo>
                  <a:lnTo>
                    <a:pt x="260294" y="189192"/>
                  </a:lnTo>
                  <a:close/>
                </a:path>
                <a:path w="591820" h="236855">
                  <a:moveTo>
                    <a:pt x="591568" y="0"/>
                  </a:moveTo>
                  <a:lnTo>
                    <a:pt x="567904" y="23638"/>
                  </a:lnTo>
                  <a:lnTo>
                    <a:pt x="567904" y="47288"/>
                  </a:lnTo>
                  <a:lnTo>
                    <a:pt x="544240" y="70939"/>
                  </a:lnTo>
                  <a:lnTo>
                    <a:pt x="544240" y="118240"/>
                  </a:lnTo>
                  <a:lnTo>
                    <a:pt x="520576" y="141890"/>
                  </a:lnTo>
                  <a:lnTo>
                    <a:pt x="520576" y="165541"/>
                  </a:lnTo>
                  <a:lnTo>
                    <a:pt x="496911" y="189192"/>
                  </a:lnTo>
                  <a:lnTo>
                    <a:pt x="473259" y="189192"/>
                  </a:lnTo>
                  <a:lnTo>
                    <a:pt x="449595" y="212842"/>
                  </a:lnTo>
                  <a:lnTo>
                    <a:pt x="496911" y="212842"/>
                  </a:lnTo>
                  <a:lnTo>
                    <a:pt x="520576" y="189192"/>
                  </a:lnTo>
                  <a:lnTo>
                    <a:pt x="591568" y="23638"/>
                  </a:lnTo>
                  <a:lnTo>
                    <a:pt x="591568" y="0"/>
                  </a:lnTo>
                  <a:close/>
                </a:path>
              </a:pathLst>
            </a:custGeom>
            <a:solidFill>
              <a:srgbClr val="DF33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89">
              <a:extLst>
                <a:ext uri="{FF2B5EF4-FFF2-40B4-BE49-F238E27FC236}">
                  <a16:creationId xmlns:a16="http://schemas.microsoft.com/office/drawing/2014/main" id="{7C789246-A6F0-46CD-9A8F-59C7FF115864}"/>
                </a:ext>
              </a:extLst>
            </p:cNvPr>
            <p:cNvSpPr/>
            <p:nvPr/>
          </p:nvSpPr>
          <p:spPr>
            <a:xfrm>
              <a:off x="6713235" y="1442356"/>
              <a:ext cx="591820" cy="236854"/>
            </a:xfrm>
            <a:custGeom>
              <a:avLst/>
              <a:gdLst/>
              <a:ahLst/>
              <a:cxnLst/>
              <a:rect l="l" t="t" r="r" b="b"/>
              <a:pathLst>
                <a:path w="591820" h="236855">
                  <a:moveTo>
                    <a:pt x="23664" y="212854"/>
                  </a:moveTo>
                  <a:lnTo>
                    <a:pt x="0" y="212854"/>
                  </a:lnTo>
                  <a:lnTo>
                    <a:pt x="0" y="236493"/>
                  </a:lnTo>
                  <a:lnTo>
                    <a:pt x="23664" y="236493"/>
                  </a:lnTo>
                  <a:lnTo>
                    <a:pt x="23664" y="212854"/>
                  </a:lnTo>
                  <a:close/>
                </a:path>
                <a:path w="591820" h="236855">
                  <a:moveTo>
                    <a:pt x="94644" y="189204"/>
                  </a:moveTo>
                  <a:lnTo>
                    <a:pt x="47328" y="189204"/>
                  </a:lnTo>
                  <a:lnTo>
                    <a:pt x="23664" y="212854"/>
                  </a:lnTo>
                  <a:lnTo>
                    <a:pt x="70992" y="212854"/>
                  </a:lnTo>
                  <a:lnTo>
                    <a:pt x="94644" y="189204"/>
                  </a:lnTo>
                  <a:close/>
                </a:path>
                <a:path w="591820" h="236855">
                  <a:moveTo>
                    <a:pt x="473259" y="189204"/>
                  </a:moveTo>
                  <a:lnTo>
                    <a:pt x="260294" y="189204"/>
                  </a:lnTo>
                  <a:lnTo>
                    <a:pt x="283946" y="212854"/>
                  </a:lnTo>
                  <a:lnTo>
                    <a:pt x="449595" y="212854"/>
                  </a:lnTo>
                  <a:lnTo>
                    <a:pt x="473259" y="189204"/>
                  </a:lnTo>
                  <a:close/>
                </a:path>
                <a:path w="591820" h="236855">
                  <a:moveTo>
                    <a:pt x="520576" y="165553"/>
                  </a:moveTo>
                  <a:lnTo>
                    <a:pt x="496911" y="189204"/>
                  </a:lnTo>
                  <a:lnTo>
                    <a:pt x="520576" y="189204"/>
                  </a:lnTo>
                  <a:lnTo>
                    <a:pt x="520576" y="165553"/>
                  </a:lnTo>
                  <a:close/>
                </a:path>
                <a:path w="591820" h="236855">
                  <a:moveTo>
                    <a:pt x="567904" y="55184"/>
                  </a:moveTo>
                  <a:lnTo>
                    <a:pt x="520576" y="165553"/>
                  </a:lnTo>
                  <a:lnTo>
                    <a:pt x="544240" y="165553"/>
                  </a:lnTo>
                  <a:lnTo>
                    <a:pt x="544240" y="118252"/>
                  </a:lnTo>
                  <a:lnTo>
                    <a:pt x="567904" y="94602"/>
                  </a:lnTo>
                  <a:lnTo>
                    <a:pt x="567904" y="55184"/>
                  </a:lnTo>
                  <a:close/>
                </a:path>
                <a:path w="591820" h="236855">
                  <a:moveTo>
                    <a:pt x="571285" y="47301"/>
                  </a:moveTo>
                  <a:lnTo>
                    <a:pt x="567904" y="47301"/>
                  </a:lnTo>
                  <a:lnTo>
                    <a:pt x="567904" y="55184"/>
                  </a:lnTo>
                  <a:lnTo>
                    <a:pt x="571285" y="47301"/>
                  </a:lnTo>
                  <a:close/>
                </a:path>
                <a:path w="591820" h="236855">
                  <a:moveTo>
                    <a:pt x="591568" y="0"/>
                  </a:moveTo>
                  <a:lnTo>
                    <a:pt x="571285" y="47301"/>
                  </a:lnTo>
                  <a:lnTo>
                    <a:pt x="591568" y="47301"/>
                  </a:lnTo>
                  <a:lnTo>
                    <a:pt x="591568" y="0"/>
                  </a:lnTo>
                  <a:close/>
                </a:path>
              </a:pathLst>
            </a:custGeom>
            <a:solidFill>
              <a:srgbClr val="9900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0">
              <a:extLst>
                <a:ext uri="{FF2B5EF4-FFF2-40B4-BE49-F238E27FC236}">
                  <a16:creationId xmlns:a16="http://schemas.microsoft.com/office/drawing/2014/main" id="{0C0C2441-83E4-4CCF-AC09-F8DF3486913F}"/>
                </a:ext>
              </a:extLst>
            </p:cNvPr>
            <p:cNvSpPr/>
            <p:nvPr/>
          </p:nvSpPr>
          <p:spPr>
            <a:xfrm>
              <a:off x="7281140" y="1418718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47328" y="0"/>
                  </a:moveTo>
                  <a:lnTo>
                    <a:pt x="0" y="0"/>
                  </a:lnTo>
                  <a:lnTo>
                    <a:pt x="0" y="23638"/>
                  </a:lnTo>
                  <a:lnTo>
                    <a:pt x="47328" y="23638"/>
                  </a:lnTo>
                  <a:lnTo>
                    <a:pt x="473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1">
              <a:extLst>
                <a:ext uri="{FF2B5EF4-FFF2-40B4-BE49-F238E27FC236}">
                  <a16:creationId xmlns:a16="http://schemas.microsoft.com/office/drawing/2014/main" id="{E1148045-052B-4C3A-BC58-24016BBADFA3}"/>
                </a:ext>
              </a:extLst>
            </p:cNvPr>
            <p:cNvSpPr/>
            <p:nvPr/>
          </p:nvSpPr>
          <p:spPr>
            <a:xfrm>
              <a:off x="6405612" y="1229477"/>
              <a:ext cx="662940" cy="520700"/>
            </a:xfrm>
            <a:custGeom>
              <a:avLst/>
              <a:gdLst/>
              <a:ahLst/>
              <a:cxnLst/>
              <a:rect l="l" t="t" r="r" b="b"/>
              <a:pathLst>
                <a:path w="662940" h="520700">
                  <a:moveTo>
                    <a:pt x="591568" y="307481"/>
                  </a:moveTo>
                  <a:lnTo>
                    <a:pt x="94656" y="307481"/>
                  </a:lnTo>
                  <a:lnTo>
                    <a:pt x="70992" y="331131"/>
                  </a:lnTo>
                  <a:lnTo>
                    <a:pt x="70992" y="449372"/>
                  </a:lnTo>
                  <a:lnTo>
                    <a:pt x="23664" y="449372"/>
                  </a:lnTo>
                  <a:lnTo>
                    <a:pt x="23664" y="473022"/>
                  </a:lnTo>
                  <a:lnTo>
                    <a:pt x="0" y="473022"/>
                  </a:lnTo>
                  <a:lnTo>
                    <a:pt x="0" y="496673"/>
                  </a:lnTo>
                  <a:lnTo>
                    <a:pt x="23664" y="520323"/>
                  </a:lnTo>
                  <a:lnTo>
                    <a:pt x="662561" y="520323"/>
                  </a:lnTo>
                  <a:lnTo>
                    <a:pt x="662561" y="473022"/>
                  </a:lnTo>
                  <a:lnTo>
                    <a:pt x="615232" y="449372"/>
                  </a:lnTo>
                  <a:lnTo>
                    <a:pt x="615232" y="331131"/>
                  </a:lnTo>
                  <a:lnTo>
                    <a:pt x="591568" y="331131"/>
                  </a:lnTo>
                  <a:lnTo>
                    <a:pt x="591568" y="307481"/>
                  </a:lnTo>
                  <a:close/>
                </a:path>
                <a:path w="662940" h="520700">
                  <a:moveTo>
                    <a:pt x="544252" y="23662"/>
                  </a:moveTo>
                  <a:lnTo>
                    <a:pt x="118321" y="23662"/>
                  </a:lnTo>
                  <a:lnTo>
                    <a:pt x="118321" y="47325"/>
                  </a:lnTo>
                  <a:lnTo>
                    <a:pt x="94656" y="47325"/>
                  </a:lnTo>
                  <a:lnTo>
                    <a:pt x="94656" y="283830"/>
                  </a:lnTo>
                  <a:lnTo>
                    <a:pt x="118321" y="283830"/>
                  </a:lnTo>
                  <a:lnTo>
                    <a:pt x="118321" y="307481"/>
                  </a:lnTo>
                  <a:lnTo>
                    <a:pt x="544252" y="307481"/>
                  </a:lnTo>
                  <a:lnTo>
                    <a:pt x="567916" y="283830"/>
                  </a:lnTo>
                  <a:lnTo>
                    <a:pt x="567916" y="47325"/>
                  </a:lnTo>
                  <a:lnTo>
                    <a:pt x="544252" y="23662"/>
                  </a:lnTo>
                  <a:close/>
                </a:path>
                <a:path w="662940" h="520700">
                  <a:moveTo>
                    <a:pt x="520588" y="0"/>
                  </a:moveTo>
                  <a:lnTo>
                    <a:pt x="141985" y="0"/>
                  </a:lnTo>
                  <a:lnTo>
                    <a:pt x="141985" y="23662"/>
                  </a:lnTo>
                  <a:lnTo>
                    <a:pt x="520588" y="23662"/>
                  </a:lnTo>
                  <a:lnTo>
                    <a:pt x="5205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2">
              <a:extLst>
                <a:ext uri="{FF2B5EF4-FFF2-40B4-BE49-F238E27FC236}">
                  <a16:creationId xmlns:a16="http://schemas.microsoft.com/office/drawing/2014/main" id="{01F4F84B-7810-4E1E-8A8D-18223F9C67AB}"/>
                </a:ext>
              </a:extLst>
            </p:cNvPr>
            <p:cNvSpPr/>
            <p:nvPr/>
          </p:nvSpPr>
          <p:spPr>
            <a:xfrm>
              <a:off x="6523934" y="1253139"/>
              <a:ext cx="426084" cy="283845"/>
            </a:xfrm>
            <a:custGeom>
              <a:avLst/>
              <a:gdLst/>
              <a:ahLst/>
              <a:cxnLst/>
              <a:rect l="l" t="t" r="r" b="b"/>
              <a:pathLst>
                <a:path w="426084" h="283844">
                  <a:moveTo>
                    <a:pt x="425931" y="0"/>
                  </a:moveTo>
                  <a:lnTo>
                    <a:pt x="23664" y="0"/>
                  </a:lnTo>
                  <a:lnTo>
                    <a:pt x="0" y="23662"/>
                  </a:lnTo>
                  <a:lnTo>
                    <a:pt x="0" y="260168"/>
                  </a:lnTo>
                  <a:lnTo>
                    <a:pt x="23664" y="260168"/>
                  </a:lnTo>
                  <a:lnTo>
                    <a:pt x="23664" y="283818"/>
                  </a:lnTo>
                  <a:lnTo>
                    <a:pt x="402267" y="283818"/>
                  </a:lnTo>
                  <a:lnTo>
                    <a:pt x="425931" y="260168"/>
                  </a:lnTo>
                  <a:lnTo>
                    <a:pt x="4259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3">
              <a:extLst>
                <a:ext uri="{FF2B5EF4-FFF2-40B4-BE49-F238E27FC236}">
                  <a16:creationId xmlns:a16="http://schemas.microsoft.com/office/drawing/2014/main" id="{3117E569-4540-409E-A793-C36A4817BA02}"/>
                </a:ext>
              </a:extLst>
            </p:cNvPr>
            <p:cNvSpPr/>
            <p:nvPr/>
          </p:nvSpPr>
          <p:spPr>
            <a:xfrm>
              <a:off x="6914369" y="1276802"/>
              <a:ext cx="0" cy="236854"/>
            </a:xfrm>
            <a:custGeom>
              <a:avLst/>
              <a:gdLst/>
              <a:ahLst/>
              <a:cxnLst/>
              <a:rect l="l" t="t" r="r" b="b"/>
              <a:pathLst>
                <a:path h="236855">
                  <a:moveTo>
                    <a:pt x="0" y="0"/>
                  </a:moveTo>
                  <a:lnTo>
                    <a:pt x="0" y="236505"/>
                  </a:lnTo>
                </a:path>
              </a:pathLst>
            </a:custGeom>
            <a:ln w="23664">
              <a:solidFill>
                <a:srgbClr val="99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4">
              <a:extLst>
                <a:ext uri="{FF2B5EF4-FFF2-40B4-BE49-F238E27FC236}">
                  <a16:creationId xmlns:a16="http://schemas.microsoft.com/office/drawing/2014/main" id="{95ABBBFA-A475-41E7-8241-0A3AE8A3253C}"/>
                </a:ext>
              </a:extLst>
            </p:cNvPr>
            <p:cNvSpPr/>
            <p:nvPr/>
          </p:nvSpPr>
          <p:spPr>
            <a:xfrm>
              <a:off x="6559430" y="1276802"/>
              <a:ext cx="0" cy="236854"/>
            </a:xfrm>
            <a:custGeom>
              <a:avLst/>
              <a:gdLst/>
              <a:ahLst/>
              <a:cxnLst/>
              <a:rect l="l" t="t" r="r" b="b"/>
              <a:pathLst>
                <a:path h="236855">
                  <a:moveTo>
                    <a:pt x="0" y="0"/>
                  </a:moveTo>
                  <a:lnTo>
                    <a:pt x="0" y="236505"/>
                  </a:lnTo>
                </a:path>
              </a:pathLst>
            </a:custGeom>
            <a:ln w="23664">
              <a:solidFill>
                <a:srgbClr val="99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5">
              <a:extLst>
                <a:ext uri="{FF2B5EF4-FFF2-40B4-BE49-F238E27FC236}">
                  <a16:creationId xmlns:a16="http://schemas.microsoft.com/office/drawing/2014/main" id="{F8407D48-89F0-479E-A343-E8672200574E}"/>
                </a:ext>
              </a:extLst>
            </p:cNvPr>
            <p:cNvSpPr/>
            <p:nvPr/>
          </p:nvSpPr>
          <p:spPr>
            <a:xfrm>
              <a:off x="6571262" y="1276802"/>
              <a:ext cx="307975" cy="213360"/>
            </a:xfrm>
            <a:custGeom>
              <a:avLst/>
              <a:gdLst/>
              <a:ahLst/>
              <a:cxnLst/>
              <a:rect l="l" t="t" r="r" b="b"/>
              <a:pathLst>
                <a:path w="307975" h="213359">
                  <a:moveTo>
                    <a:pt x="307610" y="0"/>
                  </a:moveTo>
                  <a:lnTo>
                    <a:pt x="0" y="0"/>
                  </a:lnTo>
                  <a:lnTo>
                    <a:pt x="0" y="212854"/>
                  </a:lnTo>
                  <a:lnTo>
                    <a:pt x="307610" y="0"/>
                  </a:lnTo>
                  <a:close/>
                </a:path>
              </a:pathLst>
            </a:custGeom>
            <a:solidFill>
              <a:srgbClr val="66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96">
              <a:extLst>
                <a:ext uri="{FF2B5EF4-FFF2-40B4-BE49-F238E27FC236}">
                  <a16:creationId xmlns:a16="http://schemas.microsoft.com/office/drawing/2014/main" id="{1FEDCF37-360E-45A4-9FAD-D66078529792}"/>
                </a:ext>
              </a:extLst>
            </p:cNvPr>
            <p:cNvSpPr/>
            <p:nvPr/>
          </p:nvSpPr>
          <p:spPr>
            <a:xfrm>
              <a:off x="6547598" y="1276802"/>
              <a:ext cx="379095" cy="236854"/>
            </a:xfrm>
            <a:custGeom>
              <a:avLst/>
              <a:gdLst/>
              <a:ahLst/>
              <a:cxnLst/>
              <a:rect l="l" t="t" r="r" b="b"/>
              <a:pathLst>
                <a:path w="379095" h="236855">
                  <a:moveTo>
                    <a:pt x="378602" y="236505"/>
                  </a:moveTo>
                  <a:lnTo>
                    <a:pt x="0" y="236505"/>
                  </a:lnTo>
                  <a:lnTo>
                    <a:pt x="378602" y="236505"/>
                  </a:lnTo>
                  <a:lnTo>
                    <a:pt x="378602" y="0"/>
                  </a:lnTo>
                  <a:lnTo>
                    <a:pt x="378602" y="236505"/>
                  </a:lnTo>
                  <a:close/>
                </a:path>
              </a:pathLst>
            </a:custGeom>
            <a:solidFill>
              <a:srgbClr val="66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97">
              <a:extLst>
                <a:ext uri="{FF2B5EF4-FFF2-40B4-BE49-F238E27FC236}">
                  <a16:creationId xmlns:a16="http://schemas.microsoft.com/office/drawing/2014/main" id="{A3C3CD10-E1B1-45D1-B9E1-DEBA397A737C}"/>
                </a:ext>
              </a:extLst>
            </p:cNvPr>
            <p:cNvSpPr/>
            <p:nvPr/>
          </p:nvSpPr>
          <p:spPr>
            <a:xfrm>
              <a:off x="6547598" y="1264971"/>
              <a:ext cx="379095" cy="0"/>
            </a:xfrm>
            <a:custGeom>
              <a:avLst/>
              <a:gdLst/>
              <a:ahLst/>
              <a:cxnLst/>
              <a:rect l="l" t="t" r="r" b="b"/>
              <a:pathLst>
                <a:path w="379095">
                  <a:moveTo>
                    <a:pt x="0" y="0"/>
                  </a:moveTo>
                  <a:lnTo>
                    <a:pt x="378602" y="0"/>
                  </a:lnTo>
                </a:path>
              </a:pathLst>
            </a:custGeom>
            <a:ln w="23662">
              <a:solidFill>
                <a:srgbClr val="66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98">
              <a:extLst>
                <a:ext uri="{FF2B5EF4-FFF2-40B4-BE49-F238E27FC236}">
                  <a16:creationId xmlns:a16="http://schemas.microsoft.com/office/drawing/2014/main" id="{8D0626EC-4953-44EB-AB68-28EB6190F953}"/>
                </a:ext>
              </a:extLst>
            </p:cNvPr>
            <p:cNvSpPr/>
            <p:nvPr/>
          </p:nvSpPr>
          <p:spPr>
            <a:xfrm>
              <a:off x="6571262" y="1276802"/>
              <a:ext cx="331470" cy="236854"/>
            </a:xfrm>
            <a:custGeom>
              <a:avLst/>
              <a:gdLst/>
              <a:ahLst/>
              <a:cxnLst/>
              <a:rect l="l" t="t" r="r" b="b"/>
              <a:pathLst>
                <a:path w="331470" h="236855">
                  <a:moveTo>
                    <a:pt x="331274" y="0"/>
                  </a:moveTo>
                  <a:lnTo>
                    <a:pt x="307610" y="0"/>
                  </a:lnTo>
                  <a:lnTo>
                    <a:pt x="0" y="212854"/>
                  </a:lnTo>
                  <a:lnTo>
                    <a:pt x="0" y="236505"/>
                  </a:lnTo>
                  <a:lnTo>
                    <a:pt x="331274" y="236505"/>
                  </a:lnTo>
                  <a:lnTo>
                    <a:pt x="331274" y="0"/>
                  </a:lnTo>
                  <a:close/>
                </a:path>
              </a:pathLst>
            </a:custGeom>
            <a:solidFill>
              <a:srgbClr val="99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99">
              <a:extLst>
                <a:ext uri="{FF2B5EF4-FFF2-40B4-BE49-F238E27FC236}">
                  <a16:creationId xmlns:a16="http://schemas.microsoft.com/office/drawing/2014/main" id="{4EBC93BA-F55D-497C-BADA-B30A90BEB7A3}"/>
                </a:ext>
              </a:extLst>
            </p:cNvPr>
            <p:cNvSpPr/>
            <p:nvPr/>
          </p:nvSpPr>
          <p:spPr>
            <a:xfrm>
              <a:off x="6594914" y="150148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3958" y="0"/>
                  </a:lnTo>
                </a:path>
              </a:pathLst>
            </a:custGeom>
            <a:ln w="23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0">
              <a:extLst>
                <a:ext uri="{FF2B5EF4-FFF2-40B4-BE49-F238E27FC236}">
                  <a16:creationId xmlns:a16="http://schemas.microsoft.com/office/drawing/2014/main" id="{203D7090-5EFF-4F58-BB07-E47259309DA7}"/>
                </a:ext>
              </a:extLst>
            </p:cNvPr>
            <p:cNvSpPr/>
            <p:nvPr/>
          </p:nvSpPr>
          <p:spPr>
            <a:xfrm>
              <a:off x="6571262" y="1276802"/>
              <a:ext cx="331470" cy="213360"/>
            </a:xfrm>
            <a:custGeom>
              <a:avLst/>
              <a:gdLst/>
              <a:ahLst/>
              <a:cxnLst/>
              <a:rect l="l" t="t" r="r" b="b"/>
              <a:pathLst>
                <a:path w="331470" h="213359">
                  <a:moveTo>
                    <a:pt x="331274" y="0"/>
                  </a:moveTo>
                  <a:lnTo>
                    <a:pt x="0" y="0"/>
                  </a:lnTo>
                  <a:lnTo>
                    <a:pt x="0" y="212854"/>
                  </a:lnTo>
                  <a:lnTo>
                    <a:pt x="331274" y="212854"/>
                  </a:lnTo>
                  <a:lnTo>
                    <a:pt x="3312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1">
              <a:extLst>
                <a:ext uri="{FF2B5EF4-FFF2-40B4-BE49-F238E27FC236}">
                  <a16:creationId xmlns:a16="http://schemas.microsoft.com/office/drawing/2014/main" id="{72272141-87D8-4806-94D3-B2718339457C}"/>
                </a:ext>
              </a:extLst>
            </p:cNvPr>
            <p:cNvSpPr/>
            <p:nvPr/>
          </p:nvSpPr>
          <p:spPr>
            <a:xfrm>
              <a:off x="6571262" y="1300465"/>
              <a:ext cx="307975" cy="189230"/>
            </a:xfrm>
            <a:custGeom>
              <a:avLst/>
              <a:gdLst/>
              <a:ahLst/>
              <a:cxnLst/>
              <a:rect l="l" t="t" r="r" b="b"/>
              <a:pathLst>
                <a:path w="307975" h="189230">
                  <a:moveTo>
                    <a:pt x="307610" y="189192"/>
                  </a:moveTo>
                  <a:lnTo>
                    <a:pt x="307610" y="0"/>
                  </a:lnTo>
                  <a:lnTo>
                    <a:pt x="0" y="0"/>
                  </a:lnTo>
                  <a:lnTo>
                    <a:pt x="0" y="189192"/>
                  </a:lnTo>
                  <a:lnTo>
                    <a:pt x="307610" y="189192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2">
              <a:extLst>
                <a:ext uri="{FF2B5EF4-FFF2-40B4-BE49-F238E27FC236}">
                  <a16:creationId xmlns:a16="http://schemas.microsoft.com/office/drawing/2014/main" id="{2153330D-1218-4DEC-AD9C-980B296CC13A}"/>
                </a:ext>
              </a:extLst>
            </p:cNvPr>
            <p:cNvSpPr/>
            <p:nvPr/>
          </p:nvSpPr>
          <p:spPr>
            <a:xfrm>
              <a:off x="6618578" y="1548783"/>
              <a:ext cx="236854" cy="0"/>
            </a:xfrm>
            <a:custGeom>
              <a:avLst/>
              <a:gdLst/>
              <a:ahLst/>
              <a:cxnLst/>
              <a:rect l="l" t="t" r="r" b="b"/>
              <a:pathLst>
                <a:path w="236854">
                  <a:moveTo>
                    <a:pt x="0" y="0"/>
                  </a:moveTo>
                  <a:lnTo>
                    <a:pt x="236629" y="0"/>
                  </a:lnTo>
                </a:path>
              </a:pathLst>
            </a:custGeom>
            <a:ln w="23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3">
              <a:extLst>
                <a:ext uri="{FF2B5EF4-FFF2-40B4-BE49-F238E27FC236}">
                  <a16:creationId xmlns:a16="http://schemas.microsoft.com/office/drawing/2014/main" id="{DB502C4A-8DE4-49E2-B762-ADB08CADB3A6}"/>
                </a:ext>
              </a:extLst>
            </p:cNvPr>
            <p:cNvSpPr/>
            <p:nvPr/>
          </p:nvSpPr>
          <p:spPr>
            <a:xfrm>
              <a:off x="6618578" y="1536958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47328" y="0"/>
                  </a:moveTo>
                  <a:lnTo>
                    <a:pt x="0" y="0"/>
                  </a:lnTo>
                  <a:lnTo>
                    <a:pt x="47328" y="23650"/>
                  </a:lnTo>
                  <a:lnTo>
                    <a:pt x="47328" y="0"/>
                  </a:lnTo>
                  <a:close/>
                </a:path>
              </a:pathLst>
            </a:custGeom>
            <a:solidFill>
              <a:srgbClr val="99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4">
              <a:extLst>
                <a:ext uri="{FF2B5EF4-FFF2-40B4-BE49-F238E27FC236}">
                  <a16:creationId xmlns:a16="http://schemas.microsoft.com/office/drawing/2014/main" id="{75F2C678-37C6-4EE5-93D7-D7EA6A819A74}"/>
                </a:ext>
              </a:extLst>
            </p:cNvPr>
            <p:cNvSpPr/>
            <p:nvPr/>
          </p:nvSpPr>
          <p:spPr>
            <a:xfrm>
              <a:off x="6665907" y="1548783"/>
              <a:ext cx="142240" cy="0"/>
            </a:xfrm>
            <a:custGeom>
              <a:avLst/>
              <a:gdLst/>
              <a:ahLst/>
              <a:cxnLst/>
              <a:rect l="l" t="t" r="r" b="b"/>
              <a:pathLst>
                <a:path w="142240">
                  <a:moveTo>
                    <a:pt x="0" y="0"/>
                  </a:moveTo>
                  <a:lnTo>
                    <a:pt x="141973" y="0"/>
                  </a:lnTo>
                </a:path>
              </a:pathLst>
            </a:custGeom>
            <a:ln w="23650">
              <a:solidFill>
                <a:srgbClr val="66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5">
              <a:extLst>
                <a:ext uri="{FF2B5EF4-FFF2-40B4-BE49-F238E27FC236}">
                  <a16:creationId xmlns:a16="http://schemas.microsoft.com/office/drawing/2014/main" id="{7D11E931-2993-48AB-B70E-0407AC5F7386}"/>
                </a:ext>
              </a:extLst>
            </p:cNvPr>
            <p:cNvSpPr/>
            <p:nvPr/>
          </p:nvSpPr>
          <p:spPr>
            <a:xfrm>
              <a:off x="6807880" y="1536958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47328" y="0"/>
                  </a:moveTo>
                  <a:lnTo>
                    <a:pt x="0" y="0"/>
                  </a:lnTo>
                  <a:lnTo>
                    <a:pt x="0" y="23650"/>
                  </a:lnTo>
                  <a:lnTo>
                    <a:pt x="47328" y="0"/>
                  </a:lnTo>
                  <a:close/>
                </a:path>
              </a:pathLst>
            </a:custGeom>
            <a:solidFill>
              <a:srgbClr val="33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06">
              <a:extLst>
                <a:ext uri="{FF2B5EF4-FFF2-40B4-BE49-F238E27FC236}">
                  <a16:creationId xmlns:a16="http://schemas.microsoft.com/office/drawing/2014/main" id="{487623F3-1A72-49C4-989D-D042A4779C59}"/>
                </a:ext>
              </a:extLst>
            </p:cNvPr>
            <p:cNvSpPr/>
            <p:nvPr/>
          </p:nvSpPr>
          <p:spPr>
            <a:xfrm>
              <a:off x="6500269" y="1666781"/>
              <a:ext cx="497205" cy="0"/>
            </a:xfrm>
            <a:custGeom>
              <a:avLst/>
              <a:gdLst/>
              <a:ahLst/>
              <a:cxnLst/>
              <a:rect l="l" t="t" r="r" b="b"/>
              <a:pathLst>
                <a:path w="497204">
                  <a:moveTo>
                    <a:pt x="0" y="0"/>
                  </a:moveTo>
                  <a:lnTo>
                    <a:pt x="496911" y="0"/>
                  </a:lnTo>
                </a:path>
              </a:pathLst>
            </a:custGeom>
            <a:ln w="241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07">
              <a:extLst>
                <a:ext uri="{FF2B5EF4-FFF2-40B4-BE49-F238E27FC236}">
                  <a16:creationId xmlns:a16="http://schemas.microsoft.com/office/drawing/2014/main" id="{F9B12DB6-F63A-4B20-87B1-ADEAC35068C5}"/>
                </a:ext>
              </a:extLst>
            </p:cNvPr>
            <p:cNvSpPr/>
            <p:nvPr/>
          </p:nvSpPr>
          <p:spPr>
            <a:xfrm>
              <a:off x="6476605" y="1560712"/>
              <a:ext cx="520700" cy="94615"/>
            </a:xfrm>
            <a:custGeom>
              <a:avLst/>
              <a:gdLst/>
              <a:ahLst/>
              <a:cxnLst/>
              <a:rect l="l" t="t" r="r" b="b"/>
              <a:pathLst>
                <a:path w="520700" h="94614">
                  <a:moveTo>
                    <a:pt x="0" y="94001"/>
                  </a:moveTo>
                  <a:lnTo>
                    <a:pt x="520576" y="94001"/>
                  </a:lnTo>
                  <a:lnTo>
                    <a:pt x="520576" y="0"/>
                  </a:lnTo>
                  <a:lnTo>
                    <a:pt x="0" y="0"/>
                  </a:lnTo>
                  <a:lnTo>
                    <a:pt x="0" y="940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08">
              <a:extLst>
                <a:ext uri="{FF2B5EF4-FFF2-40B4-BE49-F238E27FC236}">
                  <a16:creationId xmlns:a16="http://schemas.microsoft.com/office/drawing/2014/main" id="{8FB7E2DB-3632-43FE-AFB7-5D9301AA4DBC}"/>
                </a:ext>
              </a:extLst>
            </p:cNvPr>
            <p:cNvSpPr/>
            <p:nvPr/>
          </p:nvSpPr>
          <p:spPr>
            <a:xfrm>
              <a:off x="6902536" y="1584259"/>
              <a:ext cx="71120" cy="47625"/>
            </a:xfrm>
            <a:custGeom>
              <a:avLst/>
              <a:gdLst/>
              <a:ahLst/>
              <a:cxnLst/>
              <a:rect l="l" t="t" r="r" b="b"/>
              <a:pathLst>
                <a:path w="71120" h="47625">
                  <a:moveTo>
                    <a:pt x="70992" y="0"/>
                  </a:moveTo>
                  <a:lnTo>
                    <a:pt x="23664" y="0"/>
                  </a:lnTo>
                  <a:lnTo>
                    <a:pt x="23664" y="23650"/>
                  </a:lnTo>
                  <a:lnTo>
                    <a:pt x="0" y="23650"/>
                  </a:lnTo>
                  <a:lnTo>
                    <a:pt x="0" y="47301"/>
                  </a:lnTo>
                  <a:lnTo>
                    <a:pt x="70992" y="47301"/>
                  </a:lnTo>
                  <a:lnTo>
                    <a:pt x="70992" y="0"/>
                  </a:lnTo>
                  <a:close/>
                </a:path>
              </a:pathLst>
            </a:custGeom>
            <a:solidFill>
              <a:srgbClr val="99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09">
              <a:extLst>
                <a:ext uri="{FF2B5EF4-FFF2-40B4-BE49-F238E27FC236}">
                  <a16:creationId xmlns:a16="http://schemas.microsoft.com/office/drawing/2014/main" id="{F49E2BA6-599A-4882-A63B-AE7455D1398F}"/>
                </a:ext>
              </a:extLst>
            </p:cNvPr>
            <p:cNvSpPr/>
            <p:nvPr/>
          </p:nvSpPr>
          <p:spPr>
            <a:xfrm>
              <a:off x="6500269" y="1631260"/>
              <a:ext cx="24130" cy="24765"/>
            </a:xfrm>
            <a:custGeom>
              <a:avLst/>
              <a:gdLst/>
              <a:ahLst/>
              <a:cxnLst/>
              <a:rect l="l" t="t" r="r" b="b"/>
              <a:pathLst>
                <a:path w="24129" h="24764">
                  <a:moveTo>
                    <a:pt x="0" y="24135"/>
                  </a:moveTo>
                  <a:lnTo>
                    <a:pt x="23664" y="24135"/>
                  </a:lnTo>
                  <a:lnTo>
                    <a:pt x="23664" y="0"/>
                  </a:lnTo>
                  <a:lnTo>
                    <a:pt x="0" y="0"/>
                  </a:lnTo>
                  <a:lnTo>
                    <a:pt x="0" y="24135"/>
                  </a:lnTo>
                  <a:close/>
                </a:path>
              </a:pathLst>
            </a:custGeom>
            <a:solidFill>
              <a:srgbClr val="99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0">
              <a:extLst>
                <a:ext uri="{FF2B5EF4-FFF2-40B4-BE49-F238E27FC236}">
                  <a16:creationId xmlns:a16="http://schemas.microsoft.com/office/drawing/2014/main" id="{9511A1FB-BB0F-4E57-9DE5-30F38FC5F064}"/>
                </a:ext>
              </a:extLst>
            </p:cNvPr>
            <p:cNvSpPr/>
            <p:nvPr/>
          </p:nvSpPr>
          <p:spPr>
            <a:xfrm>
              <a:off x="6500269" y="1619827"/>
              <a:ext cx="402590" cy="0"/>
            </a:xfrm>
            <a:custGeom>
              <a:avLst/>
              <a:gdLst/>
              <a:ahLst/>
              <a:cxnLst/>
              <a:rect l="l" t="t" r="r" b="b"/>
              <a:pathLst>
                <a:path w="402590">
                  <a:moveTo>
                    <a:pt x="0" y="0"/>
                  </a:moveTo>
                  <a:lnTo>
                    <a:pt x="402267" y="0"/>
                  </a:lnTo>
                </a:path>
              </a:pathLst>
            </a:custGeom>
            <a:ln w="22865">
              <a:solidFill>
                <a:srgbClr val="99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1">
              <a:extLst>
                <a:ext uri="{FF2B5EF4-FFF2-40B4-BE49-F238E27FC236}">
                  <a16:creationId xmlns:a16="http://schemas.microsoft.com/office/drawing/2014/main" id="{1F2AF459-7DDE-4FDC-AAF5-D750554CB483}"/>
                </a:ext>
              </a:extLst>
            </p:cNvPr>
            <p:cNvSpPr/>
            <p:nvPr/>
          </p:nvSpPr>
          <p:spPr>
            <a:xfrm>
              <a:off x="6500269" y="1596327"/>
              <a:ext cx="379095" cy="0"/>
            </a:xfrm>
            <a:custGeom>
              <a:avLst/>
              <a:gdLst/>
              <a:ahLst/>
              <a:cxnLst/>
              <a:rect l="l" t="t" r="r" b="b"/>
              <a:pathLst>
                <a:path w="379095">
                  <a:moveTo>
                    <a:pt x="0" y="0"/>
                  </a:moveTo>
                  <a:lnTo>
                    <a:pt x="378602" y="0"/>
                  </a:lnTo>
                </a:path>
              </a:pathLst>
            </a:custGeom>
            <a:ln w="24135">
              <a:solidFill>
                <a:srgbClr val="99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2">
              <a:extLst>
                <a:ext uri="{FF2B5EF4-FFF2-40B4-BE49-F238E27FC236}">
                  <a16:creationId xmlns:a16="http://schemas.microsoft.com/office/drawing/2014/main" id="{43EEFA7F-2A8D-4807-90DE-2B495817388C}"/>
                </a:ext>
              </a:extLst>
            </p:cNvPr>
            <p:cNvSpPr/>
            <p:nvPr/>
          </p:nvSpPr>
          <p:spPr>
            <a:xfrm>
              <a:off x="6523934" y="1643143"/>
              <a:ext cx="473709" cy="0"/>
            </a:xfrm>
            <a:custGeom>
              <a:avLst/>
              <a:gdLst/>
              <a:ahLst/>
              <a:cxnLst/>
              <a:rect l="l" t="t" r="r" b="b"/>
              <a:pathLst>
                <a:path w="473709">
                  <a:moveTo>
                    <a:pt x="0" y="0"/>
                  </a:moveTo>
                  <a:lnTo>
                    <a:pt x="473247" y="0"/>
                  </a:lnTo>
                </a:path>
              </a:pathLst>
            </a:custGeom>
            <a:ln w="24135">
              <a:solidFill>
                <a:srgbClr val="66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3">
              <a:extLst>
                <a:ext uri="{FF2B5EF4-FFF2-40B4-BE49-F238E27FC236}">
                  <a16:creationId xmlns:a16="http://schemas.microsoft.com/office/drawing/2014/main" id="{3BA60172-C4C3-472D-BBEC-50A8B4CFA5F9}"/>
                </a:ext>
              </a:extLst>
            </p:cNvPr>
            <p:cNvSpPr/>
            <p:nvPr/>
          </p:nvSpPr>
          <p:spPr>
            <a:xfrm>
              <a:off x="6973529" y="1584075"/>
              <a:ext cx="24130" cy="47625"/>
            </a:xfrm>
            <a:custGeom>
              <a:avLst/>
              <a:gdLst/>
              <a:ahLst/>
              <a:cxnLst/>
              <a:rect l="l" t="t" r="r" b="b"/>
              <a:pathLst>
                <a:path w="24129" h="47625">
                  <a:moveTo>
                    <a:pt x="0" y="47000"/>
                  </a:moveTo>
                  <a:lnTo>
                    <a:pt x="23652" y="47000"/>
                  </a:lnTo>
                  <a:lnTo>
                    <a:pt x="23652" y="0"/>
                  </a:lnTo>
                  <a:lnTo>
                    <a:pt x="0" y="0"/>
                  </a:lnTo>
                  <a:lnTo>
                    <a:pt x="0" y="47000"/>
                  </a:lnTo>
                  <a:close/>
                </a:path>
              </a:pathLst>
            </a:custGeom>
            <a:solidFill>
              <a:srgbClr val="66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4">
              <a:extLst>
                <a:ext uri="{FF2B5EF4-FFF2-40B4-BE49-F238E27FC236}">
                  <a16:creationId xmlns:a16="http://schemas.microsoft.com/office/drawing/2014/main" id="{7AD9CC5C-F091-4540-8E4A-B55856AC6B13}"/>
                </a:ext>
              </a:extLst>
            </p:cNvPr>
            <p:cNvSpPr/>
            <p:nvPr/>
          </p:nvSpPr>
          <p:spPr>
            <a:xfrm>
              <a:off x="6878873" y="1584259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47328" y="0"/>
                  </a:moveTo>
                  <a:lnTo>
                    <a:pt x="0" y="0"/>
                  </a:lnTo>
                  <a:lnTo>
                    <a:pt x="0" y="23650"/>
                  </a:lnTo>
                  <a:lnTo>
                    <a:pt x="47328" y="23650"/>
                  </a:lnTo>
                  <a:lnTo>
                    <a:pt x="47328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5">
              <a:extLst>
                <a:ext uri="{FF2B5EF4-FFF2-40B4-BE49-F238E27FC236}">
                  <a16:creationId xmlns:a16="http://schemas.microsoft.com/office/drawing/2014/main" id="{4D978311-E17A-4B45-A0D9-B397C754B855}"/>
                </a:ext>
              </a:extLst>
            </p:cNvPr>
            <p:cNvSpPr/>
            <p:nvPr/>
          </p:nvSpPr>
          <p:spPr>
            <a:xfrm>
              <a:off x="6500269" y="1572434"/>
              <a:ext cx="497205" cy="0"/>
            </a:xfrm>
            <a:custGeom>
              <a:avLst/>
              <a:gdLst/>
              <a:ahLst/>
              <a:cxnLst/>
              <a:rect l="l" t="t" r="r" b="b"/>
              <a:pathLst>
                <a:path w="497204">
                  <a:moveTo>
                    <a:pt x="0" y="0"/>
                  </a:moveTo>
                  <a:lnTo>
                    <a:pt x="496911" y="0"/>
                  </a:lnTo>
                </a:path>
              </a:pathLst>
            </a:custGeom>
            <a:ln w="23650">
              <a:solidFill>
                <a:srgbClr val="99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16">
              <a:extLst>
                <a:ext uri="{FF2B5EF4-FFF2-40B4-BE49-F238E27FC236}">
                  <a16:creationId xmlns:a16="http://schemas.microsoft.com/office/drawing/2014/main" id="{938ECCA9-E936-4AE5-9725-E2A0B9DF959F}"/>
                </a:ext>
              </a:extLst>
            </p:cNvPr>
            <p:cNvSpPr/>
            <p:nvPr/>
          </p:nvSpPr>
          <p:spPr>
            <a:xfrm>
              <a:off x="6429277" y="1631560"/>
              <a:ext cx="639445" cy="118745"/>
            </a:xfrm>
            <a:custGeom>
              <a:avLst/>
              <a:gdLst/>
              <a:ahLst/>
              <a:cxnLst/>
              <a:rect l="l" t="t" r="r" b="b"/>
              <a:pathLst>
                <a:path w="639445" h="118744">
                  <a:moveTo>
                    <a:pt x="520588" y="0"/>
                  </a:moveTo>
                  <a:lnTo>
                    <a:pt x="118321" y="0"/>
                  </a:lnTo>
                  <a:lnTo>
                    <a:pt x="94656" y="23650"/>
                  </a:lnTo>
                  <a:lnTo>
                    <a:pt x="0" y="70939"/>
                  </a:lnTo>
                  <a:lnTo>
                    <a:pt x="0" y="94589"/>
                  </a:lnTo>
                  <a:lnTo>
                    <a:pt x="23664" y="118240"/>
                  </a:lnTo>
                  <a:lnTo>
                    <a:pt x="615232" y="118240"/>
                  </a:lnTo>
                  <a:lnTo>
                    <a:pt x="615232" y="94589"/>
                  </a:lnTo>
                  <a:lnTo>
                    <a:pt x="638897" y="94589"/>
                  </a:lnTo>
                  <a:lnTo>
                    <a:pt x="638897" y="70939"/>
                  </a:lnTo>
                  <a:lnTo>
                    <a:pt x="615232" y="70939"/>
                  </a:lnTo>
                  <a:lnTo>
                    <a:pt x="520588" y="23650"/>
                  </a:lnTo>
                  <a:lnTo>
                    <a:pt x="520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17">
              <a:extLst>
                <a:ext uri="{FF2B5EF4-FFF2-40B4-BE49-F238E27FC236}">
                  <a16:creationId xmlns:a16="http://schemas.microsoft.com/office/drawing/2014/main" id="{A54FBB36-B23D-4273-B61E-85A61B885BCA}"/>
                </a:ext>
              </a:extLst>
            </p:cNvPr>
            <p:cNvSpPr/>
            <p:nvPr/>
          </p:nvSpPr>
          <p:spPr>
            <a:xfrm>
              <a:off x="6452941" y="1655211"/>
              <a:ext cx="591820" cy="71120"/>
            </a:xfrm>
            <a:custGeom>
              <a:avLst/>
              <a:gdLst/>
              <a:ahLst/>
              <a:cxnLst/>
              <a:rect l="l" t="t" r="r" b="b"/>
              <a:pathLst>
                <a:path w="591820" h="71119">
                  <a:moveTo>
                    <a:pt x="496924" y="0"/>
                  </a:moveTo>
                  <a:lnTo>
                    <a:pt x="94656" y="23638"/>
                  </a:lnTo>
                  <a:lnTo>
                    <a:pt x="70992" y="23638"/>
                  </a:lnTo>
                  <a:lnTo>
                    <a:pt x="47328" y="47288"/>
                  </a:lnTo>
                  <a:lnTo>
                    <a:pt x="23664" y="47288"/>
                  </a:lnTo>
                  <a:lnTo>
                    <a:pt x="0" y="70939"/>
                  </a:lnTo>
                  <a:lnTo>
                    <a:pt x="591568" y="70939"/>
                  </a:lnTo>
                  <a:lnTo>
                    <a:pt x="496924" y="0"/>
                  </a:lnTo>
                  <a:close/>
                </a:path>
              </a:pathLst>
            </a:custGeom>
            <a:solidFill>
              <a:srgbClr val="99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18">
              <a:extLst>
                <a:ext uri="{FF2B5EF4-FFF2-40B4-BE49-F238E27FC236}">
                  <a16:creationId xmlns:a16="http://schemas.microsoft.com/office/drawing/2014/main" id="{637DA4D0-8A5F-4E90-91EA-4C279B226E2F}"/>
                </a:ext>
              </a:extLst>
            </p:cNvPr>
            <p:cNvSpPr/>
            <p:nvPr/>
          </p:nvSpPr>
          <p:spPr>
            <a:xfrm>
              <a:off x="6429277" y="1655211"/>
              <a:ext cx="520700" cy="71120"/>
            </a:xfrm>
            <a:custGeom>
              <a:avLst/>
              <a:gdLst/>
              <a:ahLst/>
              <a:cxnLst/>
              <a:rect l="l" t="t" r="r" b="b"/>
              <a:pathLst>
                <a:path w="520700" h="71119">
                  <a:moveTo>
                    <a:pt x="520588" y="0"/>
                  </a:moveTo>
                  <a:lnTo>
                    <a:pt x="118321" y="0"/>
                  </a:lnTo>
                  <a:lnTo>
                    <a:pt x="0" y="70939"/>
                  </a:lnTo>
                  <a:lnTo>
                    <a:pt x="23664" y="70939"/>
                  </a:lnTo>
                  <a:lnTo>
                    <a:pt x="47328" y="47288"/>
                  </a:lnTo>
                  <a:lnTo>
                    <a:pt x="70992" y="47288"/>
                  </a:lnTo>
                  <a:lnTo>
                    <a:pt x="94656" y="23638"/>
                  </a:lnTo>
                  <a:lnTo>
                    <a:pt x="118321" y="23638"/>
                  </a:lnTo>
                  <a:lnTo>
                    <a:pt x="520588" y="0"/>
                  </a:lnTo>
                  <a:close/>
                </a:path>
              </a:pathLst>
            </a:custGeom>
            <a:solidFill>
              <a:srgbClr val="99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19">
              <a:extLst>
                <a:ext uri="{FF2B5EF4-FFF2-40B4-BE49-F238E27FC236}">
                  <a16:creationId xmlns:a16="http://schemas.microsoft.com/office/drawing/2014/main" id="{648D6753-7D20-4A99-B775-ED7C68E06F2B}"/>
                </a:ext>
              </a:extLst>
            </p:cNvPr>
            <p:cNvSpPr/>
            <p:nvPr/>
          </p:nvSpPr>
          <p:spPr>
            <a:xfrm>
              <a:off x="6547598" y="1655211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0" y="23638"/>
                  </a:moveTo>
                  <a:lnTo>
                    <a:pt x="0" y="0"/>
                  </a:lnTo>
                  <a:lnTo>
                    <a:pt x="47316" y="0"/>
                  </a:lnTo>
                  <a:lnTo>
                    <a:pt x="47316" y="23638"/>
                  </a:lnTo>
                  <a:lnTo>
                    <a:pt x="0" y="23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0">
              <a:extLst>
                <a:ext uri="{FF2B5EF4-FFF2-40B4-BE49-F238E27FC236}">
                  <a16:creationId xmlns:a16="http://schemas.microsoft.com/office/drawing/2014/main" id="{5367424B-F74A-42F9-847E-41BF74FB0A09}"/>
                </a:ext>
              </a:extLst>
            </p:cNvPr>
            <p:cNvSpPr/>
            <p:nvPr/>
          </p:nvSpPr>
          <p:spPr>
            <a:xfrm>
              <a:off x="6618578" y="1655211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0" y="23638"/>
                  </a:moveTo>
                  <a:lnTo>
                    <a:pt x="0" y="0"/>
                  </a:lnTo>
                  <a:lnTo>
                    <a:pt x="47328" y="0"/>
                  </a:lnTo>
                  <a:lnTo>
                    <a:pt x="47328" y="23638"/>
                  </a:lnTo>
                  <a:lnTo>
                    <a:pt x="0" y="23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1">
              <a:extLst>
                <a:ext uri="{FF2B5EF4-FFF2-40B4-BE49-F238E27FC236}">
                  <a16:creationId xmlns:a16="http://schemas.microsoft.com/office/drawing/2014/main" id="{6787D1D1-A7C4-4432-8D76-E643C0344F23}"/>
                </a:ext>
              </a:extLst>
            </p:cNvPr>
            <p:cNvSpPr/>
            <p:nvPr/>
          </p:nvSpPr>
          <p:spPr>
            <a:xfrm>
              <a:off x="6689571" y="1655211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38"/>
                  </a:moveTo>
                  <a:lnTo>
                    <a:pt x="0" y="0"/>
                  </a:lnTo>
                  <a:lnTo>
                    <a:pt x="23664" y="0"/>
                  </a:lnTo>
                  <a:lnTo>
                    <a:pt x="23664" y="23638"/>
                  </a:lnTo>
                  <a:lnTo>
                    <a:pt x="0" y="23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2">
              <a:extLst>
                <a:ext uri="{FF2B5EF4-FFF2-40B4-BE49-F238E27FC236}">
                  <a16:creationId xmlns:a16="http://schemas.microsoft.com/office/drawing/2014/main" id="{88148037-CD0A-4A25-8CE1-310070FAC824}"/>
                </a:ext>
              </a:extLst>
            </p:cNvPr>
            <p:cNvSpPr/>
            <p:nvPr/>
          </p:nvSpPr>
          <p:spPr>
            <a:xfrm>
              <a:off x="6736899" y="1655211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0" y="23638"/>
                  </a:moveTo>
                  <a:lnTo>
                    <a:pt x="0" y="0"/>
                  </a:lnTo>
                  <a:lnTo>
                    <a:pt x="47328" y="0"/>
                  </a:lnTo>
                  <a:lnTo>
                    <a:pt x="47328" y="23638"/>
                  </a:lnTo>
                  <a:lnTo>
                    <a:pt x="0" y="23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3">
              <a:extLst>
                <a:ext uri="{FF2B5EF4-FFF2-40B4-BE49-F238E27FC236}">
                  <a16:creationId xmlns:a16="http://schemas.microsoft.com/office/drawing/2014/main" id="{6C009734-120A-4307-9E13-7C2C38A023D7}"/>
                </a:ext>
              </a:extLst>
            </p:cNvPr>
            <p:cNvSpPr/>
            <p:nvPr/>
          </p:nvSpPr>
          <p:spPr>
            <a:xfrm>
              <a:off x="6807880" y="1655211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0" y="23638"/>
                  </a:moveTo>
                  <a:lnTo>
                    <a:pt x="0" y="0"/>
                  </a:lnTo>
                  <a:lnTo>
                    <a:pt x="47328" y="0"/>
                  </a:lnTo>
                  <a:lnTo>
                    <a:pt x="47328" y="23638"/>
                  </a:lnTo>
                  <a:lnTo>
                    <a:pt x="0" y="23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4">
              <a:extLst>
                <a:ext uri="{FF2B5EF4-FFF2-40B4-BE49-F238E27FC236}">
                  <a16:creationId xmlns:a16="http://schemas.microsoft.com/office/drawing/2014/main" id="{75F6B3FC-1046-40AE-98E2-0AC2DBAEFA88}"/>
                </a:ext>
              </a:extLst>
            </p:cNvPr>
            <p:cNvSpPr/>
            <p:nvPr/>
          </p:nvSpPr>
          <p:spPr>
            <a:xfrm>
              <a:off x="6878873" y="1655211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38"/>
                  </a:moveTo>
                  <a:lnTo>
                    <a:pt x="0" y="0"/>
                  </a:lnTo>
                  <a:lnTo>
                    <a:pt x="23664" y="0"/>
                  </a:lnTo>
                  <a:lnTo>
                    <a:pt x="23664" y="23638"/>
                  </a:lnTo>
                  <a:lnTo>
                    <a:pt x="0" y="23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5">
              <a:extLst>
                <a:ext uri="{FF2B5EF4-FFF2-40B4-BE49-F238E27FC236}">
                  <a16:creationId xmlns:a16="http://schemas.microsoft.com/office/drawing/2014/main" id="{31CA734D-D898-479F-A11C-A3ECDEA204F3}"/>
                </a:ext>
              </a:extLst>
            </p:cNvPr>
            <p:cNvSpPr/>
            <p:nvPr/>
          </p:nvSpPr>
          <p:spPr>
            <a:xfrm>
              <a:off x="6594914" y="1714325"/>
              <a:ext cx="307975" cy="0"/>
            </a:xfrm>
            <a:custGeom>
              <a:avLst/>
              <a:gdLst/>
              <a:ahLst/>
              <a:cxnLst/>
              <a:rect l="l" t="t" r="r" b="b"/>
              <a:pathLst>
                <a:path w="307975">
                  <a:moveTo>
                    <a:pt x="0" y="0"/>
                  </a:moveTo>
                  <a:lnTo>
                    <a:pt x="307622" y="0"/>
                  </a:lnTo>
                </a:path>
              </a:pathLst>
            </a:custGeom>
            <a:ln w="23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26">
              <a:extLst>
                <a:ext uri="{FF2B5EF4-FFF2-40B4-BE49-F238E27FC236}">
                  <a16:creationId xmlns:a16="http://schemas.microsoft.com/office/drawing/2014/main" id="{A2B67E80-2554-49B6-9AB6-7BCDB20EB6A9}"/>
                </a:ext>
              </a:extLst>
            </p:cNvPr>
            <p:cNvSpPr/>
            <p:nvPr/>
          </p:nvSpPr>
          <p:spPr>
            <a:xfrm>
              <a:off x="6926201" y="1702500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23664" y="0"/>
                  </a:moveTo>
                  <a:lnTo>
                    <a:pt x="0" y="0"/>
                  </a:lnTo>
                  <a:lnTo>
                    <a:pt x="0" y="23650"/>
                  </a:lnTo>
                  <a:lnTo>
                    <a:pt x="47328" y="23650"/>
                  </a:lnTo>
                  <a:lnTo>
                    <a:pt x="236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27">
              <a:extLst>
                <a:ext uri="{FF2B5EF4-FFF2-40B4-BE49-F238E27FC236}">
                  <a16:creationId xmlns:a16="http://schemas.microsoft.com/office/drawing/2014/main" id="{EE05745D-7C6B-40BD-A94F-6CF56E3DA596}"/>
                </a:ext>
              </a:extLst>
            </p:cNvPr>
            <p:cNvSpPr/>
            <p:nvPr/>
          </p:nvSpPr>
          <p:spPr>
            <a:xfrm>
              <a:off x="6997181" y="1702500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50"/>
                  </a:moveTo>
                  <a:lnTo>
                    <a:pt x="0" y="0"/>
                  </a:lnTo>
                  <a:lnTo>
                    <a:pt x="23664" y="0"/>
                  </a:lnTo>
                  <a:lnTo>
                    <a:pt x="23664" y="2365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28">
              <a:extLst>
                <a:ext uri="{FF2B5EF4-FFF2-40B4-BE49-F238E27FC236}">
                  <a16:creationId xmlns:a16="http://schemas.microsoft.com/office/drawing/2014/main" id="{AE073528-26FF-4401-BE73-FCAF8872CC39}"/>
                </a:ext>
              </a:extLst>
            </p:cNvPr>
            <p:cNvSpPr/>
            <p:nvPr/>
          </p:nvSpPr>
          <p:spPr>
            <a:xfrm>
              <a:off x="6452941" y="1702500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0" y="23650"/>
                  </a:moveTo>
                  <a:lnTo>
                    <a:pt x="0" y="0"/>
                  </a:lnTo>
                  <a:lnTo>
                    <a:pt x="47328" y="0"/>
                  </a:lnTo>
                  <a:lnTo>
                    <a:pt x="47328" y="2365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29">
              <a:extLst>
                <a:ext uri="{FF2B5EF4-FFF2-40B4-BE49-F238E27FC236}">
                  <a16:creationId xmlns:a16="http://schemas.microsoft.com/office/drawing/2014/main" id="{DC22F9DA-4FDD-46A1-983B-F02A33B8F0DA}"/>
                </a:ext>
              </a:extLst>
            </p:cNvPr>
            <p:cNvSpPr/>
            <p:nvPr/>
          </p:nvSpPr>
          <p:spPr>
            <a:xfrm>
              <a:off x="6523934" y="1702500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0" y="23650"/>
                  </a:moveTo>
                  <a:lnTo>
                    <a:pt x="0" y="0"/>
                  </a:lnTo>
                  <a:lnTo>
                    <a:pt x="47328" y="0"/>
                  </a:lnTo>
                  <a:lnTo>
                    <a:pt x="47328" y="2365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0">
              <a:extLst>
                <a:ext uri="{FF2B5EF4-FFF2-40B4-BE49-F238E27FC236}">
                  <a16:creationId xmlns:a16="http://schemas.microsoft.com/office/drawing/2014/main" id="{43C8F299-AAA4-4914-962E-81873CA8CE22}"/>
                </a:ext>
              </a:extLst>
            </p:cNvPr>
            <p:cNvSpPr/>
            <p:nvPr/>
          </p:nvSpPr>
          <p:spPr>
            <a:xfrm>
              <a:off x="6831544" y="1596084"/>
              <a:ext cx="142240" cy="0"/>
            </a:xfrm>
            <a:custGeom>
              <a:avLst/>
              <a:gdLst/>
              <a:ahLst/>
              <a:cxnLst/>
              <a:rect l="l" t="t" r="r" b="b"/>
              <a:pathLst>
                <a:path w="142240">
                  <a:moveTo>
                    <a:pt x="0" y="0"/>
                  </a:moveTo>
                  <a:lnTo>
                    <a:pt x="141973" y="0"/>
                  </a:lnTo>
                </a:path>
              </a:pathLst>
            </a:custGeom>
            <a:ln w="23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1">
              <a:extLst>
                <a:ext uri="{FF2B5EF4-FFF2-40B4-BE49-F238E27FC236}">
                  <a16:creationId xmlns:a16="http://schemas.microsoft.com/office/drawing/2014/main" id="{B327A13D-246D-43DD-A4A5-699C82A6DD6C}"/>
                </a:ext>
              </a:extLst>
            </p:cNvPr>
            <p:cNvSpPr/>
            <p:nvPr/>
          </p:nvSpPr>
          <p:spPr>
            <a:xfrm>
              <a:off x="6571262" y="1584259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23652" y="0"/>
                  </a:moveTo>
                  <a:lnTo>
                    <a:pt x="0" y="0"/>
                  </a:lnTo>
                  <a:lnTo>
                    <a:pt x="23652" y="23650"/>
                  </a:lnTo>
                  <a:lnTo>
                    <a:pt x="23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2">
              <a:extLst>
                <a:ext uri="{FF2B5EF4-FFF2-40B4-BE49-F238E27FC236}">
                  <a16:creationId xmlns:a16="http://schemas.microsoft.com/office/drawing/2014/main" id="{78C3D18B-9E59-490E-A872-73F3C5A92B49}"/>
                </a:ext>
              </a:extLst>
            </p:cNvPr>
            <p:cNvSpPr/>
            <p:nvPr/>
          </p:nvSpPr>
          <p:spPr>
            <a:xfrm>
              <a:off x="6618578" y="1584259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50"/>
                  </a:moveTo>
                  <a:lnTo>
                    <a:pt x="23664" y="23650"/>
                  </a:lnTo>
                  <a:lnTo>
                    <a:pt x="23664" y="0"/>
                  </a:lnTo>
                  <a:lnTo>
                    <a:pt x="0" y="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3">
              <a:extLst>
                <a:ext uri="{FF2B5EF4-FFF2-40B4-BE49-F238E27FC236}">
                  <a16:creationId xmlns:a16="http://schemas.microsoft.com/office/drawing/2014/main" id="{9A1773DD-ABBD-4B62-B8D2-56733FAB9A4A}"/>
                </a:ext>
              </a:extLst>
            </p:cNvPr>
            <p:cNvSpPr/>
            <p:nvPr/>
          </p:nvSpPr>
          <p:spPr>
            <a:xfrm>
              <a:off x="6594914" y="1300465"/>
              <a:ext cx="284480" cy="94615"/>
            </a:xfrm>
            <a:custGeom>
              <a:avLst/>
              <a:gdLst/>
              <a:ahLst/>
              <a:cxnLst/>
              <a:rect l="l" t="t" r="r" b="b"/>
              <a:pathLst>
                <a:path w="284479" h="94615">
                  <a:moveTo>
                    <a:pt x="283958" y="0"/>
                  </a:moveTo>
                  <a:lnTo>
                    <a:pt x="0" y="0"/>
                  </a:lnTo>
                  <a:lnTo>
                    <a:pt x="0" y="94602"/>
                  </a:lnTo>
                  <a:lnTo>
                    <a:pt x="23664" y="70951"/>
                  </a:lnTo>
                  <a:lnTo>
                    <a:pt x="23664" y="23662"/>
                  </a:lnTo>
                  <a:lnTo>
                    <a:pt x="283958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4">
              <a:extLst>
                <a:ext uri="{FF2B5EF4-FFF2-40B4-BE49-F238E27FC236}">
                  <a16:creationId xmlns:a16="http://schemas.microsoft.com/office/drawing/2014/main" id="{0CCEE972-88E0-4D00-B2AA-89826B8F1D32}"/>
                </a:ext>
              </a:extLst>
            </p:cNvPr>
            <p:cNvSpPr/>
            <p:nvPr/>
          </p:nvSpPr>
          <p:spPr>
            <a:xfrm>
              <a:off x="6594914" y="1395067"/>
              <a:ext cx="284480" cy="94615"/>
            </a:xfrm>
            <a:custGeom>
              <a:avLst/>
              <a:gdLst/>
              <a:ahLst/>
              <a:cxnLst/>
              <a:rect l="l" t="t" r="r" b="b"/>
              <a:pathLst>
                <a:path w="284479" h="94615">
                  <a:moveTo>
                    <a:pt x="283958" y="0"/>
                  </a:moveTo>
                  <a:lnTo>
                    <a:pt x="260294" y="23650"/>
                  </a:lnTo>
                  <a:lnTo>
                    <a:pt x="260294" y="70939"/>
                  </a:lnTo>
                  <a:lnTo>
                    <a:pt x="0" y="94589"/>
                  </a:lnTo>
                  <a:lnTo>
                    <a:pt x="283958" y="94589"/>
                  </a:lnTo>
                  <a:lnTo>
                    <a:pt x="283958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5">
              <a:extLst>
                <a:ext uri="{FF2B5EF4-FFF2-40B4-BE49-F238E27FC236}">
                  <a16:creationId xmlns:a16="http://schemas.microsoft.com/office/drawing/2014/main" id="{6A04C1EA-E8A7-4536-B2CE-FB863D25B3D4}"/>
                </a:ext>
              </a:extLst>
            </p:cNvPr>
            <p:cNvSpPr/>
            <p:nvPr/>
          </p:nvSpPr>
          <p:spPr>
            <a:xfrm>
              <a:off x="8322340" y="780129"/>
              <a:ext cx="473709" cy="379095"/>
            </a:xfrm>
            <a:custGeom>
              <a:avLst/>
              <a:gdLst/>
              <a:ahLst/>
              <a:cxnLst/>
              <a:rect l="l" t="t" r="r" b="b"/>
              <a:pathLst>
                <a:path w="473709" h="379094">
                  <a:moveTo>
                    <a:pt x="473162" y="331156"/>
                  </a:moveTo>
                  <a:lnTo>
                    <a:pt x="0" y="331156"/>
                  </a:lnTo>
                  <a:lnTo>
                    <a:pt x="0" y="378481"/>
                  </a:lnTo>
                  <a:lnTo>
                    <a:pt x="449510" y="378481"/>
                  </a:lnTo>
                  <a:lnTo>
                    <a:pt x="473162" y="354818"/>
                  </a:lnTo>
                  <a:lnTo>
                    <a:pt x="473162" y="331156"/>
                  </a:lnTo>
                  <a:close/>
                </a:path>
                <a:path w="473709" h="379094">
                  <a:moveTo>
                    <a:pt x="402206" y="212842"/>
                  </a:moveTo>
                  <a:lnTo>
                    <a:pt x="47304" y="212842"/>
                  </a:lnTo>
                  <a:lnTo>
                    <a:pt x="47304" y="236505"/>
                  </a:lnTo>
                  <a:lnTo>
                    <a:pt x="23652" y="236505"/>
                  </a:lnTo>
                  <a:lnTo>
                    <a:pt x="23652" y="331156"/>
                  </a:lnTo>
                  <a:lnTo>
                    <a:pt x="449510" y="331156"/>
                  </a:lnTo>
                  <a:lnTo>
                    <a:pt x="425858" y="307493"/>
                  </a:lnTo>
                  <a:lnTo>
                    <a:pt x="425858" y="236505"/>
                  </a:lnTo>
                  <a:lnTo>
                    <a:pt x="402206" y="212842"/>
                  </a:lnTo>
                  <a:close/>
                </a:path>
                <a:path w="473709" h="379094">
                  <a:moveTo>
                    <a:pt x="354902" y="0"/>
                  </a:moveTo>
                  <a:lnTo>
                    <a:pt x="94608" y="0"/>
                  </a:lnTo>
                  <a:lnTo>
                    <a:pt x="70956" y="23662"/>
                  </a:lnTo>
                  <a:lnTo>
                    <a:pt x="70956" y="212842"/>
                  </a:lnTo>
                  <a:lnTo>
                    <a:pt x="378554" y="212842"/>
                  </a:lnTo>
                  <a:lnTo>
                    <a:pt x="378554" y="23662"/>
                  </a:lnTo>
                  <a:lnTo>
                    <a:pt x="3549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36">
              <a:extLst>
                <a:ext uri="{FF2B5EF4-FFF2-40B4-BE49-F238E27FC236}">
                  <a16:creationId xmlns:a16="http://schemas.microsoft.com/office/drawing/2014/main" id="{08827FD4-A92B-4D38-9DD5-9D391EB3F0EA}"/>
                </a:ext>
              </a:extLst>
            </p:cNvPr>
            <p:cNvSpPr/>
            <p:nvPr/>
          </p:nvSpPr>
          <p:spPr>
            <a:xfrm>
              <a:off x="8393296" y="803792"/>
              <a:ext cx="307975" cy="189230"/>
            </a:xfrm>
            <a:custGeom>
              <a:avLst/>
              <a:gdLst/>
              <a:ahLst/>
              <a:cxnLst/>
              <a:rect l="l" t="t" r="r" b="b"/>
              <a:pathLst>
                <a:path w="307975" h="189230">
                  <a:moveTo>
                    <a:pt x="307598" y="0"/>
                  </a:moveTo>
                  <a:lnTo>
                    <a:pt x="0" y="0"/>
                  </a:lnTo>
                  <a:lnTo>
                    <a:pt x="0" y="189179"/>
                  </a:lnTo>
                  <a:lnTo>
                    <a:pt x="307598" y="189179"/>
                  </a:lnTo>
                  <a:lnTo>
                    <a:pt x="3075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37">
              <a:extLst>
                <a:ext uri="{FF2B5EF4-FFF2-40B4-BE49-F238E27FC236}">
                  <a16:creationId xmlns:a16="http://schemas.microsoft.com/office/drawing/2014/main" id="{F6F87693-51F6-441D-A31F-8B7AA48C708C}"/>
                </a:ext>
              </a:extLst>
            </p:cNvPr>
            <p:cNvSpPr/>
            <p:nvPr/>
          </p:nvSpPr>
          <p:spPr>
            <a:xfrm>
              <a:off x="8416949" y="803792"/>
              <a:ext cx="260294" cy="21284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38">
              <a:extLst>
                <a:ext uri="{FF2B5EF4-FFF2-40B4-BE49-F238E27FC236}">
                  <a16:creationId xmlns:a16="http://schemas.microsoft.com/office/drawing/2014/main" id="{6E1CC492-F3CA-420C-8B7F-745C7A39775F}"/>
                </a:ext>
              </a:extLst>
            </p:cNvPr>
            <p:cNvSpPr/>
            <p:nvPr/>
          </p:nvSpPr>
          <p:spPr>
            <a:xfrm>
              <a:off x="8369644" y="1016634"/>
              <a:ext cx="379095" cy="71120"/>
            </a:xfrm>
            <a:custGeom>
              <a:avLst/>
              <a:gdLst/>
              <a:ahLst/>
              <a:cxnLst/>
              <a:rect l="l" t="t" r="r" b="b"/>
              <a:pathLst>
                <a:path w="379095" h="71119">
                  <a:moveTo>
                    <a:pt x="378554" y="0"/>
                  </a:moveTo>
                  <a:lnTo>
                    <a:pt x="0" y="0"/>
                  </a:lnTo>
                  <a:lnTo>
                    <a:pt x="0" y="70988"/>
                  </a:lnTo>
                  <a:lnTo>
                    <a:pt x="354902" y="70988"/>
                  </a:lnTo>
                  <a:lnTo>
                    <a:pt x="378554" y="47325"/>
                  </a:lnTo>
                  <a:lnTo>
                    <a:pt x="3785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39">
              <a:extLst>
                <a:ext uri="{FF2B5EF4-FFF2-40B4-BE49-F238E27FC236}">
                  <a16:creationId xmlns:a16="http://schemas.microsoft.com/office/drawing/2014/main" id="{C50D5408-E37C-4BC0-86ED-1BE7D33CD54A}"/>
                </a:ext>
              </a:extLst>
            </p:cNvPr>
            <p:cNvSpPr/>
            <p:nvPr/>
          </p:nvSpPr>
          <p:spPr>
            <a:xfrm>
              <a:off x="8653591" y="1016634"/>
              <a:ext cx="71120" cy="47625"/>
            </a:xfrm>
            <a:custGeom>
              <a:avLst/>
              <a:gdLst/>
              <a:ahLst/>
              <a:cxnLst/>
              <a:rect l="l" t="t" r="r" b="b"/>
              <a:pathLst>
                <a:path w="71120" h="47625">
                  <a:moveTo>
                    <a:pt x="70956" y="0"/>
                  </a:moveTo>
                  <a:lnTo>
                    <a:pt x="0" y="0"/>
                  </a:lnTo>
                  <a:lnTo>
                    <a:pt x="0" y="47325"/>
                  </a:lnTo>
                  <a:lnTo>
                    <a:pt x="70956" y="47325"/>
                  </a:lnTo>
                  <a:lnTo>
                    <a:pt x="70956" y="0"/>
                  </a:lnTo>
                  <a:close/>
                </a:path>
              </a:pathLst>
            </a:custGeom>
            <a:solidFill>
              <a:srgbClr val="99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0">
              <a:extLst>
                <a:ext uri="{FF2B5EF4-FFF2-40B4-BE49-F238E27FC236}">
                  <a16:creationId xmlns:a16="http://schemas.microsoft.com/office/drawing/2014/main" id="{AF95F558-A3B6-4CF9-B6D7-0058F477CBB6}"/>
                </a:ext>
              </a:extLst>
            </p:cNvPr>
            <p:cNvSpPr/>
            <p:nvPr/>
          </p:nvSpPr>
          <p:spPr>
            <a:xfrm>
              <a:off x="8393296" y="1040297"/>
              <a:ext cx="260350" cy="0"/>
            </a:xfrm>
            <a:custGeom>
              <a:avLst/>
              <a:gdLst/>
              <a:ahLst/>
              <a:cxnLst/>
              <a:rect l="l" t="t" r="r" b="b"/>
              <a:pathLst>
                <a:path w="260350">
                  <a:moveTo>
                    <a:pt x="0" y="0"/>
                  </a:moveTo>
                  <a:lnTo>
                    <a:pt x="260294" y="0"/>
                  </a:lnTo>
                </a:path>
              </a:pathLst>
            </a:custGeom>
            <a:ln w="47325">
              <a:solidFill>
                <a:srgbClr val="99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1">
              <a:extLst>
                <a:ext uri="{FF2B5EF4-FFF2-40B4-BE49-F238E27FC236}">
                  <a16:creationId xmlns:a16="http://schemas.microsoft.com/office/drawing/2014/main" id="{5377257D-F0FC-466B-906E-96329AF59ED9}"/>
                </a:ext>
              </a:extLst>
            </p:cNvPr>
            <p:cNvSpPr/>
            <p:nvPr/>
          </p:nvSpPr>
          <p:spPr>
            <a:xfrm>
              <a:off x="8393296" y="1075791"/>
              <a:ext cx="331470" cy="0"/>
            </a:xfrm>
            <a:custGeom>
              <a:avLst/>
              <a:gdLst/>
              <a:ahLst/>
              <a:cxnLst/>
              <a:rect l="l" t="t" r="r" b="b"/>
              <a:pathLst>
                <a:path w="331470">
                  <a:moveTo>
                    <a:pt x="0" y="0"/>
                  </a:moveTo>
                  <a:lnTo>
                    <a:pt x="331250" y="0"/>
                  </a:lnTo>
                </a:path>
              </a:pathLst>
            </a:custGeom>
            <a:ln w="23662">
              <a:solidFill>
                <a:srgbClr val="66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2">
              <a:extLst>
                <a:ext uri="{FF2B5EF4-FFF2-40B4-BE49-F238E27FC236}">
                  <a16:creationId xmlns:a16="http://schemas.microsoft.com/office/drawing/2014/main" id="{3B93C104-B8CD-4A25-8030-D9FEAEC24EAC}"/>
                </a:ext>
              </a:extLst>
            </p:cNvPr>
            <p:cNvSpPr/>
            <p:nvPr/>
          </p:nvSpPr>
          <p:spPr>
            <a:xfrm>
              <a:off x="8369644" y="1016634"/>
              <a:ext cx="24130" cy="71120"/>
            </a:xfrm>
            <a:custGeom>
              <a:avLst/>
              <a:gdLst/>
              <a:ahLst/>
              <a:cxnLst/>
              <a:rect l="l" t="t" r="r" b="b"/>
              <a:pathLst>
                <a:path w="24129" h="71119">
                  <a:moveTo>
                    <a:pt x="23652" y="0"/>
                  </a:moveTo>
                  <a:lnTo>
                    <a:pt x="0" y="0"/>
                  </a:lnTo>
                  <a:lnTo>
                    <a:pt x="0" y="70988"/>
                  </a:lnTo>
                  <a:lnTo>
                    <a:pt x="23652" y="70988"/>
                  </a:lnTo>
                  <a:lnTo>
                    <a:pt x="23652" y="0"/>
                  </a:lnTo>
                  <a:close/>
                </a:path>
              </a:pathLst>
            </a:custGeom>
            <a:solidFill>
              <a:srgbClr val="99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3">
              <a:extLst>
                <a:ext uri="{FF2B5EF4-FFF2-40B4-BE49-F238E27FC236}">
                  <a16:creationId xmlns:a16="http://schemas.microsoft.com/office/drawing/2014/main" id="{9EC3DDB4-8958-473F-8D5A-25CACA795EA4}"/>
                </a:ext>
              </a:extLst>
            </p:cNvPr>
            <p:cNvSpPr/>
            <p:nvPr/>
          </p:nvSpPr>
          <p:spPr>
            <a:xfrm>
              <a:off x="8322340" y="1063960"/>
              <a:ext cx="449580" cy="71120"/>
            </a:xfrm>
            <a:custGeom>
              <a:avLst/>
              <a:gdLst/>
              <a:ahLst/>
              <a:cxnLst/>
              <a:rect l="l" t="t" r="r" b="b"/>
              <a:pathLst>
                <a:path w="449579" h="71119">
                  <a:moveTo>
                    <a:pt x="378554" y="0"/>
                  </a:moveTo>
                  <a:lnTo>
                    <a:pt x="70956" y="0"/>
                  </a:lnTo>
                  <a:lnTo>
                    <a:pt x="70956" y="23662"/>
                  </a:lnTo>
                  <a:lnTo>
                    <a:pt x="0" y="47325"/>
                  </a:lnTo>
                  <a:lnTo>
                    <a:pt x="0" y="70988"/>
                  </a:lnTo>
                  <a:lnTo>
                    <a:pt x="449510" y="70988"/>
                  </a:lnTo>
                  <a:lnTo>
                    <a:pt x="449510" y="47325"/>
                  </a:lnTo>
                  <a:lnTo>
                    <a:pt x="378554" y="23662"/>
                  </a:lnTo>
                  <a:lnTo>
                    <a:pt x="3785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4">
              <a:extLst>
                <a:ext uri="{FF2B5EF4-FFF2-40B4-BE49-F238E27FC236}">
                  <a16:creationId xmlns:a16="http://schemas.microsoft.com/office/drawing/2014/main" id="{60297BC1-0A33-44CF-AD88-2620FF71C188}"/>
                </a:ext>
              </a:extLst>
            </p:cNvPr>
            <p:cNvSpPr/>
            <p:nvPr/>
          </p:nvSpPr>
          <p:spPr>
            <a:xfrm>
              <a:off x="8345992" y="1087622"/>
              <a:ext cx="426084" cy="47625"/>
            </a:xfrm>
            <a:custGeom>
              <a:avLst/>
              <a:gdLst/>
              <a:ahLst/>
              <a:cxnLst/>
              <a:rect l="l" t="t" r="r" b="b"/>
              <a:pathLst>
                <a:path w="426084" h="47625">
                  <a:moveTo>
                    <a:pt x="354902" y="0"/>
                  </a:moveTo>
                  <a:lnTo>
                    <a:pt x="47304" y="0"/>
                  </a:lnTo>
                  <a:lnTo>
                    <a:pt x="47304" y="23662"/>
                  </a:lnTo>
                  <a:lnTo>
                    <a:pt x="0" y="23662"/>
                  </a:lnTo>
                  <a:lnTo>
                    <a:pt x="0" y="47325"/>
                  </a:lnTo>
                  <a:lnTo>
                    <a:pt x="425858" y="47325"/>
                  </a:lnTo>
                  <a:lnTo>
                    <a:pt x="354902" y="0"/>
                  </a:lnTo>
                  <a:close/>
                </a:path>
              </a:pathLst>
            </a:custGeom>
            <a:solidFill>
              <a:srgbClr val="99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5">
              <a:extLst>
                <a:ext uri="{FF2B5EF4-FFF2-40B4-BE49-F238E27FC236}">
                  <a16:creationId xmlns:a16="http://schemas.microsoft.com/office/drawing/2014/main" id="{0F8314DD-7136-4019-BFFD-D501539C1023}"/>
                </a:ext>
              </a:extLst>
            </p:cNvPr>
            <p:cNvSpPr/>
            <p:nvPr/>
          </p:nvSpPr>
          <p:spPr>
            <a:xfrm>
              <a:off x="8322340" y="1087622"/>
              <a:ext cx="71120" cy="47625"/>
            </a:xfrm>
            <a:custGeom>
              <a:avLst/>
              <a:gdLst/>
              <a:ahLst/>
              <a:cxnLst/>
              <a:rect l="l" t="t" r="r" b="b"/>
              <a:pathLst>
                <a:path w="71120" h="47625">
                  <a:moveTo>
                    <a:pt x="23652" y="31550"/>
                  </a:moveTo>
                  <a:lnTo>
                    <a:pt x="0" y="47325"/>
                  </a:lnTo>
                  <a:lnTo>
                    <a:pt x="23652" y="47325"/>
                  </a:lnTo>
                  <a:lnTo>
                    <a:pt x="23652" y="31550"/>
                  </a:lnTo>
                  <a:close/>
                </a:path>
                <a:path w="71120" h="47625">
                  <a:moveTo>
                    <a:pt x="35478" y="23662"/>
                  </a:moveTo>
                  <a:lnTo>
                    <a:pt x="23652" y="23662"/>
                  </a:lnTo>
                  <a:lnTo>
                    <a:pt x="23652" y="31550"/>
                  </a:lnTo>
                  <a:lnTo>
                    <a:pt x="35478" y="23662"/>
                  </a:lnTo>
                  <a:close/>
                </a:path>
                <a:path w="71120" h="47625">
                  <a:moveTo>
                    <a:pt x="70956" y="0"/>
                  </a:moveTo>
                  <a:lnTo>
                    <a:pt x="35478" y="23662"/>
                  </a:lnTo>
                  <a:lnTo>
                    <a:pt x="70956" y="23662"/>
                  </a:lnTo>
                  <a:lnTo>
                    <a:pt x="70956" y="0"/>
                  </a:lnTo>
                  <a:close/>
                </a:path>
              </a:pathLst>
            </a:custGeom>
            <a:solidFill>
              <a:srgbClr val="99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46">
              <a:extLst>
                <a:ext uri="{FF2B5EF4-FFF2-40B4-BE49-F238E27FC236}">
                  <a16:creationId xmlns:a16="http://schemas.microsoft.com/office/drawing/2014/main" id="{D283FC15-98CD-4550-9046-A64D693E87A6}"/>
                </a:ext>
              </a:extLst>
            </p:cNvPr>
            <p:cNvSpPr/>
            <p:nvPr/>
          </p:nvSpPr>
          <p:spPr>
            <a:xfrm>
              <a:off x="8393296" y="1087622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62"/>
                  </a:moveTo>
                  <a:lnTo>
                    <a:pt x="0" y="0"/>
                  </a:lnTo>
                  <a:lnTo>
                    <a:pt x="23652" y="0"/>
                  </a:lnTo>
                  <a:lnTo>
                    <a:pt x="23652" y="23662"/>
                  </a:lnTo>
                  <a:lnTo>
                    <a:pt x="0" y="23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47">
              <a:extLst>
                <a:ext uri="{FF2B5EF4-FFF2-40B4-BE49-F238E27FC236}">
                  <a16:creationId xmlns:a16="http://schemas.microsoft.com/office/drawing/2014/main" id="{7205160B-27A7-4FF2-80F8-99F11381807A}"/>
                </a:ext>
              </a:extLst>
            </p:cNvPr>
            <p:cNvSpPr/>
            <p:nvPr/>
          </p:nvSpPr>
          <p:spPr>
            <a:xfrm>
              <a:off x="8440601" y="1087622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62"/>
                  </a:moveTo>
                  <a:lnTo>
                    <a:pt x="0" y="0"/>
                  </a:lnTo>
                  <a:lnTo>
                    <a:pt x="23652" y="0"/>
                  </a:lnTo>
                  <a:lnTo>
                    <a:pt x="23652" y="23662"/>
                  </a:lnTo>
                  <a:lnTo>
                    <a:pt x="0" y="23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48">
              <a:extLst>
                <a:ext uri="{FF2B5EF4-FFF2-40B4-BE49-F238E27FC236}">
                  <a16:creationId xmlns:a16="http://schemas.microsoft.com/office/drawing/2014/main" id="{B08AA316-DE80-4544-85ED-089BEF93D92A}"/>
                </a:ext>
              </a:extLst>
            </p:cNvPr>
            <p:cNvSpPr/>
            <p:nvPr/>
          </p:nvSpPr>
          <p:spPr>
            <a:xfrm>
              <a:off x="8487905" y="1087622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62"/>
                  </a:moveTo>
                  <a:lnTo>
                    <a:pt x="0" y="0"/>
                  </a:lnTo>
                  <a:lnTo>
                    <a:pt x="23652" y="0"/>
                  </a:lnTo>
                  <a:lnTo>
                    <a:pt x="23652" y="23662"/>
                  </a:lnTo>
                  <a:lnTo>
                    <a:pt x="0" y="23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49">
              <a:extLst>
                <a:ext uri="{FF2B5EF4-FFF2-40B4-BE49-F238E27FC236}">
                  <a16:creationId xmlns:a16="http://schemas.microsoft.com/office/drawing/2014/main" id="{D71B9648-8FFB-4345-8FB5-2626E9A2E98A}"/>
                </a:ext>
              </a:extLst>
            </p:cNvPr>
            <p:cNvSpPr/>
            <p:nvPr/>
          </p:nvSpPr>
          <p:spPr>
            <a:xfrm>
              <a:off x="8535330" y="1087622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62"/>
                  </a:moveTo>
                  <a:lnTo>
                    <a:pt x="0" y="0"/>
                  </a:lnTo>
                  <a:lnTo>
                    <a:pt x="23652" y="0"/>
                  </a:lnTo>
                  <a:lnTo>
                    <a:pt x="23652" y="23662"/>
                  </a:lnTo>
                  <a:lnTo>
                    <a:pt x="0" y="23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0">
              <a:extLst>
                <a:ext uri="{FF2B5EF4-FFF2-40B4-BE49-F238E27FC236}">
                  <a16:creationId xmlns:a16="http://schemas.microsoft.com/office/drawing/2014/main" id="{644D962C-E512-456F-9C05-EB4906B4326A}"/>
                </a:ext>
              </a:extLst>
            </p:cNvPr>
            <p:cNvSpPr/>
            <p:nvPr/>
          </p:nvSpPr>
          <p:spPr>
            <a:xfrm>
              <a:off x="8582635" y="1087622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62"/>
                  </a:moveTo>
                  <a:lnTo>
                    <a:pt x="0" y="0"/>
                  </a:lnTo>
                  <a:lnTo>
                    <a:pt x="23652" y="0"/>
                  </a:lnTo>
                  <a:lnTo>
                    <a:pt x="23652" y="23662"/>
                  </a:lnTo>
                  <a:lnTo>
                    <a:pt x="0" y="23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1">
              <a:extLst>
                <a:ext uri="{FF2B5EF4-FFF2-40B4-BE49-F238E27FC236}">
                  <a16:creationId xmlns:a16="http://schemas.microsoft.com/office/drawing/2014/main" id="{714F752D-083B-489D-9949-E661D5C58BCD}"/>
                </a:ext>
              </a:extLst>
            </p:cNvPr>
            <p:cNvSpPr/>
            <p:nvPr/>
          </p:nvSpPr>
          <p:spPr>
            <a:xfrm>
              <a:off x="8629939" y="1087622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62"/>
                  </a:moveTo>
                  <a:lnTo>
                    <a:pt x="0" y="0"/>
                  </a:lnTo>
                  <a:lnTo>
                    <a:pt x="23652" y="0"/>
                  </a:lnTo>
                  <a:lnTo>
                    <a:pt x="23652" y="23662"/>
                  </a:lnTo>
                  <a:lnTo>
                    <a:pt x="0" y="23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2">
              <a:extLst>
                <a:ext uri="{FF2B5EF4-FFF2-40B4-BE49-F238E27FC236}">
                  <a16:creationId xmlns:a16="http://schemas.microsoft.com/office/drawing/2014/main" id="{98E4A10D-A827-4D38-B834-04DC3948F0BC}"/>
                </a:ext>
              </a:extLst>
            </p:cNvPr>
            <p:cNvSpPr/>
            <p:nvPr/>
          </p:nvSpPr>
          <p:spPr>
            <a:xfrm>
              <a:off x="8677243" y="1087622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62"/>
                  </a:moveTo>
                  <a:lnTo>
                    <a:pt x="0" y="0"/>
                  </a:lnTo>
                  <a:lnTo>
                    <a:pt x="23652" y="0"/>
                  </a:lnTo>
                  <a:lnTo>
                    <a:pt x="23652" y="23662"/>
                  </a:lnTo>
                  <a:lnTo>
                    <a:pt x="0" y="23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3">
              <a:extLst>
                <a:ext uri="{FF2B5EF4-FFF2-40B4-BE49-F238E27FC236}">
                  <a16:creationId xmlns:a16="http://schemas.microsoft.com/office/drawing/2014/main" id="{FD65C2EA-05E7-4A15-955D-AA3BB134F887}"/>
                </a:ext>
              </a:extLst>
            </p:cNvPr>
            <p:cNvSpPr/>
            <p:nvPr/>
          </p:nvSpPr>
          <p:spPr>
            <a:xfrm>
              <a:off x="8440601" y="1123117"/>
              <a:ext cx="236854" cy="0"/>
            </a:xfrm>
            <a:custGeom>
              <a:avLst/>
              <a:gdLst/>
              <a:ahLst/>
              <a:cxnLst/>
              <a:rect l="l" t="t" r="r" b="b"/>
              <a:pathLst>
                <a:path w="236854">
                  <a:moveTo>
                    <a:pt x="0" y="0"/>
                  </a:moveTo>
                  <a:lnTo>
                    <a:pt x="236642" y="0"/>
                  </a:lnTo>
                </a:path>
              </a:pathLst>
            </a:custGeom>
            <a:ln w="23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4">
              <a:extLst>
                <a:ext uri="{FF2B5EF4-FFF2-40B4-BE49-F238E27FC236}">
                  <a16:creationId xmlns:a16="http://schemas.microsoft.com/office/drawing/2014/main" id="{46B79C3B-895F-42FA-9D16-E324E7BD715C}"/>
                </a:ext>
              </a:extLst>
            </p:cNvPr>
            <p:cNvSpPr/>
            <p:nvPr/>
          </p:nvSpPr>
          <p:spPr>
            <a:xfrm>
              <a:off x="8677243" y="1111285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62"/>
                  </a:moveTo>
                  <a:lnTo>
                    <a:pt x="0" y="0"/>
                  </a:lnTo>
                  <a:lnTo>
                    <a:pt x="23652" y="0"/>
                  </a:lnTo>
                  <a:lnTo>
                    <a:pt x="23652" y="23662"/>
                  </a:lnTo>
                  <a:lnTo>
                    <a:pt x="0" y="23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5">
              <a:extLst>
                <a:ext uri="{FF2B5EF4-FFF2-40B4-BE49-F238E27FC236}">
                  <a16:creationId xmlns:a16="http://schemas.microsoft.com/office/drawing/2014/main" id="{D0A69256-C05B-4E6B-B986-077B0764F2A8}"/>
                </a:ext>
              </a:extLst>
            </p:cNvPr>
            <p:cNvSpPr/>
            <p:nvPr/>
          </p:nvSpPr>
          <p:spPr>
            <a:xfrm>
              <a:off x="8724547" y="1111285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62"/>
                  </a:moveTo>
                  <a:lnTo>
                    <a:pt x="0" y="0"/>
                  </a:lnTo>
                  <a:lnTo>
                    <a:pt x="23652" y="0"/>
                  </a:lnTo>
                  <a:lnTo>
                    <a:pt x="23652" y="23662"/>
                  </a:lnTo>
                  <a:lnTo>
                    <a:pt x="0" y="23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56">
              <a:extLst>
                <a:ext uri="{FF2B5EF4-FFF2-40B4-BE49-F238E27FC236}">
                  <a16:creationId xmlns:a16="http://schemas.microsoft.com/office/drawing/2014/main" id="{7EA26294-E594-4E76-AC63-3D8104BB6185}"/>
                </a:ext>
              </a:extLst>
            </p:cNvPr>
            <p:cNvSpPr/>
            <p:nvPr/>
          </p:nvSpPr>
          <p:spPr>
            <a:xfrm>
              <a:off x="8345992" y="1111285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62"/>
                  </a:moveTo>
                  <a:lnTo>
                    <a:pt x="0" y="0"/>
                  </a:lnTo>
                  <a:lnTo>
                    <a:pt x="23652" y="0"/>
                  </a:lnTo>
                  <a:lnTo>
                    <a:pt x="23652" y="23662"/>
                  </a:lnTo>
                  <a:lnTo>
                    <a:pt x="0" y="23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57">
              <a:extLst>
                <a:ext uri="{FF2B5EF4-FFF2-40B4-BE49-F238E27FC236}">
                  <a16:creationId xmlns:a16="http://schemas.microsoft.com/office/drawing/2014/main" id="{FBCC4587-7EF9-4FCF-B56C-FB825D4CFCFA}"/>
                </a:ext>
              </a:extLst>
            </p:cNvPr>
            <p:cNvSpPr/>
            <p:nvPr/>
          </p:nvSpPr>
          <p:spPr>
            <a:xfrm>
              <a:off x="8393296" y="1111285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62"/>
                  </a:moveTo>
                  <a:lnTo>
                    <a:pt x="0" y="0"/>
                  </a:lnTo>
                  <a:lnTo>
                    <a:pt x="23652" y="0"/>
                  </a:lnTo>
                  <a:lnTo>
                    <a:pt x="23652" y="23662"/>
                  </a:lnTo>
                  <a:lnTo>
                    <a:pt x="0" y="23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58">
              <a:extLst>
                <a:ext uri="{FF2B5EF4-FFF2-40B4-BE49-F238E27FC236}">
                  <a16:creationId xmlns:a16="http://schemas.microsoft.com/office/drawing/2014/main" id="{1EF01647-FDDD-4567-BB8B-2D46D918661E}"/>
                </a:ext>
              </a:extLst>
            </p:cNvPr>
            <p:cNvSpPr/>
            <p:nvPr/>
          </p:nvSpPr>
          <p:spPr>
            <a:xfrm>
              <a:off x="8393296" y="1016634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23652" y="0"/>
                  </a:moveTo>
                  <a:lnTo>
                    <a:pt x="0" y="23662"/>
                  </a:lnTo>
                  <a:lnTo>
                    <a:pt x="23652" y="23662"/>
                  </a:lnTo>
                  <a:lnTo>
                    <a:pt x="23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59">
              <a:extLst>
                <a:ext uri="{FF2B5EF4-FFF2-40B4-BE49-F238E27FC236}">
                  <a16:creationId xmlns:a16="http://schemas.microsoft.com/office/drawing/2014/main" id="{73440C34-3D1E-4E7E-8FBC-A077CB4CEDB2}"/>
                </a:ext>
              </a:extLst>
            </p:cNvPr>
            <p:cNvSpPr/>
            <p:nvPr/>
          </p:nvSpPr>
          <p:spPr>
            <a:xfrm>
              <a:off x="8464253" y="1016634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0"/>
                  </a:moveTo>
                  <a:lnTo>
                    <a:pt x="0" y="23662"/>
                  </a:lnTo>
                  <a:lnTo>
                    <a:pt x="23652" y="23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0">
              <a:extLst>
                <a:ext uri="{FF2B5EF4-FFF2-40B4-BE49-F238E27FC236}">
                  <a16:creationId xmlns:a16="http://schemas.microsoft.com/office/drawing/2014/main" id="{8810A7B7-C443-4C97-B410-6E815DD571CD}"/>
                </a:ext>
              </a:extLst>
            </p:cNvPr>
            <p:cNvSpPr/>
            <p:nvPr/>
          </p:nvSpPr>
          <p:spPr>
            <a:xfrm>
              <a:off x="8440601" y="827454"/>
              <a:ext cx="212990" cy="1419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1">
              <a:extLst>
                <a:ext uri="{FF2B5EF4-FFF2-40B4-BE49-F238E27FC236}">
                  <a16:creationId xmlns:a16="http://schemas.microsoft.com/office/drawing/2014/main" id="{5B6A9154-26AC-4C6B-864D-992422416207}"/>
                </a:ext>
              </a:extLst>
            </p:cNvPr>
            <p:cNvSpPr/>
            <p:nvPr/>
          </p:nvSpPr>
          <p:spPr>
            <a:xfrm>
              <a:off x="8322340" y="1229477"/>
              <a:ext cx="473709" cy="354965"/>
            </a:xfrm>
            <a:custGeom>
              <a:avLst/>
              <a:gdLst/>
              <a:ahLst/>
              <a:cxnLst/>
              <a:rect l="l" t="t" r="r" b="b"/>
              <a:pathLst>
                <a:path w="473709" h="354965">
                  <a:moveTo>
                    <a:pt x="425858" y="212879"/>
                  </a:moveTo>
                  <a:lnTo>
                    <a:pt x="47304" y="212879"/>
                  </a:lnTo>
                  <a:lnTo>
                    <a:pt x="47304" y="307481"/>
                  </a:lnTo>
                  <a:lnTo>
                    <a:pt x="0" y="307481"/>
                  </a:lnTo>
                  <a:lnTo>
                    <a:pt x="0" y="354782"/>
                  </a:lnTo>
                  <a:lnTo>
                    <a:pt x="473162" y="354782"/>
                  </a:lnTo>
                  <a:lnTo>
                    <a:pt x="473162" y="307481"/>
                  </a:lnTo>
                  <a:lnTo>
                    <a:pt x="425858" y="283830"/>
                  </a:lnTo>
                  <a:lnTo>
                    <a:pt x="425858" y="212879"/>
                  </a:lnTo>
                  <a:close/>
                </a:path>
                <a:path w="473709" h="354965">
                  <a:moveTo>
                    <a:pt x="402206" y="0"/>
                  </a:moveTo>
                  <a:lnTo>
                    <a:pt x="70956" y="0"/>
                  </a:lnTo>
                  <a:lnTo>
                    <a:pt x="70956" y="189240"/>
                  </a:lnTo>
                  <a:lnTo>
                    <a:pt x="94608" y="212879"/>
                  </a:lnTo>
                  <a:lnTo>
                    <a:pt x="378554" y="212879"/>
                  </a:lnTo>
                  <a:lnTo>
                    <a:pt x="378554" y="189240"/>
                  </a:lnTo>
                  <a:lnTo>
                    <a:pt x="402206" y="189240"/>
                  </a:lnTo>
                  <a:lnTo>
                    <a:pt x="4022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2">
              <a:extLst>
                <a:ext uri="{FF2B5EF4-FFF2-40B4-BE49-F238E27FC236}">
                  <a16:creationId xmlns:a16="http://schemas.microsoft.com/office/drawing/2014/main" id="{090A93B9-099B-4B91-8A94-ED98AFCFA8BF}"/>
                </a:ext>
              </a:extLst>
            </p:cNvPr>
            <p:cNvSpPr/>
            <p:nvPr/>
          </p:nvSpPr>
          <p:spPr>
            <a:xfrm>
              <a:off x="8416949" y="1229477"/>
              <a:ext cx="284480" cy="189865"/>
            </a:xfrm>
            <a:custGeom>
              <a:avLst/>
              <a:gdLst/>
              <a:ahLst/>
              <a:cxnLst/>
              <a:rect l="l" t="t" r="r" b="b"/>
              <a:pathLst>
                <a:path w="284479" h="189865">
                  <a:moveTo>
                    <a:pt x="0" y="189240"/>
                  </a:moveTo>
                  <a:lnTo>
                    <a:pt x="0" y="0"/>
                  </a:lnTo>
                  <a:lnTo>
                    <a:pt x="283946" y="0"/>
                  </a:lnTo>
                  <a:lnTo>
                    <a:pt x="283946" y="189240"/>
                  </a:lnTo>
                  <a:lnTo>
                    <a:pt x="0" y="189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3">
              <a:extLst>
                <a:ext uri="{FF2B5EF4-FFF2-40B4-BE49-F238E27FC236}">
                  <a16:creationId xmlns:a16="http://schemas.microsoft.com/office/drawing/2014/main" id="{542576FD-A362-4267-B558-40282683C5B1}"/>
                </a:ext>
              </a:extLst>
            </p:cNvPr>
            <p:cNvSpPr/>
            <p:nvPr/>
          </p:nvSpPr>
          <p:spPr>
            <a:xfrm>
              <a:off x="8416949" y="1229445"/>
              <a:ext cx="283946" cy="1892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4">
              <a:extLst>
                <a:ext uri="{FF2B5EF4-FFF2-40B4-BE49-F238E27FC236}">
                  <a16:creationId xmlns:a16="http://schemas.microsoft.com/office/drawing/2014/main" id="{DB53E4DE-8203-4D8D-9E34-EC9FB458077A}"/>
                </a:ext>
              </a:extLst>
            </p:cNvPr>
            <p:cNvSpPr/>
            <p:nvPr/>
          </p:nvSpPr>
          <p:spPr>
            <a:xfrm>
              <a:off x="8416949" y="1253139"/>
              <a:ext cx="284480" cy="165735"/>
            </a:xfrm>
            <a:custGeom>
              <a:avLst/>
              <a:gdLst/>
              <a:ahLst/>
              <a:cxnLst/>
              <a:rect l="l" t="t" r="r" b="b"/>
              <a:pathLst>
                <a:path w="284479" h="165734">
                  <a:moveTo>
                    <a:pt x="283946" y="165578"/>
                  </a:moveTo>
                  <a:lnTo>
                    <a:pt x="0" y="165578"/>
                  </a:lnTo>
                  <a:lnTo>
                    <a:pt x="283946" y="165578"/>
                  </a:lnTo>
                  <a:lnTo>
                    <a:pt x="283946" y="0"/>
                  </a:lnTo>
                  <a:lnTo>
                    <a:pt x="283946" y="165578"/>
                  </a:lnTo>
                  <a:close/>
                </a:path>
              </a:pathLst>
            </a:custGeom>
            <a:solidFill>
              <a:srgbClr val="66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5">
              <a:extLst>
                <a:ext uri="{FF2B5EF4-FFF2-40B4-BE49-F238E27FC236}">
                  <a16:creationId xmlns:a16="http://schemas.microsoft.com/office/drawing/2014/main" id="{02EFB3C6-69EE-4F20-9F68-9CCD53A99AF1}"/>
                </a:ext>
              </a:extLst>
            </p:cNvPr>
            <p:cNvSpPr/>
            <p:nvPr/>
          </p:nvSpPr>
          <p:spPr>
            <a:xfrm>
              <a:off x="8416949" y="1229477"/>
              <a:ext cx="260294" cy="21287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66">
              <a:extLst>
                <a:ext uri="{FF2B5EF4-FFF2-40B4-BE49-F238E27FC236}">
                  <a16:creationId xmlns:a16="http://schemas.microsoft.com/office/drawing/2014/main" id="{21BECDC5-2D5C-42BE-A4D1-36B72543E4F7}"/>
                </a:ext>
              </a:extLst>
            </p:cNvPr>
            <p:cNvSpPr/>
            <p:nvPr/>
          </p:nvSpPr>
          <p:spPr>
            <a:xfrm>
              <a:off x="8369644" y="1442356"/>
              <a:ext cx="379095" cy="94615"/>
            </a:xfrm>
            <a:custGeom>
              <a:avLst/>
              <a:gdLst/>
              <a:ahLst/>
              <a:cxnLst/>
              <a:rect l="l" t="t" r="r" b="b"/>
              <a:pathLst>
                <a:path w="379095" h="94615">
                  <a:moveTo>
                    <a:pt x="354902" y="70951"/>
                  </a:moveTo>
                  <a:lnTo>
                    <a:pt x="23652" y="70951"/>
                  </a:lnTo>
                  <a:lnTo>
                    <a:pt x="23652" y="94602"/>
                  </a:lnTo>
                  <a:lnTo>
                    <a:pt x="354902" y="94602"/>
                  </a:lnTo>
                  <a:lnTo>
                    <a:pt x="354902" y="70951"/>
                  </a:lnTo>
                  <a:close/>
                </a:path>
                <a:path w="379095" h="94615">
                  <a:moveTo>
                    <a:pt x="378554" y="0"/>
                  </a:moveTo>
                  <a:lnTo>
                    <a:pt x="23652" y="0"/>
                  </a:lnTo>
                  <a:lnTo>
                    <a:pt x="0" y="23650"/>
                  </a:lnTo>
                  <a:lnTo>
                    <a:pt x="0" y="70951"/>
                  </a:lnTo>
                  <a:lnTo>
                    <a:pt x="378554" y="70951"/>
                  </a:lnTo>
                  <a:lnTo>
                    <a:pt x="3785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67">
              <a:extLst>
                <a:ext uri="{FF2B5EF4-FFF2-40B4-BE49-F238E27FC236}">
                  <a16:creationId xmlns:a16="http://schemas.microsoft.com/office/drawing/2014/main" id="{F3FB9865-8C3B-4544-B4CA-AF29753E42D9}"/>
                </a:ext>
              </a:extLst>
            </p:cNvPr>
            <p:cNvSpPr/>
            <p:nvPr/>
          </p:nvSpPr>
          <p:spPr>
            <a:xfrm>
              <a:off x="8700895" y="1466006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23652" y="0"/>
                  </a:moveTo>
                  <a:lnTo>
                    <a:pt x="0" y="0"/>
                  </a:lnTo>
                  <a:lnTo>
                    <a:pt x="0" y="23650"/>
                  </a:lnTo>
                  <a:lnTo>
                    <a:pt x="23652" y="23650"/>
                  </a:lnTo>
                  <a:lnTo>
                    <a:pt x="23652" y="0"/>
                  </a:lnTo>
                  <a:close/>
                </a:path>
              </a:pathLst>
            </a:custGeom>
            <a:solidFill>
              <a:srgbClr val="99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68">
              <a:extLst>
                <a:ext uri="{FF2B5EF4-FFF2-40B4-BE49-F238E27FC236}">
                  <a16:creationId xmlns:a16="http://schemas.microsoft.com/office/drawing/2014/main" id="{D50F1C84-1FD5-468D-A651-FA1104FFC4C3}"/>
                </a:ext>
              </a:extLst>
            </p:cNvPr>
            <p:cNvSpPr/>
            <p:nvPr/>
          </p:nvSpPr>
          <p:spPr>
            <a:xfrm>
              <a:off x="8393296" y="1466006"/>
              <a:ext cx="260350" cy="47625"/>
            </a:xfrm>
            <a:custGeom>
              <a:avLst/>
              <a:gdLst/>
              <a:ahLst/>
              <a:cxnLst/>
              <a:rect l="l" t="t" r="r" b="b"/>
              <a:pathLst>
                <a:path w="260350" h="47625">
                  <a:moveTo>
                    <a:pt x="260294" y="0"/>
                  </a:moveTo>
                  <a:lnTo>
                    <a:pt x="0" y="0"/>
                  </a:lnTo>
                  <a:lnTo>
                    <a:pt x="0" y="47301"/>
                  </a:lnTo>
                  <a:lnTo>
                    <a:pt x="23652" y="23650"/>
                  </a:lnTo>
                  <a:lnTo>
                    <a:pt x="260294" y="23650"/>
                  </a:lnTo>
                  <a:lnTo>
                    <a:pt x="260294" y="0"/>
                  </a:lnTo>
                  <a:close/>
                </a:path>
              </a:pathLst>
            </a:custGeom>
            <a:solidFill>
              <a:srgbClr val="99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69">
              <a:extLst>
                <a:ext uri="{FF2B5EF4-FFF2-40B4-BE49-F238E27FC236}">
                  <a16:creationId xmlns:a16="http://schemas.microsoft.com/office/drawing/2014/main" id="{3FC96551-F2EA-4E5D-8EB7-751261A2557A}"/>
                </a:ext>
              </a:extLst>
            </p:cNvPr>
            <p:cNvSpPr/>
            <p:nvPr/>
          </p:nvSpPr>
          <p:spPr>
            <a:xfrm>
              <a:off x="8393296" y="1466006"/>
              <a:ext cx="354965" cy="47625"/>
            </a:xfrm>
            <a:custGeom>
              <a:avLst/>
              <a:gdLst/>
              <a:ahLst/>
              <a:cxnLst/>
              <a:rect l="l" t="t" r="r" b="b"/>
              <a:pathLst>
                <a:path w="354965" h="47625">
                  <a:moveTo>
                    <a:pt x="354902" y="0"/>
                  </a:moveTo>
                  <a:lnTo>
                    <a:pt x="331250" y="0"/>
                  </a:lnTo>
                  <a:lnTo>
                    <a:pt x="331250" y="23650"/>
                  </a:lnTo>
                  <a:lnTo>
                    <a:pt x="23652" y="23650"/>
                  </a:lnTo>
                  <a:lnTo>
                    <a:pt x="0" y="47301"/>
                  </a:lnTo>
                  <a:lnTo>
                    <a:pt x="354902" y="47301"/>
                  </a:lnTo>
                  <a:lnTo>
                    <a:pt x="354902" y="0"/>
                  </a:lnTo>
                  <a:close/>
                </a:path>
              </a:pathLst>
            </a:custGeom>
            <a:solidFill>
              <a:srgbClr val="66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0">
              <a:extLst>
                <a:ext uri="{FF2B5EF4-FFF2-40B4-BE49-F238E27FC236}">
                  <a16:creationId xmlns:a16="http://schemas.microsoft.com/office/drawing/2014/main" id="{FCD828A9-3278-4C55-B396-03E49AF4A8DD}"/>
                </a:ext>
              </a:extLst>
            </p:cNvPr>
            <p:cNvSpPr/>
            <p:nvPr/>
          </p:nvSpPr>
          <p:spPr>
            <a:xfrm>
              <a:off x="8653591" y="1466006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47304" y="0"/>
                  </a:moveTo>
                  <a:lnTo>
                    <a:pt x="0" y="0"/>
                  </a:lnTo>
                  <a:lnTo>
                    <a:pt x="0" y="23650"/>
                  </a:lnTo>
                  <a:lnTo>
                    <a:pt x="47304" y="23650"/>
                  </a:lnTo>
                  <a:lnTo>
                    <a:pt x="47304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1">
              <a:extLst>
                <a:ext uri="{FF2B5EF4-FFF2-40B4-BE49-F238E27FC236}">
                  <a16:creationId xmlns:a16="http://schemas.microsoft.com/office/drawing/2014/main" id="{4B327F48-B36D-4AF5-8567-908FE9D14AA4}"/>
                </a:ext>
              </a:extLst>
            </p:cNvPr>
            <p:cNvSpPr/>
            <p:nvPr/>
          </p:nvSpPr>
          <p:spPr>
            <a:xfrm>
              <a:off x="8393296" y="1454181"/>
              <a:ext cx="331470" cy="0"/>
            </a:xfrm>
            <a:custGeom>
              <a:avLst/>
              <a:gdLst/>
              <a:ahLst/>
              <a:cxnLst/>
              <a:rect l="l" t="t" r="r" b="b"/>
              <a:pathLst>
                <a:path w="331470">
                  <a:moveTo>
                    <a:pt x="0" y="0"/>
                  </a:moveTo>
                  <a:lnTo>
                    <a:pt x="331250" y="0"/>
                  </a:lnTo>
                </a:path>
              </a:pathLst>
            </a:custGeom>
            <a:ln w="23650">
              <a:solidFill>
                <a:srgbClr val="99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2">
              <a:extLst>
                <a:ext uri="{FF2B5EF4-FFF2-40B4-BE49-F238E27FC236}">
                  <a16:creationId xmlns:a16="http://schemas.microsoft.com/office/drawing/2014/main" id="{D868FEB0-8F5B-4230-82B1-831FA557B2FF}"/>
                </a:ext>
              </a:extLst>
            </p:cNvPr>
            <p:cNvSpPr/>
            <p:nvPr/>
          </p:nvSpPr>
          <p:spPr>
            <a:xfrm>
              <a:off x="8345992" y="1513308"/>
              <a:ext cx="449580" cy="71120"/>
            </a:xfrm>
            <a:custGeom>
              <a:avLst/>
              <a:gdLst/>
              <a:ahLst/>
              <a:cxnLst/>
              <a:rect l="l" t="t" r="r" b="b"/>
              <a:pathLst>
                <a:path w="449579" h="71119">
                  <a:moveTo>
                    <a:pt x="354902" y="0"/>
                  </a:moveTo>
                  <a:lnTo>
                    <a:pt x="70956" y="0"/>
                  </a:lnTo>
                  <a:lnTo>
                    <a:pt x="0" y="47301"/>
                  </a:lnTo>
                  <a:lnTo>
                    <a:pt x="0" y="70951"/>
                  </a:lnTo>
                  <a:lnTo>
                    <a:pt x="425858" y="70951"/>
                  </a:lnTo>
                  <a:lnTo>
                    <a:pt x="449510" y="47301"/>
                  </a:lnTo>
                  <a:lnTo>
                    <a:pt x="425858" y="47301"/>
                  </a:lnTo>
                  <a:lnTo>
                    <a:pt x="3549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3">
              <a:extLst>
                <a:ext uri="{FF2B5EF4-FFF2-40B4-BE49-F238E27FC236}">
                  <a16:creationId xmlns:a16="http://schemas.microsoft.com/office/drawing/2014/main" id="{E326810C-1F4B-4AC0-AB77-C526BFEA708F}"/>
                </a:ext>
              </a:extLst>
            </p:cNvPr>
            <p:cNvSpPr/>
            <p:nvPr/>
          </p:nvSpPr>
          <p:spPr>
            <a:xfrm>
              <a:off x="8369644" y="1513308"/>
              <a:ext cx="402590" cy="47625"/>
            </a:xfrm>
            <a:custGeom>
              <a:avLst/>
              <a:gdLst/>
              <a:ahLst/>
              <a:cxnLst/>
              <a:rect l="l" t="t" r="r" b="b"/>
              <a:pathLst>
                <a:path w="402590" h="47625">
                  <a:moveTo>
                    <a:pt x="331250" y="0"/>
                  </a:moveTo>
                  <a:lnTo>
                    <a:pt x="47304" y="0"/>
                  </a:lnTo>
                  <a:lnTo>
                    <a:pt x="47304" y="23650"/>
                  </a:lnTo>
                  <a:lnTo>
                    <a:pt x="0" y="23650"/>
                  </a:lnTo>
                  <a:lnTo>
                    <a:pt x="0" y="47301"/>
                  </a:lnTo>
                  <a:lnTo>
                    <a:pt x="402206" y="47301"/>
                  </a:lnTo>
                  <a:lnTo>
                    <a:pt x="331250" y="0"/>
                  </a:lnTo>
                  <a:close/>
                </a:path>
              </a:pathLst>
            </a:custGeom>
            <a:solidFill>
              <a:srgbClr val="99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4">
              <a:extLst>
                <a:ext uri="{FF2B5EF4-FFF2-40B4-BE49-F238E27FC236}">
                  <a16:creationId xmlns:a16="http://schemas.microsoft.com/office/drawing/2014/main" id="{C76A33D3-2849-4227-B11E-90F369687FD6}"/>
                </a:ext>
              </a:extLst>
            </p:cNvPr>
            <p:cNvSpPr/>
            <p:nvPr/>
          </p:nvSpPr>
          <p:spPr>
            <a:xfrm>
              <a:off x="8345992" y="1572434"/>
              <a:ext cx="426084" cy="0"/>
            </a:xfrm>
            <a:custGeom>
              <a:avLst/>
              <a:gdLst/>
              <a:ahLst/>
              <a:cxnLst/>
              <a:rect l="l" t="t" r="r" b="b"/>
              <a:pathLst>
                <a:path w="426084">
                  <a:moveTo>
                    <a:pt x="0" y="0"/>
                  </a:moveTo>
                  <a:lnTo>
                    <a:pt x="425858" y="0"/>
                  </a:lnTo>
                </a:path>
              </a:pathLst>
            </a:custGeom>
            <a:ln w="23650">
              <a:solidFill>
                <a:srgbClr val="66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5">
              <a:extLst>
                <a:ext uri="{FF2B5EF4-FFF2-40B4-BE49-F238E27FC236}">
                  <a16:creationId xmlns:a16="http://schemas.microsoft.com/office/drawing/2014/main" id="{AE4AD5E0-AB93-47BB-9D76-E52070200643}"/>
                </a:ext>
              </a:extLst>
            </p:cNvPr>
            <p:cNvSpPr/>
            <p:nvPr/>
          </p:nvSpPr>
          <p:spPr>
            <a:xfrm>
              <a:off x="8345992" y="1513308"/>
              <a:ext cx="71120" cy="47625"/>
            </a:xfrm>
            <a:custGeom>
              <a:avLst/>
              <a:gdLst/>
              <a:ahLst/>
              <a:cxnLst/>
              <a:rect l="l" t="t" r="r" b="b"/>
              <a:pathLst>
                <a:path w="71120" h="47625">
                  <a:moveTo>
                    <a:pt x="23652" y="31534"/>
                  </a:moveTo>
                  <a:lnTo>
                    <a:pt x="0" y="47301"/>
                  </a:lnTo>
                  <a:lnTo>
                    <a:pt x="23652" y="47301"/>
                  </a:lnTo>
                  <a:lnTo>
                    <a:pt x="23652" y="31534"/>
                  </a:lnTo>
                  <a:close/>
                </a:path>
                <a:path w="71120" h="47625">
                  <a:moveTo>
                    <a:pt x="35478" y="23650"/>
                  </a:moveTo>
                  <a:lnTo>
                    <a:pt x="23652" y="23650"/>
                  </a:lnTo>
                  <a:lnTo>
                    <a:pt x="23652" y="31534"/>
                  </a:lnTo>
                  <a:lnTo>
                    <a:pt x="35478" y="23650"/>
                  </a:lnTo>
                  <a:close/>
                </a:path>
                <a:path w="71120" h="47625">
                  <a:moveTo>
                    <a:pt x="70956" y="0"/>
                  </a:moveTo>
                  <a:lnTo>
                    <a:pt x="35478" y="23650"/>
                  </a:lnTo>
                  <a:lnTo>
                    <a:pt x="70956" y="23650"/>
                  </a:lnTo>
                  <a:lnTo>
                    <a:pt x="70956" y="0"/>
                  </a:lnTo>
                  <a:close/>
                </a:path>
              </a:pathLst>
            </a:custGeom>
            <a:solidFill>
              <a:srgbClr val="99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76">
              <a:extLst>
                <a:ext uri="{FF2B5EF4-FFF2-40B4-BE49-F238E27FC236}">
                  <a16:creationId xmlns:a16="http://schemas.microsoft.com/office/drawing/2014/main" id="{E3F6B78E-CC87-4222-BBA9-DED5A185946E}"/>
                </a:ext>
              </a:extLst>
            </p:cNvPr>
            <p:cNvSpPr/>
            <p:nvPr/>
          </p:nvSpPr>
          <p:spPr>
            <a:xfrm>
              <a:off x="8416949" y="1513308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23652" y="0"/>
                  </a:moveTo>
                  <a:lnTo>
                    <a:pt x="0" y="0"/>
                  </a:lnTo>
                  <a:lnTo>
                    <a:pt x="0" y="23650"/>
                  </a:lnTo>
                  <a:lnTo>
                    <a:pt x="47304" y="23650"/>
                  </a:lnTo>
                  <a:lnTo>
                    <a:pt x="23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77">
              <a:extLst>
                <a:ext uri="{FF2B5EF4-FFF2-40B4-BE49-F238E27FC236}">
                  <a16:creationId xmlns:a16="http://schemas.microsoft.com/office/drawing/2014/main" id="{0D70312C-0178-45F3-9BF1-02BC1C3E926C}"/>
                </a:ext>
              </a:extLst>
            </p:cNvPr>
            <p:cNvSpPr/>
            <p:nvPr/>
          </p:nvSpPr>
          <p:spPr>
            <a:xfrm>
              <a:off x="8464253" y="1513308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50"/>
                  </a:moveTo>
                  <a:lnTo>
                    <a:pt x="0" y="0"/>
                  </a:lnTo>
                  <a:lnTo>
                    <a:pt x="23652" y="0"/>
                  </a:lnTo>
                  <a:lnTo>
                    <a:pt x="23652" y="2365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78">
              <a:extLst>
                <a:ext uri="{FF2B5EF4-FFF2-40B4-BE49-F238E27FC236}">
                  <a16:creationId xmlns:a16="http://schemas.microsoft.com/office/drawing/2014/main" id="{02D9A535-B53D-442F-B9EF-4B92B16C51FE}"/>
                </a:ext>
              </a:extLst>
            </p:cNvPr>
            <p:cNvSpPr/>
            <p:nvPr/>
          </p:nvSpPr>
          <p:spPr>
            <a:xfrm>
              <a:off x="8511557" y="1513308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50"/>
                  </a:moveTo>
                  <a:lnTo>
                    <a:pt x="0" y="0"/>
                  </a:lnTo>
                  <a:lnTo>
                    <a:pt x="23773" y="0"/>
                  </a:lnTo>
                  <a:lnTo>
                    <a:pt x="23773" y="2365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79">
              <a:extLst>
                <a:ext uri="{FF2B5EF4-FFF2-40B4-BE49-F238E27FC236}">
                  <a16:creationId xmlns:a16="http://schemas.microsoft.com/office/drawing/2014/main" id="{77B08E78-0C7F-4F01-AAF4-73A96B9AC187}"/>
                </a:ext>
              </a:extLst>
            </p:cNvPr>
            <p:cNvSpPr/>
            <p:nvPr/>
          </p:nvSpPr>
          <p:spPr>
            <a:xfrm>
              <a:off x="8558982" y="1513308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50"/>
                  </a:moveTo>
                  <a:lnTo>
                    <a:pt x="0" y="0"/>
                  </a:lnTo>
                  <a:lnTo>
                    <a:pt x="23652" y="0"/>
                  </a:lnTo>
                  <a:lnTo>
                    <a:pt x="23652" y="2365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0">
              <a:extLst>
                <a:ext uri="{FF2B5EF4-FFF2-40B4-BE49-F238E27FC236}">
                  <a16:creationId xmlns:a16="http://schemas.microsoft.com/office/drawing/2014/main" id="{C279006C-9385-40BD-A181-1807656B0742}"/>
                </a:ext>
              </a:extLst>
            </p:cNvPr>
            <p:cNvSpPr/>
            <p:nvPr/>
          </p:nvSpPr>
          <p:spPr>
            <a:xfrm>
              <a:off x="8606287" y="1513308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50"/>
                  </a:moveTo>
                  <a:lnTo>
                    <a:pt x="0" y="0"/>
                  </a:lnTo>
                  <a:lnTo>
                    <a:pt x="23652" y="0"/>
                  </a:lnTo>
                  <a:lnTo>
                    <a:pt x="23652" y="2365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1">
              <a:extLst>
                <a:ext uri="{FF2B5EF4-FFF2-40B4-BE49-F238E27FC236}">
                  <a16:creationId xmlns:a16="http://schemas.microsoft.com/office/drawing/2014/main" id="{1836F241-B06E-4E03-9BA7-7E205E09FBA2}"/>
                </a:ext>
              </a:extLst>
            </p:cNvPr>
            <p:cNvSpPr/>
            <p:nvPr/>
          </p:nvSpPr>
          <p:spPr>
            <a:xfrm>
              <a:off x="8653591" y="1513308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50"/>
                  </a:moveTo>
                  <a:lnTo>
                    <a:pt x="0" y="0"/>
                  </a:lnTo>
                  <a:lnTo>
                    <a:pt x="23652" y="0"/>
                  </a:lnTo>
                  <a:lnTo>
                    <a:pt x="23652" y="2365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2">
              <a:extLst>
                <a:ext uri="{FF2B5EF4-FFF2-40B4-BE49-F238E27FC236}">
                  <a16:creationId xmlns:a16="http://schemas.microsoft.com/office/drawing/2014/main" id="{F9E49246-8A0D-4E00-A424-66C37E9F83DE}"/>
                </a:ext>
              </a:extLst>
            </p:cNvPr>
            <p:cNvSpPr/>
            <p:nvPr/>
          </p:nvSpPr>
          <p:spPr>
            <a:xfrm>
              <a:off x="8369644" y="1536958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0" y="23650"/>
                  </a:moveTo>
                  <a:lnTo>
                    <a:pt x="0" y="0"/>
                  </a:lnTo>
                  <a:lnTo>
                    <a:pt x="47304" y="0"/>
                  </a:lnTo>
                  <a:lnTo>
                    <a:pt x="47304" y="2365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3">
              <a:extLst>
                <a:ext uri="{FF2B5EF4-FFF2-40B4-BE49-F238E27FC236}">
                  <a16:creationId xmlns:a16="http://schemas.microsoft.com/office/drawing/2014/main" id="{6880A86A-62AE-4A26-ABA9-E8EB860D21C6}"/>
                </a:ext>
              </a:extLst>
            </p:cNvPr>
            <p:cNvSpPr/>
            <p:nvPr/>
          </p:nvSpPr>
          <p:spPr>
            <a:xfrm>
              <a:off x="8416949" y="1536958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0" y="23650"/>
                  </a:moveTo>
                  <a:lnTo>
                    <a:pt x="0" y="0"/>
                  </a:lnTo>
                  <a:lnTo>
                    <a:pt x="47304" y="0"/>
                  </a:lnTo>
                  <a:lnTo>
                    <a:pt x="47304" y="2365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4">
              <a:extLst>
                <a:ext uri="{FF2B5EF4-FFF2-40B4-BE49-F238E27FC236}">
                  <a16:creationId xmlns:a16="http://schemas.microsoft.com/office/drawing/2014/main" id="{EB4FD2EF-DC21-43CB-8582-B38E4582ACDB}"/>
                </a:ext>
              </a:extLst>
            </p:cNvPr>
            <p:cNvSpPr/>
            <p:nvPr/>
          </p:nvSpPr>
          <p:spPr>
            <a:xfrm>
              <a:off x="8511557" y="1536958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0" y="23650"/>
                  </a:moveTo>
                  <a:lnTo>
                    <a:pt x="0" y="0"/>
                  </a:lnTo>
                  <a:lnTo>
                    <a:pt x="47425" y="0"/>
                  </a:lnTo>
                  <a:lnTo>
                    <a:pt x="47425" y="2365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5">
              <a:extLst>
                <a:ext uri="{FF2B5EF4-FFF2-40B4-BE49-F238E27FC236}">
                  <a16:creationId xmlns:a16="http://schemas.microsoft.com/office/drawing/2014/main" id="{988D457E-8096-4F79-A5FE-4D981712AE1D}"/>
                </a:ext>
              </a:extLst>
            </p:cNvPr>
            <p:cNvSpPr/>
            <p:nvPr/>
          </p:nvSpPr>
          <p:spPr>
            <a:xfrm>
              <a:off x="8558982" y="1536958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50"/>
                  </a:moveTo>
                  <a:lnTo>
                    <a:pt x="0" y="0"/>
                  </a:lnTo>
                  <a:lnTo>
                    <a:pt x="23652" y="0"/>
                  </a:lnTo>
                  <a:lnTo>
                    <a:pt x="23652" y="2365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86">
              <a:extLst>
                <a:ext uri="{FF2B5EF4-FFF2-40B4-BE49-F238E27FC236}">
                  <a16:creationId xmlns:a16="http://schemas.microsoft.com/office/drawing/2014/main" id="{D34A46AF-3644-4E67-B0BE-50F5C61CB2F4}"/>
                </a:ext>
              </a:extLst>
            </p:cNvPr>
            <p:cNvSpPr/>
            <p:nvPr/>
          </p:nvSpPr>
          <p:spPr>
            <a:xfrm>
              <a:off x="8464253" y="1536958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0" y="23650"/>
                  </a:moveTo>
                  <a:lnTo>
                    <a:pt x="0" y="0"/>
                  </a:lnTo>
                  <a:lnTo>
                    <a:pt x="47304" y="0"/>
                  </a:lnTo>
                  <a:lnTo>
                    <a:pt x="47304" y="2365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87">
              <a:extLst>
                <a:ext uri="{FF2B5EF4-FFF2-40B4-BE49-F238E27FC236}">
                  <a16:creationId xmlns:a16="http://schemas.microsoft.com/office/drawing/2014/main" id="{B5F3C9F1-CC81-4953-8EE0-600B9AF4B773}"/>
                </a:ext>
              </a:extLst>
            </p:cNvPr>
            <p:cNvSpPr/>
            <p:nvPr/>
          </p:nvSpPr>
          <p:spPr>
            <a:xfrm>
              <a:off x="8606287" y="1536958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50"/>
                  </a:moveTo>
                  <a:lnTo>
                    <a:pt x="0" y="0"/>
                  </a:lnTo>
                  <a:lnTo>
                    <a:pt x="23652" y="0"/>
                  </a:lnTo>
                  <a:lnTo>
                    <a:pt x="23652" y="2365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88">
              <a:extLst>
                <a:ext uri="{FF2B5EF4-FFF2-40B4-BE49-F238E27FC236}">
                  <a16:creationId xmlns:a16="http://schemas.microsoft.com/office/drawing/2014/main" id="{98844B3A-50FD-4A7E-B13E-4F14B976E614}"/>
                </a:ext>
              </a:extLst>
            </p:cNvPr>
            <p:cNvSpPr/>
            <p:nvPr/>
          </p:nvSpPr>
          <p:spPr>
            <a:xfrm>
              <a:off x="8440601" y="1253139"/>
              <a:ext cx="212990" cy="14192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3" name="object 189">
            <a:extLst>
              <a:ext uri="{FF2B5EF4-FFF2-40B4-BE49-F238E27FC236}">
                <a16:creationId xmlns:a16="http://schemas.microsoft.com/office/drawing/2014/main" id="{9D4E3DE1-4718-487C-98F4-F09799866DE0}"/>
              </a:ext>
            </a:extLst>
          </p:cNvPr>
          <p:cNvSpPr txBox="1"/>
          <p:nvPr/>
        </p:nvSpPr>
        <p:spPr>
          <a:xfrm>
            <a:off x="7136657" y="2748794"/>
            <a:ext cx="838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0" dirty="0">
                <a:latin typeface="宋体"/>
                <a:cs typeface="宋体"/>
              </a:rPr>
              <a:t>入</a:t>
            </a:r>
            <a:r>
              <a:rPr sz="1600" spc="-5" dirty="0">
                <a:latin typeface="宋体"/>
                <a:cs typeface="宋体"/>
              </a:rPr>
              <a:t>侵检测</a:t>
            </a:r>
            <a:endParaRPr sz="1600" dirty="0">
              <a:latin typeface="宋体"/>
              <a:cs typeface="宋体"/>
            </a:endParaRPr>
          </a:p>
        </p:txBody>
      </p:sp>
      <p:sp>
        <p:nvSpPr>
          <p:cNvPr id="194" name="object 190">
            <a:extLst>
              <a:ext uri="{FF2B5EF4-FFF2-40B4-BE49-F238E27FC236}">
                <a16:creationId xmlns:a16="http://schemas.microsoft.com/office/drawing/2014/main" id="{360095B0-2463-4897-B6BE-91B646C5C841}"/>
              </a:ext>
            </a:extLst>
          </p:cNvPr>
          <p:cNvSpPr/>
          <p:nvPr/>
        </p:nvSpPr>
        <p:spPr>
          <a:xfrm>
            <a:off x="3607326" y="1757814"/>
            <a:ext cx="2476500" cy="14599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1">
            <a:extLst>
              <a:ext uri="{FF2B5EF4-FFF2-40B4-BE49-F238E27FC236}">
                <a16:creationId xmlns:a16="http://schemas.microsoft.com/office/drawing/2014/main" id="{27D04CD7-0CFA-4E18-896C-1F68C3E2C832}"/>
              </a:ext>
            </a:extLst>
          </p:cNvPr>
          <p:cNvSpPr txBox="1"/>
          <p:nvPr/>
        </p:nvSpPr>
        <p:spPr>
          <a:xfrm>
            <a:off x="4352944" y="3303530"/>
            <a:ext cx="873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75" dirty="0">
                <a:latin typeface="Verdana"/>
                <a:cs typeface="Verdana"/>
              </a:rPr>
              <a:t>W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b</a:t>
            </a:r>
            <a:r>
              <a:rPr sz="1600" spc="0" dirty="0">
                <a:latin typeface="宋体"/>
                <a:cs typeface="宋体"/>
              </a:rPr>
              <a:t>搜索</a:t>
            </a:r>
            <a:endParaRPr sz="1600" dirty="0">
              <a:latin typeface="宋体"/>
              <a:cs typeface="宋体"/>
            </a:endParaRPr>
          </a:p>
        </p:txBody>
      </p:sp>
      <p:sp>
        <p:nvSpPr>
          <p:cNvPr id="196" name="object 192">
            <a:extLst>
              <a:ext uri="{FF2B5EF4-FFF2-40B4-BE49-F238E27FC236}">
                <a16:creationId xmlns:a16="http://schemas.microsoft.com/office/drawing/2014/main" id="{FF02678C-C1B8-48F2-B3BA-88128F955D14}"/>
              </a:ext>
            </a:extLst>
          </p:cNvPr>
          <p:cNvSpPr/>
          <p:nvPr/>
        </p:nvSpPr>
        <p:spPr>
          <a:xfrm>
            <a:off x="106698" y="1433201"/>
            <a:ext cx="3227832" cy="24216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3">
            <a:extLst>
              <a:ext uri="{FF2B5EF4-FFF2-40B4-BE49-F238E27FC236}">
                <a16:creationId xmlns:a16="http://schemas.microsoft.com/office/drawing/2014/main" id="{5DBACBAD-1524-46AE-92CC-C6113B0F0628}"/>
              </a:ext>
            </a:extLst>
          </p:cNvPr>
          <p:cNvSpPr txBox="1"/>
          <p:nvPr/>
        </p:nvSpPr>
        <p:spPr>
          <a:xfrm>
            <a:off x="1218076" y="3807721"/>
            <a:ext cx="10420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0" dirty="0">
                <a:latin typeface="宋体"/>
                <a:cs typeface="宋体"/>
              </a:rPr>
              <a:t>生</a:t>
            </a:r>
            <a:r>
              <a:rPr sz="1600" spc="-5" dirty="0">
                <a:latin typeface="宋体"/>
                <a:cs typeface="宋体"/>
              </a:rPr>
              <a:t>物信</a:t>
            </a:r>
            <a:r>
              <a:rPr sz="1600" spc="0" dirty="0">
                <a:latin typeface="宋体"/>
                <a:cs typeface="宋体"/>
              </a:rPr>
              <a:t>息</a:t>
            </a:r>
            <a:r>
              <a:rPr sz="1600" spc="-5" dirty="0">
                <a:latin typeface="宋体"/>
                <a:cs typeface="宋体"/>
              </a:rPr>
              <a:t>学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98" name="object 194">
            <a:extLst>
              <a:ext uri="{FF2B5EF4-FFF2-40B4-BE49-F238E27FC236}">
                <a16:creationId xmlns:a16="http://schemas.microsoft.com/office/drawing/2014/main" id="{01042EBD-69C1-49A1-800B-BA8FD64D8E94}"/>
              </a:ext>
            </a:extLst>
          </p:cNvPr>
          <p:cNvSpPr/>
          <p:nvPr/>
        </p:nvSpPr>
        <p:spPr>
          <a:xfrm>
            <a:off x="210331" y="4133729"/>
            <a:ext cx="3058668" cy="19903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5">
            <a:extLst>
              <a:ext uri="{FF2B5EF4-FFF2-40B4-BE49-F238E27FC236}">
                <a16:creationId xmlns:a16="http://schemas.microsoft.com/office/drawing/2014/main" id="{F55E068A-4586-48A7-B45C-A99667D52205}"/>
              </a:ext>
            </a:extLst>
          </p:cNvPr>
          <p:cNvSpPr txBox="1"/>
          <p:nvPr/>
        </p:nvSpPr>
        <p:spPr>
          <a:xfrm>
            <a:off x="378682" y="6111983"/>
            <a:ext cx="2663825" cy="5118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ts val="1914"/>
              </a:lnSpc>
              <a:spcBef>
                <a:spcPts val="95"/>
              </a:spcBef>
            </a:pPr>
            <a:r>
              <a:rPr sz="1600" spc="-5" dirty="0">
                <a:latin typeface="宋体"/>
                <a:cs typeface="宋体"/>
              </a:rPr>
              <a:t>汽车自动驾驶</a:t>
            </a:r>
            <a:endParaRPr sz="1600" dirty="0">
              <a:latin typeface="宋体"/>
              <a:cs typeface="宋体"/>
            </a:endParaRPr>
          </a:p>
          <a:p>
            <a:pPr algn="ctr">
              <a:lnSpc>
                <a:spcPts val="1914"/>
              </a:lnSpc>
            </a:pPr>
            <a:r>
              <a:rPr sz="1600" spc="-15" dirty="0">
                <a:latin typeface="Verdana"/>
                <a:cs typeface="Verdana"/>
              </a:rPr>
              <a:t>(DARPA </a:t>
            </a:r>
            <a:r>
              <a:rPr sz="1600" spc="-10" dirty="0">
                <a:latin typeface="Verdana"/>
                <a:cs typeface="Verdana"/>
              </a:rPr>
              <a:t>Grand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Challenge)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200" name="object 196">
            <a:extLst>
              <a:ext uri="{FF2B5EF4-FFF2-40B4-BE49-F238E27FC236}">
                <a16:creationId xmlns:a16="http://schemas.microsoft.com/office/drawing/2014/main" id="{FBB74C9B-7DE6-486E-BA54-E5585C631496}"/>
              </a:ext>
            </a:extLst>
          </p:cNvPr>
          <p:cNvSpPr/>
          <p:nvPr/>
        </p:nvSpPr>
        <p:spPr>
          <a:xfrm>
            <a:off x="5992387" y="3449454"/>
            <a:ext cx="2936748" cy="21869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197">
            <a:extLst>
              <a:ext uri="{FF2B5EF4-FFF2-40B4-BE49-F238E27FC236}">
                <a16:creationId xmlns:a16="http://schemas.microsoft.com/office/drawing/2014/main" id="{9E50D0BA-2BB7-4C59-B31E-078E70A26C3D}"/>
              </a:ext>
            </a:extLst>
          </p:cNvPr>
          <p:cNvSpPr txBox="1"/>
          <p:nvPr/>
        </p:nvSpPr>
        <p:spPr>
          <a:xfrm>
            <a:off x="6563124" y="5701722"/>
            <a:ext cx="17214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宋体"/>
                <a:cs typeface="宋体"/>
              </a:rPr>
              <a:t>决策助手</a:t>
            </a:r>
            <a:r>
              <a:rPr sz="1600" spc="-10" dirty="0">
                <a:latin typeface="Verdana"/>
                <a:cs typeface="Verdana"/>
              </a:rPr>
              <a:t>(DARPA)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202" name="object 198">
            <a:extLst>
              <a:ext uri="{FF2B5EF4-FFF2-40B4-BE49-F238E27FC236}">
                <a16:creationId xmlns:a16="http://schemas.microsoft.com/office/drawing/2014/main" id="{45181BD2-AE01-49B3-B4DB-BFEE71F176D6}"/>
              </a:ext>
            </a:extLst>
          </p:cNvPr>
          <p:cNvSpPr/>
          <p:nvPr/>
        </p:nvSpPr>
        <p:spPr>
          <a:xfrm>
            <a:off x="3384823" y="3944753"/>
            <a:ext cx="2484119" cy="19888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199">
            <a:extLst>
              <a:ext uri="{FF2B5EF4-FFF2-40B4-BE49-F238E27FC236}">
                <a16:creationId xmlns:a16="http://schemas.microsoft.com/office/drawing/2014/main" id="{15CF992F-3BD1-43EA-920D-49A664992BAB}"/>
              </a:ext>
            </a:extLst>
          </p:cNvPr>
          <p:cNvSpPr txBox="1"/>
          <p:nvPr/>
        </p:nvSpPr>
        <p:spPr>
          <a:xfrm>
            <a:off x="3803161" y="6009570"/>
            <a:ext cx="16236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宋体"/>
                <a:cs typeface="宋体"/>
              </a:rPr>
              <a:t>火星机器</a:t>
            </a:r>
            <a:r>
              <a:rPr sz="1600" spc="-5" dirty="0">
                <a:latin typeface="宋体"/>
                <a:cs typeface="宋体"/>
              </a:rPr>
              <a:t>人</a:t>
            </a:r>
            <a:r>
              <a:rPr sz="1600" spc="-320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(JPL)</a:t>
            </a:r>
            <a:endParaRPr sz="1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23035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/>
      <p:bldP spid="194" grpId="0" animBg="1"/>
      <p:bldP spid="195" grpId="0"/>
      <p:bldP spid="196" grpId="0" animBg="1"/>
      <p:bldP spid="197" grpId="0"/>
      <p:bldP spid="198" grpId="0" animBg="1"/>
      <p:bldP spid="199" grpId="0"/>
      <p:bldP spid="200" grpId="0" animBg="1"/>
      <p:bldP spid="201" grpId="0"/>
      <p:bldP spid="202" grpId="0" animBg="1"/>
      <p:bldP spid="20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>
                <a:solidFill>
                  <a:srgbClr val="000000"/>
                </a:solidFill>
              </a:rPr>
              <a:t>机器学习已经“无处不在”</a:t>
            </a:r>
            <a:endParaRPr lang="zh-CN" alt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45F1C07-A757-4924-A84F-854DB3727C96}"/>
              </a:ext>
            </a:extLst>
          </p:cNvPr>
          <p:cNvSpPr txBox="1">
            <a:spLocks/>
          </p:cNvSpPr>
          <p:nvPr/>
        </p:nvSpPr>
        <p:spPr>
          <a:xfrm>
            <a:off x="260859" y="998550"/>
            <a:ext cx="2159000" cy="1123315"/>
          </a:xfrm>
          <a:prstGeom prst="rect">
            <a:avLst/>
          </a:prstGeom>
        </p:spPr>
        <p:txBody>
          <a:bodyPr vert="horz" wrap="square" lIns="0" tIns="1270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5"/>
              <a:t>今天的“机器学 </a:t>
            </a:r>
            <a:r>
              <a:rPr lang="zh-CN" altLang="en-US" sz="2400"/>
              <a:t>习”已经是一个 广袤的学科领域</a:t>
            </a:r>
            <a:endParaRPr lang="zh-CN" altLang="en-US" sz="240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7B1F8D5-135E-436F-AE95-3CAA44CCB2F9}"/>
              </a:ext>
            </a:extLst>
          </p:cNvPr>
          <p:cNvSpPr txBox="1"/>
          <p:nvPr/>
        </p:nvSpPr>
        <p:spPr>
          <a:xfrm>
            <a:off x="346813" y="2478658"/>
            <a:ext cx="2059939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宋体"/>
                <a:cs typeface="宋体"/>
              </a:rPr>
              <a:t>例如</a:t>
            </a:r>
            <a:r>
              <a:rPr sz="2000" spc="0" dirty="0">
                <a:latin typeface="宋体"/>
                <a:cs typeface="宋体"/>
              </a:rPr>
              <a:t>，</a:t>
            </a:r>
            <a:r>
              <a:rPr sz="2000" spc="-15" dirty="0">
                <a:latin typeface="宋体"/>
                <a:cs typeface="宋体"/>
              </a:rPr>
              <a:t>这</a:t>
            </a:r>
            <a:r>
              <a:rPr sz="2000" dirty="0">
                <a:latin typeface="宋体"/>
                <a:cs typeface="宋体"/>
              </a:rPr>
              <a:t>是</a:t>
            </a:r>
            <a:r>
              <a:rPr sz="2000" spc="-20" dirty="0">
                <a:latin typeface="宋体"/>
                <a:cs typeface="宋体"/>
              </a:rPr>
              <a:t>第</a:t>
            </a:r>
            <a:r>
              <a:rPr sz="2000" spc="0" dirty="0">
                <a:latin typeface="宋体"/>
                <a:cs typeface="宋体"/>
              </a:rPr>
              <a:t>3</a:t>
            </a:r>
            <a:r>
              <a:rPr sz="2000" spc="-10" dirty="0">
                <a:latin typeface="宋体"/>
                <a:cs typeface="宋体"/>
              </a:rPr>
              <a:t>2</a:t>
            </a:r>
            <a:r>
              <a:rPr sz="2000" dirty="0">
                <a:latin typeface="宋体"/>
                <a:cs typeface="宋体"/>
              </a:rPr>
              <a:t>届 国际</a:t>
            </a:r>
            <a:r>
              <a:rPr sz="2000" spc="0" dirty="0">
                <a:latin typeface="宋体"/>
                <a:cs typeface="宋体"/>
              </a:rPr>
              <a:t>机</a:t>
            </a:r>
            <a:r>
              <a:rPr sz="2000" spc="-15" dirty="0">
                <a:latin typeface="宋体"/>
                <a:cs typeface="宋体"/>
              </a:rPr>
              <a:t>器</a:t>
            </a:r>
            <a:r>
              <a:rPr sz="2000" dirty="0">
                <a:latin typeface="宋体"/>
                <a:cs typeface="宋体"/>
              </a:rPr>
              <a:t>学</a:t>
            </a:r>
            <a:r>
              <a:rPr sz="2000" spc="-10" dirty="0">
                <a:latin typeface="宋体"/>
                <a:cs typeface="宋体"/>
              </a:rPr>
              <a:t>习</a:t>
            </a:r>
            <a:r>
              <a:rPr sz="2000" dirty="0">
                <a:latin typeface="宋体"/>
                <a:cs typeface="宋体"/>
              </a:rPr>
              <a:t>大会 的“主</a:t>
            </a:r>
            <a:r>
              <a:rPr sz="2000" spc="-15" dirty="0">
                <a:latin typeface="宋体"/>
                <a:cs typeface="宋体"/>
              </a:rPr>
              <a:t>题</a:t>
            </a:r>
            <a:r>
              <a:rPr sz="2000" dirty="0">
                <a:latin typeface="宋体"/>
                <a:cs typeface="宋体"/>
              </a:rPr>
              <a:t>领</a:t>
            </a:r>
            <a:r>
              <a:rPr sz="2000" spc="-15" dirty="0">
                <a:latin typeface="宋体"/>
                <a:cs typeface="宋体"/>
              </a:rPr>
              <a:t>域</a:t>
            </a:r>
            <a:r>
              <a:rPr sz="2000" dirty="0">
                <a:latin typeface="宋体"/>
                <a:cs typeface="宋体"/>
              </a:rPr>
              <a:t>”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5952CEE0-9842-4ECF-A263-3996F4E9113B}"/>
              </a:ext>
            </a:extLst>
          </p:cNvPr>
          <p:cNvSpPr/>
          <p:nvPr/>
        </p:nvSpPr>
        <p:spPr>
          <a:xfrm>
            <a:off x="2594307" y="839597"/>
            <a:ext cx="6434328" cy="5782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D28C0DD6-DDAF-49F5-B755-A8E0314CFADA}"/>
              </a:ext>
            </a:extLst>
          </p:cNvPr>
          <p:cNvSpPr/>
          <p:nvPr/>
        </p:nvSpPr>
        <p:spPr>
          <a:xfrm>
            <a:off x="2589735" y="835025"/>
            <a:ext cx="6443980" cy="5791200"/>
          </a:xfrm>
          <a:custGeom>
            <a:avLst/>
            <a:gdLst/>
            <a:ahLst/>
            <a:cxnLst/>
            <a:rect l="l" t="t" r="r" b="b"/>
            <a:pathLst>
              <a:path w="6443980" h="5791200">
                <a:moveTo>
                  <a:pt x="0" y="5791200"/>
                </a:moveTo>
                <a:lnTo>
                  <a:pt x="6443472" y="5791200"/>
                </a:lnTo>
                <a:lnTo>
                  <a:pt x="6443472" y="0"/>
                </a:lnTo>
                <a:lnTo>
                  <a:pt x="0" y="0"/>
                </a:lnTo>
                <a:lnTo>
                  <a:pt x="0" y="5791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9702F6F5-6FBB-4DCF-9CB1-9CF286E2D71B}"/>
              </a:ext>
            </a:extLst>
          </p:cNvPr>
          <p:cNvSpPr/>
          <p:nvPr/>
        </p:nvSpPr>
        <p:spPr>
          <a:xfrm>
            <a:off x="7687515" y="1113916"/>
            <a:ext cx="1083563" cy="399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8360CBA9-B05D-4EA3-A3C4-F48E0E4D1965}"/>
              </a:ext>
            </a:extLst>
          </p:cNvPr>
          <p:cNvSpPr/>
          <p:nvPr/>
        </p:nvSpPr>
        <p:spPr>
          <a:xfrm>
            <a:off x="7743140" y="1149730"/>
            <a:ext cx="972819" cy="288290"/>
          </a:xfrm>
          <a:custGeom>
            <a:avLst/>
            <a:gdLst/>
            <a:ahLst/>
            <a:cxnLst/>
            <a:rect l="l" t="t" r="r" b="b"/>
            <a:pathLst>
              <a:path w="972820" h="288290">
                <a:moveTo>
                  <a:pt x="0" y="144017"/>
                </a:moveTo>
                <a:lnTo>
                  <a:pt x="20584" y="102437"/>
                </a:lnTo>
                <a:lnTo>
                  <a:pt x="78327" y="65615"/>
                </a:lnTo>
                <a:lnTo>
                  <a:pt x="119252" y="49546"/>
                </a:lnTo>
                <a:lnTo>
                  <a:pt x="167209" y="35337"/>
                </a:lnTo>
                <a:lnTo>
                  <a:pt x="221447" y="23211"/>
                </a:lnTo>
                <a:lnTo>
                  <a:pt x="281212" y="13391"/>
                </a:lnTo>
                <a:lnTo>
                  <a:pt x="345754" y="6100"/>
                </a:lnTo>
                <a:lnTo>
                  <a:pt x="414319" y="1562"/>
                </a:lnTo>
                <a:lnTo>
                  <a:pt x="486156" y="0"/>
                </a:lnTo>
                <a:lnTo>
                  <a:pt x="557992" y="1562"/>
                </a:lnTo>
                <a:lnTo>
                  <a:pt x="626557" y="6100"/>
                </a:lnTo>
                <a:lnTo>
                  <a:pt x="691099" y="13391"/>
                </a:lnTo>
                <a:lnTo>
                  <a:pt x="750864" y="23211"/>
                </a:lnTo>
                <a:lnTo>
                  <a:pt x="805102" y="35337"/>
                </a:lnTo>
                <a:lnTo>
                  <a:pt x="853059" y="49546"/>
                </a:lnTo>
                <a:lnTo>
                  <a:pt x="893984" y="65615"/>
                </a:lnTo>
                <a:lnTo>
                  <a:pt x="951727" y="102437"/>
                </a:lnTo>
                <a:lnTo>
                  <a:pt x="972312" y="144017"/>
                </a:lnTo>
                <a:lnTo>
                  <a:pt x="967040" y="165291"/>
                </a:lnTo>
                <a:lnTo>
                  <a:pt x="927124" y="204716"/>
                </a:lnTo>
                <a:lnTo>
                  <a:pt x="853059" y="238489"/>
                </a:lnTo>
                <a:lnTo>
                  <a:pt x="805102" y="252698"/>
                </a:lnTo>
                <a:lnTo>
                  <a:pt x="750864" y="264824"/>
                </a:lnTo>
                <a:lnTo>
                  <a:pt x="691099" y="274644"/>
                </a:lnTo>
                <a:lnTo>
                  <a:pt x="626557" y="281935"/>
                </a:lnTo>
                <a:lnTo>
                  <a:pt x="557992" y="286473"/>
                </a:lnTo>
                <a:lnTo>
                  <a:pt x="486156" y="288035"/>
                </a:lnTo>
                <a:lnTo>
                  <a:pt x="414319" y="286473"/>
                </a:lnTo>
                <a:lnTo>
                  <a:pt x="345754" y="281935"/>
                </a:lnTo>
                <a:lnTo>
                  <a:pt x="281212" y="274644"/>
                </a:lnTo>
                <a:lnTo>
                  <a:pt x="221447" y="264824"/>
                </a:lnTo>
                <a:lnTo>
                  <a:pt x="167209" y="252698"/>
                </a:lnTo>
                <a:lnTo>
                  <a:pt x="119252" y="238489"/>
                </a:lnTo>
                <a:lnTo>
                  <a:pt x="78327" y="222420"/>
                </a:lnTo>
                <a:lnTo>
                  <a:pt x="20584" y="185598"/>
                </a:lnTo>
                <a:lnTo>
                  <a:pt x="0" y="144017"/>
                </a:lnTo>
                <a:close/>
              </a:path>
            </a:pathLst>
          </a:custGeom>
          <a:ln w="25907">
            <a:solidFill>
              <a:srgbClr val="FF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B41961DB-2D19-4C61-97DF-251B4BBFC6B0}"/>
              </a:ext>
            </a:extLst>
          </p:cNvPr>
          <p:cNvSpPr txBox="1"/>
          <p:nvPr/>
        </p:nvSpPr>
        <p:spPr>
          <a:xfrm>
            <a:off x="5249114" y="1508633"/>
            <a:ext cx="3599815" cy="1016635"/>
          </a:xfrm>
          <a:prstGeom prst="rect">
            <a:avLst/>
          </a:prstGeom>
          <a:solidFill>
            <a:srgbClr val="FFFFB3"/>
          </a:solidFill>
        </p:spPr>
        <p:txBody>
          <a:bodyPr vert="horz" wrap="square" lIns="0" tIns="53975" rIns="0" bIns="0" rtlCol="0">
            <a:spAutoFit/>
          </a:bodyPr>
          <a:lstStyle/>
          <a:p>
            <a:pPr marL="403225" marR="265430" indent="-127000">
              <a:lnSpc>
                <a:spcPct val="100000"/>
              </a:lnSpc>
              <a:spcBef>
                <a:spcPts val="425"/>
              </a:spcBef>
            </a:pPr>
            <a:r>
              <a:rPr sz="2000" dirty="0">
                <a:latin typeface="宋体"/>
                <a:cs typeface="宋体"/>
              </a:rPr>
              <a:t>经常被</a:t>
            </a:r>
            <a:r>
              <a:rPr sz="2000" spc="-15" dirty="0">
                <a:latin typeface="宋体"/>
                <a:cs typeface="宋体"/>
              </a:rPr>
              <a:t>谈</a:t>
            </a:r>
            <a:r>
              <a:rPr sz="2000" dirty="0">
                <a:latin typeface="宋体"/>
                <a:cs typeface="宋体"/>
              </a:rPr>
              <a:t>到</a:t>
            </a:r>
            <a:r>
              <a:rPr sz="2000" spc="-15" dirty="0">
                <a:latin typeface="宋体"/>
                <a:cs typeface="宋体"/>
              </a:rPr>
              <a:t>的</a:t>
            </a:r>
            <a:r>
              <a:rPr sz="2000" dirty="0">
                <a:latin typeface="宋体"/>
                <a:cs typeface="宋体"/>
              </a:rPr>
              <a:t>“深度</a:t>
            </a:r>
            <a:r>
              <a:rPr sz="2000" spc="-15" dirty="0">
                <a:latin typeface="宋体"/>
                <a:cs typeface="宋体"/>
              </a:rPr>
              <a:t>学</a:t>
            </a:r>
            <a:r>
              <a:rPr sz="2000" dirty="0">
                <a:latin typeface="宋体"/>
                <a:cs typeface="宋体"/>
              </a:rPr>
              <a:t>习”  </a:t>
            </a:r>
            <a:r>
              <a:rPr sz="2000" spc="-5" dirty="0">
                <a:latin typeface="Verdana"/>
                <a:cs typeface="Verdana"/>
              </a:rPr>
              <a:t>(Deep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Learning)</a:t>
            </a:r>
            <a:r>
              <a:rPr sz="2000" spc="0" dirty="0">
                <a:latin typeface="宋体"/>
                <a:cs typeface="宋体"/>
              </a:rPr>
              <a:t>仅是 </a:t>
            </a:r>
            <a:r>
              <a:rPr sz="2000" dirty="0">
                <a:latin typeface="宋体"/>
                <a:cs typeface="宋体"/>
              </a:rPr>
              <a:t>机器学</a:t>
            </a:r>
            <a:r>
              <a:rPr sz="2000" spc="-15" dirty="0">
                <a:latin typeface="宋体"/>
                <a:cs typeface="宋体"/>
              </a:rPr>
              <a:t>习</a:t>
            </a:r>
            <a:r>
              <a:rPr sz="2000" dirty="0">
                <a:latin typeface="宋体"/>
                <a:cs typeface="宋体"/>
              </a:rPr>
              <a:t>中</a:t>
            </a:r>
            <a:r>
              <a:rPr sz="2000" spc="-15" dirty="0">
                <a:latin typeface="宋体"/>
                <a:cs typeface="宋体"/>
              </a:rPr>
              <a:t>的</a:t>
            </a:r>
            <a:r>
              <a:rPr sz="2000" dirty="0">
                <a:latin typeface="宋体"/>
                <a:cs typeface="宋体"/>
              </a:rPr>
              <a:t>一个小</a:t>
            </a:r>
            <a:r>
              <a:rPr sz="2000" spc="-15" dirty="0">
                <a:latin typeface="宋体"/>
                <a:cs typeface="宋体"/>
              </a:rPr>
              <a:t>分</a:t>
            </a:r>
            <a:r>
              <a:rPr sz="2000" dirty="0">
                <a:latin typeface="宋体"/>
                <a:cs typeface="宋体"/>
              </a:rPr>
              <a:t>支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FC86E599-12BB-440A-8714-3D5CE9D4143C}"/>
              </a:ext>
            </a:extLst>
          </p:cNvPr>
          <p:cNvSpPr txBox="1"/>
          <p:nvPr/>
        </p:nvSpPr>
        <p:spPr>
          <a:xfrm>
            <a:off x="237390" y="4862702"/>
            <a:ext cx="231330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4150" algn="just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FF"/>
                </a:solidFill>
                <a:latin typeface="宋体"/>
                <a:cs typeface="宋体"/>
              </a:rPr>
              <a:t>2006</a:t>
            </a:r>
            <a:r>
              <a:rPr sz="2000" dirty="0">
                <a:solidFill>
                  <a:srgbClr val="0000FF"/>
                </a:solidFill>
                <a:latin typeface="宋体"/>
                <a:cs typeface="宋体"/>
              </a:rPr>
              <a:t>年，美</a:t>
            </a:r>
            <a:r>
              <a:rPr sz="2000" spc="-15" dirty="0">
                <a:solidFill>
                  <a:srgbClr val="0000FF"/>
                </a:solidFill>
                <a:latin typeface="宋体"/>
                <a:cs typeface="宋体"/>
              </a:rPr>
              <a:t>国</a:t>
            </a:r>
            <a:r>
              <a:rPr sz="2000" dirty="0">
                <a:solidFill>
                  <a:srgbClr val="0000FF"/>
                </a:solidFill>
                <a:latin typeface="宋体"/>
                <a:cs typeface="宋体"/>
              </a:rPr>
              <a:t>CMU  </a:t>
            </a:r>
            <a:r>
              <a:rPr sz="2000" spc="-10" dirty="0">
                <a:solidFill>
                  <a:srgbClr val="0000FF"/>
                </a:solidFill>
                <a:latin typeface="宋体"/>
                <a:cs typeface="宋体"/>
              </a:rPr>
              <a:t>(</a:t>
            </a:r>
            <a:r>
              <a:rPr sz="2000" spc="0" dirty="0">
                <a:solidFill>
                  <a:srgbClr val="0000FF"/>
                </a:solidFill>
                <a:latin typeface="宋体"/>
                <a:cs typeface="宋体"/>
              </a:rPr>
              <a:t>卡内</a:t>
            </a:r>
            <a:r>
              <a:rPr sz="2000" spc="-5" dirty="0">
                <a:solidFill>
                  <a:srgbClr val="0000FF"/>
                </a:solidFill>
                <a:latin typeface="宋体"/>
                <a:cs typeface="宋体"/>
              </a:rPr>
              <a:t>基</a:t>
            </a:r>
            <a:r>
              <a:rPr sz="2000" spc="0" dirty="0">
                <a:solidFill>
                  <a:srgbClr val="0000FF"/>
                </a:solidFill>
                <a:latin typeface="宋体"/>
                <a:cs typeface="宋体"/>
              </a:rPr>
              <a:t>梅</a:t>
            </a:r>
            <a:r>
              <a:rPr sz="2000" spc="-15" dirty="0">
                <a:solidFill>
                  <a:srgbClr val="0000FF"/>
                </a:solidFill>
                <a:latin typeface="宋体"/>
                <a:cs typeface="宋体"/>
              </a:rPr>
              <a:t>隆</a:t>
            </a:r>
            <a:r>
              <a:rPr sz="2000" spc="0" dirty="0">
                <a:solidFill>
                  <a:srgbClr val="0000FF"/>
                </a:solidFill>
                <a:latin typeface="宋体"/>
                <a:cs typeface="宋体"/>
              </a:rPr>
              <a:t>大</a:t>
            </a:r>
            <a:r>
              <a:rPr sz="2000" dirty="0">
                <a:solidFill>
                  <a:srgbClr val="0000FF"/>
                </a:solidFill>
                <a:latin typeface="宋体"/>
                <a:cs typeface="宋体"/>
              </a:rPr>
              <a:t>学)  成立“</a:t>
            </a:r>
            <a:r>
              <a:rPr sz="2000" spc="-15" dirty="0">
                <a:solidFill>
                  <a:srgbClr val="0000FF"/>
                </a:solidFill>
                <a:latin typeface="宋体"/>
                <a:cs typeface="宋体"/>
              </a:rPr>
              <a:t>机</a:t>
            </a:r>
            <a:r>
              <a:rPr sz="2000" dirty="0">
                <a:solidFill>
                  <a:srgbClr val="0000FF"/>
                </a:solidFill>
                <a:latin typeface="宋体"/>
                <a:cs typeface="宋体"/>
              </a:rPr>
              <a:t>器</a:t>
            </a:r>
            <a:r>
              <a:rPr sz="2000" spc="-15" dirty="0">
                <a:solidFill>
                  <a:srgbClr val="0000FF"/>
                </a:solidFill>
                <a:latin typeface="宋体"/>
                <a:cs typeface="宋体"/>
              </a:rPr>
              <a:t>学</a:t>
            </a:r>
            <a:r>
              <a:rPr sz="2000" dirty="0">
                <a:solidFill>
                  <a:srgbClr val="0000FF"/>
                </a:solidFill>
                <a:latin typeface="宋体"/>
                <a:cs typeface="宋体"/>
              </a:rPr>
              <a:t>习系”</a:t>
            </a:r>
            <a:endParaRPr sz="20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19263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>
                <a:solidFill>
                  <a:srgbClr val="000000"/>
                </a:solidFill>
              </a:rPr>
              <a:t>大数据时代的关键技术</a:t>
            </a:r>
            <a:endParaRPr lang="zh-CN" altLang="en-US" dirty="0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04ACDC9E-897E-4B2D-959F-A8FC155147B0}"/>
              </a:ext>
            </a:extLst>
          </p:cNvPr>
          <p:cNvSpPr txBox="1"/>
          <p:nvPr/>
        </p:nvSpPr>
        <p:spPr>
          <a:xfrm>
            <a:off x="2041651" y="1120266"/>
            <a:ext cx="7011034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594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FF"/>
                </a:solidFill>
                <a:latin typeface="宋体"/>
                <a:cs typeface="宋体"/>
              </a:rPr>
              <a:t>奥巴马提出“大数据计划”后，美</a:t>
            </a:r>
            <a:r>
              <a:rPr sz="2400" spc="-30" dirty="0">
                <a:solidFill>
                  <a:srgbClr val="3333FF"/>
                </a:solidFill>
                <a:latin typeface="宋体"/>
                <a:cs typeface="宋体"/>
              </a:rPr>
              <a:t>国</a:t>
            </a:r>
            <a:r>
              <a:rPr sz="2400" spc="-5" dirty="0">
                <a:solidFill>
                  <a:srgbClr val="3333FF"/>
                </a:solidFill>
                <a:latin typeface="Verdana"/>
                <a:cs typeface="Verdana"/>
              </a:rPr>
              <a:t>NSF</a:t>
            </a:r>
            <a:r>
              <a:rPr sz="2400" dirty="0">
                <a:solidFill>
                  <a:srgbClr val="3333FF"/>
                </a:solidFill>
                <a:latin typeface="宋体"/>
                <a:cs typeface="宋体"/>
              </a:rPr>
              <a:t>进一步 加强资</a:t>
            </a:r>
            <a:r>
              <a:rPr sz="2400" spc="-10" dirty="0">
                <a:solidFill>
                  <a:srgbClr val="3333FF"/>
                </a:solidFill>
                <a:latin typeface="宋体"/>
                <a:cs typeface="宋体"/>
              </a:rPr>
              <a:t>助</a:t>
            </a:r>
            <a:r>
              <a:rPr sz="2400" dirty="0">
                <a:solidFill>
                  <a:srgbClr val="3333FF"/>
                </a:solidFill>
                <a:latin typeface="Verdana"/>
                <a:cs typeface="Verdana"/>
              </a:rPr>
              <a:t>UC</a:t>
            </a:r>
            <a:r>
              <a:rPr sz="2400" spc="-75" dirty="0">
                <a:solidFill>
                  <a:srgbClr val="3333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3333FF"/>
                </a:solidFill>
                <a:latin typeface="Verdana"/>
                <a:cs typeface="Verdana"/>
              </a:rPr>
              <a:t>Berkeley</a:t>
            </a:r>
            <a:r>
              <a:rPr sz="2400" dirty="0">
                <a:solidFill>
                  <a:srgbClr val="3333FF"/>
                </a:solidFill>
                <a:latin typeface="宋体"/>
                <a:cs typeface="宋体"/>
              </a:rPr>
              <a:t>研究如何整合将</a:t>
            </a:r>
            <a:r>
              <a:rPr sz="2400" dirty="0">
                <a:solidFill>
                  <a:srgbClr val="3333FF"/>
                </a:solidFill>
                <a:latin typeface="Verdana"/>
                <a:cs typeface="Verdana"/>
              </a:rPr>
              <a:t>”</a:t>
            </a:r>
            <a:r>
              <a:rPr sz="2400" dirty="0">
                <a:solidFill>
                  <a:srgbClr val="3333FF"/>
                </a:solidFill>
                <a:latin typeface="宋体"/>
                <a:cs typeface="宋体"/>
              </a:rPr>
              <a:t>数据</a:t>
            </a:r>
            <a:r>
              <a:rPr sz="2400" dirty="0">
                <a:solidFill>
                  <a:srgbClr val="3333FF"/>
                </a:solidFill>
                <a:latin typeface="Verdana"/>
                <a:cs typeface="Verdana"/>
              </a:rPr>
              <a:t>”</a:t>
            </a:r>
            <a:r>
              <a:rPr sz="2400" dirty="0">
                <a:solidFill>
                  <a:srgbClr val="3333FF"/>
                </a:solidFill>
                <a:latin typeface="宋体"/>
                <a:cs typeface="宋体"/>
              </a:rPr>
              <a:t>转</a:t>
            </a:r>
            <a:endParaRPr sz="2400" dirty="0">
              <a:latin typeface="宋体"/>
              <a:cs typeface="宋体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rgbClr val="3333FF"/>
                </a:solidFill>
                <a:latin typeface="宋体"/>
                <a:cs typeface="宋体"/>
              </a:rPr>
              <a:t>变</a:t>
            </a:r>
            <a:r>
              <a:rPr sz="2400" spc="-5" dirty="0">
                <a:solidFill>
                  <a:srgbClr val="3333FF"/>
                </a:solidFill>
                <a:latin typeface="宋体"/>
                <a:cs typeface="宋体"/>
              </a:rPr>
              <a:t>为</a:t>
            </a:r>
            <a:r>
              <a:rPr sz="2400" dirty="0">
                <a:solidFill>
                  <a:srgbClr val="3333FF"/>
                </a:solidFill>
                <a:latin typeface="Verdana"/>
                <a:cs typeface="Verdana"/>
              </a:rPr>
              <a:t>”</a:t>
            </a:r>
            <a:r>
              <a:rPr sz="2400" dirty="0">
                <a:solidFill>
                  <a:srgbClr val="3333FF"/>
                </a:solidFill>
                <a:latin typeface="宋体"/>
                <a:cs typeface="宋体"/>
              </a:rPr>
              <a:t>信息</a:t>
            </a:r>
            <a:r>
              <a:rPr sz="2400" spc="-10" dirty="0">
                <a:solidFill>
                  <a:srgbClr val="3333FF"/>
                </a:solidFill>
                <a:latin typeface="Verdana"/>
                <a:cs typeface="Verdana"/>
              </a:rPr>
              <a:t>”</a:t>
            </a:r>
            <a:r>
              <a:rPr sz="2400" dirty="0">
                <a:solidFill>
                  <a:srgbClr val="3333FF"/>
                </a:solidFill>
                <a:latin typeface="宋体"/>
                <a:cs typeface="宋体"/>
              </a:rPr>
              <a:t>的三大关键技术</a:t>
            </a:r>
            <a:r>
              <a:rPr sz="2400" dirty="0">
                <a:solidFill>
                  <a:srgbClr val="3333FF"/>
                </a:solidFill>
                <a:latin typeface="Verdana"/>
                <a:cs typeface="Verdana"/>
              </a:rPr>
              <a:t>—</a:t>
            </a:r>
            <a:r>
              <a:rPr sz="2400" spc="-5" dirty="0">
                <a:solidFill>
                  <a:srgbClr val="3333FF"/>
                </a:solidFill>
                <a:latin typeface="Verdana"/>
                <a:cs typeface="Verdana"/>
              </a:rPr>
              <a:t>—</a:t>
            </a:r>
            <a:r>
              <a:rPr sz="2400" dirty="0">
                <a:solidFill>
                  <a:srgbClr val="FF0000"/>
                </a:solidFill>
                <a:latin typeface="宋体"/>
                <a:cs typeface="宋体"/>
              </a:rPr>
              <a:t>机器学习、云计算、 众</a:t>
            </a:r>
            <a:r>
              <a:rPr sz="2400" spc="-5" dirty="0">
                <a:solidFill>
                  <a:srgbClr val="FF0000"/>
                </a:solidFill>
                <a:latin typeface="宋体"/>
                <a:cs typeface="宋体"/>
              </a:rPr>
              <a:t>包</a:t>
            </a:r>
            <a:r>
              <a:rPr sz="2400" spc="-5" dirty="0">
                <a:solidFill>
                  <a:srgbClr val="FF0000"/>
                </a:solidFill>
                <a:latin typeface="Verdana"/>
                <a:cs typeface="Verdana"/>
              </a:rPr>
              <a:t>(crowd</a:t>
            </a:r>
            <a:r>
              <a:rPr sz="2400" spc="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Verdana"/>
                <a:cs typeface="Verdana"/>
              </a:rPr>
              <a:t>sourcing)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22C3B810-0101-43E6-BE9C-0F2AE9BFC071}"/>
              </a:ext>
            </a:extLst>
          </p:cNvPr>
          <p:cNvSpPr/>
          <p:nvPr/>
        </p:nvSpPr>
        <p:spPr>
          <a:xfrm>
            <a:off x="269747" y="1123188"/>
            <a:ext cx="1676400" cy="1495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FDAC3553-0727-4995-8831-01F6F69BB586}"/>
              </a:ext>
            </a:extLst>
          </p:cNvPr>
          <p:cNvSpPr/>
          <p:nvPr/>
        </p:nvSpPr>
        <p:spPr>
          <a:xfrm>
            <a:off x="377952" y="2866644"/>
            <a:ext cx="5689092" cy="3153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C9E96C7C-6337-4B6B-9227-317F4005F428}"/>
              </a:ext>
            </a:extLst>
          </p:cNvPr>
          <p:cNvSpPr/>
          <p:nvPr/>
        </p:nvSpPr>
        <p:spPr>
          <a:xfrm>
            <a:off x="780287" y="3919728"/>
            <a:ext cx="6908292" cy="1046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2D184F90-71FF-4987-B990-818593C999AC}"/>
              </a:ext>
            </a:extLst>
          </p:cNvPr>
          <p:cNvSpPr/>
          <p:nvPr/>
        </p:nvSpPr>
        <p:spPr>
          <a:xfrm>
            <a:off x="882396" y="4022597"/>
            <a:ext cx="6660133" cy="8420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8">
            <a:extLst>
              <a:ext uri="{FF2B5EF4-FFF2-40B4-BE49-F238E27FC236}">
                <a16:creationId xmlns:a16="http://schemas.microsoft.com/office/drawing/2014/main" id="{329E776F-BA88-4B85-BA42-B6368B960259}"/>
              </a:ext>
            </a:extLst>
          </p:cNvPr>
          <p:cNvSpPr/>
          <p:nvPr/>
        </p:nvSpPr>
        <p:spPr>
          <a:xfrm>
            <a:off x="880872" y="4020311"/>
            <a:ext cx="6707124" cy="8458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F702A900-83DB-4F99-8BC6-8DFAC7389893}"/>
              </a:ext>
            </a:extLst>
          </p:cNvPr>
          <p:cNvSpPr/>
          <p:nvPr/>
        </p:nvSpPr>
        <p:spPr>
          <a:xfrm>
            <a:off x="877735" y="4017264"/>
            <a:ext cx="6713855" cy="852169"/>
          </a:xfrm>
          <a:custGeom>
            <a:avLst/>
            <a:gdLst/>
            <a:ahLst/>
            <a:cxnLst/>
            <a:rect l="l" t="t" r="r" b="b"/>
            <a:pathLst>
              <a:path w="6713855" h="852170">
                <a:moveTo>
                  <a:pt x="3357079" y="0"/>
                </a:moveTo>
                <a:lnTo>
                  <a:pt x="3529672" y="381"/>
                </a:lnTo>
                <a:lnTo>
                  <a:pt x="3699598" y="2032"/>
                </a:lnTo>
                <a:lnTo>
                  <a:pt x="3867492" y="4826"/>
                </a:lnTo>
                <a:lnTo>
                  <a:pt x="4032592" y="8763"/>
                </a:lnTo>
                <a:lnTo>
                  <a:pt x="4195025" y="13081"/>
                </a:lnTo>
                <a:lnTo>
                  <a:pt x="4353775" y="19050"/>
                </a:lnTo>
                <a:lnTo>
                  <a:pt x="4509858" y="25400"/>
                </a:lnTo>
                <a:lnTo>
                  <a:pt x="4661877" y="33401"/>
                </a:lnTo>
                <a:lnTo>
                  <a:pt x="4810340" y="41656"/>
                </a:lnTo>
                <a:lnTo>
                  <a:pt x="4955247" y="50800"/>
                </a:lnTo>
                <a:lnTo>
                  <a:pt x="5095328" y="61087"/>
                </a:lnTo>
                <a:lnTo>
                  <a:pt x="5231472" y="72263"/>
                </a:lnTo>
                <a:lnTo>
                  <a:pt x="5362917" y="83820"/>
                </a:lnTo>
                <a:lnTo>
                  <a:pt x="5489536" y="96520"/>
                </a:lnTo>
                <a:lnTo>
                  <a:pt x="5611456" y="109601"/>
                </a:lnTo>
                <a:lnTo>
                  <a:pt x="5727788" y="123444"/>
                </a:lnTo>
                <a:lnTo>
                  <a:pt x="5838913" y="138176"/>
                </a:lnTo>
                <a:lnTo>
                  <a:pt x="5944196" y="153670"/>
                </a:lnTo>
                <a:lnTo>
                  <a:pt x="6043891" y="169545"/>
                </a:lnTo>
                <a:lnTo>
                  <a:pt x="6137236" y="185801"/>
                </a:lnTo>
                <a:lnTo>
                  <a:pt x="6224612" y="203327"/>
                </a:lnTo>
                <a:lnTo>
                  <a:pt x="6305257" y="220726"/>
                </a:lnTo>
                <a:lnTo>
                  <a:pt x="6379679" y="239014"/>
                </a:lnTo>
                <a:lnTo>
                  <a:pt x="6446862" y="257810"/>
                </a:lnTo>
                <a:lnTo>
                  <a:pt x="6506933" y="276860"/>
                </a:lnTo>
                <a:lnTo>
                  <a:pt x="6560019" y="296418"/>
                </a:lnTo>
                <a:lnTo>
                  <a:pt x="6605485" y="316738"/>
                </a:lnTo>
                <a:lnTo>
                  <a:pt x="6643204" y="337185"/>
                </a:lnTo>
                <a:lnTo>
                  <a:pt x="6695274" y="379984"/>
                </a:lnTo>
                <a:lnTo>
                  <a:pt x="6713689" y="426084"/>
                </a:lnTo>
                <a:lnTo>
                  <a:pt x="6708990" y="449580"/>
                </a:lnTo>
                <a:lnTo>
                  <a:pt x="6673557" y="493903"/>
                </a:lnTo>
                <a:lnTo>
                  <a:pt x="6605485" y="535686"/>
                </a:lnTo>
                <a:lnTo>
                  <a:pt x="6560019" y="555752"/>
                </a:lnTo>
                <a:lnTo>
                  <a:pt x="6506933" y="575183"/>
                </a:lnTo>
                <a:lnTo>
                  <a:pt x="6446862" y="594741"/>
                </a:lnTo>
                <a:lnTo>
                  <a:pt x="6379679" y="613410"/>
                </a:lnTo>
                <a:lnTo>
                  <a:pt x="6305257" y="631317"/>
                </a:lnTo>
                <a:lnTo>
                  <a:pt x="6224612" y="649224"/>
                </a:lnTo>
                <a:lnTo>
                  <a:pt x="6137236" y="666242"/>
                </a:lnTo>
                <a:lnTo>
                  <a:pt x="6043891" y="683006"/>
                </a:lnTo>
                <a:lnTo>
                  <a:pt x="5944196" y="698881"/>
                </a:lnTo>
                <a:lnTo>
                  <a:pt x="5838913" y="713994"/>
                </a:lnTo>
                <a:lnTo>
                  <a:pt x="5727788" y="728599"/>
                </a:lnTo>
                <a:lnTo>
                  <a:pt x="5611456" y="742569"/>
                </a:lnTo>
                <a:lnTo>
                  <a:pt x="5489536" y="756031"/>
                </a:lnTo>
                <a:lnTo>
                  <a:pt x="5362917" y="768350"/>
                </a:lnTo>
                <a:lnTo>
                  <a:pt x="5231472" y="780288"/>
                </a:lnTo>
                <a:lnTo>
                  <a:pt x="5095328" y="790956"/>
                </a:lnTo>
                <a:lnTo>
                  <a:pt x="4955247" y="801243"/>
                </a:lnTo>
                <a:lnTo>
                  <a:pt x="4810340" y="810387"/>
                </a:lnTo>
                <a:lnTo>
                  <a:pt x="4661877" y="818769"/>
                </a:lnTo>
                <a:lnTo>
                  <a:pt x="4509858" y="826262"/>
                </a:lnTo>
                <a:lnTo>
                  <a:pt x="4353775" y="832993"/>
                </a:lnTo>
                <a:lnTo>
                  <a:pt x="4195025" y="838581"/>
                </a:lnTo>
                <a:lnTo>
                  <a:pt x="4032719" y="843407"/>
                </a:lnTo>
                <a:lnTo>
                  <a:pt x="3867492" y="847344"/>
                </a:lnTo>
                <a:lnTo>
                  <a:pt x="3699598" y="849757"/>
                </a:lnTo>
                <a:lnTo>
                  <a:pt x="3529672" y="851281"/>
                </a:lnTo>
                <a:lnTo>
                  <a:pt x="3357079" y="852043"/>
                </a:lnTo>
                <a:lnTo>
                  <a:pt x="3184359" y="851662"/>
                </a:lnTo>
                <a:lnTo>
                  <a:pt x="3014052" y="850138"/>
                </a:lnTo>
                <a:lnTo>
                  <a:pt x="2846539" y="847344"/>
                </a:lnTo>
                <a:lnTo>
                  <a:pt x="2681439" y="843407"/>
                </a:lnTo>
                <a:lnTo>
                  <a:pt x="2519133" y="838962"/>
                </a:lnTo>
                <a:lnTo>
                  <a:pt x="2359875" y="832993"/>
                </a:lnTo>
                <a:lnTo>
                  <a:pt x="2204300" y="826643"/>
                </a:lnTo>
                <a:lnTo>
                  <a:pt x="2051900" y="819150"/>
                </a:lnTo>
                <a:lnTo>
                  <a:pt x="1903437" y="810387"/>
                </a:lnTo>
                <a:lnTo>
                  <a:pt x="1758911" y="801243"/>
                </a:lnTo>
                <a:lnTo>
                  <a:pt x="1618449" y="790956"/>
                </a:lnTo>
                <a:lnTo>
                  <a:pt x="1482178" y="780288"/>
                </a:lnTo>
                <a:lnTo>
                  <a:pt x="1350860" y="768350"/>
                </a:lnTo>
                <a:lnTo>
                  <a:pt x="1224241" y="756031"/>
                </a:lnTo>
                <a:lnTo>
                  <a:pt x="1102321" y="742569"/>
                </a:lnTo>
                <a:lnTo>
                  <a:pt x="985989" y="728599"/>
                </a:lnTo>
                <a:lnTo>
                  <a:pt x="874737" y="713994"/>
                </a:lnTo>
                <a:lnTo>
                  <a:pt x="769581" y="698881"/>
                </a:lnTo>
                <a:lnTo>
                  <a:pt x="669886" y="683006"/>
                </a:lnTo>
                <a:lnTo>
                  <a:pt x="576541" y="666242"/>
                </a:lnTo>
                <a:lnTo>
                  <a:pt x="489165" y="649224"/>
                </a:lnTo>
                <a:lnTo>
                  <a:pt x="408012" y="631317"/>
                </a:lnTo>
                <a:lnTo>
                  <a:pt x="334098" y="613029"/>
                </a:lnTo>
                <a:lnTo>
                  <a:pt x="266890" y="594360"/>
                </a:lnTo>
                <a:lnTo>
                  <a:pt x="206375" y="575183"/>
                </a:lnTo>
                <a:lnTo>
                  <a:pt x="153746" y="555752"/>
                </a:lnTo>
                <a:lnTo>
                  <a:pt x="108216" y="535305"/>
                </a:lnTo>
                <a:lnTo>
                  <a:pt x="70116" y="514858"/>
                </a:lnTo>
                <a:lnTo>
                  <a:pt x="18084" y="471678"/>
                </a:lnTo>
                <a:lnTo>
                  <a:pt x="0" y="426084"/>
                </a:lnTo>
                <a:lnTo>
                  <a:pt x="4711" y="402463"/>
                </a:lnTo>
                <a:lnTo>
                  <a:pt x="40195" y="358267"/>
                </a:lnTo>
                <a:lnTo>
                  <a:pt x="108203" y="316738"/>
                </a:lnTo>
                <a:lnTo>
                  <a:pt x="153746" y="296418"/>
                </a:lnTo>
                <a:lnTo>
                  <a:pt x="206768" y="276860"/>
                </a:lnTo>
                <a:lnTo>
                  <a:pt x="266877" y="257810"/>
                </a:lnTo>
                <a:lnTo>
                  <a:pt x="334098" y="239014"/>
                </a:lnTo>
                <a:lnTo>
                  <a:pt x="408393" y="220726"/>
                </a:lnTo>
                <a:lnTo>
                  <a:pt x="489165" y="203327"/>
                </a:lnTo>
                <a:lnTo>
                  <a:pt x="576541" y="185801"/>
                </a:lnTo>
                <a:lnTo>
                  <a:pt x="669886" y="169545"/>
                </a:lnTo>
                <a:lnTo>
                  <a:pt x="769581" y="153670"/>
                </a:lnTo>
                <a:lnTo>
                  <a:pt x="874737" y="138176"/>
                </a:lnTo>
                <a:lnTo>
                  <a:pt x="985989" y="123444"/>
                </a:lnTo>
                <a:lnTo>
                  <a:pt x="1102321" y="109601"/>
                </a:lnTo>
                <a:lnTo>
                  <a:pt x="1224241" y="96520"/>
                </a:lnTo>
                <a:lnTo>
                  <a:pt x="1350860" y="83820"/>
                </a:lnTo>
                <a:lnTo>
                  <a:pt x="1482178" y="72263"/>
                </a:lnTo>
                <a:lnTo>
                  <a:pt x="1618449" y="61087"/>
                </a:lnTo>
                <a:lnTo>
                  <a:pt x="1758911" y="50800"/>
                </a:lnTo>
                <a:lnTo>
                  <a:pt x="1903437" y="41656"/>
                </a:lnTo>
                <a:lnTo>
                  <a:pt x="2051900" y="33401"/>
                </a:lnTo>
                <a:lnTo>
                  <a:pt x="2204300" y="25400"/>
                </a:lnTo>
                <a:lnTo>
                  <a:pt x="2359875" y="19050"/>
                </a:lnTo>
                <a:lnTo>
                  <a:pt x="2519133" y="13081"/>
                </a:lnTo>
                <a:lnTo>
                  <a:pt x="2681058" y="8763"/>
                </a:lnTo>
                <a:lnTo>
                  <a:pt x="2846158" y="4826"/>
                </a:lnTo>
                <a:lnTo>
                  <a:pt x="3014052" y="2032"/>
                </a:lnTo>
                <a:lnTo>
                  <a:pt x="3184359" y="381"/>
                </a:lnTo>
                <a:lnTo>
                  <a:pt x="335707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DEC68BB1-58BD-4D78-A2E2-B2BD56311124}"/>
              </a:ext>
            </a:extLst>
          </p:cNvPr>
          <p:cNvSpPr/>
          <p:nvPr/>
        </p:nvSpPr>
        <p:spPr>
          <a:xfrm>
            <a:off x="4606035" y="3259835"/>
            <a:ext cx="3230880" cy="979805"/>
          </a:xfrm>
          <a:custGeom>
            <a:avLst/>
            <a:gdLst/>
            <a:ahLst/>
            <a:cxnLst/>
            <a:rect l="l" t="t" r="r" b="b"/>
            <a:pathLst>
              <a:path w="3230879" h="979804">
                <a:moveTo>
                  <a:pt x="2135123" y="437388"/>
                </a:moveTo>
                <a:lnTo>
                  <a:pt x="1665731" y="437388"/>
                </a:lnTo>
                <a:lnTo>
                  <a:pt x="0" y="979805"/>
                </a:lnTo>
                <a:lnTo>
                  <a:pt x="2135123" y="437388"/>
                </a:lnTo>
                <a:close/>
              </a:path>
              <a:path w="3230879" h="979804">
                <a:moveTo>
                  <a:pt x="3157473" y="0"/>
                </a:moveTo>
                <a:lnTo>
                  <a:pt x="1425701" y="0"/>
                </a:lnTo>
                <a:lnTo>
                  <a:pt x="1397327" y="5728"/>
                </a:lnTo>
                <a:lnTo>
                  <a:pt x="1374155" y="21351"/>
                </a:lnTo>
                <a:lnTo>
                  <a:pt x="1358532" y="44523"/>
                </a:lnTo>
                <a:lnTo>
                  <a:pt x="1352803" y="72898"/>
                </a:lnTo>
                <a:lnTo>
                  <a:pt x="1352803" y="364490"/>
                </a:lnTo>
                <a:lnTo>
                  <a:pt x="1358532" y="392864"/>
                </a:lnTo>
                <a:lnTo>
                  <a:pt x="1374155" y="416036"/>
                </a:lnTo>
                <a:lnTo>
                  <a:pt x="1397327" y="431659"/>
                </a:lnTo>
                <a:lnTo>
                  <a:pt x="1425701" y="437388"/>
                </a:lnTo>
                <a:lnTo>
                  <a:pt x="3157473" y="437388"/>
                </a:lnTo>
                <a:lnTo>
                  <a:pt x="3185848" y="431659"/>
                </a:lnTo>
                <a:lnTo>
                  <a:pt x="3209020" y="416036"/>
                </a:lnTo>
                <a:lnTo>
                  <a:pt x="3224643" y="392864"/>
                </a:lnTo>
                <a:lnTo>
                  <a:pt x="3230372" y="364490"/>
                </a:lnTo>
                <a:lnTo>
                  <a:pt x="3230372" y="72898"/>
                </a:lnTo>
                <a:lnTo>
                  <a:pt x="3224643" y="44523"/>
                </a:lnTo>
                <a:lnTo>
                  <a:pt x="3209020" y="21351"/>
                </a:lnTo>
                <a:lnTo>
                  <a:pt x="3185848" y="5728"/>
                </a:lnTo>
                <a:lnTo>
                  <a:pt x="3157473" y="0"/>
                </a:lnTo>
                <a:close/>
              </a:path>
            </a:pathLst>
          </a:custGeom>
          <a:solidFill>
            <a:srgbClr val="FFFF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1">
            <a:extLst>
              <a:ext uri="{FF2B5EF4-FFF2-40B4-BE49-F238E27FC236}">
                <a16:creationId xmlns:a16="http://schemas.microsoft.com/office/drawing/2014/main" id="{8640BE97-2113-4460-95BE-30D0632F3AF0}"/>
              </a:ext>
            </a:extLst>
          </p:cNvPr>
          <p:cNvSpPr/>
          <p:nvPr/>
        </p:nvSpPr>
        <p:spPr>
          <a:xfrm>
            <a:off x="4606035" y="3259835"/>
            <a:ext cx="3230880" cy="979805"/>
          </a:xfrm>
          <a:custGeom>
            <a:avLst/>
            <a:gdLst/>
            <a:ahLst/>
            <a:cxnLst/>
            <a:rect l="l" t="t" r="r" b="b"/>
            <a:pathLst>
              <a:path w="3230879" h="979804">
                <a:moveTo>
                  <a:pt x="1352803" y="72898"/>
                </a:moveTo>
                <a:lnTo>
                  <a:pt x="1358532" y="44523"/>
                </a:lnTo>
                <a:lnTo>
                  <a:pt x="1374155" y="21351"/>
                </a:lnTo>
                <a:lnTo>
                  <a:pt x="1397327" y="5728"/>
                </a:lnTo>
                <a:lnTo>
                  <a:pt x="1425701" y="0"/>
                </a:lnTo>
                <a:lnTo>
                  <a:pt x="1665731" y="0"/>
                </a:lnTo>
                <a:lnTo>
                  <a:pt x="2135123" y="0"/>
                </a:lnTo>
                <a:lnTo>
                  <a:pt x="3157473" y="0"/>
                </a:lnTo>
                <a:lnTo>
                  <a:pt x="3185848" y="5728"/>
                </a:lnTo>
                <a:lnTo>
                  <a:pt x="3209020" y="21351"/>
                </a:lnTo>
                <a:lnTo>
                  <a:pt x="3224643" y="44523"/>
                </a:lnTo>
                <a:lnTo>
                  <a:pt x="3230372" y="72898"/>
                </a:lnTo>
                <a:lnTo>
                  <a:pt x="3230372" y="255143"/>
                </a:lnTo>
                <a:lnTo>
                  <a:pt x="3230372" y="364490"/>
                </a:lnTo>
                <a:lnTo>
                  <a:pt x="3224643" y="392864"/>
                </a:lnTo>
                <a:lnTo>
                  <a:pt x="3209020" y="416036"/>
                </a:lnTo>
                <a:lnTo>
                  <a:pt x="3185848" y="431659"/>
                </a:lnTo>
                <a:lnTo>
                  <a:pt x="3157473" y="437388"/>
                </a:lnTo>
                <a:lnTo>
                  <a:pt x="2135123" y="437388"/>
                </a:lnTo>
                <a:lnTo>
                  <a:pt x="0" y="979805"/>
                </a:lnTo>
                <a:lnTo>
                  <a:pt x="1665731" y="437388"/>
                </a:lnTo>
                <a:lnTo>
                  <a:pt x="1425701" y="437388"/>
                </a:lnTo>
                <a:lnTo>
                  <a:pt x="1397327" y="431659"/>
                </a:lnTo>
                <a:lnTo>
                  <a:pt x="1374155" y="416036"/>
                </a:lnTo>
                <a:lnTo>
                  <a:pt x="1358532" y="392864"/>
                </a:lnTo>
                <a:lnTo>
                  <a:pt x="1352803" y="364490"/>
                </a:lnTo>
                <a:lnTo>
                  <a:pt x="1352803" y="255143"/>
                </a:lnTo>
                <a:lnTo>
                  <a:pt x="1352803" y="7289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2">
            <a:extLst>
              <a:ext uri="{FF2B5EF4-FFF2-40B4-BE49-F238E27FC236}">
                <a16:creationId xmlns:a16="http://schemas.microsoft.com/office/drawing/2014/main" id="{4A1D5A05-4FC8-4B4F-9CE6-2482A9628C59}"/>
              </a:ext>
            </a:extLst>
          </p:cNvPr>
          <p:cNvSpPr txBox="1"/>
          <p:nvPr/>
        </p:nvSpPr>
        <p:spPr>
          <a:xfrm>
            <a:off x="6060185" y="3323082"/>
            <a:ext cx="16611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整</a:t>
            </a:r>
            <a:r>
              <a:rPr sz="1600" b="1" dirty="0">
                <a:solidFill>
                  <a:srgbClr val="0000FF"/>
                </a:solidFill>
                <a:latin typeface="Microsoft JhengHei"/>
                <a:cs typeface="Microsoft JhengHei"/>
              </a:rPr>
              <a:t>合三</a:t>
            </a:r>
            <a:r>
              <a:rPr sz="16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大</a:t>
            </a:r>
            <a:r>
              <a:rPr sz="1600" b="1" dirty="0">
                <a:solidFill>
                  <a:srgbClr val="0000FF"/>
                </a:solidFill>
                <a:latin typeface="Microsoft JhengHei"/>
                <a:cs typeface="Microsoft JhengHei"/>
              </a:rPr>
              <a:t>关</a:t>
            </a:r>
            <a:r>
              <a:rPr sz="16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键</a:t>
            </a:r>
            <a:r>
              <a:rPr sz="1600" b="1" dirty="0">
                <a:solidFill>
                  <a:srgbClr val="0000FF"/>
                </a:solidFill>
                <a:latin typeface="Microsoft JhengHei"/>
                <a:cs typeface="Microsoft JhengHei"/>
              </a:rPr>
              <a:t>技</a:t>
            </a:r>
            <a:r>
              <a:rPr sz="1600" b="1" spc="-5" dirty="0">
                <a:solidFill>
                  <a:srgbClr val="0000FF"/>
                </a:solidFill>
                <a:latin typeface="Microsoft JhengHei"/>
                <a:cs typeface="Microsoft JhengHei"/>
              </a:rPr>
              <a:t>术</a:t>
            </a:r>
            <a:endParaRPr sz="160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97181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B4A8152-977A-4B51-8626-598C16AB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B8D5BD0-F581-443F-86F4-7A6221CF3B89}"/>
              </a:ext>
            </a:extLst>
          </p:cNvPr>
          <p:cNvSpPr txBox="1">
            <a:spLocks/>
          </p:cNvSpPr>
          <p:nvPr/>
        </p:nvSpPr>
        <p:spPr>
          <a:xfrm>
            <a:off x="0" y="1205078"/>
            <a:ext cx="9144000" cy="1121461"/>
          </a:xfrm>
          <a:prstGeom prst="rect">
            <a:avLst/>
          </a:prstGeom>
        </p:spPr>
        <p:txBody>
          <a:bodyPr vert="horz" wrap="square" lIns="0" tIns="13335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lang="zh-CN" altLang="en-US" sz="3600" dirty="0">
                <a:latin typeface="+mn-ea"/>
                <a:ea typeface="+mn-ea"/>
              </a:rPr>
              <a:t>机器学习</a:t>
            </a: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lang="zh-CN" altLang="en-US" sz="3600" dirty="0">
                <a:solidFill>
                  <a:srgbClr val="000000"/>
                </a:solidFill>
                <a:latin typeface="+mn-ea"/>
                <a:ea typeface="+mn-ea"/>
              </a:rPr>
              <a:t>（</a:t>
            </a:r>
            <a:r>
              <a:rPr lang="en-US" sz="3600" dirty="0">
                <a:solidFill>
                  <a:srgbClr val="000000"/>
                </a:solidFill>
                <a:latin typeface="+mn-ea"/>
                <a:ea typeface="+mn-ea"/>
                <a:cs typeface="Palatino Linotype"/>
              </a:rPr>
              <a:t>Machine</a:t>
            </a:r>
            <a:r>
              <a:rPr lang="en-US" sz="3600" spc="-80" dirty="0">
                <a:solidFill>
                  <a:srgbClr val="000000"/>
                </a:solidFill>
                <a:latin typeface="+mn-ea"/>
                <a:ea typeface="+mn-ea"/>
                <a:cs typeface="Palatino Linotype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ea"/>
                <a:ea typeface="+mn-ea"/>
                <a:cs typeface="Palatino Linotype"/>
              </a:rPr>
              <a:t>Learning</a:t>
            </a:r>
            <a:r>
              <a:rPr lang="en-US" sz="3600" dirty="0">
                <a:solidFill>
                  <a:srgbClr val="000000"/>
                </a:solidFill>
                <a:latin typeface="+mn-ea"/>
                <a:ea typeface="+mn-ea"/>
              </a:rPr>
              <a:t>）</a:t>
            </a:r>
            <a:endParaRPr lang="en-US" sz="3600" dirty="0">
              <a:latin typeface="+mn-ea"/>
              <a:ea typeface="+mn-ea"/>
              <a:cs typeface="Palatino Linotype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012B4077-4A91-467D-B98F-6EA737F7F1B0}"/>
              </a:ext>
            </a:extLst>
          </p:cNvPr>
          <p:cNvSpPr/>
          <p:nvPr/>
        </p:nvSpPr>
        <p:spPr>
          <a:xfrm>
            <a:off x="1935479" y="4329684"/>
            <a:ext cx="1772412" cy="190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E2E9A7BE-8192-4D7E-9277-F7DA9B714CD1}"/>
              </a:ext>
            </a:extLst>
          </p:cNvPr>
          <p:cNvSpPr txBox="1"/>
          <p:nvPr/>
        </p:nvSpPr>
        <p:spPr>
          <a:xfrm>
            <a:off x="5571490" y="3805554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FF"/>
                </a:solidFill>
                <a:latin typeface="宋体"/>
                <a:cs typeface="宋体"/>
              </a:rPr>
              <a:t>看个例子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C1F774D7-31C4-4A7A-8601-E3BEDDF92595}"/>
              </a:ext>
            </a:extLst>
          </p:cNvPr>
          <p:cNvSpPr/>
          <p:nvPr/>
        </p:nvSpPr>
        <p:spPr>
          <a:xfrm>
            <a:off x="7776971" y="3890771"/>
            <a:ext cx="647700" cy="469900"/>
          </a:xfrm>
          <a:custGeom>
            <a:avLst/>
            <a:gdLst/>
            <a:ahLst/>
            <a:cxnLst/>
            <a:rect l="l" t="t" r="r" b="b"/>
            <a:pathLst>
              <a:path w="647700" h="469900">
                <a:moveTo>
                  <a:pt x="0" y="117347"/>
                </a:moveTo>
                <a:lnTo>
                  <a:pt x="413004" y="117347"/>
                </a:lnTo>
                <a:lnTo>
                  <a:pt x="413004" y="0"/>
                </a:lnTo>
                <a:lnTo>
                  <a:pt x="647700" y="234695"/>
                </a:lnTo>
                <a:lnTo>
                  <a:pt x="413004" y="469391"/>
                </a:lnTo>
                <a:lnTo>
                  <a:pt x="413004" y="352043"/>
                </a:lnTo>
                <a:lnTo>
                  <a:pt x="0" y="352043"/>
                </a:lnTo>
                <a:lnTo>
                  <a:pt x="0" y="117347"/>
                </a:lnTo>
                <a:close/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思想气泡: 云 25">
            <a:extLst>
              <a:ext uri="{FF2B5EF4-FFF2-40B4-BE49-F238E27FC236}">
                <a16:creationId xmlns:a16="http://schemas.microsoft.com/office/drawing/2014/main" id="{126081DD-CBAE-406D-BC0E-861BF9A3275E}"/>
              </a:ext>
            </a:extLst>
          </p:cNvPr>
          <p:cNvSpPr/>
          <p:nvPr/>
        </p:nvSpPr>
        <p:spPr>
          <a:xfrm>
            <a:off x="337564" y="2786543"/>
            <a:ext cx="3701668" cy="963976"/>
          </a:xfrm>
          <a:prstGeom prst="cloudCallout">
            <a:avLst>
              <a:gd name="adj1" fmla="val 14175"/>
              <a:gd name="adj2" fmla="val 127643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究竟是什么东东？</a:t>
            </a:r>
          </a:p>
        </p:txBody>
      </p:sp>
    </p:spTree>
    <p:extLst>
      <p:ext uri="{BB962C8B-B14F-4D97-AF65-F5344CB8AC3E}">
        <p14:creationId xmlns:p14="http://schemas.microsoft.com/office/powerpoint/2010/main" val="284883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/>
      <p:bldP spid="24" grpId="0" animBg="1"/>
      <p:bldP spid="2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pc="-5" dirty="0">
                <a:latin typeface="宋体"/>
                <a:cs typeface="宋体"/>
              </a:rPr>
              <a:t>大数据时代，机器学习必不可少</a:t>
            </a:r>
            <a:endParaRPr lang="zh-CN" altLang="en-US" dirty="0">
              <a:latin typeface="宋体"/>
              <a:cs typeface="宋体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F98629F7-3841-440D-AA6F-AEE18CDF7622}"/>
              </a:ext>
            </a:extLst>
          </p:cNvPr>
          <p:cNvSpPr txBox="1">
            <a:spLocks/>
          </p:cNvSpPr>
          <p:nvPr/>
        </p:nvSpPr>
        <p:spPr>
          <a:xfrm>
            <a:off x="897686" y="1600099"/>
            <a:ext cx="7139305" cy="42954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95"/>
              </a:spcBef>
              <a:buNone/>
            </a:pPr>
            <a:r>
              <a:rPr lang="zh-CN" altLang="en-US" sz="4000" spc="-5" dirty="0">
                <a:solidFill>
                  <a:srgbClr val="FF0000"/>
                </a:solidFill>
              </a:rPr>
              <a:t>收集、传</a:t>
            </a:r>
            <a:r>
              <a:rPr lang="zh-CN" altLang="en-US" sz="4000" dirty="0">
                <a:solidFill>
                  <a:srgbClr val="FF0000"/>
                </a:solidFill>
              </a:rPr>
              <a:t>输</a:t>
            </a:r>
            <a:r>
              <a:rPr lang="zh-CN" altLang="en-US" sz="4000" spc="-5" dirty="0">
                <a:solidFill>
                  <a:srgbClr val="FF0000"/>
                </a:solidFill>
              </a:rPr>
              <a:t>、</a:t>
            </a:r>
            <a:r>
              <a:rPr lang="zh-CN" altLang="en-US" sz="4000" dirty="0">
                <a:solidFill>
                  <a:srgbClr val="FF0000"/>
                </a:solidFill>
              </a:rPr>
              <a:t>存</a:t>
            </a:r>
            <a:r>
              <a:rPr lang="zh-CN" altLang="en-US" sz="4000" spc="-5" dirty="0">
                <a:solidFill>
                  <a:srgbClr val="FF0000"/>
                </a:solidFill>
              </a:rPr>
              <a:t>储</a:t>
            </a:r>
            <a:r>
              <a:rPr lang="zh-CN" altLang="en-US" sz="4000" spc="-5" dirty="0">
                <a:solidFill>
                  <a:srgbClr val="000000"/>
                </a:solidFill>
              </a:rPr>
              <a:t>大数据的目的，</a:t>
            </a:r>
          </a:p>
          <a:p>
            <a:pPr marL="875030" indent="0">
              <a:lnSpc>
                <a:spcPct val="100000"/>
              </a:lnSpc>
              <a:spcBef>
                <a:spcPts val="95"/>
              </a:spcBef>
              <a:buNone/>
            </a:pPr>
            <a:endParaRPr lang="en-US" altLang="zh-CN" sz="4000" spc="-5" dirty="0"/>
          </a:p>
          <a:p>
            <a:pPr marL="875030" indent="0">
              <a:lnSpc>
                <a:spcPct val="100000"/>
              </a:lnSpc>
              <a:spcBef>
                <a:spcPts val="95"/>
              </a:spcBef>
              <a:buNone/>
            </a:pPr>
            <a:r>
              <a:rPr lang="zh-CN" altLang="en-US" sz="4000" spc="-5" dirty="0"/>
              <a:t>是为了</a:t>
            </a:r>
            <a:r>
              <a:rPr lang="zh-CN" altLang="en-US" sz="4000" dirty="0"/>
              <a:t>“</a:t>
            </a:r>
            <a:r>
              <a:rPr lang="zh-CN" altLang="en-US" sz="4000" spc="-5" dirty="0"/>
              <a:t>利用”大数据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altLang="zh-CN" sz="4000" dirty="0">
              <a:latin typeface="Times New Roman"/>
              <a:cs typeface="Times New Roman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zh-CN" altLang="en-US" sz="4000" spc="-5" dirty="0"/>
              <a:t>没有机器学习技</a:t>
            </a:r>
            <a:r>
              <a:rPr lang="zh-CN" altLang="en-US" sz="4000" dirty="0"/>
              <a:t>术</a:t>
            </a:r>
            <a:r>
              <a:rPr lang="zh-CN" altLang="en-US" sz="4000" spc="-5" dirty="0">
                <a:solidFill>
                  <a:srgbClr val="FF0000"/>
                </a:solidFill>
              </a:rPr>
              <a:t>分</a:t>
            </a:r>
            <a:r>
              <a:rPr lang="zh-CN" altLang="en-US" sz="4000" dirty="0">
                <a:solidFill>
                  <a:srgbClr val="FF0000"/>
                </a:solidFill>
              </a:rPr>
              <a:t>析</a:t>
            </a:r>
            <a:r>
              <a:rPr lang="zh-CN" altLang="en-US" sz="4000" spc="-5" dirty="0"/>
              <a:t>大数</a:t>
            </a:r>
            <a:r>
              <a:rPr lang="zh-CN" altLang="en-US" sz="4000" dirty="0"/>
              <a:t>据</a:t>
            </a:r>
            <a:r>
              <a:rPr lang="zh-CN" altLang="en-US" sz="4000" spc="-5" dirty="0"/>
              <a:t>，</a:t>
            </a:r>
          </a:p>
          <a:p>
            <a:pPr marL="0" marR="51435" indent="0" algn="ctr">
              <a:lnSpc>
                <a:spcPct val="100000"/>
              </a:lnSpc>
              <a:spcBef>
                <a:spcPts val="2400"/>
              </a:spcBef>
              <a:buNone/>
            </a:pPr>
            <a:r>
              <a:rPr lang="zh-CN" altLang="en-US" sz="4000" spc="-5" dirty="0"/>
              <a:t>“利用</a:t>
            </a:r>
            <a:r>
              <a:rPr lang="zh-CN" altLang="en-US" sz="4000" dirty="0"/>
              <a:t>”</a:t>
            </a:r>
            <a:r>
              <a:rPr lang="zh-CN" altLang="en-US" sz="4000" spc="-5" dirty="0"/>
              <a:t>无</a:t>
            </a:r>
            <a:r>
              <a:rPr lang="zh-CN" altLang="en-US" sz="4000" spc="-10" dirty="0"/>
              <a:t>从</a:t>
            </a:r>
            <a:r>
              <a:rPr lang="zh-CN" altLang="en-US" sz="4000" dirty="0"/>
              <a:t>谈起</a:t>
            </a:r>
          </a:p>
        </p:txBody>
      </p:sp>
    </p:spTree>
    <p:extLst>
      <p:ext uri="{BB962C8B-B14F-4D97-AF65-F5344CB8AC3E}">
        <p14:creationId xmlns:p14="http://schemas.microsoft.com/office/powerpoint/2010/main" val="88189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基</a:t>
            </a:r>
            <a:r>
              <a:rPr lang="zh-CN" altLang="en-US" spc="-5" dirty="0">
                <a:solidFill>
                  <a:srgbClr val="000000"/>
                </a:solidFill>
              </a:rPr>
              <a:t>本术语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438999B-4BEF-4AAB-AD7D-BC08F043B9DA}"/>
              </a:ext>
            </a:extLst>
          </p:cNvPr>
          <p:cNvSpPr txBox="1"/>
          <p:nvPr/>
        </p:nvSpPr>
        <p:spPr>
          <a:xfrm>
            <a:off x="324408" y="4262754"/>
            <a:ext cx="402399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数据集</a:t>
            </a:r>
            <a:r>
              <a:rPr sz="1600" spc="-5" dirty="0">
                <a:solidFill>
                  <a:srgbClr val="0000FF"/>
                </a:solidFill>
                <a:latin typeface="Verdana"/>
                <a:cs typeface="Verdana"/>
              </a:rPr>
              <a:t>;</a:t>
            </a:r>
            <a:r>
              <a:rPr sz="1600" spc="-3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训练</a:t>
            </a:r>
            <a:r>
              <a:rPr sz="1600" spc="-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600" spc="-1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测试</a:t>
            </a:r>
            <a:endParaRPr sz="1600" dirty="0">
              <a:latin typeface="宋体"/>
              <a:cs typeface="宋体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示例</a:t>
            </a:r>
            <a:r>
              <a:rPr sz="1600" spc="-10" dirty="0">
                <a:solidFill>
                  <a:srgbClr val="0000FF"/>
                </a:solidFill>
                <a:latin typeface="Verdana"/>
                <a:cs typeface="Verdana"/>
              </a:rPr>
              <a:t>(instance),</a:t>
            </a:r>
            <a:r>
              <a:rPr sz="1600" spc="3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样例</a:t>
            </a:r>
            <a:r>
              <a:rPr sz="1600" spc="-5" dirty="0">
                <a:solidFill>
                  <a:srgbClr val="0000FF"/>
                </a:solidFill>
                <a:latin typeface="Verdana"/>
                <a:cs typeface="Verdana"/>
              </a:rPr>
              <a:t>(example)</a:t>
            </a:r>
            <a:endParaRPr sz="1600" dirty="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样本</a:t>
            </a:r>
            <a:r>
              <a:rPr sz="1600" spc="-10" dirty="0">
                <a:solidFill>
                  <a:srgbClr val="0000FF"/>
                </a:solidFill>
                <a:latin typeface="Verdana"/>
                <a:cs typeface="Verdana"/>
              </a:rPr>
              <a:t>(sample)</a:t>
            </a:r>
            <a:endParaRPr sz="1600" dirty="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属性</a:t>
            </a:r>
            <a:r>
              <a:rPr sz="1600" spc="-10" dirty="0">
                <a:solidFill>
                  <a:srgbClr val="0000FF"/>
                </a:solidFill>
                <a:latin typeface="Verdana"/>
                <a:cs typeface="Verdana"/>
              </a:rPr>
              <a:t>(attribute),</a:t>
            </a:r>
            <a:r>
              <a:rPr sz="1600" spc="2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特征</a:t>
            </a:r>
            <a:r>
              <a:rPr sz="1600" spc="-10" dirty="0">
                <a:solidFill>
                  <a:srgbClr val="0000FF"/>
                </a:solidFill>
                <a:latin typeface="Verdana"/>
                <a:cs typeface="Verdana"/>
              </a:rPr>
              <a:t>(feature);</a:t>
            </a:r>
            <a:r>
              <a:rPr sz="1600" spc="1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属性</a:t>
            </a:r>
            <a:r>
              <a:rPr sz="1600" spc="-5" dirty="0">
                <a:solidFill>
                  <a:srgbClr val="0000FF"/>
                </a:solidFill>
                <a:latin typeface="宋体"/>
                <a:cs typeface="宋体"/>
              </a:rPr>
              <a:t>值</a:t>
            </a:r>
            <a:endParaRPr sz="1600" dirty="0">
              <a:latin typeface="宋体"/>
              <a:cs typeface="宋体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属性空间</a:t>
            </a:r>
            <a:r>
              <a:rPr sz="1600" spc="-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600" spc="-3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样本空</a:t>
            </a:r>
            <a:r>
              <a:rPr sz="1600" spc="0" dirty="0">
                <a:solidFill>
                  <a:srgbClr val="0000FF"/>
                </a:solidFill>
                <a:latin typeface="宋体"/>
                <a:cs typeface="宋体"/>
              </a:rPr>
              <a:t>间</a:t>
            </a:r>
            <a:r>
              <a:rPr sz="1600" spc="-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600" spc="-3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输入空间</a:t>
            </a:r>
            <a:endParaRPr sz="1600" dirty="0">
              <a:latin typeface="宋体"/>
              <a:cs typeface="宋体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特征向量</a:t>
            </a:r>
            <a:r>
              <a:rPr sz="1600" spc="-10" dirty="0">
                <a:solidFill>
                  <a:srgbClr val="0000FF"/>
                </a:solidFill>
                <a:latin typeface="Verdana"/>
                <a:cs typeface="Verdana"/>
              </a:rPr>
              <a:t>(feature</a:t>
            </a:r>
            <a:r>
              <a:rPr sz="1600" spc="-2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Verdana"/>
                <a:cs typeface="Verdana"/>
              </a:rPr>
              <a:t>vector)</a:t>
            </a:r>
            <a:endParaRPr sz="1600" dirty="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标记空间</a:t>
            </a:r>
            <a:r>
              <a:rPr sz="1600" spc="-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600" spc="-3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输出空间</a:t>
            </a:r>
            <a:endParaRPr sz="1600" dirty="0">
              <a:latin typeface="宋体"/>
              <a:cs typeface="宋体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30EF308E-AB97-4652-B748-D4B1A5B95078}"/>
              </a:ext>
            </a:extLst>
          </p:cNvPr>
          <p:cNvSpPr txBox="1"/>
          <p:nvPr/>
        </p:nvSpPr>
        <p:spPr>
          <a:xfrm>
            <a:off x="6993763" y="3685794"/>
            <a:ext cx="168084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分类</a:t>
            </a:r>
            <a:r>
              <a:rPr sz="1600" spc="-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600" spc="-3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回归</a:t>
            </a:r>
            <a:endParaRPr sz="1600" dirty="0">
              <a:latin typeface="宋体"/>
              <a:cs typeface="宋体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二分类</a:t>
            </a:r>
            <a:r>
              <a:rPr sz="1600" spc="-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600" spc="-7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多分类</a:t>
            </a:r>
            <a:endParaRPr sz="1600" dirty="0">
              <a:latin typeface="宋体"/>
              <a:cs typeface="宋体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正类</a:t>
            </a:r>
            <a:r>
              <a:rPr sz="1600" spc="-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600" spc="-3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反类</a:t>
            </a:r>
            <a:endParaRPr sz="1600" dirty="0">
              <a:latin typeface="宋体"/>
              <a:cs typeface="宋体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1E78BB5B-252B-4A49-8BE3-2447FFDA23FE}"/>
              </a:ext>
            </a:extLst>
          </p:cNvPr>
          <p:cNvSpPr txBox="1"/>
          <p:nvPr/>
        </p:nvSpPr>
        <p:spPr>
          <a:xfrm>
            <a:off x="6669785" y="1971801"/>
            <a:ext cx="221678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假设</a:t>
            </a:r>
            <a:r>
              <a:rPr sz="1600" spc="-10" dirty="0">
                <a:solidFill>
                  <a:srgbClr val="0000FF"/>
                </a:solidFill>
                <a:latin typeface="Verdana"/>
                <a:cs typeface="Verdana"/>
              </a:rPr>
              <a:t>(hypothesis)</a:t>
            </a:r>
            <a:endParaRPr sz="1600" dirty="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真相</a:t>
            </a:r>
            <a:r>
              <a:rPr sz="1600" spc="-10" dirty="0">
                <a:solidFill>
                  <a:srgbClr val="0000FF"/>
                </a:solidFill>
                <a:latin typeface="Verdana"/>
                <a:cs typeface="Verdana"/>
              </a:rPr>
              <a:t>(ground-truth)</a:t>
            </a:r>
            <a:endParaRPr sz="1600" dirty="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学习器</a:t>
            </a:r>
            <a:r>
              <a:rPr sz="1600" spc="-5" dirty="0">
                <a:solidFill>
                  <a:srgbClr val="0000FF"/>
                </a:solidFill>
                <a:latin typeface="Verdana"/>
                <a:cs typeface="Verdana"/>
              </a:rPr>
              <a:t>(learner)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8691BF6E-7C25-43D1-97ED-ECF45B993375}"/>
              </a:ext>
            </a:extLst>
          </p:cNvPr>
          <p:cNvSpPr txBox="1"/>
          <p:nvPr/>
        </p:nvSpPr>
        <p:spPr>
          <a:xfrm>
            <a:off x="5739384" y="4991100"/>
            <a:ext cx="3192780" cy="1077595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45720" rIns="0" bIns="0" rtlCol="0">
            <a:spAutoFit/>
          </a:bodyPr>
          <a:lstStyle/>
          <a:p>
            <a:pPr marL="379095" indent="-286385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79095" algn="l"/>
                <a:tab pos="379730" algn="l"/>
              </a:tabLst>
            </a:pP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未见样本</a:t>
            </a:r>
            <a:r>
              <a:rPr sz="1600" spc="-10" dirty="0">
                <a:solidFill>
                  <a:srgbClr val="0000FF"/>
                </a:solidFill>
                <a:latin typeface="Verdana"/>
                <a:cs typeface="Verdana"/>
              </a:rPr>
              <a:t>(unseen</a:t>
            </a:r>
            <a:r>
              <a:rPr sz="1600" spc="-1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Verdana"/>
                <a:cs typeface="Verdana"/>
              </a:rPr>
              <a:t>instance)</a:t>
            </a:r>
            <a:endParaRPr sz="1600">
              <a:latin typeface="Verdana"/>
              <a:cs typeface="Verdana"/>
            </a:endParaRPr>
          </a:p>
          <a:p>
            <a:pPr marL="379095" indent="-286385">
              <a:lnSpc>
                <a:spcPct val="100000"/>
              </a:lnSpc>
              <a:buFont typeface="Arial"/>
              <a:buChar char="•"/>
              <a:tabLst>
                <a:tab pos="379095" algn="l"/>
                <a:tab pos="379730" algn="l"/>
              </a:tabLst>
            </a:pP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未</a:t>
            </a:r>
            <a:r>
              <a:rPr sz="1600" spc="-5" dirty="0">
                <a:solidFill>
                  <a:srgbClr val="0000FF"/>
                </a:solidFill>
                <a:latin typeface="宋体"/>
                <a:cs typeface="宋体"/>
              </a:rPr>
              <a:t>知“</a:t>
            </a: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分</a:t>
            </a:r>
            <a:r>
              <a:rPr sz="1600" spc="-5" dirty="0">
                <a:solidFill>
                  <a:srgbClr val="0000FF"/>
                </a:solidFill>
                <a:latin typeface="宋体"/>
                <a:cs typeface="宋体"/>
              </a:rPr>
              <a:t>布”</a:t>
            </a:r>
            <a:endParaRPr sz="1600">
              <a:latin typeface="宋体"/>
              <a:cs typeface="宋体"/>
            </a:endParaRPr>
          </a:p>
          <a:p>
            <a:pPr marL="379095" indent="-286385">
              <a:lnSpc>
                <a:spcPct val="100000"/>
              </a:lnSpc>
              <a:buFont typeface="Arial"/>
              <a:buChar char="•"/>
              <a:tabLst>
                <a:tab pos="379095" algn="l"/>
                <a:tab pos="379730" algn="l"/>
              </a:tabLst>
            </a:pP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独立同分布</a:t>
            </a:r>
            <a:r>
              <a:rPr sz="1600" spc="-10" dirty="0">
                <a:solidFill>
                  <a:srgbClr val="0000FF"/>
                </a:solidFill>
                <a:latin typeface="Verdana"/>
                <a:cs typeface="Verdana"/>
              </a:rPr>
              <a:t>(i.i.d.)</a:t>
            </a:r>
            <a:endParaRPr sz="1600">
              <a:latin typeface="Verdana"/>
              <a:cs typeface="Verdana"/>
            </a:endParaRPr>
          </a:p>
          <a:p>
            <a:pPr marL="379095" indent="-286385">
              <a:lnSpc>
                <a:spcPct val="100000"/>
              </a:lnSpc>
              <a:buFont typeface="Arial"/>
              <a:buChar char="•"/>
              <a:tabLst>
                <a:tab pos="379095" algn="l"/>
                <a:tab pos="379730" algn="l"/>
              </a:tabLst>
            </a:pPr>
            <a:r>
              <a:rPr sz="1600" b="1" spc="5" dirty="0">
                <a:solidFill>
                  <a:srgbClr val="FF0000"/>
                </a:solidFill>
                <a:latin typeface="Microsoft JhengHei"/>
                <a:cs typeface="Microsoft JhengHei"/>
              </a:rPr>
              <a:t>泛化</a:t>
            </a:r>
            <a:r>
              <a:rPr sz="1600" b="1" spc="-10" dirty="0">
                <a:solidFill>
                  <a:srgbClr val="FF0000"/>
                </a:solidFill>
                <a:latin typeface="Verdana"/>
                <a:cs typeface="Verdana"/>
              </a:rPr>
              <a:t>(generalization)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205BE4D4-E0A9-4D9F-943B-4B92A3A67432}"/>
              </a:ext>
            </a:extLst>
          </p:cNvPr>
          <p:cNvSpPr/>
          <p:nvPr/>
        </p:nvSpPr>
        <p:spPr>
          <a:xfrm>
            <a:off x="801623" y="1481327"/>
            <a:ext cx="6551676" cy="3503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B7EF44D-CC6C-4384-B14F-DE7AD1CF3CD1}"/>
              </a:ext>
            </a:extLst>
          </p:cNvPr>
          <p:cNvSpPr txBox="1"/>
          <p:nvPr/>
        </p:nvSpPr>
        <p:spPr>
          <a:xfrm>
            <a:off x="257430" y="1034374"/>
            <a:ext cx="4365293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3201CF"/>
                </a:solidFill>
                <a:latin typeface="+mn-ea"/>
                <a:cs typeface="宋体"/>
              </a:rPr>
              <a:t>监督学习</a:t>
            </a:r>
            <a:r>
              <a:rPr sz="1600" spc="-5" dirty="0">
                <a:solidFill>
                  <a:srgbClr val="3201CF"/>
                </a:solidFill>
                <a:latin typeface="+mn-ea"/>
                <a:cs typeface="Verdana"/>
              </a:rPr>
              <a:t>(supervised</a:t>
            </a:r>
            <a:r>
              <a:rPr sz="1600" spc="5" dirty="0">
                <a:solidFill>
                  <a:srgbClr val="3201CF"/>
                </a:solidFill>
                <a:latin typeface="+mn-ea"/>
                <a:cs typeface="Verdana"/>
              </a:rPr>
              <a:t> </a:t>
            </a:r>
            <a:r>
              <a:rPr sz="1600" spc="-5" dirty="0">
                <a:solidFill>
                  <a:srgbClr val="3201CF"/>
                </a:solidFill>
                <a:latin typeface="+mn-ea"/>
                <a:cs typeface="Verdana"/>
              </a:rPr>
              <a:t>learning)</a:t>
            </a:r>
            <a:endParaRPr sz="1600" dirty="0">
              <a:solidFill>
                <a:srgbClr val="3201CF"/>
              </a:solidFill>
              <a:latin typeface="+mn-ea"/>
              <a:cs typeface="Verdana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3201CF"/>
                </a:solidFill>
                <a:latin typeface="+mn-ea"/>
                <a:cs typeface="宋体"/>
              </a:rPr>
              <a:t>无监督学习</a:t>
            </a:r>
            <a:r>
              <a:rPr sz="1600" spc="-5" dirty="0">
                <a:solidFill>
                  <a:srgbClr val="3201CF"/>
                </a:solidFill>
                <a:latin typeface="+mn-ea"/>
                <a:cs typeface="Verdana"/>
              </a:rPr>
              <a:t>(unsupervised</a:t>
            </a:r>
            <a:r>
              <a:rPr sz="1600" spc="-30" dirty="0">
                <a:solidFill>
                  <a:srgbClr val="3201CF"/>
                </a:solidFill>
                <a:latin typeface="+mn-ea"/>
                <a:cs typeface="Verdana"/>
              </a:rPr>
              <a:t> </a:t>
            </a:r>
            <a:r>
              <a:rPr sz="1600" spc="-5" dirty="0">
                <a:solidFill>
                  <a:srgbClr val="3201CF"/>
                </a:solidFill>
                <a:latin typeface="+mn-ea"/>
                <a:cs typeface="Verdana"/>
              </a:rPr>
              <a:t>learning)</a:t>
            </a:r>
            <a:endParaRPr lang="en-US" sz="1600" spc="-5" dirty="0">
              <a:solidFill>
                <a:srgbClr val="3201CF"/>
              </a:solidFill>
              <a:latin typeface="+mn-ea"/>
              <a:cs typeface="Verdana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zh-CN" altLang="en-US" sz="1600" spc="-5" dirty="0">
                <a:solidFill>
                  <a:srgbClr val="3201CF"/>
                </a:solidFill>
                <a:latin typeface="+mn-ea"/>
                <a:cs typeface="Verdana"/>
              </a:rPr>
              <a:t>半监督学习</a:t>
            </a:r>
            <a:r>
              <a:rPr lang="en-US" altLang="zh-CN" sz="1600" spc="-5" dirty="0">
                <a:solidFill>
                  <a:srgbClr val="3201CF"/>
                </a:solidFill>
                <a:latin typeface="+mn-ea"/>
                <a:cs typeface="Verdana"/>
              </a:rPr>
              <a:t>(</a:t>
            </a:r>
            <a:r>
              <a:rPr lang="en-US" altLang="zh-CN" sz="1600" dirty="0">
                <a:solidFill>
                  <a:srgbClr val="3201CF"/>
                </a:solidFill>
                <a:latin typeface="+mn-ea"/>
              </a:rPr>
              <a:t>semi-supervised learning</a:t>
            </a:r>
            <a:r>
              <a:rPr lang="en-US" altLang="zh-CN" sz="1600" spc="-5" dirty="0">
                <a:solidFill>
                  <a:srgbClr val="3201CF"/>
                </a:solidFill>
                <a:latin typeface="+mn-ea"/>
                <a:cs typeface="Verdana"/>
              </a:rPr>
              <a:t>)</a:t>
            </a: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zh-CN" altLang="en-US" sz="1600" spc="-5" dirty="0">
                <a:solidFill>
                  <a:srgbClr val="3201CF"/>
                </a:solidFill>
                <a:latin typeface="+mn-ea"/>
                <a:cs typeface="Verdana"/>
              </a:rPr>
              <a:t>弱监督学习</a:t>
            </a:r>
            <a:r>
              <a:rPr lang="en-US" altLang="zh-CN" sz="1600" spc="-5" dirty="0">
                <a:solidFill>
                  <a:srgbClr val="3201CF"/>
                </a:solidFill>
                <a:latin typeface="+mn-ea"/>
                <a:cs typeface="Verdana"/>
              </a:rPr>
              <a:t>(Weakly Supervised Learning)</a:t>
            </a:r>
            <a:endParaRPr sz="1600" dirty="0">
              <a:solidFill>
                <a:srgbClr val="3201CF"/>
              </a:solidFill>
              <a:latin typeface="+mn-e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3810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 animBg="1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假</a:t>
            </a:r>
            <a:r>
              <a:rPr lang="zh-CN" altLang="en-US" spc="-5" dirty="0">
                <a:solidFill>
                  <a:srgbClr val="000000"/>
                </a:solidFill>
              </a:rPr>
              <a:t>设空间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ECBC6AE-9F3E-4B85-A786-064A6903B010}"/>
              </a:ext>
            </a:extLst>
          </p:cNvPr>
          <p:cNvSpPr txBox="1"/>
          <p:nvPr/>
        </p:nvSpPr>
        <p:spPr>
          <a:xfrm>
            <a:off x="2001773" y="3467861"/>
            <a:ext cx="4549140" cy="449580"/>
          </a:xfrm>
          <a:prstGeom prst="rect">
            <a:avLst/>
          </a:prstGeom>
          <a:ln w="25907">
            <a:solidFill>
              <a:srgbClr val="319E6D"/>
            </a:solidFill>
          </a:ln>
        </p:spPr>
        <p:txBody>
          <a:bodyPr vert="horz" wrap="square" lIns="0" tIns="9588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755"/>
              </a:spcBef>
            </a:pPr>
            <a:r>
              <a:rPr sz="2000" spc="-10" dirty="0">
                <a:latin typeface="宋体"/>
                <a:cs typeface="宋体"/>
              </a:rPr>
              <a:t>(</a:t>
            </a:r>
            <a:r>
              <a:rPr sz="2000" dirty="0">
                <a:latin typeface="宋体"/>
                <a:cs typeface="宋体"/>
              </a:rPr>
              <a:t>色泽</a:t>
            </a:r>
            <a:r>
              <a:rPr sz="2000" spc="-5" dirty="0">
                <a:latin typeface="宋体"/>
                <a:cs typeface="宋体"/>
              </a:rPr>
              <a:t>=?)</a:t>
            </a:r>
            <a:r>
              <a:rPr sz="2000" spc="-5" dirty="0">
                <a:latin typeface="Cambria Math"/>
                <a:cs typeface="Cambria Math"/>
              </a:rPr>
              <a:t>⋀</a:t>
            </a:r>
            <a:r>
              <a:rPr sz="2000" spc="-5" dirty="0">
                <a:latin typeface="宋体"/>
                <a:cs typeface="宋体"/>
              </a:rPr>
              <a:t>(</a:t>
            </a:r>
            <a:r>
              <a:rPr sz="2000" dirty="0">
                <a:latin typeface="宋体"/>
                <a:cs typeface="宋体"/>
              </a:rPr>
              <a:t>根蒂</a:t>
            </a:r>
            <a:r>
              <a:rPr sz="2000" spc="-10" dirty="0">
                <a:latin typeface="宋体"/>
                <a:cs typeface="宋体"/>
              </a:rPr>
              <a:t>=?)</a:t>
            </a:r>
            <a:r>
              <a:rPr sz="2000" spc="-10" dirty="0">
                <a:latin typeface="Cambria Math"/>
                <a:cs typeface="Cambria Math"/>
              </a:rPr>
              <a:t>⋀</a:t>
            </a:r>
            <a:r>
              <a:rPr sz="2000" spc="-10" dirty="0">
                <a:latin typeface="宋体"/>
                <a:cs typeface="宋体"/>
              </a:rPr>
              <a:t>(</a:t>
            </a:r>
            <a:r>
              <a:rPr sz="2000" dirty="0">
                <a:latin typeface="宋体"/>
                <a:cs typeface="宋体"/>
              </a:rPr>
              <a:t>敲声</a:t>
            </a:r>
            <a:r>
              <a:rPr sz="2000" spc="-5" dirty="0">
                <a:latin typeface="宋体"/>
                <a:cs typeface="宋体"/>
              </a:rPr>
              <a:t>=?)</a:t>
            </a:r>
            <a:r>
              <a:rPr sz="2000" spc="-5" dirty="0">
                <a:latin typeface="Cambria Math"/>
                <a:cs typeface="Cambria Math"/>
              </a:rPr>
              <a:t>↔</a:t>
            </a:r>
            <a:r>
              <a:rPr sz="2000" dirty="0">
                <a:latin typeface="宋体"/>
                <a:cs typeface="宋体"/>
              </a:rPr>
              <a:t>好瓜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2E286DC0-697D-4995-85A5-1F4EB5CEAAE8}"/>
              </a:ext>
            </a:extLst>
          </p:cNvPr>
          <p:cNvSpPr txBox="1"/>
          <p:nvPr/>
        </p:nvSpPr>
        <p:spPr>
          <a:xfrm>
            <a:off x="298860" y="4258884"/>
            <a:ext cx="8332856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学习</a:t>
            </a:r>
            <a:r>
              <a:rPr sz="2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过程</a:t>
            </a:r>
            <a:r>
              <a:rPr sz="2400" spc="-32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</a:t>
            </a:r>
            <a:r>
              <a:rPr lang="zh-CN" altLang="en-US" sz="2400" spc="-32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→ </a:t>
            </a:r>
            <a:endParaRPr lang="en-US" altLang="zh-CN" sz="2400" spc="-32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spc="-32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                 </a:t>
            </a:r>
            <a:r>
              <a:rPr sz="2400" spc="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在所</a:t>
            </a:r>
            <a:r>
              <a:rPr sz="2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有假</a:t>
            </a:r>
            <a:r>
              <a:rPr sz="2400" spc="-1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设</a:t>
            </a:r>
            <a:r>
              <a:rPr sz="2400" spc="-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(hypothesis)</a:t>
            </a:r>
            <a:r>
              <a:rPr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组成的</a:t>
            </a:r>
            <a:r>
              <a:rPr sz="2400" spc="-1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空</a:t>
            </a:r>
            <a:r>
              <a:rPr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间中进</a:t>
            </a:r>
            <a:r>
              <a:rPr sz="2400" spc="-2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行</a:t>
            </a:r>
            <a:r>
              <a:rPr sz="2400" b="1" spc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"/>
              </a:rPr>
              <a:t>搜</a:t>
            </a:r>
            <a:r>
              <a:rPr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"/>
              </a:rPr>
              <a:t>索</a:t>
            </a:r>
            <a:r>
              <a:rPr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的过程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目标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:</a:t>
            </a:r>
            <a:r>
              <a:rPr sz="2400" b="1" spc="-35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 </a:t>
            </a:r>
            <a:r>
              <a:rPr sz="2400" spc="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找到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与</a:t>
            </a:r>
            <a:r>
              <a:rPr sz="24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训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练集</a:t>
            </a:r>
            <a:r>
              <a:rPr sz="24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“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匹配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”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(fit)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的假设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1529080">
              <a:lnSpc>
                <a:spcPct val="100000"/>
              </a:lnSpc>
            </a:pPr>
            <a:r>
              <a:rPr sz="2400" spc="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假设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空间</a:t>
            </a:r>
            <a:r>
              <a:rPr sz="24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的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大小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：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n1</a:t>
            </a:r>
            <a:r>
              <a:rPr sz="2400" spc="-5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x</a:t>
            </a:r>
            <a:r>
              <a:rPr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n2</a:t>
            </a:r>
            <a:r>
              <a:rPr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x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n3</a:t>
            </a:r>
            <a:r>
              <a:rPr sz="2400" spc="-3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+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1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2F28F331-063A-4C8A-A45E-037B1051DDD0}"/>
              </a:ext>
            </a:extLst>
          </p:cNvPr>
          <p:cNvSpPr/>
          <p:nvPr/>
        </p:nvSpPr>
        <p:spPr>
          <a:xfrm>
            <a:off x="2196083" y="1014983"/>
            <a:ext cx="3854196" cy="2360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558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版</a:t>
            </a:r>
            <a:r>
              <a:rPr lang="zh-CN" altLang="en-US" spc="-5" dirty="0">
                <a:solidFill>
                  <a:srgbClr val="000000"/>
                </a:solidFill>
              </a:rPr>
              <a:t>本空间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164339F-0944-4C8F-A162-D8BED0F58A1A}"/>
              </a:ext>
            </a:extLst>
          </p:cNvPr>
          <p:cNvSpPr txBox="1"/>
          <p:nvPr/>
        </p:nvSpPr>
        <p:spPr>
          <a:xfrm>
            <a:off x="418874" y="1688969"/>
            <a:ext cx="681418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版本空</a:t>
            </a:r>
            <a:r>
              <a:rPr sz="2400" spc="-10" dirty="0">
                <a:solidFill>
                  <a:srgbClr val="0000FF"/>
                </a:solidFill>
                <a:latin typeface="宋体"/>
                <a:cs typeface="宋体"/>
              </a:rPr>
              <a:t>间</a:t>
            </a:r>
            <a:r>
              <a:rPr sz="2000" spc="-5" dirty="0">
                <a:solidFill>
                  <a:srgbClr val="0000FF"/>
                </a:solidFill>
                <a:latin typeface="Verdana"/>
                <a:cs typeface="Verdana"/>
              </a:rPr>
              <a:t>(version</a:t>
            </a:r>
            <a:r>
              <a:rPr sz="2000" spc="-3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Verdana"/>
                <a:cs typeface="Verdana"/>
              </a:rPr>
              <a:t>space)</a:t>
            </a:r>
            <a:r>
              <a:rPr sz="2400" spc="-5" dirty="0">
                <a:latin typeface="Verdana"/>
                <a:cs typeface="Verdana"/>
              </a:rPr>
              <a:t>: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5" dirty="0">
                <a:latin typeface="宋体"/>
                <a:cs typeface="宋体"/>
              </a:rPr>
              <a:t>与训练集一致的假设集合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8C5C005A-3021-45F5-BC30-AF575511DDB4}"/>
              </a:ext>
            </a:extLst>
          </p:cNvPr>
          <p:cNvSpPr txBox="1"/>
          <p:nvPr/>
        </p:nvSpPr>
        <p:spPr>
          <a:xfrm>
            <a:off x="887046" y="4597396"/>
            <a:ext cx="3683000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 err="1">
                <a:latin typeface="宋体"/>
                <a:cs typeface="宋体"/>
              </a:rPr>
              <a:t>在面临新样本时，会产生不同的输出</a:t>
            </a:r>
            <a:endParaRPr lang="en-US" sz="1800" spc="-5" dirty="0">
              <a:latin typeface="宋体"/>
              <a:cs typeface="宋体"/>
            </a:endParaRPr>
          </a:p>
          <a:p>
            <a:pPr marL="12700">
              <a:spcBef>
                <a:spcPts val="100"/>
              </a:spcBef>
            </a:pPr>
            <a:endParaRPr lang="en-US" altLang="zh-CN" dirty="0">
              <a:latin typeface="宋体"/>
              <a:cs typeface="宋体"/>
            </a:endParaRPr>
          </a:p>
          <a:p>
            <a:pPr marL="12700">
              <a:spcBef>
                <a:spcPts val="100"/>
              </a:spcBef>
            </a:pPr>
            <a:r>
              <a:rPr lang="zh-CN" altLang="en-US" dirty="0">
                <a:latin typeface="宋体"/>
                <a:cs typeface="宋体"/>
              </a:rPr>
              <a:t>例</a:t>
            </a:r>
            <a:r>
              <a:rPr lang="zh-CN" altLang="en-US" spc="-5" dirty="0">
                <a:latin typeface="宋体"/>
                <a:cs typeface="宋体"/>
              </a:rPr>
              <a:t>如</a:t>
            </a:r>
            <a:r>
              <a:rPr lang="en-US" altLang="zh-CN" dirty="0">
                <a:latin typeface="Verdana"/>
                <a:cs typeface="Verdana"/>
              </a:rPr>
              <a:t>:</a:t>
            </a:r>
            <a:r>
              <a:rPr lang="zh-CN" altLang="en-US" spc="-35" dirty="0">
                <a:latin typeface="Verdana"/>
                <a:cs typeface="Verdana"/>
              </a:rPr>
              <a:t> </a:t>
            </a:r>
            <a:r>
              <a:rPr lang="en-US" altLang="zh-CN" dirty="0">
                <a:latin typeface="Verdana"/>
                <a:cs typeface="Verdana"/>
              </a:rPr>
              <a:t>(</a:t>
            </a:r>
            <a:r>
              <a:rPr lang="zh-CN" altLang="en-US" dirty="0">
                <a:latin typeface="宋体"/>
                <a:cs typeface="宋体"/>
              </a:rPr>
              <a:t>青绿</a:t>
            </a:r>
            <a:r>
              <a:rPr lang="en-US" altLang="zh-CN" dirty="0">
                <a:latin typeface="Verdana"/>
                <a:cs typeface="Verdana"/>
              </a:rPr>
              <a:t>;</a:t>
            </a:r>
            <a:r>
              <a:rPr lang="zh-CN" altLang="en-US" spc="-50" dirty="0">
                <a:latin typeface="Verdana"/>
                <a:cs typeface="Verdana"/>
              </a:rPr>
              <a:t> </a:t>
            </a:r>
            <a:r>
              <a:rPr lang="zh-CN" altLang="en-US" dirty="0">
                <a:latin typeface="宋体"/>
                <a:cs typeface="宋体"/>
              </a:rPr>
              <a:t>蜷缩</a:t>
            </a:r>
            <a:r>
              <a:rPr lang="en-US" altLang="zh-CN" dirty="0">
                <a:latin typeface="Verdana"/>
                <a:cs typeface="Verdana"/>
              </a:rPr>
              <a:t>;</a:t>
            </a:r>
            <a:r>
              <a:rPr lang="zh-CN" altLang="en-US" spc="-35" dirty="0">
                <a:latin typeface="Verdana"/>
                <a:cs typeface="Verdana"/>
              </a:rPr>
              <a:t> </a:t>
            </a:r>
            <a:r>
              <a:rPr lang="zh-CN" altLang="en-US" dirty="0">
                <a:latin typeface="宋体"/>
                <a:cs typeface="宋体"/>
              </a:rPr>
              <a:t>沉闷</a:t>
            </a:r>
            <a:r>
              <a:rPr lang="en-US" altLang="zh-CN" dirty="0">
                <a:latin typeface="Verdana"/>
                <a:cs typeface="Verdana"/>
              </a:rPr>
              <a:t>)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EAF9EBC-3C3B-47C0-A454-DE4EAF8EF323}"/>
              </a:ext>
            </a:extLst>
          </p:cNvPr>
          <p:cNvSpPr txBox="1"/>
          <p:nvPr/>
        </p:nvSpPr>
        <p:spPr>
          <a:xfrm>
            <a:off x="5496512" y="4852843"/>
            <a:ext cx="252158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2570" marR="5080" indent="-230504">
              <a:lnSpc>
                <a:spcPct val="100000"/>
              </a:lnSpc>
              <a:spcBef>
                <a:spcPts val="95"/>
              </a:spcBef>
            </a:pPr>
            <a:r>
              <a:rPr sz="2800" b="1" spc="10" dirty="0">
                <a:solidFill>
                  <a:srgbClr val="FF0000"/>
                </a:solidFill>
                <a:latin typeface="Microsoft JhengHei"/>
                <a:cs typeface="Microsoft JhengHei"/>
              </a:rPr>
              <a:t>应</a:t>
            </a:r>
            <a:r>
              <a:rPr sz="2800" b="1" dirty="0">
                <a:solidFill>
                  <a:srgbClr val="FF0000"/>
                </a:solidFill>
                <a:latin typeface="Microsoft JhengHei"/>
                <a:cs typeface="Microsoft JhengHei"/>
              </a:rPr>
              <a:t>该采用</a:t>
            </a:r>
            <a:r>
              <a:rPr sz="2800" b="1" spc="10" dirty="0">
                <a:solidFill>
                  <a:srgbClr val="FF0000"/>
                </a:solidFill>
                <a:latin typeface="Microsoft JhengHei"/>
                <a:cs typeface="Microsoft JhengHei"/>
              </a:rPr>
              <a:t>哪</a:t>
            </a:r>
            <a:r>
              <a:rPr sz="2800" b="1" dirty="0">
                <a:solidFill>
                  <a:srgbClr val="FF0000"/>
                </a:solidFill>
                <a:latin typeface="Microsoft JhengHei"/>
                <a:cs typeface="Microsoft JhengHei"/>
              </a:rPr>
              <a:t>一</a:t>
            </a:r>
            <a:r>
              <a:rPr sz="2800" b="1" spc="-5" dirty="0">
                <a:solidFill>
                  <a:srgbClr val="FF0000"/>
                </a:solidFill>
                <a:latin typeface="Microsoft JhengHei"/>
                <a:cs typeface="Microsoft JhengHei"/>
              </a:rPr>
              <a:t>个 </a:t>
            </a:r>
            <a:r>
              <a:rPr sz="2800" b="1" spc="5" dirty="0">
                <a:solidFill>
                  <a:srgbClr val="FF0000"/>
                </a:solidFill>
                <a:latin typeface="Microsoft JhengHei"/>
                <a:cs typeface="Microsoft JhengHei"/>
              </a:rPr>
              <a:t>模型</a:t>
            </a:r>
            <a:r>
              <a:rPr sz="2800" b="1" spc="-5" dirty="0">
                <a:solidFill>
                  <a:srgbClr val="FF0000"/>
                </a:solidFill>
                <a:latin typeface="Verdana"/>
                <a:cs typeface="Verdana"/>
              </a:rPr>
              <a:t>(</a:t>
            </a:r>
            <a:r>
              <a:rPr sz="2800" b="1" spc="5" dirty="0">
                <a:solidFill>
                  <a:srgbClr val="FF0000"/>
                </a:solidFill>
                <a:latin typeface="Microsoft JhengHei"/>
                <a:cs typeface="Microsoft JhengHei"/>
              </a:rPr>
              <a:t>假</a:t>
            </a:r>
            <a:r>
              <a:rPr sz="2800" b="1" spc="15" dirty="0">
                <a:solidFill>
                  <a:srgbClr val="FF0000"/>
                </a:solidFill>
                <a:latin typeface="Microsoft JhengHei"/>
                <a:cs typeface="Microsoft JhengHei"/>
              </a:rPr>
              <a:t>设</a:t>
            </a:r>
            <a:r>
              <a:rPr sz="2800" b="1" spc="-5" dirty="0">
                <a:solidFill>
                  <a:srgbClr val="FF0000"/>
                </a:solidFill>
                <a:latin typeface="Verdana"/>
                <a:cs typeface="Verdana"/>
              </a:rPr>
              <a:t>)?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48D14015-AB2E-4FC4-A752-F397817B2A39}"/>
              </a:ext>
            </a:extLst>
          </p:cNvPr>
          <p:cNvSpPr/>
          <p:nvPr/>
        </p:nvSpPr>
        <p:spPr>
          <a:xfrm>
            <a:off x="686386" y="2576496"/>
            <a:ext cx="7671816" cy="1528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C96F8A6F-9937-457E-872B-6EEB47A69D30}"/>
              </a:ext>
            </a:extLst>
          </p:cNvPr>
          <p:cNvSpPr txBox="1"/>
          <p:nvPr/>
        </p:nvSpPr>
        <p:spPr>
          <a:xfrm>
            <a:off x="7465138" y="2826431"/>
            <a:ext cx="436880" cy="24574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7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"/>
              </a:spcBef>
            </a:pPr>
            <a:r>
              <a:rPr sz="1600" b="1" spc="15" dirty="0">
                <a:latin typeface="Microsoft JhengHei"/>
                <a:cs typeface="Microsoft JhengHei"/>
              </a:rPr>
              <a:t>浊响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A3667A4D-6C90-47B4-BE77-09B5F575AA70}"/>
              </a:ext>
            </a:extLst>
          </p:cNvPr>
          <p:cNvSpPr txBox="1"/>
          <p:nvPr/>
        </p:nvSpPr>
        <p:spPr>
          <a:xfrm>
            <a:off x="5878655" y="3704256"/>
            <a:ext cx="436880" cy="24574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5"/>
              </a:lnSpc>
            </a:pPr>
            <a:r>
              <a:rPr sz="1600" b="1" spc="10" dirty="0">
                <a:latin typeface="Microsoft JhengHei"/>
                <a:cs typeface="Microsoft JhengHei"/>
              </a:rPr>
              <a:t>浊响</a:t>
            </a:r>
            <a:endParaRPr sz="160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98376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归纳偏好 </a:t>
            </a:r>
            <a:r>
              <a:rPr lang="en-US" altLang="zh-CN" dirty="0"/>
              <a:t>(inductive bias)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26BB704A-25C4-4A6D-952F-8CADE107DA22}"/>
              </a:ext>
            </a:extLst>
          </p:cNvPr>
          <p:cNvSpPr txBox="1"/>
          <p:nvPr/>
        </p:nvSpPr>
        <p:spPr>
          <a:xfrm>
            <a:off x="1039774" y="1188846"/>
            <a:ext cx="67316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机器学</a:t>
            </a:r>
            <a:r>
              <a:rPr sz="2400" b="1" dirty="0">
                <a:latin typeface="宋体"/>
                <a:cs typeface="宋体"/>
              </a:rPr>
              <a:t>习</a:t>
            </a:r>
            <a:r>
              <a:rPr sz="2400" dirty="0">
                <a:latin typeface="宋体"/>
                <a:cs typeface="宋体"/>
              </a:rPr>
              <a:t>算法在学习过程中对某种类型假设的偏好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8293AEE-2158-4CEE-AC39-88E11756E2CE}"/>
              </a:ext>
            </a:extLst>
          </p:cNvPr>
          <p:cNvSpPr txBox="1"/>
          <p:nvPr/>
        </p:nvSpPr>
        <p:spPr>
          <a:xfrm>
            <a:off x="1778254" y="4231589"/>
            <a:ext cx="55118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宋体"/>
                <a:cs typeface="宋体"/>
              </a:rPr>
              <a:t>任何一个有效的机器学习算法必有其偏好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E8A4EA1-B5D5-4FC2-898C-EF5797819917}"/>
              </a:ext>
            </a:extLst>
          </p:cNvPr>
          <p:cNvSpPr/>
          <p:nvPr/>
        </p:nvSpPr>
        <p:spPr>
          <a:xfrm>
            <a:off x="1091018" y="1936230"/>
            <a:ext cx="3599688" cy="2101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9F23EFB0-226D-4FB0-B8C9-976C4F27126E}"/>
              </a:ext>
            </a:extLst>
          </p:cNvPr>
          <p:cNvSpPr txBox="1"/>
          <p:nvPr/>
        </p:nvSpPr>
        <p:spPr>
          <a:xfrm>
            <a:off x="4740021" y="2105609"/>
            <a:ext cx="114871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A</a:t>
            </a:r>
            <a:r>
              <a:rPr sz="2400" spc="-5" dirty="0">
                <a:latin typeface="宋体"/>
                <a:cs typeface="宋体"/>
              </a:rPr>
              <a:t>更好？</a:t>
            </a:r>
            <a:endParaRPr sz="24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Verdana"/>
                <a:cs typeface="Verdana"/>
              </a:rPr>
              <a:t>B</a:t>
            </a:r>
            <a:r>
              <a:rPr sz="2400" dirty="0">
                <a:latin typeface="宋体"/>
                <a:cs typeface="宋体"/>
              </a:rPr>
              <a:t>更好？</a:t>
            </a: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D27BBF4C-FED7-464F-829A-890A94F3E614}"/>
              </a:ext>
            </a:extLst>
          </p:cNvPr>
          <p:cNvSpPr txBox="1"/>
          <p:nvPr/>
        </p:nvSpPr>
        <p:spPr>
          <a:xfrm>
            <a:off x="6711442" y="2433066"/>
            <a:ext cx="1542415" cy="87693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35890" marR="127000" algn="ctr">
              <a:lnSpc>
                <a:spcPct val="102499"/>
              </a:lnSpc>
              <a:spcBef>
                <a:spcPts val="40"/>
              </a:spcBef>
            </a:pPr>
            <a:r>
              <a:rPr sz="2000" dirty="0">
                <a:solidFill>
                  <a:srgbClr val="0000FF"/>
                </a:solidFill>
                <a:latin typeface="宋体"/>
                <a:cs typeface="宋体"/>
              </a:rPr>
              <a:t>一般原</a:t>
            </a:r>
            <a:r>
              <a:rPr sz="2000" spc="-15" dirty="0">
                <a:solidFill>
                  <a:srgbClr val="0000FF"/>
                </a:solidFill>
                <a:latin typeface="宋体"/>
                <a:cs typeface="宋体"/>
              </a:rPr>
              <a:t>则</a:t>
            </a:r>
            <a:r>
              <a:rPr sz="2000" dirty="0">
                <a:solidFill>
                  <a:srgbClr val="0000FF"/>
                </a:solidFill>
                <a:latin typeface="宋体"/>
                <a:cs typeface="宋体"/>
              </a:rPr>
              <a:t>： 奥卡姆</a:t>
            </a:r>
            <a:r>
              <a:rPr sz="2000" spc="-15" dirty="0">
                <a:solidFill>
                  <a:srgbClr val="0000FF"/>
                </a:solidFill>
                <a:latin typeface="宋体"/>
                <a:cs typeface="宋体"/>
              </a:rPr>
              <a:t>剃</a:t>
            </a:r>
            <a:r>
              <a:rPr sz="2000" dirty="0">
                <a:solidFill>
                  <a:srgbClr val="0000FF"/>
                </a:solidFill>
                <a:latin typeface="宋体"/>
                <a:cs typeface="宋体"/>
              </a:rPr>
              <a:t>刀</a:t>
            </a:r>
            <a:endParaRPr sz="2000" dirty="0">
              <a:latin typeface="宋体"/>
              <a:cs typeface="宋体"/>
            </a:endParaRPr>
          </a:p>
          <a:p>
            <a:pPr algn="ctr">
              <a:lnSpc>
                <a:spcPts val="1839"/>
              </a:lnSpc>
              <a:spcBef>
                <a:spcPts val="5"/>
              </a:spcBef>
            </a:pPr>
            <a:r>
              <a:rPr sz="1600" spc="-20" dirty="0">
                <a:solidFill>
                  <a:srgbClr val="0000FF"/>
                </a:solidFill>
                <a:latin typeface="Verdana"/>
                <a:cs typeface="Verdana"/>
              </a:rPr>
              <a:t>(Ocam’s</a:t>
            </a:r>
            <a:r>
              <a:rPr sz="1600" spc="-1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Verdana"/>
                <a:cs typeface="Verdana"/>
              </a:rPr>
              <a:t>razor)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F589ACE-01DC-498E-A120-43DFFAC1FCAE}"/>
              </a:ext>
            </a:extLst>
          </p:cNvPr>
          <p:cNvSpPr txBox="1"/>
          <p:nvPr/>
        </p:nvSpPr>
        <p:spPr>
          <a:xfrm>
            <a:off x="618067" y="5052247"/>
            <a:ext cx="7967133" cy="117498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学习算法的归纳偏好是否与问题本身匹配，</a:t>
            </a:r>
          </a:p>
          <a:p>
            <a:pPr algn="ctr">
              <a:lnSpc>
                <a:spcPct val="130000"/>
              </a:lnSpc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大多数时候直接决定了算法能否取得好的性能！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657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哪</a:t>
            </a:r>
            <a:r>
              <a:rPr lang="zh-CN" altLang="en-US" spc="-5" dirty="0">
                <a:solidFill>
                  <a:srgbClr val="000000"/>
                </a:solidFill>
              </a:rPr>
              <a:t>个算法</a:t>
            </a:r>
            <a:r>
              <a:rPr lang="zh-CN" altLang="en-US" dirty="0">
                <a:solidFill>
                  <a:srgbClr val="000000"/>
                </a:solidFill>
              </a:rPr>
              <a:t>更</a:t>
            </a:r>
            <a:r>
              <a:rPr lang="zh-CN" altLang="en-US" spc="-5" dirty="0">
                <a:solidFill>
                  <a:srgbClr val="000000"/>
                </a:solidFill>
              </a:rPr>
              <a:t>好？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265A0A7-D7EB-4EB4-8822-0FBA98283E4B}"/>
              </a:ext>
            </a:extLst>
          </p:cNvPr>
          <p:cNvSpPr/>
          <p:nvPr/>
        </p:nvSpPr>
        <p:spPr>
          <a:xfrm>
            <a:off x="684276" y="1818132"/>
            <a:ext cx="7418832" cy="2976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16713728-95AC-4F69-9E8F-E9C367D2429C}"/>
              </a:ext>
            </a:extLst>
          </p:cNvPr>
          <p:cNvSpPr txBox="1"/>
          <p:nvPr/>
        </p:nvSpPr>
        <p:spPr>
          <a:xfrm>
            <a:off x="2841117" y="1115060"/>
            <a:ext cx="2877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没</a:t>
            </a:r>
            <a:r>
              <a:rPr sz="2800" b="1" spc="-5" dirty="0">
                <a:solidFill>
                  <a:srgbClr val="0000FF"/>
                </a:solidFill>
                <a:latin typeface="Microsoft JhengHei"/>
                <a:cs typeface="Microsoft JhengHei"/>
              </a:rPr>
              <a:t>有免费</a:t>
            </a:r>
            <a:r>
              <a:rPr sz="28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的</a:t>
            </a:r>
            <a:r>
              <a:rPr sz="2800" b="1" spc="-5" dirty="0">
                <a:solidFill>
                  <a:srgbClr val="0000FF"/>
                </a:solidFill>
                <a:latin typeface="Microsoft JhengHei"/>
                <a:cs typeface="Microsoft JhengHei"/>
              </a:rPr>
              <a:t>午餐！</a:t>
            </a:r>
            <a:endParaRPr sz="2800">
              <a:latin typeface="Microsoft JhengHei"/>
              <a:cs typeface="Microsoft JhengHei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A6287A3-3C76-493F-9176-E3E76870DB96}"/>
              </a:ext>
            </a:extLst>
          </p:cNvPr>
          <p:cNvGrpSpPr/>
          <p:nvPr/>
        </p:nvGrpSpPr>
        <p:grpSpPr>
          <a:xfrm>
            <a:off x="134112" y="4995671"/>
            <a:ext cx="8830310" cy="1026160"/>
            <a:chOff x="134112" y="4995671"/>
            <a:chExt cx="8830310" cy="1026160"/>
          </a:xfrm>
        </p:grpSpPr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DFEE525F-1863-4D93-BB73-070EBE48F23A}"/>
                </a:ext>
              </a:extLst>
            </p:cNvPr>
            <p:cNvSpPr txBox="1"/>
            <p:nvPr/>
          </p:nvSpPr>
          <p:spPr>
            <a:xfrm>
              <a:off x="7415276" y="5173217"/>
              <a:ext cx="1427480" cy="3606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200" dirty="0">
                  <a:latin typeface="宋体"/>
                  <a:cs typeface="宋体"/>
                </a:rPr>
                <a:t>好，必存在</a:t>
              </a:r>
              <a:endParaRPr sz="2200">
                <a:latin typeface="宋体"/>
                <a:cs typeface="宋体"/>
              </a:endParaRPr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C88CCCA0-F2D1-4329-A481-650936D5A7E5}"/>
                </a:ext>
              </a:extLst>
            </p:cNvPr>
            <p:cNvSpPr txBox="1"/>
            <p:nvPr/>
          </p:nvSpPr>
          <p:spPr>
            <a:xfrm>
              <a:off x="1829435" y="5571260"/>
              <a:ext cx="279400" cy="2794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2195"/>
                </a:lnSpc>
              </a:pPr>
              <a:r>
                <a:rPr sz="2200" spc="-5" dirty="0">
                  <a:latin typeface="宋体"/>
                  <a:cs typeface="宋体"/>
                </a:rPr>
                <a:t>，</a:t>
              </a:r>
              <a:endParaRPr sz="2200">
                <a:latin typeface="宋体"/>
                <a:cs typeface="宋体"/>
              </a:endParaRPr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83B664A5-FA49-4CF6-898F-113522055501}"/>
                </a:ext>
              </a:extLst>
            </p:cNvPr>
            <p:cNvSpPr txBox="1"/>
            <p:nvPr/>
          </p:nvSpPr>
          <p:spPr>
            <a:xfrm>
              <a:off x="414324" y="5173217"/>
              <a:ext cx="2513330" cy="69532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95"/>
                </a:spcBef>
                <a:tabLst>
                  <a:tab pos="1985010" algn="l"/>
                </a:tabLst>
              </a:pPr>
              <a:r>
                <a:rPr sz="2200" spc="-10" dirty="0">
                  <a:latin typeface="Verdana"/>
                  <a:cs typeface="Verdana"/>
                </a:rPr>
                <a:t>NF</a:t>
              </a:r>
              <a:r>
                <a:rPr sz="2200" spc="-5" dirty="0">
                  <a:latin typeface="Verdana"/>
                  <a:cs typeface="Verdana"/>
                </a:rPr>
                <a:t>L</a:t>
              </a:r>
              <a:r>
                <a:rPr sz="2200" spc="0" dirty="0">
                  <a:latin typeface="宋体"/>
                  <a:cs typeface="宋体"/>
                </a:rPr>
                <a:t>定理：一个算法 </a:t>
              </a:r>
              <a:r>
                <a:rPr sz="2200" dirty="0">
                  <a:latin typeface="宋体"/>
                  <a:cs typeface="宋体"/>
                </a:rPr>
                <a:t>另一些问</a:t>
              </a:r>
              <a:r>
                <a:rPr sz="2200" spc="-5" dirty="0">
                  <a:latin typeface="宋体"/>
                  <a:cs typeface="宋体"/>
                </a:rPr>
                <a:t>题	比</a:t>
              </a:r>
              <a:endParaRPr sz="2200">
                <a:latin typeface="宋体"/>
                <a:cs typeface="宋体"/>
              </a:endParaRPr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59D07E13-43B8-4B30-991D-709E52B5D848}"/>
                </a:ext>
              </a:extLst>
            </p:cNvPr>
            <p:cNvSpPr txBox="1"/>
            <p:nvPr/>
          </p:nvSpPr>
          <p:spPr>
            <a:xfrm>
              <a:off x="3158108" y="5173217"/>
              <a:ext cx="3891915" cy="69532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marR="5080" indent="229870">
                <a:lnSpc>
                  <a:spcPct val="100000"/>
                </a:lnSpc>
                <a:spcBef>
                  <a:spcPts val="95"/>
                </a:spcBef>
              </a:pPr>
              <a:r>
                <a:rPr sz="2200" spc="0" dirty="0">
                  <a:latin typeface="宋体"/>
                  <a:cs typeface="宋体"/>
                </a:rPr>
                <a:t>若在某些问</a:t>
              </a:r>
              <a:r>
                <a:rPr sz="2200" spc="-5" dirty="0">
                  <a:latin typeface="宋体"/>
                  <a:cs typeface="宋体"/>
                </a:rPr>
                <a:t>题上</a:t>
              </a:r>
              <a:r>
                <a:rPr sz="2200" spc="0" dirty="0">
                  <a:latin typeface="宋体"/>
                  <a:cs typeface="宋体"/>
                </a:rPr>
                <a:t>比</a:t>
              </a:r>
              <a:r>
                <a:rPr sz="2200" spc="-5" dirty="0">
                  <a:latin typeface="宋体"/>
                  <a:cs typeface="宋体"/>
                </a:rPr>
                <a:t>另一</a:t>
              </a:r>
              <a:r>
                <a:rPr sz="2200" dirty="0">
                  <a:latin typeface="宋体"/>
                  <a:cs typeface="宋体"/>
                </a:rPr>
                <a:t>个</a:t>
              </a:r>
              <a:r>
                <a:rPr sz="2200" spc="-5" dirty="0">
                  <a:latin typeface="宋体"/>
                  <a:cs typeface="宋体"/>
                </a:rPr>
                <a:t>算法 </a:t>
              </a:r>
              <a:r>
                <a:rPr sz="2200" dirty="0">
                  <a:latin typeface="宋体"/>
                  <a:cs typeface="宋体"/>
                </a:rPr>
                <a:t>好。</a:t>
              </a:r>
              <a:endParaRPr sz="2200">
                <a:latin typeface="宋体"/>
                <a:cs typeface="宋体"/>
              </a:endParaRPr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B92C8E6D-1BD9-43EF-9CBC-26C548BD0FAA}"/>
                </a:ext>
              </a:extLst>
            </p:cNvPr>
            <p:cNvSpPr/>
            <p:nvPr/>
          </p:nvSpPr>
          <p:spPr>
            <a:xfrm>
              <a:off x="2935223" y="5196840"/>
              <a:ext cx="391667" cy="3657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989E1C92-6206-4B62-A084-882E0E0BE494}"/>
                </a:ext>
              </a:extLst>
            </p:cNvPr>
            <p:cNvSpPr/>
            <p:nvPr/>
          </p:nvSpPr>
          <p:spPr>
            <a:xfrm>
              <a:off x="7053071" y="5173979"/>
              <a:ext cx="390144" cy="3749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0941F40D-BF67-4F36-A60D-341D83C3CA36}"/>
                </a:ext>
              </a:extLst>
            </p:cNvPr>
            <p:cNvSpPr/>
            <p:nvPr/>
          </p:nvSpPr>
          <p:spPr>
            <a:xfrm>
              <a:off x="1964435" y="5518403"/>
              <a:ext cx="391668" cy="3749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F458CCE5-9C99-49E1-88FB-2891A9951F3A}"/>
                </a:ext>
              </a:extLst>
            </p:cNvPr>
            <p:cNvSpPr/>
            <p:nvPr/>
          </p:nvSpPr>
          <p:spPr>
            <a:xfrm>
              <a:off x="2695955" y="5547359"/>
              <a:ext cx="391668" cy="3657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0733BBC5-27F6-4E49-B5EC-CE6A83EED622}"/>
                </a:ext>
              </a:extLst>
            </p:cNvPr>
            <p:cNvSpPr/>
            <p:nvPr/>
          </p:nvSpPr>
          <p:spPr>
            <a:xfrm>
              <a:off x="134112" y="4995671"/>
              <a:ext cx="8830310" cy="1026160"/>
            </a:xfrm>
            <a:custGeom>
              <a:avLst/>
              <a:gdLst/>
              <a:ahLst/>
              <a:cxnLst/>
              <a:rect l="l" t="t" r="r" b="b"/>
              <a:pathLst>
                <a:path w="8830310" h="1026160">
                  <a:moveTo>
                    <a:pt x="0" y="1025651"/>
                  </a:moveTo>
                  <a:lnTo>
                    <a:pt x="8830056" y="1025651"/>
                  </a:lnTo>
                  <a:lnTo>
                    <a:pt x="8830056" y="0"/>
                  </a:lnTo>
                  <a:lnTo>
                    <a:pt x="0" y="0"/>
                  </a:lnTo>
                  <a:lnTo>
                    <a:pt x="0" y="102565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5455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NFL</a:t>
            </a:r>
            <a:r>
              <a:rPr lang="zh-CN" altLang="en-US" dirty="0"/>
              <a:t>定理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3726AAB-7532-407B-A810-96714CC30ED3}"/>
              </a:ext>
            </a:extLst>
          </p:cNvPr>
          <p:cNvGrpSpPr/>
          <p:nvPr/>
        </p:nvGrpSpPr>
        <p:grpSpPr>
          <a:xfrm>
            <a:off x="583787" y="1568664"/>
            <a:ext cx="7976425" cy="4385969"/>
            <a:chOff x="429957" y="1172057"/>
            <a:chExt cx="7976425" cy="4385969"/>
          </a:xfrm>
        </p:grpSpPr>
        <p:sp>
          <p:nvSpPr>
            <p:cNvPr id="21" name="object 3">
              <a:extLst>
                <a:ext uri="{FF2B5EF4-FFF2-40B4-BE49-F238E27FC236}">
                  <a16:creationId xmlns:a16="http://schemas.microsoft.com/office/drawing/2014/main" id="{976E570F-AA10-4472-8246-365296086AF9}"/>
                </a:ext>
              </a:extLst>
            </p:cNvPr>
            <p:cNvSpPr txBox="1"/>
            <p:nvPr/>
          </p:nvSpPr>
          <p:spPr>
            <a:xfrm>
              <a:off x="7009255" y="1616975"/>
              <a:ext cx="254635" cy="2546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2005"/>
                </a:lnSpc>
              </a:pPr>
              <a:r>
                <a:rPr sz="2000" dirty="0">
                  <a:latin typeface="宋体"/>
                  <a:cs typeface="宋体"/>
                </a:rPr>
                <a:t>，</a:t>
              </a:r>
              <a:endParaRPr sz="2000">
                <a:latin typeface="宋体"/>
                <a:cs typeface="宋体"/>
              </a:endParaRPr>
            </a:p>
          </p:txBody>
        </p:sp>
        <p:sp>
          <p:nvSpPr>
            <p:cNvPr id="22" name="object 4">
              <a:extLst>
                <a:ext uri="{FF2B5EF4-FFF2-40B4-BE49-F238E27FC236}">
                  <a16:creationId xmlns:a16="http://schemas.microsoft.com/office/drawing/2014/main" id="{47D28B88-BF19-4795-9780-EE03969F5DBF}"/>
                </a:ext>
              </a:extLst>
            </p:cNvPr>
            <p:cNvSpPr txBox="1"/>
            <p:nvPr/>
          </p:nvSpPr>
          <p:spPr>
            <a:xfrm>
              <a:off x="7120890" y="1172057"/>
              <a:ext cx="1174750" cy="717550"/>
            </a:xfrm>
            <a:prstGeom prst="rect">
              <a:avLst/>
            </a:prstGeom>
          </p:spPr>
          <p:txBody>
            <a:bodyPr vert="horz" wrap="square" lIns="0" tIns="533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420"/>
                </a:spcBef>
              </a:pPr>
              <a:r>
                <a:rPr sz="2000" dirty="0">
                  <a:latin typeface="宋体"/>
                  <a:cs typeface="宋体"/>
                </a:rPr>
                <a:t>代表</a:t>
              </a:r>
              <a:r>
                <a:rPr sz="2000" spc="-15" dirty="0">
                  <a:latin typeface="宋体"/>
                  <a:cs typeface="宋体"/>
                </a:rPr>
                <a:t>算</a:t>
              </a:r>
              <a:r>
                <a:rPr sz="2000" dirty="0">
                  <a:latin typeface="宋体"/>
                  <a:cs typeface="宋体"/>
                </a:rPr>
                <a:t>法</a:t>
              </a:r>
              <a:endParaRPr sz="2000">
                <a:latin typeface="宋体"/>
                <a:cs typeface="宋体"/>
              </a:endParaRPr>
            </a:p>
            <a:p>
              <a:pPr marL="393700">
                <a:lnSpc>
                  <a:spcPct val="100000"/>
                </a:lnSpc>
                <a:spcBef>
                  <a:spcPts val="325"/>
                </a:spcBef>
              </a:pPr>
              <a:r>
                <a:rPr sz="2000" spc="5" dirty="0">
                  <a:latin typeface="宋体"/>
                  <a:cs typeface="宋体"/>
                </a:rPr>
                <a:t>在训练</a:t>
              </a:r>
              <a:endParaRPr sz="2000">
                <a:latin typeface="宋体"/>
                <a:cs typeface="宋体"/>
              </a:endParaRPr>
            </a:p>
          </p:txBody>
        </p:sp>
        <p:sp>
          <p:nvSpPr>
            <p:cNvPr id="23" name="object 5">
              <a:extLst>
                <a:ext uri="{FF2B5EF4-FFF2-40B4-BE49-F238E27FC236}">
                  <a16:creationId xmlns:a16="http://schemas.microsoft.com/office/drawing/2014/main" id="{03B0FB3D-5095-466F-9CC6-50D5ADE54FBC}"/>
                </a:ext>
              </a:extLst>
            </p:cNvPr>
            <p:cNvSpPr txBox="1"/>
            <p:nvPr/>
          </p:nvSpPr>
          <p:spPr>
            <a:xfrm>
              <a:off x="429957" y="1172057"/>
              <a:ext cx="6635115" cy="1103630"/>
            </a:xfrm>
            <a:prstGeom prst="rect">
              <a:avLst/>
            </a:prstGeom>
          </p:spPr>
          <p:txBody>
            <a:bodyPr vert="horz" wrap="square" lIns="0" tIns="533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420"/>
                </a:spcBef>
                <a:tabLst>
                  <a:tab pos="3187065" algn="l"/>
                  <a:tab pos="4711700" algn="l"/>
                </a:tabLst>
              </a:pPr>
              <a:r>
                <a:rPr sz="2000" dirty="0">
                  <a:latin typeface="宋体"/>
                  <a:cs typeface="宋体"/>
                </a:rPr>
                <a:t>简单起</a:t>
              </a:r>
              <a:r>
                <a:rPr sz="2000" spc="-15" dirty="0">
                  <a:latin typeface="宋体"/>
                  <a:cs typeface="宋体"/>
                </a:rPr>
                <a:t>见</a:t>
              </a:r>
              <a:r>
                <a:rPr sz="2000" dirty="0">
                  <a:latin typeface="宋体"/>
                  <a:cs typeface="宋体"/>
                </a:rPr>
                <a:t>，</a:t>
              </a:r>
              <a:r>
                <a:rPr sz="2000" spc="-15" dirty="0">
                  <a:latin typeface="宋体"/>
                  <a:cs typeface="宋体"/>
                </a:rPr>
                <a:t>假</a:t>
              </a:r>
              <a:r>
                <a:rPr sz="2000" dirty="0">
                  <a:latin typeface="宋体"/>
                  <a:cs typeface="宋体"/>
                </a:rPr>
                <a:t>设样本</a:t>
              </a:r>
              <a:r>
                <a:rPr sz="2000" spc="-15" dirty="0">
                  <a:latin typeface="宋体"/>
                  <a:cs typeface="宋体"/>
                </a:rPr>
                <a:t>空</a:t>
              </a:r>
              <a:r>
                <a:rPr sz="2000" dirty="0">
                  <a:latin typeface="宋体"/>
                  <a:cs typeface="宋体"/>
                </a:rPr>
                <a:t>间	和假设空间	离散</a:t>
              </a:r>
              <a:r>
                <a:rPr sz="2000" spc="-5" dirty="0">
                  <a:latin typeface="宋体"/>
                  <a:cs typeface="宋体"/>
                </a:rPr>
                <a:t>,</a:t>
              </a:r>
              <a:r>
                <a:rPr sz="2000" dirty="0">
                  <a:latin typeface="宋体"/>
                  <a:cs typeface="宋体"/>
                </a:rPr>
                <a:t>令</a:t>
              </a:r>
            </a:p>
            <a:p>
              <a:pPr marL="12700">
                <a:lnSpc>
                  <a:spcPct val="100000"/>
                </a:lnSpc>
                <a:spcBef>
                  <a:spcPts val="325"/>
                </a:spcBef>
              </a:pPr>
              <a:r>
                <a:rPr sz="2000" spc="0" dirty="0">
                  <a:latin typeface="宋体"/>
                  <a:cs typeface="宋体"/>
                </a:rPr>
                <a:t>基于</a:t>
              </a:r>
              <a:r>
                <a:rPr sz="2000" dirty="0">
                  <a:latin typeface="宋体"/>
                  <a:cs typeface="宋体"/>
                </a:rPr>
                <a:t>训练</a:t>
              </a:r>
              <a:r>
                <a:rPr sz="2000" spc="-15" dirty="0">
                  <a:latin typeface="宋体"/>
                  <a:cs typeface="宋体"/>
                </a:rPr>
                <a:t>数</a:t>
              </a:r>
              <a:r>
                <a:rPr sz="2000" dirty="0">
                  <a:latin typeface="宋体"/>
                  <a:cs typeface="宋体"/>
                </a:rPr>
                <a:t>据</a:t>
              </a:r>
              <a:r>
                <a:rPr sz="2000" spc="-25" dirty="0">
                  <a:latin typeface="宋体"/>
                  <a:cs typeface="宋体"/>
                </a:rPr>
                <a:t> </a:t>
              </a:r>
              <a:r>
                <a:rPr sz="2000" b="1" i="1" dirty="0">
                  <a:latin typeface="Palatino Linotype"/>
                  <a:cs typeface="Palatino Linotype"/>
                </a:rPr>
                <a:t>X</a:t>
              </a:r>
              <a:r>
                <a:rPr sz="2000" b="1" i="1" spc="5" dirty="0">
                  <a:latin typeface="Palatino Linotype"/>
                  <a:cs typeface="Palatino Linotype"/>
                </a:rPr>
                <a:t> </a:t>
              </a:r>
              <a:r>
                <a:rPr sz="2000" spc="0" dirty="0">
                  <a:latin typeface="宋体"/>
                  <a:cs typeface="宋体"/>
                </a:rPr>
                <a:t>产生</a:t>
              </a:r>
              <a:r>
                <a:rPr sz="2000" dirty="0">
                  <a:latin typeface="宋体"/>
                  <a:cs typeface="宋体"/>
                </a:rPr>
                <a:t>假设</a:t>
              </a:r>
              <a:r>
                <a:rPr sz="2000" spc="-540" dirty="0">
                  <a:latin typeface="宋体"/>
                  <a:cs typeface="宋体"/>
                </a:rPr>
                <a:t> </a:t>
              </a:r>
              <a:r>
                <a:rPr sz="2000" i="1" dirty="0">
                  <a:latin typeface="Palatino Linotype"/>
                  <a:cs typeface="Palatino Linotype"/>
                </a:rPr>
                <a:t>h </a:t>
              </a:r>
              <a:r>
                <a:rPr sz="2000" spc="0" dirty="0">
                  <a:latin typeface="宋体"/>
                  <a:cs typeface="宋体"/>
                </a:rPr>
                <a:t>的概</a:t>
              </a:r>
              <a:r>
                <a:rPr sz="2000" dirty="0">
                  <a:latin typeface="宋体"/>
                  <a:cs typeface="宋体"/>
                </a:rPr>
                <a:t>率，</a:t>
              </a:r>
              <a:r>
                <a:rPr sz="2000" i="1" dirty="0">
                  <a:latin typeface="Palatino Linotype"/>
                  <a:cs typeface="Palatino Linotype"/>
                </a:rPr>
                <a:t>f</a:t>
              </a:r>
              <a:r>
                <a:rPr sz="2000" i="1" spc="-45" dirty="0">
                  <a:latin typeface="Palatino Linotype"/>
                  <a:cs typeface="Palatino Linotype"/>
                </a:rPr>
                <a:t> </a:t>
              </a:r>
              <a:r>
                <a:rPr sz="2000" spc="0" dirty="0">
                  <a:latin typeface="宋体"/>
                  <a:cs typeface="宋体"/>
                </a:rPr>
                <a:t>代表</a:t>
              </a:r>
              <a:r>
                <a:rPr sz="2000" dirty="0">
                  <a:latin typeface="宋体"/>
                  <a:cs typeface="宋体"/>
                </a:rPr>
                <a:t>要学的</a:t>
              </a:r>
              <a:r>
                <a:rPr sz="2000" spc="-15" dirty="0">
                  <a:latin typeface="宋体"/>
                  <a:cs typeface="宋体"/>
                </a:rPr>
                <a:t>目</a:t>
              </a:r>
              <a:r>
                <a:rPr sz="2000" dirty="0">
                  <a:latin typeface="宋体"/>
                  <a:cs typeface="宋体"/>
                </a:rPr>
                <a:t>标函数</a:t>
              </a:r>
            </a:p>
            <a:p>
              <a:pPr marL="12700">
                <a:lnSpc>
                  <a:spcPct val="100000"/>
                </a:lnSpc>
                <a:spcBef>
                  <a:spcPts val="640"/>
                </a:spcBef>
              </a:pPr>
              <a:r>
                <a:rPr sz="2000" dirty="0">
                  <a:latin typeface="宋体"/>
                  <a:cs typeface="宋体"/>
                </a:rPr>
                <a:t>集之外</a:t>
              </a:r>
              <a:r>
                <a:rPr sz="2000" spc="-15" dirty="0">
                  <a:latin typeface="宋体"/>
                  <a:cs typeface="宋体"/>
                </a:rPr>
                <a:t>所</a:t>
              </a:r>
              <a:r>
                <a:rPr sz="2000" dirty="0">
                  <a:latin typeface="宋体"/>
                  <a:cs typeface="宋体"/>
                </a:rPr>
                <a:t>有</a:t>
              </a:r>
              <a:r>
                <a:rPr sz="2000" spc="-15" dirty="0">
                  <a:latin typeface="宋体"/>
                  <a:cs typeface="宋体"/>
                </a:rPr>
                <a:t>样</a:t>
              </a:r>
              <a:r>
                <a:rPr sz="2000" dirty="0">
                  <a:latin typeface="宋体"/>
                  <a:cs typeface="宋体"/>
                </a:rPr>
                <a:t>本上的</a:t>
              </a:r>
              <a:r>
                <a:rPr sz="2000" spc="-15" dirty="0">
                  <a:latin typeface="宋体"/>
                  <a:cs typeface="宋体"/>
                </a:rPr>
                <a:t>总</a:t>
              </a:r>
              <a:r>
                <a:rPr sz="2000" dirty="0">
                  <a:latin typeface="宋体"/>
                  <a:cs typeface="宋体"/>
                </a:rPr>
                <a:t>误</a:t>
              </a:r>
              <a:r>
                <a:rPr sz="2000" spc="-15" dirty="0">
                  <a:latin typeface="宋体"/>
                  <a:cs typeface="宋体"/>
                </a:rPr>
                <a:t>差</a:t>
              </a:r>
              <a:r>
                <a:rPr sz="2000" dirty="0">
                  <a:latin typeface="宋体"/>
                  <a:cs typeface="宋体"/>
                </a:rPr>
                <a:t>为</a:t>
              </a:r>
            </a:p>
          </p:txBody>
        </p:sp>
        <p:sp>
          <p:nvSpPr>
            <p:cNvPr id="24" name="object 6">
              <a:extLst>
                <a:ext uri="{FF2B5EF4-FFF2-40B4-BE49-F238E27FC236}">
                  <a16:creationId xmlns:a16="http://schemas.microsoft.com/office/drawing/2014/main" id="{9B993CBF-6F1E-4C43-95A7-C1C38619499F}"/>
                </a:ext>
              </a:extLst>
            </p:cNvPr>
            <p:cNvSpPr/>
            <p:nvPr/>
          </p:nvSpPr>
          <p:spPr>
            <a:xfrm>
              <a:off x="3233927" y="1280160"/>
              <a:ext cx="262127" cy="2240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7">
              <a:extLst>
                <a:ext uri="{FF2B5EF4-FFF2-40B4-BE49-F238E27FC236}">
                  <a16:creationId xmlns:a16="http://schemas.microsoft.com/office/drawing/2014/main" id="{479124A0-4264-4E5C-99D5-0D1EAE90657C}"/>
                </a:ext>
              </a:extLst>
            </p:cNvPr>
            <p:cNvSpPr/>
            <p:nvPr/>
          </p:nvSpPr>
          <p:spPr>
            <a:xfrm>
              <a:off x="4894579" y="1280160"/>
              <a:ext cx="228600" cy="2057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8">
              <a:extLst>
                <a:ext uri="{FF2B5EF4-FFF2-40B4-BE49-F238E27FC236}">
                  <a16:creationId xmlns:a16="http://schemas.microsoft.com/office/drawing/2014/main" id="{E8393AE0-9CC0-438C-A475-84B58E9EC316}"/>
                </a:ext>
              </a:extLst>
            </p:cNvPr>
            <p:cNvSpPr/>
            <p:nvPr/>
          </p:nvSpPr>
          <p:spPr>
            <a:xfrm>
              <a:off x="6065520" y="1264919"/>
              <a:ext cx="1059179" cy="2468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796E35E1-40F8-4364-BFBE-F57163003EDF}"/>
                </a:ext>
              </a:extLst>
            </p:cNvPr>
            <p:cNvSpPr/>
            <p:nvPr/>
          </p:nvSpPr>
          <p:spPr>
            <a:xfrm>
              <a:off x="8141207" y="1298447"/>
              <a:ext cx="265175" cy="2164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0">
              <a:extLst>
                <a:ext uri="{FF2B5EF4-FFF2-40B4-BE49-F238E27FC236}">
                  <a16:creationId xmlns:a16="http://schemas.microsoft.com/office/drawing/2014/main" id="{03186B09-CB2E-4234-BAE8-B82A654F2B86}"/>
                </a:ext>
              </a:extLst>
            </p:cNvPr>
            <p:cNvSpPr/>
            <p:nvPr/>
          </p:nvSpPr>
          <p:spPr>
            <a:xfrm>
              <a:off x="7171943" y="1655064"/>
              <a:ext cx="265175" cy="2179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1">
              <a:extLst>
                <a:ext uri="{FF2B5EF4-FFF2-40B4-BE49-F238E27FC236}">
                  <a16:creationId xmlns:a16="http://schemas.microsoft.com/office/drawing/2014/main" id="{7B6580E9-680D-495A-A7E0-21E98FEEEE63}"/>
                </a:ext>
              </a:extLst>
            </p:cNvPr>
            <p:cNvSpPr/>
            <p:nvPr/>
          </p:nvSpPr>
          <p:spPr>
            <a:xfrm>
              <a:off x="574548" y="2447544"/>
              <a:ext cx="7463028" cy="86410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2">
              <a:extLst>
                <a:ext uri="{FF2B5EF4-FFF2-40B4-BE49-F238E27FC236}">
                  <a16:creationId xmlns:a16="http://schemas.microsoft.com/office/drawing/2014/main" id="{0350DE1E-C381-453D-A932-9D20216867A7}"/>
                </a:ext>
              </a:extLst>
            </p:cNvPr>
            <p:cNvSpPr txBox="1"/>
            <p:nvPr/>
          </p:nvSpPr>
          <p:spPr>
            <a:xfrm>
              <a:off x="496316" y="3769867"/>
              <a:ext cx="4861560" cy="3308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0" dirty="0">
                  <a:latin typeface="宋体"/>
                  <a:cs typeface="宋体"/>
                </a:rPr>
                <a:t>考虑</a:t>
              </a:r>
              <a:r>
                <a:rPr sz="2000" dirty="0">
                  <a:latin typeface="宋体"/>
                  <a:cs typeface="宋体"/>
                </a:rPr>
                <a:t>二分类问题</a:t>
              </a:r>
              <a:r>
                <a:rPr sz="2000" spc="-15" dirty="0">
                  <a:latin typeface="宋体"/>
                  <a:cs typeface="宋体"/>
                </a:rPr>
                <a:t>，</a:t>
              </a:r>
              <a:r>
                <a:rPr sz="2000" dirty="0">
                  <a:latin typeface="宋体"/>
                  <a:cs typeface="宋体"/>
                </a:rPr>
                <a:t>目标函数可</a:t>
              </a:r>
              <a:r>
                <a:rPr sz="2000" spc="-15" dirty="0">
                  <a:latin typeface="宋体"/>
                  <a:cs typeface="宋体"/>
                </a:rPr>
                <a:t>以</a:t>
              </a:r>
              <a:r>
                <a:rPr sz="2000" dirty="0">
                  <a:latin typeface="宋体"/>
                  <a:cs typeface="宋体"/>
                </a:rPr>
                <a:t>为任何函数</a:t>
              </a:r>
              <a:endParaRPr sz="2000">
                <a:latin typeface="宋体"/>
                <a:cs typeface="宋体"/>
              </a:endParaRPr>
            </a:p>
          </p:txBody>
        </p:sp>
        <p:sp>
          <p:nvSpPr>
            <p:cNvPr id="31" name="object 13">
              <a:extLst>
                <a:ext uri="{FF2B5EF4-FFF2-40B4-BE49-F238E27FC236}">
                  <a16:creationId xmlns:a16="http://schemas.microsoft.com/office/drawing/2014/main" id="{DF50E1A6-EE39-434A-8D23-930497B22A54}"/>
                </a:ext>
              </a:extLst>
            </p:cNvPr>
            <p:cNvSpPr txBox="1"/>
            <p:nvPr/>
          </p:nvSpPr>
          <p:spPr>
            <a:xfrm>
              <a:off x="6136513" y="3828300"/>
              <a:ext cx="254635" cy="2546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2005"/>
                </a:lnSpc>
              </a:pPr>
              <a:r>
                <a:rPr sz="2000" dirty="0">
                  <a:latin typeface="宋体"/>
                  <a:cs typeface="宋体"/>
                </a:rPr>
                <a:t>，</a:t>
              </a:r>
              <a:endParaRPr sz="2000">
                <a:latin typeface="宋体"/>
                <a:cs typeface="宋体"/>
              </a:endParaRPr>
            </a:p>
          </p:txBody>
        </p:sp>
        <p:sp>
          <p:nvSpPr>
            <p:cNvPr id="32" name="object 14">
              <a:extLst>
                <a:ext uri="{FF2B5EF4-FFF2-40B4-BE49-F238E27FC236}">
                  <a16:creationId xmlns:a16="http://schemas.microsoft.com/office/drawing/2014/main" id="{8B6AA587-CA98-42F6-8E51-D97C115FF02D}"/>
                </a:ext>
              </a:extLst>
            </p:cNvPr>
            <p:cNvSpPr txBox="1"/>
            <p:nvPr/>
          </p:nvSpPr>
          <p:spPr>
            <a:xfrm>
              <a:off x="6379848" y="3769867"/>
              <a:ext cx="1553210" cy="3308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" dirty="0">
                  <a:latin typeface="宋体"/>
                  <a:cs typeface="宋体"/>
                </a:rPr>
                <a:t>，</a:t>
              </a:r>
              <a:r>
                <a:rPr sz="2000" dirty="0">
                  <a:latin typeface="宋体"/>
                  <a:cs typeface="宋体"/>
                </a:rPr>
                <a:t>函</a:t>
              </a:r>
              <a:r>
                <a:rPr sz="2000" spc="-10" dirty="0">
                  <a:latin typeface="宋体"/>
                  <a:cs typeface="宋体"/>
                </a:rPr>
                <a:t>数</a:t>
              </a:r>
              <a:r>
                <a:rPr sz="2000" dirty="0">
                  <a:latin typeface="宋体"/>
                  <a:cs typeface="宋体"/>
                </a:rPr>
                <a:t>空间为</a:t>
              </a:r>
              <a:endParaRPr sz="2000">
                <a:latin typeface="宋体"/>
                <a:cs typeface="宋体"/>
              </a:endParaRPr>
            </a:p>
          </p:txBody>
        </p:sp>
        <p:sp>
          <p:nvSpPr>
            <p:cNvPr id="33" name="object 15">
              <a:extLst>
                <a:ext uri="{FF2B5EF4-FFF2-40B4-BE49-F238E27FC236}">
                  <a16:creationId xmlns:a16="http://schemas.microsoft.com/office/drawing/2014/main" id="{B0923134-A2C3-43B1-8705-CBE9CAFC728E}"/>
                </a:ext>
              </a:extLst>
            </p:cNvPr>
            <p:cNvSpPr txBox="1"/>
            <p:nvPr/>
          </p:nvSpPr>
          <p:spPr>
            <a:xfrm>
              <a:off x="1386586" y="4123690"/>
              <a:ext cx="5077460" cy="3308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0" dirty="0">
                  <a:latin typeface="宋体"/>
                  <a:cs typeface="宋体"/>
                </a:rPr>
                <a:t>，</a:t>
              </a:r>
              <a:r>
                <a:rPr sz="2000" dirty="0">
                  <a:latin typeface="宋体"/>
                  <a:cs typeface="宋体"/>
                </a:rPr>
                <a:t>对所有可</a:t>
              </a:r>
              <a:r>
                <a:rPr sz="2000" spc="-15" dirty="0">
                  <a:latin typeface="宋体"/>
                  <a:cs typeface="宋体"/>
                </a:rPr>
                <a:t>能</a:t>
              </a:r>
              <a:r>
                <a:rPr sz="2000" dirty="0">
                  <a:latin typeface="宋体"/>
                  <a:cs typeface="宋体"/>
                </a:rPr>
                <a:t>的</a:t>
              </a:r>
              <a:r>
                <a:rPr sz="2000" spc="-340" dirty="0">
                  <a:latin typeface="宋体"/>
                  <a:cs typeface="宋体"/>
                </a:rPr>
                <a:t> </a:t>
              </a:r>
              <a:r>
                <a:rPr sz="2000" i="1" dirty="0">
                  <a:latin typeface="Palatino Linotype"/>
                  <a:cs typeface="Palatino Linotype"/>
                </a:rPr>
                <a:t>f</a:t>
              </a:r>
              <a:r>
                <a:rPr sz="2000" i="1" spc="-10" dirty="0">
                  <a:latin typeface="Palatino Linotype"/>
                  <a:cs typeface="Palatino Linotype"/>
                </a:rPr>
                <a:t> </a:t>
              </a:r>
              <a:r>
                <a:rPr sz="2000" spc="0" dirty="0">
                  <a:latin typeface="宋体"/>
                  <a:cs typeface="宋体"/>
                </a:rPr>
                <a:t>按均</a:t>
              </a:r>
              <a:r>
                <a:rPr sz="2000" dirty="0">
                  <a:latin typeface="宋体"/>
                  <a:cs typeface="宋体"/>
                </a:rPr>
                <a:t>匀分</a:t>
              </a:r>
              <a:r>
                <a:rPr sz="2000" spc="-15" dirty="0">
                  <a:latin typeface="宋体"/>
                  <a:cs typeface="宋体"/>
                </a:rPr>
                <a:t>布</a:t>
              </a:r>
              <a:r>
                <a:rPr sz="2000" dirty="0">
                  <a:latin typeface="宋体"/>
                  <a:cs typeface="宋体"/>
                </a:rPr>
                <a:t>对误</a:t>
              </a:r>
              <a:r>
                <a:rPr sz="2000" spc="-15" dirty="0">
                  <a:latin typeface="宋体"/>
                  <a:cs typeface="宋体"/>
                </a:rPr>
                <a:t>差</a:t>
              </a:r>
              <a:r>
                <a:rPr sz="2000" dirty="0">
                  <a:latin typeface="宋体"/>
                  <a:cs typeface="宋体"/>
                </a:rPr>
                <a:t>求和</a:t>
              </a:r>
              <a:r>
                <a:rPr sz="2000" spc="-15" dirty="0">
                  <a:latin typeface="宋体"/>
                  <a:cs typeface="宋体"/>
                </a:rPr>
                <a:t>，</a:t>
              </a:r>
              <a:r>
                <a:rPr sz="2000" dirty="0">
                  <a:latin typeface="宋体"/>
                  <a:cs typeface="宋体"/>
                </a:rPr>
                <a:t>有</a:t>
              </a:r>
              <a:endParaRPr sz="2000">
                <a:latin typeface="宋体"/>
                <a:cs typeface="宋体"/>
              </a:endParaRPr>
            </a:p>
          </p:txBody>
        </p:sp>
        <p:sp>
          <p:nvSpPr>
            <p:cNvPr id="34" name="object 16">
              <a:extLst>
                <a:ext uri="{FF2B5EF4-FFF2-40B4-BE49-F238E27FC236}">
                  <a16:creationId xmlns:a16="http://schemas.microsoft.com/office/drawing/2014/main" id="{F530AA73-9858-427B-AFA5-0F1DEC9054B2}"/>
                </a:ext>
              </a:extLst>
            </p:cNvPr>
            <p:cNvSpPr/>
            <p:nvPr/>
          </p:nvSpPr>
          <p:spPr>
            <a:xfrm>
              <a:off x="5370576" y="3852671"/>
              <a:ext cx="1037844" cy="2286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17">
              <a:extLst>
                <a:ext uri="{FF2B5EF4-FFF2-40B4-BE49-F238E27FC236}">
                  <a16:creationId xmlns:a16="http://schemas.microsoft.com/office/drawing/2014/main" id="{02441221-3C89-4B21-8B63-AC710907A08F}"/>
                </a:ext>
              </a:extLst>
            </p:cNvPr>
            <p:cNvSpPr/>
            <p:nvPr/>
          </p:nvSpPr>
          <p:spPr>
            <a:xfrm>
              <a:off x="537972" y="4168140"/>
              <a:ext cx="832104" cy="3032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18">
              <a:extLst>
                <a:ext uri="{FF2B5EF4-FFF2-40B4-BE49-F238E27FC236}">
                  <a16:creationId xmlns:a16="http://schemas.microsoft.com/office/drawing/2014/main" id="{FAB49D81-6E24-4A8D-9067-1AD92A28A7A8}"/>
                </a:ext>
              </a:extLst>
            </p:cNvPr>
            <p:cNvSpPr/>
            <p:nvPr/>
          </p:nvSpPr>
          <p:spPr>
            <a:xfrm>
              <a:off x="594359" y="4727447"/>
              <a:ext cx="7677911" cy="83057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08079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NFL</a:t>
            </a:r>
            <a:r>
              <a:rPr lang="zh-CN" altLang="en-US" dirty="0"/>
              <a:t>定理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224CEF8-83F8-4A22-BE57-B134D1DFEAA0}"/>
              </a:ext>
            </a:extLst>
          </p:cNvPr>
          <p:cNvSpPr/>
          <p:nvPr/>
        </p:nvSpPr>
        <p:spPr>
          <a:xfrm>
            <a:off x="522731" y="1208532"/>
            <a:ext cx="7741920" cy="3383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14CEB500-DA47-442B-BEE0-A2236F2A06E3}"/>
              </a:ext>
            </a:extLst>
          </p:cNvPr>
          <p:cNvSpPr/>
          <p:nvPr/>
        </p:nvSpPr>
        <p:spPr>
          <a:xfrm>
            <a:off x="2494788" y="4479035"/>
            <a:ext cx="2891028" cy="937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79C0E48A-FA4D-4686-A36D-C894DFA926CE}"/>
              </a:ext>
            </a:extLst>
          </p:cNvPr>
          <p:cNvSpPr txBox="1"/>
          <p:nvPr/>
        </p:nvSpPr>
        <p:spPr>
          <a:xfrm>
            <a:off x="6046470" y="4716907"/>
            <a:ext cx="2557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0" dirty="0">
                <a:solidFill>
                  <a:srgbClr val="FF0000"/>
                </a:solidFill>
                <a:latin typeface="Microsoft JhengHei"/>
                <a:cs typeface="Microsoft JhengHei"/>
              </a:rPr>
              <a:t>总误差与学习算法无关！</a:t>
            </a:r>
            <a:endParaRPr sz="1800" dirty="0">
              <a:latin typeface="Microsoft JhengHei"/>
              <a:cs typeface="Microsoft JhengHei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3B417618-BA32-4A42-BD48-A018ED288706}"/>
              </a:ext>
            </a:extLst>
          </p:cNvPr>
          <p:cNvSpPr/>
          <p:nvPr/>
        </p:nvSpPr>
        <p:spPr>
          <a:xfrm>
            <a:off x="7025640" y="5087111"/>
            <a:ext cx="332740" cy="577850"/>
          </a:xfrm>
          <a:custGeom>
            <a:avLst/>
            <a:gdLst/>
            <a:ahLst/>
            <a:cxnLst/>
            <a:rect l="l" t="t" r="r" b="b"/>
            <a:pathLst>
              <a:path w="332740" h="577850">
                <a:moveTo>
                  <a:pt x="0" y="411479"/>
                </a:moveTo>
                <a:lnTo>
                  <a:pt x="83058" y="411479"/>
                </a:lnTo>
                <a:lnTo>
                  <a:pt x="83058" y="0"/>
                </a:lnTo>
                <a:lnTo>
                  <a:pt x="249174" y="0"/>
                </a:lnTo>
                <a:lnTo>
                  <a:pt x="249174" y="411479"/>
                </a:lnTo>
                <a:lnTo>
                  <a:pt x="332232" y="411479"/>
                </a:lnTo>
                <a:lnTo>
                  <a:pt x="166116" y="577595"/>
                </a:lnTo>
                <a:lnTo>
                  <a:pt x="0" y="411479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869E812B-8F29-4DF2-995D-5507A12909E0}"/>
              </a:ext>
            </a:extLst>
          </p:cNvPr>
          <p:cNvSpPr txBox="1"/>
          <p:nvPr/>
        </p:nvSpPr>
        <p:spPr>
          <a:xfrm>
            <a:off x="6087871" y="5785815"/>
            <a:ext cx="2476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0" dirty="0">
                <a:solidFill>
                  <a:srgbClr val="FF0000"/>
                </a:solidFill>
                <a:latin typeface="Microsoft JhengHei"/>
                <a:cs typeface="Microsoft JhengHei"/>
              </a:rPr>
              <a:t>所有算法一样好！</a:t>
            </a:r>
            <a:endParaRPr sz="240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674804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NFL</a:t>
            </a:r>
            <a:r>
              <a:rPr lang="zh-CN" altLang="en-US" dirty="0"/>
              <a:t>定理的寓意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8817F835-2704-485D-BEC4-83319D51DCB1}"/>
              </a:ext>
            </a:extLst>
          </p:cNvPr>
          <p:cNvSpPr txBox="1"/>
          <p:nvPr/>
        </p:nvSpPr>
        <p:spPr>
          <a:xfrm>
            <a:off x="504647" y="1450085"/>
            <a:ext cx="8315959" cy="20774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NFL</a:t>
            </a:r>
            <a:r>
              <a:rPr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定理的重要前提：</a:t>
            </a:r>
            <a:endParaRPr sz="2400" b="1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  </a:t>
            </a:r>
            <a:r>
              <a:rPr sz="2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所有“问题”出现的机会相同、或所有问题同等重要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。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>
              <a:lnSpc>
                <a:spcPct val="100000"/>
              </a:lnSpc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1675"/>
              </a:spcBef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实际情形并非如此；我们通常只关注自己正在试图解决的问题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6C6075-2BC1-4802-B3D5-319F973635C1}"/>
              </a:ext>
            </a:extLst>
          </p:cNvPr>
          <p:cNvSpPr/>
          <p:nvPr/>
        </p:nvSpPr>
        <p:spPr>
          <a:xfrm>
            <a:off x="0" y="4635411"/>
            <a:ext cx="9143999" cy="1141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脱离具体问题，空泛地谈论“什么学习算法更好”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毫无意义 ！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52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33FCF5E-47A4-48F1-9F88-3114C77A5C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 在“循证医学”（</a:t>
            </a:r>
            <a:r>
              <a:rPr lang="en-US" altLang="zh-CN" dirty="0"/>
              <a:t>evidence-based medicine</a:t>
            </a:r>
            <a:r>
              <a:rPr lang="zh-CN" altLang="en-US" dirty="0"/>
              <a:t>）中，针对特定的临床问题，先要对相关研究报告进行详尽评估。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911D8B-5887-4C50-8DAB-0CABB21E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“文献筛选”的故事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8A75053-B5DC-4486-BBE1-749CB377D1B5}"/>
              </a:ext>
            </a:extLst>
          </p:cNvPr>
          <p:cNvGrpSpPr/>
          <p:nvPr/>
        </p:nvGrpSpPr>
        <p:grpSpPr>
          <a:xfrm>
            <a:off x="1148637" y="2302525"/>
            <a:ext cx="7279267" cy="4004116"/>
            <a:chOff x="1187196" y="2351571"/>
            <a:chExt cx="6134989" cy="3415244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843C5477-BA4D-40DE-8784-4FF8EBF11EB8}"/>
                </a:ext>
              </a:extLst>
            </p:cNvPr>
            <p:cNvSpPr/>
            <p:nvPr/>
          </p:nvSpPr>
          <p:spPr>
            <a:xfrm>
              <a:off x="1187196" y="2708148"/>
              <a:ext cx="5271516" cy="30586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823EBECC-3263-4FB3-A627-0604542A0BBC}"/>
                </a:ext>
              </a:extLst>
            </p:cNvPr>
            <p:cNvSpPr/>
            <p:nvPr/>
          </p:nvSpPr>
          <p:spPr>
            <a:xfrm>
              <a:off x="3609721" y="2854705"/>
              <a:ext cx="680720" cy="1318895"/>
            </a:xfrm>
            <a:custGeom>
              <a:avLst/>
              <a:gdLst/>
              <a:ahLst/>
              <a:cxnLst/>
              <a:rect l="l" t="t" r="r" b="b"/>
              <a:pathLst>
                <a:path w="680720" h="1318895">
                  <a:moveTo>
                    <a:pt x="186435" y="918210"/>
                  </a:moveTo>
                  <a:lnTo>
                    <a:pt x="319404" y="1318895"/>
                  </a:lnTo>
                  <a:lnTo>
                    <a:pt x="680465" y="1239901"/>
                  </a:lnTo>
                  <a:lnTo>
                    <a:pt x="534796" y="1145032"/>
                  </a:lnTo>
                  <a:lnTo>
                    <a:pt x="549068" y="1096057"/>
                  </a:lnTo>
                  <a:lnTo>
                    <a:pt x="560662" y="1046958"/>
                  </a:lnTo>
                  <a:lnTo>
                    <a:pt x="566833" y="1013079"/>
                  </a:lnTo>
                  <a:lnTo>
                    <a:pt x="332104" y="1013079"/>
                  </a:lnTo>
                  <a:lnTo>
                    <a:pt x="186435" y="918210"/>
                  </a:lnTo>
                  <a:close/>
                </a:path>
                <a:path w="680720" h="1318895">
                  <a:moveTo>
                    <a:pt x="0" y="0"/>
                  </a:moveTo>
                  <a:lnTo>
                    <a:pt x="39264" y="27249"/>
                  </a:lnTo>
                  <a:lnTo>
                    <a:pt x="76551" y="56512"/>
                  </a:lnTo>
                  <a:lnTo>
                    <a:pt x="111829" y="87692"/>
                  </a:lnTo>
                  <a:lnTo>
                    <a:pt x="145065" y="120692"/>
                  </a:lnTo>
                  <a:lnTo>
                    <a:pt x="176227" y="155414"/>
                  </a:lnTo>
                  <a:lnTo>
                    <a:pt x="205285" y="191762"/>
                  </a:lnTo>
                  <a:lnTo>
                    <a:pt x="232206" y="229637"/>
                  </a:lnTo>
                  <a:lnTo>
                    <a:pt x="256958" y="268943"/>
                  </a:lnTo>
                  <a:lnTo>
                    <a:pt x="279510" y="309583"/>
                  </a:lnTo>
                  <a:lnTo>
                    <a:pt x="299829" y="351459"/>
                  </a:lnTo>
                  <a:lnTo>
                    <a:pt x="317885" y="394474"/>
                  </a:lnTo>
                  <a:lnTo>
                    <a:pt x="333644" y="438531"/>
                  </a:lnTo>
                  <a:lnTo>
                    <a:pt x="347076" y="483532"/>
                  </a:lnTo>
                  <a:lnTo>
                    <a:pt x="358149" y="529380"/>
                  </a:lnTo>
                  <a:lnTo>
                    <a:pt x="366830" y="575979"/>
                  </a:lnTo>
                  <a:lnTo>
                    <a:pt x="373088" y="623231"/>
                  </a:lnTo>
                  <a:lnTo>
                    <a:pt x="376891" y="671038"/>
                  </a:lnTo>
                  <a:lnTo>
                    <a:pt x="378207" y="719304"/>
                  </a:lnTo>
                  <a:lnTo>
                    <a:pt x="377005" y="767930"/>
                  </a:lnTo>
                  <a:lnTo>
                    <a:pt x="373253" y="816821"/>
                  </a:lnTo>
                  <a:lnTo>
                    <a:pt x="366919" y="865879"/>
                  </a:lnTo>
                  <a:lnTo>
                    <a:pt x="357970" y="915005"/>
                  </a:lnTo>
                  <a:lnTo>
                    <a:pt x="346376" y="964104"/>
                  </a:lnTo>
                  <a:lnTo>
                    <a:pt x="332104" y="1013079"/>
                  </a:lnTo>
                  <a:lnTo>
                    <a:pt x="566833" y="1013079"/>
                  </a:lnTo>
                  <a:lnTo>
                    <a:pt x="569611" y="997832"/>
                  </a:lnTo>
                  <a:lnTo>
                    <a:pt x="575945" y="948774"/>
                  </a:lnTo>
                  <a:lnTo>
                    <a:pt x="579697" y="899883"/>
                  </a:lnTo>
                  <a:lnTo>
                    <a:pt x="580899" y="851257"/>
                  </a:lnTo>
                  <a:lnTo>
                    <a:pt x="579583" y="802991"/>
                  </a:lnTo>
                  <a:lnTo>
                    <a:pt x="575780" y="755184"/>
                  </a:lnTo>
                  <a:lnTo>
                    <a:pt x="569522" y="707932"/>
                  </a:lnTo>
                  <a:lnTo>
                    <a:pt x="560841" y="661333"/>
                  </a:lnTo>
                  <a:lnTo>
                    <a:pt x="549768" y="615485"/>
                  </a:lnTo>
                  <a:lnTo>
                    <a:pt x="536336" y="570484"/>
                  </a:lnTo>
                  <a:lnTo>
                    <a:pt x="520577" y="526427"/>
                  </a:lnTo>
                  <a:lnTo>
                    <a:pt x="502521" y="483412"/>
                  </a:lnTo>
                  <a:lnTo>
                    <a:pt x="482202" y="441536"/>
                  </a:lnTo>
                  <a:lnTo>
                    <a:pt x="459650" y="400896"/>
                  </a:lnTo>
                  <a:lnTo>
                    <a:pt x="434898" y="361590"/>
                  </a:lnTo>
                  <a:lnTo>
                    <a:pt x="407977" y="323715"/>
                  </a:lnTo>
                  <a:lnTo>
                    <a:pt x="378919" y="287367"/>
                  </a:lnTo>
                  <a:lnTo>
                    <a:pt x="347757" y="252645"/>
                  </a:lnTo>
                  <a:lnTo>
                    <a:pt x="314521" y="219645"/>
                  </a:lnTo>
                  <a:lnTo>
                    <a:pt x="279243" y="188465"/>
                  </a:lnTo>
                  <a:lnTo>
                    <a:pt x="241956" y="159202"/>
                  </a:lnTo>
                  <a:lnTo>
                    <a:pt x="202691" y="131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19036919-4BD6-4526-B23C-13BB1E15C015}"/>
                </a:ext>
              </a:extLst>
            </p:cNvPr>
            <p:cNvSpPr/>
            <p:nvPr/>
          </p:nvSpPr>
          <p:spPr>
            <a:xfrm>
              <a:off x="2375789" y="2722721"/>
              <a:ext cx="1330325" cy="571500"/>
            </a:xfrm>
            <a:custGeom>
              <a:avLst/>
              <a:gdLst/>
              <a:ahLst/>
              <a:cxnLst/>
              <a:rect l="l" t="t" r="r" b="b"/>
              <a:pathLst>
                <a:path w="1330325" h="571500">
                  <a:moveTo>
                    <a:pt x="768812" y="0"/>
                  </a:moveTo>
                  <a:lnTo>
                    <a:pt x="724776" y="1956"/>
                  </a:lnTo>
                  <a:lnTo>
                    <a:pt x="680817" y="6146"/>
                  </a:lnTo>
                  <a:lnTo>
                    <a:pt x="637020" y="12549"/>
                  </a:lnTo>
                  <a:lnTo>
                    <a:pt x="593472" y="21144"/>
                  </a:lnTo>
                  <a:lnTo>
                    <a:pt x="550256" y="31910"/>
                  </a:lnTo>
                  <a:lnTo>
                    <a:pt x="507459" y="44825"/>
                  </a:lnTo>
                  <a:lnTo>
                    <a:pt x="465166" y="59867"/>
                  </a:lnTo>
                  <a:lnTo>
                    <a:pt x="423462" y="77017"/>
                  </a:lnTo>
                  <a:lnTo>
                    <a:pt x="382432" y="96253"/>
                  </a:lnTo>
                  <a:lnTo>
                    <a:pt x="342162" y="117553"/>
                  </a:lnTo>
                  <a:lnTo>
                    <a:pt x="302737" y="140897"/>
                  </a:lnTo>
                  <a:lnTo>
                    <a:pt x="264242" y="166263"/>
                  </a:lnTo>
                  <a:lnTo>
                    <a:pt x="226762" y="193630"/>
                  </a:lnTo>
                  <a:lnTo>
                    <a:pt x="190383" y="222977"/>
                  </a:lnTo>
                  <a:lnTo>
                    <a:pt x="155190" y="254283"/>
                  </a:lnTo>
                  <a:lnTo>
                    <a:pt x="121268" y="287526"/>
                  </a:lnTo>
                  <a:lnTo>
                    <a:pt x="88703" y="322686"/>
                  </a:lnTo>
                  <a:lnTo>
                    <a:pt x="57580" y="359741"/>
                  </a:lnTo>
                  <a:lnTo>
                    <a:pt x="27983" y="398670"/>
                  </a:lnTo>
                  <a:lnTo>
                    <a:pt x="0" y="439452"/>
                  </a:lnTo>
                  <a:lnTo>
                    <a:pt x="202691" y="571405"/>
                  </a:lnTo>
                  <a:lnTo>
                    <a:pt x="230668" y="530649"/>
                  </a:lnTo>
                  <a:lnTo>
                    <a:pt x="260302" y="491702"/>
                  </a:lnTo>
                  <a:lnTo>
                    <a:pt x="291507" y="454593"/>
                  </a:lnTo>
                  <a:lnTo>
                    <a:pt x="324198" y="419349"/>
                  </a:lnTo>
                  <a:lnTo>
                    <a:pt x="358288" y="385998"/>
                  </a:lnTo>
                  <a:lnTo>
                    <a:pt x="393690" y="354569"/>
                  </a:lnTo>
                  <a:lnTo>
                    <a:pt x="430319" y="325088"/>
                  </a:lnTo>
                  <a:lnTo>
                    <a:pt x="468089" y="297584"/>
                  </a:lnTo>
                  <a:lnTo>
                    <a:pt x="506913" y="272086"/>
                  </a:lnTo>
                  <a:lnTo>
                    <a:pt x="546706" y="248620"/>
                  </a:lnTo>
                  <a:lnTo>
                    <a:pt x="587380" y="227214"/>
                  </a:lnTo>
                  <a:lnTo>
                    <a:pt x="628851" y="207897"/>
                  </a:lnTo>
                  <a:lnTo>
                    <a:pt x="671031" y="190697"/>
                  </a:lnTo>
                  <a:lnTo>
                    <a:pt x="713835" y="175641"/>
                  </a:lnTo>
                  <a:lnTo>
                    <a:pt x="757176" y="162757"/>
                  </a:lnTo>
                  <a:lnTo>
                    <a:pt x="800969" y="152074"/>
                  </a:lnTo>
                  <a:lnTo>
                    <a:pt x="845127" y="143618"/>
                  </a:lnTo>
                  <a:lnTo>
                    <a:pt x="889564" y="137419"/>
                  </a:lnTo>
                  <a:lnTo>
                    <a:pt x="934193" y="133503"/>
                  </a:lnTo>
                  <a:lnTo>
                    <a:pt x="978930" y="131899"/>
                  </a:lnTo>
                  <a:lnTo>
                    <a:pt x="1233792" y="131899"/>
                  </a:lnTo>
                  <a:lnTo>
                    <a:pt x="1194672" y="107969"/>
                  </a:lnTo>
                  <a:lnTo>
                    <a:pt x="1154552" y="86419"/>
                  </a:lnTo>
                  <a:lnTo>
                    <a:pt x="1113657" y="67316"/>
                  </a:lnTo>
                  <a:lnTo>
                    <a:pt x="1072071" y="50638"/>
                  </a:lnTo>
                  <a:lnTo>
                    <a:pt x="1029881" y="36363"/>
                  </a:lnTo>
                  <a:lnTo>
                    <a:pt x="987171" y="24470"/>
                  </a:lnTo>
                  <a:lnTo>
                    <a:pt x="944027" y="14938"/>
                  </a:lnTo>
                  <a:lnTo>
                    <a:pt x="900533" y="7747"/>
                  </a:lnTo>
                  <a:lnTo>
                    <a:pt x="856776" y="2874"/>
                  </a:lnTo>
                  <a:lnTo>
                    <a:pt x="812841" y="298"/>
                  </a:lnTo>
                  <a:lnTo>
                    <a:pt x="768812" y="0"/>
                  </a:lnTo>
                  <a:close/>
                </a:path>
                <a:path w="1330325" h="571500">
                  <a:moveTo>
                    <a:pt x="1233792" y="131899"/>
                  </a:moveTo>
                  <a:lnTo>
                    <a:pt x="978930" y="131899"/>
                  </a:lnTo>
                  <a:lnTo>
                    <a:pt x="1023687" y="132635"/>
                  </a:lnTo>
                  <a:lnTo>
                    <a:pt x="1068378" y="135739"/>
                  </a:lnTo>
                  <a:lnTo>
                    <a:pt x="1112918" y="141238"/>
                  </a:lnTo>
                  <a:lnTo>
                    <a:pt x="1157220" y="149161"/>
                  </a:lnTo>
                  <a:lnTo>
                    <a:pt x="1201197" y="159535"/>
                  </a:lnTo>
                  <a:lnTo>
                    <a:pt x="1244765" y="172388"/>
                  </a:lnTo>
                  <a:lnTo>
                    <a:pt x="1287836" y="187749"/>
                  </a:lnTo>
                  <a:lnTo>
                    <a:pt x="1330325" y="205645"/>
                  </a:lnTo>
                  <a:lnTo>
                    <a:pt x="1307280" y="185884"/>
                  </a:lnTo>
                  <a:lnTo>
                    <a:pt x="1283509" y="167005"/>
                  </a:lnTo>
                  <a:lnTo>
                    <a:pt x="1259048" y="149030"/>
                  </a:lnTo>
                  <a:lnTo>
                    <a:pt x="1233792" y="131899"/>
                  </a:lnTo>
                  <a:close/>
                </a:path>
              </a:pathLst>
            </a:custGeom>
            <a:solidFill>
              <a:srgbClr val="000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A0B0C2A6-8DD2-48F0-BC4C-D05945EB0D5C}"/>
                </a:ext>
              </a:extLst>
            </p:cNvPr>
            <p:cNvSpPr/>
            <p:nvPr/>
          </p:nvSpPr>
          <p:spPr>
            <a:xfrm>
              <a:off x="2375789" y="2722721"/>
              <a:ext cx="1914525" cy="1450975"/>
            </a:xfrm>
            <a:custGeom>
              <a:avLst/>
              <a:gdLst/>
              <a:ahLst/>
              <a:cxnLst/>
              <a:rect l="l" t="t" r="r" b="b"/>
              <a:pathLst>
                <a:path w="1914525" h="1450975">
                  <a:moveTo>
                    <a:pt x="1330325" y="205645"/>
                  </a:moveTo>
                  <a:lnTo>
                    <a:pt x="1287836" y="187749"/>
                  </a:lnTo>
                  <a:lnTo>
                    <a:pt x="1244765" y="172388"/>
                  </a:lnTo>
                  <a:lnTo>
                    <a:pt x="1201197" y="159535"/>
                  </a:lnTo>
                  <a:lnTo>
                    <a:pt x="1157220" y="149161"/>
                  </a:lnTo>
                  <a:lnTo>
                    <a:pt x="1112918" y="141238"/>
                  </a:lnTo>
                  <a:lnTo>
                    <a:pt x="1068378" y="135739"/>
                  </a:lnTo>
                  <a:lnTo>
                    <a:pt x="1023687" y="132635"/>
                  </a:lnTo>
                  <a:lnTo>
                    <a:pt x="978930" y="131899"/>
                  </a:lnTo>
                  <a:lnTo>
                    <a:pt x="934193" y="133503"/>
                  </a:lnTo>
                  <a:lnTo>
                    <a:pt x="889564" y="137419"/>
                  </a:lnTo>
                  <a:lnTo>
                    <a:pt x="845127" y="143618"/>
                  </a:lnTo>
                  <a:lnTo>
                    <a:pt x="800969" y="152074"/>
                  </a:lnTo>
                  <a:lnTo>
                    <a:pt x="757176" y="162757"/>
                  </a:lnTo>
                  <a:lnTo>
                    <a:pt x="713835" y="175641"/>
                  </a:lnTo>
                  <a:lnTo>
                    <a:pt x="671031" y="190697"/>
                  </a:lnTo>
                  <a:lnTo>
                    <a:pt x="628851" y="207897"/>
                  </a:lnTo>
                  <a:lnTo>
                    <a:pt x="587380" y="227214"/>
                  </a:lnTo>
                  <a:lnTo>
                    <a:pt x="546706" y="248620"/>
                  </a:lnTo>
                  <a:lnTo>
                    <a:pt x="506913" y="272086"/>
                  </a:lnTo>
                  <a:lnTo>
                    <a:pt x="468089" y="297584"/>
                  </a:lnTo>
                  <a:lnTo>
                    <a:pt x="430319" y="325088"/>
                  </a:lnTo>
                  <a:lnTo>
                    <a:pt x="393690" y="354569"/>
                  </a:lnTo>
                  <a:lnTo>
                    <a:pt x="358288" y="385998"/>
                  </a:lnTo>
                  <a:lnTo>
                    <a:pt x="324198" y="419349"/>
                  </a:lnTo>
                  <a:lnTo>
                    <a:pt x="291507" y="454593"/>
                  </a:lnTo>
                  <a:lnTo>
                    <a:pt x="260302" y="491702"/>
                  </a:lnTo>
                  <a:lnTo>
                    <a:pt x="230668" y="530649"/>
                  </a:lnTo>
                  <a:lnTo>
                    <a:pt x="202691" y="571405"/>
                  </a:lnTo>
                  <a:lnTo>
                    <a:pt x="0" y="439452"/>
                  </a:lnTo>
                  <a:lnTo>
                    <a:pt x="27983" y="398670"/>
                  </a:lnTo>
                  <a:lnTo>
                    <a:pt x="57580" y="359741"/>
                  </a:lnTo>
                  <a:lnTo>
                    <a:pt x="88703" y="322686"/>
                  </a:lnTo>
                  <a:lnTo>
                    <a:pt x="121268" y="287526"/>
                  </a:lnTo>
                  <a:lnTo>
                    <a:pt x="155190" y="254283"/>
                  </a:lnTo>
                  <a:lnTo>
                    <a:pt x="190383" y="222977"/>
                  </a:lnTo>
                  <a:lnTo>
                    <a:pt x="226762" y="193630"/>
                  </a:lnTo>
                  <a:lnTo>
                    <a:pt x="264242" y="166263"/>
                  </a:lnTo>
                  <a:lnTo>
                    <a:pt x="302737" y="140897"/>
                  </a:lnTo>
                  <a:lnTo>
                    <a:pt x="342162" y="117553"/>
                  </a:lnTo>
                  <a:lnTo>
                    <a:pt x="382432" y="96253"/>
                  </a:lnTo>
                  <a:lnTo>
                    <a:pt x="423462" y="77017"/>
                  </a:lnTo>
                  <a:lnTo>
                    <a:pt x="465166" y="59867"/>
                  </a:lnTo>
                  <a:lnTo>
                    <a:pt x="507459" y="44825"/>
                  </a:lnTo>
                  <a:lnTo>
                    <a:pt x="550256" y="31910"/>
                  </a:lnTo>
                  <a:lnTo>
                    <a:pt x="593472" y="21144"/>
                  </a:lnTo>
                  <a:lnTo>
                    <a:pt x="637020" y="12549"/>
                  </a:lnTo>
                  <a:lnTo>
                    <a:pt x="680817" y="6146"/>
                  </a:lnTo>
                  <a:lnTo>
                    <a:pt x="724776" y="1956"/>
                  </a:lnTo>
                  <a:lnTo>
                    <a:pt x="768812" y="0"/>
                  </a:lnTo>
                  <a:lnTo>
                    <a:pt x="812841" y="298"/>
                  </a:lnTo>
                  <a:lnTo>
                    <a:pt x="856776" y="2874"/>
                  </a:lnTo>
                  <a:lnTo>
                    <a:pt x="900533" y="7747"/>
                  </a:lnTo>
                  <a:lnTo>
                    <a:pt x="944027" y="14938"/>
                  </a:lnTo>
                  <a:lnTo>
                    <a:pt x="987171" y="24470"/>
                  </a:lnTo>
                  <a:lnTo>
                    <a:pt x="1029881" y="36363"/>
                  </a:lnTo>
                  <a:lnTo>
                    <a:pt x="1072071" y="50638"/>
                  </a:lnTo>
                  <a:lnTo>
                    <a:pt x="1113657" y="67316"/>
                  </a:lnTo>
                  <a:lnTo>
                    <a:pt x="1154552" y="86419"/>
                  </a:lnTo>
                  <a:lnTo>
                    <a:pt x="1194672" y="107969"/>
                  </a:lnTo>
                  <a:lnTo>
                    <a:pt x="1233932" y="131985"/>
                  </a:lnTo>
                  <a:lnTo>
                    <a:pt x="1436624" y="263938"/>
                  </a:lnTo>
                  <a:lnTo>
                    <a:pt x="1475888" y="291187"/>
                  </a:lnTo>
                  <a:lnTo>
                    <a:pt x="1513175" y="320450"/>
                  </a:lnTo>
                  <a:lnTo>
                    <a:pt x="1548453" y="351630"/>
                  </a:lnTo>
                  <a:lnTo>
                    <a:pt x="1581689" y="384630"/>
                  </a:lnTo>
                  <a:lnTo>
                    <a:pt x="1612851" y="419352"/>
                  </a:lnTo>
                  <a:lnTo>
                    <a:pt x="1641909" y="455700"/>
                  </a:lnTo>
                  <a:lnTo>
                    <a:pt x="1668830" y="493575"/>
                  </a:lnTo>
                  <a:lnTo>
                    <a:pt x="1693582" y="532881"/>
                  </a:lnTo>
                  <a:lnTo>
                    <a:pt x="1716134" y="573521"/>
                  </a:lnTo>
                  <a:lnTo>
                    <a:pt x="1736453" y="615397"/>
                  </a:lnTo>
                  <a:lnTo>
                    <a:pt x="1754509" y="658412"/>
                  </a:lnTo>
                  <a:lnTo>
                    <a:pt x="1770268" y="702469"/>
                  </a:lnTo>
                  <a:lnTo>
                    <a:pt x="1783700" y="747470"/>
                  </a:lnTo>
                  <a:lnTo>
                    <a:pt x="1794773" y="793319"/>
                  </a:lnTo>
                  <a:lnTo>
                    <a:pt x="1803454" y="839917"/>
                  </a:lnTo>
                  <a:lnTo>
                    <a:pt x="1809712" y="887169"/>
                  </a:lnTo>
                  <a:lnTo>
                    <a:pt x="1813515" y="934976"/>
                  </a:lnTo>
                  <a:lnTo>
                    <a:pt x="1814831" y="983242"/>
                  </a:lnTo>
                  <a:lnTo>
                    <a:pt x="1813629" y="1031869"/>
                  </a:lnTo>
                  <a:lnTo>
                    <a:pt x="1809877" y="1080759"/>
                  </a:lnTo>
                  <a:lnTo>
                    <a:pt x="1803543" y="1129817"/>
                  </a:lnTo>
                  <a:lnTo>
                    <a:pt x="1794594" y="1178943"/>
                  </a:lnTo>
                  <a:lnTo>
                    <a:pt x="1783000" y="1228043"/>
                  </a:lnTo>
                  <a:lnTo>
                    <a:pt x="1768729" y="1277017"/>
                  </a:lnTo>
                  <a:lnTo>
                    <a:pt x="1914398" y="1371886"/>
                  </a:lnTo>
                  <a:lnTo>
                    <a:pt x="1553337" y="1450880"/>
                  </a:lnTo>
                  <a:lnTo>
                    <a:pt x="1420368" y="1050195"/>
                  </a:lnTo>
                  <a:lnTo>
                    <a:pt x="1566037" y="1145064"/>
                  </a:lnTo>
                  <a:lnTo>
                    <a:pt x="1580308" y="1096090"/>
                  </a:lnTo>
                  <a:lnTo>
                    <a:pt x="1591902" y="1046990"/>
                  </a:lnTo>
                  <a:lnTo>
                    <a:pt x="1600851" y="997864"/>
                  </a:lnTo>
                  <a:lnTo>
                    <a:pt x="1607185" y="948806"/>
                  </a:lnTo>
                  <a:lnTo>
                    <a:pt x="1610937" y="899916"/>
                  </a:lnTo>
                  <a:lnTo>
                    <a:pt x="1612139" y="851289"/>
                  </a:lnTo>
                  <a:lnTo>
                    <a:pt x="1610823" y="803023"/>
                  </a:lnTo>
                  <a:lnTo>
                    <a:pt x="1607020" y="755216"/>
                  </a:lnTo>
                  <a:lnTo>
                    <a:pt x="1600762" y="707964"/>
                  </a:lnTo>
                  <a:lnTo>
                    <a:pt x="1592081" y="661366"/>
                  </a:lnTo>
                  <a:lnTo>
                    <a:pt x="1581008" y="615517"/>
                  </a:lnTo>
                  <a:lnTo>
                    <a:pt x="1567576" y="570516"/>
                  </a:lnTo>
                  <a:lnTo>
                    <a:pt x="1551817" y="526459"/>
                  </a:lnTo>
                  <a:lnTo>
                    <a:pt x="1533761" y="483444"/>
                  </a:lnTo>
                  <a:lnTo>
                    <a:pt x="1513442" y="441568"/>
                  </a:lnTo>
                  <a:lnTo>
                    <a:pt x="1490890" y="400928"/>
                  </a:lnTo>
                  <a:lnTo>
                    <a:pt x="1466138" y="361622"/>
                  </a:lnTo>
                  <a:lnTo>
                    <a:pt x="1439217" y="323747"/>
                  </a:lnTo>
                  <a:lnTo>
                    <a:pt x="1410159" y="287399"/>
                  </a:lnTo>
                  <a:lnTo>
                    <a:pt x="1378997" y="252677"/>
                  </a:lnTo>
                  <a:lnTo>
                    <a:pt x="1345761" y="219677"/>
                  </a:lnTo>
                  <a:lnTo>
                    <a:pt x="1310483" y="188497"/>
                  </a:lnTo>
                  <a:lnTo>
                    <a:pt x="1273196" y="159234"/>
                  </a:lnTo>
                  <a:lnTo>
                    <a:pt x="1233932" y="13198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683E9507-7656-4002-A61C-2F8F43675520}"/>
                </a:ext>
              </a:extLst>
            </p:cNvPr>
            <p:cNvSpPr/>
            <p:nvPr/>
          </p:nvSpPr>
          <p:spPr>
            <a:xfrm>
              <a:off x="5231003" y="3776726"/>
              <a:ext cx="544830" cy="825500"/>
            </a:xfrm>
            <a:custGeom>
              <a:avLst/>
              <a:gdLst/>
              <a:ahLst/>
              <a:cxnLst/>
              <a:rect l="l" t="t" r="r" b="b"/>
              <a:pathLst>
                <a:path w="544829" h="825500">
                  <a:moveTo>
                    <a:pt x="222376" y="606933"/>
                  </a:moveTo>
                  <a:lnTo>
                    <a:pt x="346201" y="825373"/>
                  </a:lnTo>
                  <a:lnTo>
                    <a:pt x="544702" y="711835"/>
                  </a:lnTo>
                  <a:lnTo>
                    <a:pt x="464184" y="685546"/>
                  </a:lnTo>
                  <a:lnTo>
                    <a:pt x="469123" y="633222"/>
                  </a:lnTo>
                  <a:lnTo>
                    <a:pt x="303021" y="633222"/>
                  </a:lnTo>
                  <a:lnTo>
                    <a:pt x="222376" y="606933"/>
                  </a:lnTo>
                  <a:close/>
                </a:path>
                <a:path w="544829" h="825500">
                  <a:moveTo>
                    <a:pt x="0" y="0"/>
                  </a:moveTo>
                  <a:lnTo>
                    <a:pt x="39550" y="15406"/>
                  </a:lnTo>
                  <a:lnTo>
                    <a:pt x="76835" y="35048"/>
                  </a:lnTo>
                  <a:lnTo>
                    <a:pt x="111753" y="58709"/>
                  </a:lnTo>
                  <a:lnTo>
                    <a:pt x="144198" y="86171"/>
                  </a:lnTo>
                  <a:lnTo>
                    <a:pt x="174068" y="117218"/>
                  </a:lnTo>
                  <a:lnTo>
                    <a:pt x="201259" y="151632"/>
                  </a:lnTo>
                  <a:lnTo>
                    <a:pt x="225667" y="189197"/>
                  </a:lnTo>
                  <a:lnTo>
                    <a:pt x="247189" y="229695"/>
                  </a:lnTo>
                  <a:lnTo>
                    <a:pt x="265721" y="272909"/>
                  </a:lnTo>
                  <a:lnTo>
                    <a:pt x="281159" y="318622"/>
                  </a:lnTo>
                  <a:lnTo>
                    <a:pt x="293401" y="366617"/>
                  </a:lnTo>
                  <a:lnTo>
                    <a:pt x="302341" y="416677"/>
                  </a:lnTo>
                  <a:lnTo>
                    <a:pt x="307877" y="468584"/>
                  </a:lnTo>
                  <a:lnTo>
                    <a:pt x="309905" y="522122"/>
                  </a:lnTo>
                  <a:lnTo>
                    <a:pt x="308321" y="577074"/>
                  </a:lnTo>
                  <a:lnTo>
                    <a:pt x="303021" y="633222"/>
                  </a:lnTo>
                  <a:lnTo>
                    <a:pt x="469123" y="633222"/>
                  </a:lnTo>
                  <a:lnTo>
                    <a:pt x="469484" y="629399"/>
                  </a:lnTo>
                  <a:lnTo>
                    <a:pt x="471068" y="574452"/>
                  </a:lnTo>
                  <a:lnTo>
                    <a:pt x="469040" y="520920"/>
                  </a:lnTo>
                  <a:lnTo>
                    <a:pt x="463504" y="469020"/>
                  </a:lnTo>
                  <a:lnTo>
                    <a:pt x="454564" y="418970"/>
                  </a:lnTo>
                  <a:lnTo>
                    <a:pt x="442322" y="370986"/>
                  </a:lnTo>
                  <a:lnTo>
                    <a:pt x="426884" y="325285"/>
                  </a:lnTo>
                  <a:lnTo>
                    <a:pt x="408352" y="282082"/>
                  </a:lnTo>
                  <a:lnTo>
                    <a:pt x="386830" y="241596"/>
                  </a:lnTo>
                  <a:lnTo>
                    <a:pt x="362422" y="204043"/>
                  </a:lnTo>
                  <a:lnTo>
                    <a:pt x="335231" y="169639"/>
                  </a:lnTo>
                  <a:lnTo>
                    <a:pt x="305361" y="138602"/>
                  </a:lnTo>
                  <a:lnTo>
                    <a:pt x="272916" y="111148"/>
                  </a:lnTo>
                  <a:lnTo>
                    <a:pt x="237998" y="87493"/>
                  </a:lnTo>
                  <a:lnTo>
                    <a:pt x="200713" y="67855"/>
                  </a:lnTo>
                  <a:lnTo>
                    <a:pt x="161162" y="52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A7190250-6D91-4FC1-A992-0A6AE1DACF97}"/>
                </a:ext>
              </a:extLst>
            </p:cNvPr>
            <p:cNvSpPr/>
            <p:nvPr/>
          </p:nvSpPr>
          <p:spPr>
            <a:xfrm>
              <a:off x="4546091" y="3758327"/>
              <a:ext cx="762635" cy="561340"/>
            </a:xfrm>
            <a:custGeom>
              <a:avLst/>
              <a:gdLst/>
              <a:ahLst/>
              <a:cxnLst/>
              <a:rect l="l" t="t" r="r" b="b"/>
              <a:pathLst>
                <a:path w="762635" h="561339">
                  <a:moveTo>
                    <a:pt x="564599" y="0"/>
                  </a:moveTo>
                  <a:lnTo>
                    <a:pt x="523995" y="2422"/>
                  </a:lnTo>
                  <a:lnTo>
                    <a:pt x="483435" y="8911"/>
                  </a:lnTo>
                  <a:lnTo>
                    <a:pt x="443094" y="19341"/>
                  </a:lnTo>
                  <a:lnTo>
                    <a:pt x="403149" y="33586"/>
                  </a:lnTo>
                  <a:lnTo>
                    <a:pt x="363775" y="51520"/>
                  </a:lnTo>
                  <a:lnTo>
                    <a:pt x="325150" y="73016"/>
                  </a:lnTo>
                  <a:lnTo>
                    <a:pt x="287448" y="97948"/>
                  </a:lnTo>
                  <a:lnTo>
                    <a:pt x="250847" y="126190"/>
                  </a:lnTo>
                  <a:lnTo>
                    <a:pt x="215522" y="157616"/>
                  </a:lnTo>
                  <a:lnTo>
                    <a:pt x="181649" y="192099"/>
                  </a:lnTo>
                  <a:lnTo>
                    <a:pt x="149404" y="229514"/>
                  </a:lnTo>
                  <a:lnTo>
                    <a:pt x="118965" y="269733"/>
                  </a:lnTo>
                  <a:lnTo>
                    <a:pt x="90506" y="312632"/>
                  </a:lnTo>
                  <a:lnTo>
                    <a:pt x="64204" y="358083"/>
                  </a:lnTo>
                  <a:lnTo>
                    <a:pt x="40234" y="405961"/>
                  </a:lnTo>
                  <a:lnTo>
                    <a:pt x="18774" y="456139"/>
                  </a:lnTo>
                  <a:lnTo>
                    <a:pt x="0" y="508491"/>
                  </a:lnTo>
                  <a:lnTo>
                    <a:pt x="161163" y="560942"/>
                  </a:lnTo>
                  <a:lnTo>
                    <a:pt x="179558" y="509586"/>
                  </a:lnTo>
                  <a:lnTo>
                    <a:pt x="200600" y="460215"/>
                  </a:lnTo>
                  <a:lnTo>
                    <a:pt x="224122" y="412968"/>
                  </a:lnTo>
                  <a:lnTo>
                    <a:pt x="249959" y="367986"/>
                  </a:lnTo>
                  <a:lnTo>
                    <a:pt x="277948" y="325407"/>
                  </a:lnTo>
                  <a:lnTo>
                    <a:pt x="307923" y="285371"/>
                  </a:lnTo>
                  <a:lnTo>
                    <a:pt x="339719" y="248017"/>
                  </a:lnTo>
                  <a:lnTo>
                    <a:pt x="373171" y="213483"/>
                  </a:lnTo>
                  <a:lnTo>
                    <a:pt x="408114" y="181911"/>
                  </a:lnTo>
                  <a:lnTo>
                    <a:pt x="444384" y="153438"/>
                  </a:lnTo>
                  <a:lnTo>
                    <a:pt x="481815" y="128204"/>
                  </a:lnTo>
                  <a:lnTo>
                    <a:pt x="520243" y="106348"/>
                  </a:lnTo>
                  <a:lnTo>
                    <a:pt x="559503" y="88010"/>
                  </a:lnTo>
                  <a:lnTo>
                    <a:pt x="599430" y="73329"/>
                  </a:lnTo>
                  <a:lnTo>
                    <a:pt x="639858" y="62444"/>
                  </a:lnTo>
                  <a:lnTo>
                    <a:pt x="680624" y="55494"/>
                  </a:lnTo>
                  <a:lnTo>
                    <a:pt x="721562" y="52619"/>
                  </a:lnTo>
                  <a:lnTo>
                    <a:pt x="760142" y="52619"/>
                  </a:lnTo>
                  <a:lnTo>
                    <a:pt x="743793" y="43366"/>
                  </a:lnTo>
                  <a:lnTo>
                    <a:pt x="704982" y="25562"/>
                  </a:lnTo>
                  <a:lnTo>
                    <a:pt x="645233" y="7862"/>
                  </a:lnTo>
                  <a:lnTo>
                    <a:pt x="605071" y="1771"/>
                  </a:lnTo>
                  <a:lnTo>
                    <a:pt x="564599" y="0"/>
                  </a:lnTo>
                  <a:close/>
                </a:path>
                <a:path w="762635" h="561339">
                  <a:moveTo>
                    <a:pt x="760142" y="52619"/>
                  </a:moveTo>
                  <a:lnTo>
                    <a:pt x="721562" y="52619"/>
                  </a:lnTo>
                  <a:lnTo>
                    <a:pt x="762508" y="53958"/>
                  </a:lnTo>
                  <a:lnTo>
                    <a:pt x="760142" y="52619"/>
                  </a:lnTo>
                  <a:close/>
                </a:path>
              </a:pathLst>
            </a:custGeom>
            <a:solidFill>
              <a:srgbClr val="C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8DBE9A96-1AC1-4119-9126-8BE6E99FA231}"/>
                </a:ext>
              </a:extLst>
            </p:cNvPr>
            <p:cNvSpPr/>
            <p:nvPr/>
          </p:nvSpPr>
          <p:spPr>
            <a:xfrm>
              <a:off x="4546091" y="3758327"/>
              <a:ext cx="1229995" cy="843915"/>
            </a:xfrm>
            <a:custGeom>
              <a:avLst/>
              <a:gdLst/>
              <a:ahLst/>
              <a:cxnLst/>
              <a:rect l="l" t="t" r="r" b="b"/>
              <a:pathLst>
                <a:path w="1229995" h="843914">
                  <a:moveTo>
                    <a:pt x="762508" y="53958"/>
                  </a:moveTo>
                  <a:lnTo>
                    <a:pt x="721562" y="52619"/>
                  </a:lnTo>
                  <a:lnTo>
                    <a:pt x="680624" y="55494"/>
                  </a:lnTo>
                  <a:lnTo>
                    <a:pt x="639858" y="62444"/>
                  </a:lnTo>
                  <a:lnTo>
                    <a:pt x="599430" y="73329"/>
                  </a:lnTo>
                  <a:lnTo>
                    <a:pt x="559503" y="88010"/>
                  </a:lnTo>
                  <a:lnTo>
                    <a:pt x="520243" y="106348"/>
                  </a:lnTo>
                  <a:lnTo>
                    <a:pt x="481815" y="128204"/>
                  </a:lnTo>
                  <a:lnTo>
                    <a:pt x="444384" y="153438"/>
                  </a:lnTo>
                  <a:lnTo>
                    <a:pt x="408114" y="181911"/>
                  </a:lnTo>
                  <a:lnTo>
                    <a:pt x="373171" y="213483"/>
                  </a:lnTo>
                  <a:lnTo>
                    <a:pt x="339719" y="248017"/>
                  </a:lnTo>
                  <a:lnTo>
                    <a:pt x="307923" y="285371"/>
                  </a:lnTo>
                  <a:lnTo>
                    <a:pt x="277948" y="325407"/>
                  </a:lnTo>
                  <a:lnTo>
                    <a:pt x="249959" y="367986"/>
                  </a:lnTo>
                  <a:lnTo>
                    <a:pt x="224122" y="412968"/>
                  </a:lnTo>
                  <a:lnTo>
                    <a:pt x="200600" y="460215"/>
                  </a:lnTo>
                  <a:lnTo>
                    <a:pt x="179558" y="509586"/>
                  </a:lnTo>
                  <a:lnTo>
                    <a:pt x="161163" y="560942"/>
                  </a:lnTo>
                  <a:lnTo>
                    <a:pt x="0" y="508491"/>
                  </a:lnTo>
                  <a:lnTo>
                    <a:pt x="18774" y="456139"/>
                  </a:lnTo>
                  <a:lnTo>
                    <a:pt x="40234" y="405961"/>
                  </a:lnTo>
                  <a:lnTo>
                    <a:pt x="64204" y="358083"/>
                  </a:lnTo>
                  <a:lnTo>
                    <a:pt x="90506" y="312632"/>
                  </a:lnTo>
                  <a:lnTo>
                    <a:pt x="118965" y="269733"/>
                  </a:lnTo>
                  <a:lnTo>
                    <a:pt x="149404" y="229514"/>
                  </a:lnTo>
                  <a:lnTo>
                    <a:pt x="181649" y="192099"/>
                  </a:lnTo>
                  <a:lnTo>
                    <a:pt x="215522" y="157616"/>
                  </a:lnTo>
                  <a:lnTo>
                    <a:pt x="250847" y="126190"/>
                  </a:lnTo>
                  <a:lnTo>
                    <a:pt x="287448" y="97948"/>
                  </a:lnTo>
                  <a:lnTo>
                    <a:pt x="325150" y="73016"/>
                  </a:lnTo>
                  <a:lnTo>
                    <a:pt x="363775" y="51520"/>
                  </a:lnTo>
                  <a:lnTo>
                    <a:pt x="403149" y="33586"/>
                  </a:lnTo>
                  <a:lnTo>
                    <a:pt x="443094" y="19341"/>
                  </a:lnTo>
                  <a:lnTo>
                    <a:pt x="483435" y="8911"/>
                  </a:lnTo>
                  <a:lnTo>
                    <a:pt x="523995" y="2422"/>
                  </a:lnTo>
                  <a:lnTo>
                    <a:pt x="564599" y="0"/>
                  </a:lnTo>
                  <a:lnTo>
                    <a:pt x="605071" y="1771"/>
                  </a:lnTo>
                  <a:lnTo>
                    <a:pt x="645233" y="7862"/>
                  </a:lnTo>
                  <a:lnTo>
                    <a:pt x="684911" y="18398"/>
                  </a:lnTo>
                  <a:lnTo>
                    <a:pt x="846074" y="70849"/>
                  </a:lnTo>
                  <a:lnTo>
                    <a:pt x="885624" y="86254"/>
                  </a:lnTo>
                  <a:lnTo>
                    <a:pt x="922909" y="105892"/>
                  </a:lnTo>
                  <a:lnTo>
                    <a:pt x="957827" y="129547"/>
                  </a:lnTo>
                  <a:lnTo>
                    <a:pt x="990272" y="157001"/>
                  </a:lnTo>
                  <a:lnTo>
                    <a:pt x="1020142" y="188038"/>
                  </a:lnTo>
                  <a:lnTo>
                    <a:pt x="1047333" y="222442"/>
                  </a:lnTo>
                  <a:lnTo>
                    <a:pt x="1071741" y="259995"/>
                  </a:lnTo>
                  <a:lnTo>
                    <a:pt x="1093263" y="300481"/>
                  </a:lnTo>
                  <a:lnTo>
                    <a:pt x="1111795" y="343683"/>
                  </a:lnTo>
                  <a:lnTo>
                    <a:pt x="1127233" y="389385"/>
                  </a:lnTo>
                  <a:lnTo>
                    <a:pt x="1139475" y="437369"/>
                  </a:lnTo>
                  <a:lnTo>
                    <a:pt x="1148415" y="487419"/>
                  </a:lnTo>
                  <a:lnTo>
                    <a:pt x="1153951" y="539318"/>
                  </a:lnTo>
                  <a:lnTo>
                    <a:pt x="1155979" y="592850"/>
                  </a:lnTo>
                  <a:lnTo>
                    <a:pt x="1154395" y="647798"/>
                  </a:lnTo>
                  <a:lnTo>
                    <a:pt x="1149096" y="703944"/>
                  </a:lnTo>
                  <a:lnTo>
                    <a:pt x="1229614" y="730233"/>
                  </a:lnTo>
                  <a:lnTo>
                    <a:pt x="1031113" y="843771"/>
                  </a:lnTo>
                  <a:lnTo>
                    <a:pt x="907288" y="625331"/>
                  </a:lnTo>
                  <a:lnTo>
                    <a:pt x="987933" y="651620"/>
                  </a:lnTo>
                  <a:lnTo>
                    <a:pt x="993232" y="595472"/>
                  </a:lnTo>
                  <a:lnTo>
                    <a:pt x="994816" y="540521"/>
                  </a:lnTo>
                  <a:lnTo>
                    <a:pt x="992788" y="486983"/>
                  </a:lnTo>
                  <a:lnTo>
                    <a:pt x="987252" y="435075"/>
                  </a:lnTo>
                  <a:lnTo>
                    <a:pt x="978312" y="385016"/>
                  </a:lnTo>
                  <a:lnTo>
                    <a:pt x="966070" y="337021"/>
                  </a:lnTo>
                  <a:lnTo>
                    <a:pt x="950632" y="291308"/>
                  </a:lnTo>
                  <a:lnTo>
                    <a:pt x="932100" y="248094"/>
                  </a:lnTo>
                  <a:lnTo>
                    <a:pt x="910578" y="207596"/>
                  </a:lnTo>
                  <a:lnTo>
                    <a:pt x="886170" y="170031"/>
                  </a:lnTo>
                  <a:lnTo>
                    <a:pt x="858979" y="135617"/>
                  </a:lnTo>
                  <a:lnTo>
                    <a:pt x="829109" y="104570"/>
                  </a:lnTo>
                  <a:lnTo>
                    <a:pt x="796664" y="77107"/>
                  </a:lnTo>
                  <a:lnTo>
                    <a:pt x="761746" y="53447"/>
                  </a:lnTo>
                  <a:lnTo>
                    <a:pt x="724461" y="33804"/>
                  </a:lnTo>
                  <a:lnTo>
                    <a:pt x="684911" y="1839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3">
              <a:extLst>
                <a:ext uri="{FF2B5EF4-FFF2-40B4-BE49-F238E27FC236}">
                  <a16:creationId xmlns:a16="http://schemas.microsoft.com/office/drawing/2014/main" id="{4EC208B9-5AC6-47EF-B34E-52DE0D6A4181}"/>
                </a:ext>
              </a:extLst>
            </p:cNvPr>
            <p:cNvSpPr/>
            <p:nvPr/>
          </p:nvSpPr>
          <p:spPr>
            <a:xfrm>
              <a:off x="1187196" y="3102864"/>
              <a:ext cx="325120" cy="756285"/>
            </a:xfrm>
            <a:custGeom>
              <a:avLst/>
              <a:gdLst/>
              <a:ahLst/>
              <a:cxnLst/>
              <a:rect l="l" t="t" r="r" b="b"/>
              <a:pathLst>
                <a:path w="325119" h="756285">
                  <a:moveTo>
                    <a:pt x="0" y="377951"/>
                  </a:moveTo>
                  <a:lnTo>
                    <a:pt x="2615" y="310001"/>
                  </a:lnTo>
                  <a:lnTo>
                    <a:pt x="10154" y="246051"/>
                  </a:lnTo>
                  <a:lnTo>
                    <a:pt x="22160" y="187169"/>
                  </a:lnTo>
                  <a:lnTo>
                    <a:pt x="38173" y="134421"/>
                  </a:lnTo>
                  <a:lnTo>
                    <a:pt x="57735" y="88872"/>
                  </a:lnTo>
                  <a:lnTo>
                    <a:pt x="80388" y="51590"/>
                  </a:lnTo>
                  <a:lnTo>
                    <a:pt x="133131" y="6087"/>
                  </a:lnTo>
                  <a:lnTo>
                    <a:pt x="162306" y="0"/>
                  </a:lnTo>
                  <a:lnTo>
                    <a:pt x="191486" y="6087"/>
                  </a:lnTo>
                  <a:lnTo>
                    <a:pt x="244235" y="51590"/>
                  </a:lnTo>
                  <a:lnTo>
                    <a:pt x="266887" y="88872"/>
                  </a:lnTo>
                  <a:lnTo>
                    <a:pt x="286447" y="134421"/>
                  </a:lnTo>
                  <a:lnTo>
                    <a:pt x="302457" y="187169"/>
                  </a:lnTo>
                  <a:lnTo>
                    <a:pt x="314460" y="246051"/>
                  </a:lnTo>
                  <a:lnTo>
                    <a:pt x="321997" y="310001"/>
                  </a:lnTo>
                  <a:lnTo>
                    <a:pt x="324612" y="377951"/>
                  </a:lnTo>
                  <a:lnTo>
                    <a:pt x="321997" y="445902"/>
                  </a:lnTo>
                  <a:lnTo>
                    <a:pt x="314460" y="509852"/>
                  </a:lnTo>
                  <a:lnTo>
                    <a:pt x="302457" y="568734"/>
                  </a:lnTo>
                  <a:lnTo>
                    <a:pt x="286447" y="621482"/>
                  </a:lnTo>
                  <a:lnTo>
                    <a:pt x="266887" y="667031"/>
                  </a:lnTo>
                  <a:lnTo>
                    <a:pt x="244235" y="704313"/>
                  </a:lnTo>
                  <a:lnTo>
                    <a:pt x="191486" y="749816"/>
                  </a:lnTo>
                  <a:lnTo>
                    <a:pt x="162306" y="755904"/>
                  </a:lnTo>
                  <a:lnTo>
                    <a:pt x="133131" y="749816"/>
                  </a:lnTo>
                  <a:lnTo>
                    <a:pt x="80388" y="704313"/>
                  </a:lnTo>
                  <a:lnTo>
                    <a:pt x="57735" y="667031"/>
                  </a:lnTo>
                  <a:lnTo>
                    <a:pt x="38173" y="621482"/>
                  </a:lnTo>
                  <a:lnTo>
                    <a:pt x="22160" y="568734"/>
                  </a:lnTo>
                  <a:lnTo>
                    <a:pt x="10154" y="509852"/>
                  </a:lnTo>
                  <a:lnTo>
                    <a:pt x="2615" y="445902"/>
                  </a:lnTo>
                  <a:lnTo>
                    <a:pt x="0" y="37795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B197DF3-B4C3-4B87-A513-F29EC07A22B4}"/>
                </a:ext>
              </a:extLst>
            </p:cNvPr>
            <p:cNvSpPr txBox="1"/>
            <p:nvPr/>
          </p:nvSpPr>
          <p:spPr>
            <a:xfrm>
              <a:off x="2823578" y="2351571"/>
              <a:ext cx="3635197" cy="393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查询</a:t>
              </a:r>
              <a:r>
                <a:rPr lang="zh-CN" altLang="en-US" sz="2400" spc="-315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 </a:t>
              </a:r>
              <a:r>
                <a:rPr lang="en-US" altLang="zh-CN" sz="2400" spc="-5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/>
                </a:rPr>
                <a:t>PubMed</a:t>
              </a:r>
              <a:r>
                <a:rPr lang="zh-CN" altLang="en-US" sz="2400" spc="-2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/>
                </a:rPr>
                <a:t> </a:t>
              </a:r>
              <a:r>
                <a:rPr lang="zh-CN" altLang="en-US" sz="24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以获取候选摘要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474C0CB-E4A8-4635-8B92-93ADA4281BA8}"/>
                </a:ext>
              </a:extLst>
            </p:cNvPr>
            <p:cNvSpPr txBox="1"/>
            <p:nvPr/>
          </p:nvSpPr>
          <p:spPr>
            <a:xfrm>
              <a:off x="5210176" y="3105226"/>
              <a:ext cx="21120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人工找出值得全文审读的文章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0590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33FCF5E-47A4-48F1-9F88-3114C77A5C7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914401"/>
            <a:ext cx="4423272" cy="376447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>
                <a:latin typeface="+mn-ea"/>
                <a:ea typeface="+mn-ea"/>
              </a:rPr>
              <a:t>在一项关于婴儿和儿童残疾的研究中，美国</a:t>
            </a:r>
            <a:r>
              <a:rPr lang="en-US" altLang="zh-CN" dirty="0">
                <a:latin typeface="+mn-ea"/>
                <a:ea typeface="+mn-ea"/>
              </a:rPr>
              <a:t>Tufts</a:t>
            </a:r>
            <a:r>
              <a:rPr lang="zh-CN" altLang="en-US" dirty="0">
                <a:latin typeface="+mn-ea"/>
                <a:ea typeface="+mn-ea"/>
              </a:rPr>
              <a:t>医学中心筛选了约 </a:t>
            </a:r>
            <a:r>
              <a:rPr lang="en-US" altLang="zh-CN" dirty="0">
                <a:latin typeface="+mn-ea"/>
                <a:ea typeface="+mn-ea"/>
              </a:rPr>
              <a:t>33,000</a:t>
            </a:r>
            <a:r>
              <a:rPr lang="zh-CN" altLang="en-US" dirty="0">
                <a:latin typeface="+mn-ea"/>
                <a:ea typeface="+mn-ea"/>
              </a:rPr>
              <a:t>篇摘要。</a:t>
            </a:r>
            <a:endParaRPr lang="en-US" altLang="zh-CN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+mn-ea"/>
              <a:ea typeface="+mn-ea"/>
            </a:endParaRPr>
          </a:p>
          <a:p>
            <a:pPr marL="0" marR="5080" indent="0" algn="just">
              <a:lnSpc>
                <a:spcPct val="125000"/>
              </a:lnSpc>
              <a:spcBef>
                <a:spcPts val="100"/>
              </a:spcBef>
              <a:buNone/>
              <a:tabLst>
                <a:tab pos="3711575" algn="l"/>
              </a:tabLst>
            </a:pPr>
            <a:r>
              <a:rPr lang="zh-CN" altLang="en-US" spc="130" dirty="0">
                <a:latin typeface="+mn-ea"/>
                <a:ea typeface="+mn-ea"/>
                <a:cs typeface="宋体"/>
              </a:rPr>
              <a:t>尽管</a:t>
            </a:r>
            <a:r>
              <a:rPr lang="en-US" altLang="zh-CN" spc="25" dirty="0">
                <a:latin typeface="+mn-ea"/>
                <a:ea typeface="+mn-ea"/>
                <a:cs typeface="宋体"/>
              </a:rPr>
              <a:t>Tufts</a:t>
            </a:r>
            <a:r>
              <a:rPr lang="zh-CN" altLang="en-US" spc="130" dirty="0">
                <a:latin typeface="+mn-ea"/>
                <a:ea typeface="+mn-ea"/>
                <a:cs typeface="宋体"/>
              </a:rPr>
              <a:t>医学中心</a:t>
            </a:r>
            <a:r>
              <a:rPr lang="zh-CN" altLang="en-US" spc="135" dirty="0">
                <a:latin typeface="+mn-ea"/>
                <a:ea typeface="+mn-ea"/>
                <a:cs typeface="宋体"/>
              </a:rPr>
              <a:t>的</a:t>
            </a:r>
            <a:r>
              <a:rPr lang="zh-CN" altLang="en-US" spc="130" dirty="0">
                <a:latin typeface="+mn-ea"/>
                <a:ea typeface="+mn-ea"/>
                <a:cs typeface="宋体"/>
              </a:rPr>
              <a:t>专家效率</a:t>
            </a:r>
            <a:r>
              <a:rPr lang="zh-CN" altLang="en-US" spc="15" dirty="0">
                <a:latin typeface="+mn-ea"/>
                <a:ea typeface="+mn-ea"/>
                <a:cs typeface="宋体"/>
              </a:rPr>
              <a:t>很高</a:t>
            </a:r>
            <a:r>
              <a:rPr lang="zh-CN" altLang="en-US" spc="25" dirty="0">
                <a:latin typeface="+mn-ea"/>
                <a:ea typeface="+mn-ea"/>
                <a:cs typeface="宋体"/>
              </a:rPr>
              <a:t>，</a:t>
            </a:r>
            <a:r>
              <a:rPr lang="zh-CN" altLang="en-US" spc="15" dirty="0">
                <a:latin typeface="+mn-ea"/>
                <a:ea typeface="+mn-ea"/>
                <a:cs typeface="宋体"/>
              </a:rPr>
              <a:t>对每篇摘要只</a:t>
            </a:r>
            <a:r>
              <a:rPr lang="zh-CN" altLang="en-US" dirty="0">
                <a:latin typeface="+mn-ea"/>
                <a:ea typeface="+mn-ea"/>
                <a:cs typeface="宋体"/>
              </a:rPr>
              <a:t>需</a:t>
            </a:r>
            <a:r>
              <a:rPr lang="en-US" altLang="zh-CN" b="1" spc="-225" dirty="0">
                <a:latin typeface="+mn-ea"/>
                <a:ea typeface="+mn-ea"/>
                <a:cs typeface="Microsoft JhengHei"/>
              </a:rPr>
              <a:t>3</a:t>
            </a:r>
            <a:r>
              <a:rPr lang="en-US" altLang="zh-CN" b="1" spc="-229" dirty="0">
                <a:latin typeface="+mn-ea"/>
                <a:ea typeface="+mn-ea"/>
                <a:cs typeface="Microsoft JhengHei"/>
              </a:rPr>
              <a:t>0</a:t>
            </a:r>
            <a:r>
              <a:rPr lang="zh-CN" altLang="en-US" spc="15" dirty="0">
                <a:latin typeface="+mn-ea"/>
                <a:ea typeface="+mn-ea"/>
                <a:cs typeface="宋体"/>
              </a:rPr>
              <a:t>秒钟</a:t>
            </a:r>
            <a:r>
              <a:rPr lang="zh-CN" altLang="en-US" dirty="0">
                <a:latin typeface="+mn-ea"/>
                <a:ea typeface="+mn-ea"/>
                <a:cs typeface="宋体"/>
              </a:rPr>
              <a:t>，</a:t>
            </a:r>
            <a:r>
              <a:rPr lang="zh-CN" altLang="en-US" spc="-5" dirty="0">
                <a:latin typeface="+mn-ea"/>
                <a:ea typeface="+mn-ea"/>
                <a:cs typeface="宋体"/>
              </a:rPr>
              <a:t>但该工作仍花</a:t>
            </a:r>
            <a:r>
              <a:rPr lang="zh-CN" altLang="en-US" dirty="0">
                <a:latin typeface="+mn-ea"/>
                <a:ea typeface="+mn-ea"/>
                <a:cs typeface="宋体"/>
              </a:rPr>
              <a:t>费了</a:t>
            </a:r>
            <a:r>
              <a:rPr lang="en-US" altLang="zh-CN" b="1" spc="-229" dirty="0">
                <a:latin typeface="+mn-ea"/>
                <a:ea typeface="+mn-ea"/>
                <a:cs typeface="Microsoft JhengHei"/>
              </a:rPr>
              <a:t>250</a:t>
            </a:r>
            <a:r>
              <a:rPr lang="zh-CN" altLang="en-US" spc="-5" dirty="0">
                <a:latin typeface="+mn-ea"/>
                <a:ea typeface="+mn-ea"/>
                <a:cs typeface="宋体"/>
              </a:rPr>
              <a:t>小时。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911D8B-5887-4C50-8DAB-0CABB21E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“文献筛选”的故事</a:t>
            </a: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F2BFB91F-A0B3-4C17-83B7-8348CABCEB86}"/>
              </a:ext>
            </a:extLst>
          </p:cNvPr>
          <p:cNvSpPr/>
          <p:nvPr/>
        </p:nvSpPr>
        <p:spPr>
          <a:xfrm>
            <a:off x="4674198" y="1045904"/>
            <a:ext cx="4076700" cy="304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4EBA9BF7-BCF5-4E45-96C5-A01925660BE3}"/>
              </a:ext>
            </a:extLst>
          </p:cNvPr>
          <p:cNvSpPr/>
          <p:nvPr/>
        </p:nvSpPr>
        <p:spPr>
          <a:xfrm>
            <a:off x="5056642" y="4093903"/>
            <a:ext cx="3453511" cy="286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23CA9B4A-2052-4BFF-B6EE-BB14158FADB3}"/>
              </a:ext>
            </a:extLst>
          </p:cNvPr>
          <p:cNvSpPr txBox="1"/>
          <p:nvPr/>
        </p:nvSpPr>
        <p:spPr>
          <a:xfrm>
            <a:off x="5056642" y="4809799"/>
            <a:ext cx="3591560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0" dirty="0">
                <a:solidFill>
                  <a:srgbClr val="0000FF"/>
                </a:solidFill>
                <a:latin typeface="Microsoft JhengHei"/>
                <a:cs typeface="Microsoft JhengHei"/>
              </a:rPr>
              <a:t>每</a:t>
            </a:r>
            <a:r>
              <a:rPr sz="2800" b="1" spc="-5" dirty="0">
                <a:solidFill>
                  <a:srgbClr val="0000FF"/>
                </a:solidFill>
                <a:latin typeface="Microsoft JhengHei"/>
                <a:cs typeface="Microsoft JhengHei"/>
              </a:rPr>
              <a:t>项新的</a:t>
            </a:r>
            <a:r>
              <a:rPr sz="2800" b="1" spc="0" dirty="0">
                <a:solidFill>
                  <a:srgbClr val="0000FF"/>
                </a:solidFill>
                <a:latin typeface="Microsoft JhengHei"/>
                <a:cs typeface="Microsoft JhengHei"/>
              </a:rPr>
              <a:t>研</a:t>
            </a:r>
            <a:r>
              <a:rPr sz="2800" b="1" spc="-5" dirty="0">
                <a:solidFill>
                  <a:srgbClr val="0000FF"/>
                </a:solidFill>
                <a:latin typeface="Microsoft JhengHei"/>
                <a:cs typeface="Microsoft JhengHei"/>
              </a:rPr>
              <a:t>究都要</a:t>
            </a:r>
            <a:r>
              <a:rPr sz="2800" b="1" spc="0" dirty="0">
                <a:solidFill>
                  <a:srgbClr val="0000FF"/>
                </a:solidFill>
                <a:latin typeface="Microsoft JhengHei"/>
                <a:cs typeface="Microsoft JhengHei"/>
              </a:rPr>
              <a:t>重</a:t>
            </a:r>
            <a:r>
              <a:rPr sz="2800" b="1" spc="-5" dirty="0">
                <a:solidFill>
                  <a:srgbClr val="0000FF"/>
                </a:solidFill>
                <a:latin typeface="Microsoft JhengHei"/>
                <a:cs typeface="Microsoft JhengHei"/>
              </a:rPr>
              <a:t>复</a:t>
            </a:r>
            <a:endParaRPr sz="2800" dirty="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这</a:t>
            </a:r>
            <a:r>
              <a:rPr sz="2800" b="1" spc="-5" dirty="0">
                <a:solidFill>
                  <a:srgbClr val="0000FF"/>
                </a:solidFill>
                <a:latin typeface="Microsoft JhengHei"/>
                <a:cs typeface="Microsoft JhengHei"/>
              </a:rPr>
              <a:t>个麻烦</a:t>
            </a:r>
            <a:r>
              <a:rPr sz="28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的</a:t>
            </a:r>
            <a:r>
              <a:rPr sz="2800" b="1" spc="-5" dirty="0">
                <a:solidFill>
                  <a:srgbClr val="0000FF"/>
                </a:solidFill>
                <a:latin typeface="Microsoft JhengHei"/>
                <a:cs typeface="Microsoft JhengHei"/>
              </a:rPr>
              <a:t>过程！</a:t>
            </a:r>
            <a:endParaRPr sz="2800" dirty="0">
              <a:latin typeface="Microsoft JhengHei"/>
              <a:cs typeface="Microsoft JhengHei"/>
            </a:endParaRPr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DBB55736-1734-42DF-AE70-65ED9DB1C735}"/>
              </a:ext>
            </a:extLst>
          </p:cNvPr>
          <p:cNvSpPr txBox="1"/>
          <p:nvPr/>
        </p:nvSpPr>
        <p:spPr>
          <a:xfrm>
            <a:off x="1987195" y="6064476"/>
            <a:ext cx="53740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需</a:t>
            </a:r>
            <a:r>
              <a:rPr sz="2800" b="1" spc="-5" dirty="0">
                <a:solidFill>
                  <a:srgbClr val="0000FF"/>
                </a:solidFill>
                <a:latin typeface="Microsoft JhengHei"/>
                <a:cs typeface="Microsoft JhengHei"/>
              </a:rPr>
              <a:t>筛选的</a:t>
            </a:r>
            <a:r>
              <a:rPr sz="28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文</a:t>
            </a:r>
            <a:r>
              <a:rPr sz="2800" b="1" spc="-5" dirty="0">
                <a:solidFill>
                  <a:srgbClr val="0000FF"/>
                </a:solidFill>
                <a:latin typeface="Microsoft JhengHei"/>
                <a:cs typeface="Microsoft JhengHei"/>
              </a:rPr>
              <a:t>章数在</a:t>
            </a:r>
            <a:r>
              <a:rPr sz="28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不</a:t>
            </a:r>
            <a:r>
              <a:rPr sz="2800" b="1" spc="-5" dirty="0">
                <a:solidFill>
                  <a:srgbClr val="0000FF"/>
                </a:solidFill>
                <a:latin typeface="Microsoft JhengHei"/>
                <a:cs typeface="Microsoft JhengHei"/>
              </a:rPr>
              <a:t>断显著</a:t>
            </a:r>
            <a:r>
              <a:rPr sz="28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增</a:t>
            </a:r>
            <a:r>
              <a:rPr sz="2800" b="1" spc="-5" dirty="0">
                <a:solidFill>
                  <a:srgbClr val="0000FF"/>
                </a:solidFill>
                <a:latin typeface="Microsoft JhengHei"/>
                <a:cs typeface="Microsoft JhengHei"/>
              </a:rPr>
              <a:t>长！</a:t>
            </a:r>
            <a:endParaRPr sz="2800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86336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875CAB8-76D1-4D37-A597-756D1F32D2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895413"/>
            <a:ext cx="9144000" cy="57118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为了降低昂贵的成本</a:t>
            </a:r>
            <a:r>
              <a:rPr lang="en-US" altLang="zh-CN" dirty="0"/>
              <a:t>, Tufts</a:t>
            </a:r>
            <a:r>
              <a:rPr lang="zh-CN" altLang="en-US" dirty="0"/>
              <a:t>医学中心引入了机器学习技术。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3828624-0E8C-4BF9-B420-4863BE64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“文献筛选”的故事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4E7A12C-5DF0-48E8-A094-B53C9E58D4F7}"/>
              </a:ext>
            </a:extLst>
          </p:cNvPr>
          <p:cNvGrpSpPr/>
          <p:nvPr/>
        </p:nvGrpSpPr>
        <p:grpSpPr>
          <a:xfrm>
            <a:off x="729004" y="1723459"/>
            <a:ext cx="7555680" cy="3261673"/>
            <a:chOff x="976883" y="1921764"/>
            <a:chExt cx="6547230" cy="2951988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9D0B94C5-5396-42EA-A6D7-AB3723B5E666}"/>
                </a:ext>
              </a:extLst>
            </p:cNvPr>
            <p:cNvSpPr/>
            <p:nvPr/>
          </p:nvSpPr>
          <p:spPr>
            <a:xfrm>
              <a:off x="976883" y="1921764"/>
              <a:ext cx="2319528" cy="29519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536415EB-5C8A-4BC2-82C2-623CE03C94AD}"/>
                </a:ext>
              </a:extLst>
            </p:cNvPr>
            <p:cNvSpPr/>
            <p:nvPr/>
          </p:nvSpPr>
          <p:spPr>
            <a:xfrm>
              <a:off x="1079753" y="2042922"/>
              <a:ext cx="2002789" cy="108585"/>
            </a:xfrm>
            <a:custGeom>
              <a:avLst/>
              <a:gdLst/>
              <a:ahLst/>
              <a:cxnLst/>
              <a:rect l="l" t="t" r="r" b="b"/>
              <a:pathLst>
                <a:path w="2002789" h="108585">
                  <a:moveTo>
                    <a:pt x="0" y="108203"/>
                  </a:moveTo>
                  <a:lnTo>
                    <a:pt x="2002536" y="108203"/>
                  </a:lnTo>
                  <a:lnTo>
                    <a:pt x="2002536" y="0"/>
                  </a:lnTo>
                  <a:lnTo>
                    <a:pt x="0" y="0"/>
                  </a:lnTo>
                  <a:lnTo>
                    <a:pt x="0" y="108203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F1639B4D-1E2E-45CF-B7E5-1C92F16BFE8F}"/>
                </a:ext>
              </a:extLst>
            </p:cNvPr>
            <p:cNvSpPr/>
            <p:nvPr/>
          </p:nvSpPr>
          <p:spPr>
            <a:xfrm>
              <a:off x="3146551" y="2070861"/>
              <a:ext cx="1014094" cy="123825"/>
            </a:xfrm>
            <a:custGeom>
              <a:avLst/>
              <a:gdLst/>
              <a:ahLst/>
              <a:cxnLst/>
              <a:rect l="l" t="t" r="r" b="b"/>
              <a:pathLst>
                <a:path w="1014095" h="123825">
                  <a:moveTo>
                    <a:pt x="977587" y="82155"/>
                  </a:moveTo>
                  <a:lnTo>
                    <a:pt x="916432" y="112268"/>
                  </a:lnTo>
                  <a:lnTo>
                    <a:pt x="915035" y="116078"/>
                  </a:lnTo>
                  <a:lnTo>
                    <a:pt x="916686" y="119253"/>
                  </a:lnTo>
                  <a:lnTo>
                    <a:pt x="918210" y="122301"/>
                  </a:lnTo>
                  <a:lnTo>
                    <a:pt x="922020" y="123698"/>
                  </a:lnTo>
                  <a:lnTo>
                    <a:pt x="925195" y="122047"/>
                  </a:lnTo>
                  <a:lnTo>
                    <a:pt x="1002982" y="83820"/>
                  </a:lnTo>
                  <a:lnTo>
                    <a:pt x="1001014" y="83820"/>
                  </a:lnTo>
                  <a:lnTo>
                    <a:pt x="977587" y="82155"/>
                  </a:lnTo>
                  <a:close/>
                </a:path>
                <a:path w="1014095" h="123825">
                  <a:moveTo>
                    <a:pt x="988975" y="76552"/>
                  </a:moveTo>
                  <a:lnTo>
                    <a:pt x="977587" y="82155"/>
                  </a:lnTo>
                  <a:lnTo>
                    <a:pt x="1001014" y="83820"/>
                  </a:lnTo>
                  <a:lnTo>
                    <a:pt x="1001094" y="82677"/>
                  </a:lnTo>
                  <a:lnTo>
                    <a:pt x="997966" y="82677"/>
                  </a:lnTo>
                  <a:lnTo>
                    <a:pt x="988975" y="76552"/>
                  </a:lnTo>
                  <a:close/>
                </a:path>
                <a:path w="1014095" h="123825">
                  <a:moveTo>
                    <a:pt x="929259" y="20447"/>
                  </a:moveTo>
                  <a:lnTo>
                    <a:pt x="925322" y="21209"/>
                  </a:lnTo>
                  <a:lnTo>
                    <a:pt x="923417" y="24130"/>
                  </a:lnTo>
                  <a:lnTo>
                    <a:pt x="921385" y="27051"/>
                  </a:lnTo>
                  <a:lnTo>
                    <a:pt x="922147" y="30988"/>
                  </a:lnTo>
                  <a:lnTo>
                    <a:pt x="925068" y="33020"/>
                  </a:lnTo>
                  <a:lnTo>
                    <a:pt x="978565" y="69461"/>
                  </a:lnTo>
                  <a:lnTo>
                    <a:pt x="1001903" y="71120"/>
                  </a:lnTo>
                  <a:lnTo>
                    <a:pt x="1001014" y="83820"/>
                  </a:lnTo>
                  <a:lnTo>
                    <a:pt x="1002982" y="83820"/>
                  </a:lnTo>
                  <a:lnTo>
                    <a:pt x="1014095" y="78359"/>
                  </a:lnTo>
                  <a:lnTo>
                    <a:pt x="932180" y="22479"/>
                  </a:lnTo>
                  <a:lnTo>
                    <a:pt x="929259" y="20447"/>
                  </a:lnTo>
                  <a:close/>
                </a:path>
                <a:path w="1014095" h="123825">
                  <a:moveTo>
                    <a:pt x="998728" y="71755"/>
                  </a:moveTo>
                  <a:lnTo>
                    <a:pt x="988975" y="76552"/>
                  </a:lnTo>
                  <a:lnTo>
                    <a:pt x="997966" y="82677"/>
                  </a:lnTo>
                  <a:lnTo>
                    <a:pt x="998728" y="71755"/>
                  </a:lnTo>
                  <a:close/>
                </a:path>
                <a:path w="1014095" h="123825">
                  <a:moveTo>
                    <a:pt x="1001858" y="71755"/>
                  </a:moveTo>
                  <a:lnTo>
                    <a:pt x="998728" y="71755"/>
                  </a:lnTo>
                  <a:lnTo>
                    <a:pt x="997966" y="82677"/>
                  </a:lnTo>
                  <a:lnTo>
                    <a:pt x="1001094" y="82677"/>
                  </a:lnTo>
                  <a:lnTo>
                    <a:pt x="1001858" y="71755"/>
                  </a:lnTo>
                  <a:close/>
                </a:path>
                <a:path w="1014095" h="123825">
                  <a:moveTo>
                    <a:pt x="1016" y="0"/>
                  </a:moveTo>
                  <a:lnTo>
                    <a:pt x="0" y="12700"/>
                  </a:lnTo>
                  <a:lnTo>
                    <a:pt x="977587" y="82155"/>
                  </a:lnTo>
                  <a:lnTo>
                    <a:pt x="988975" y="76552"/>
                  </a:lnTo>
                  <a:lnTo>
                    <a:pt x="978565" y="69461"/>
                  </a:lnTo>
                  <a:lnTo>
                    <a:pt x="1016" y="0"/>
                  </a:lnTo>
                  <a:close/>
                </a:path>
                <a:path w="1014095" h="123825">
                  <a:moveTo>
                    <a:pt x="978565" y="69461"/>
                  </a:moveTo>
                  <a:lnTo>
                    <a:pt x="988975" y="76552"/>
                  </a:lnTo>
                  <a:lnTo>
                    <a:pt x="998728" y="71755"/>
                  </a:lnTo>
                  <a:lnTo>
                    <a:pt x="1001858" y="71755"/>
                  </a:lnTo>
                  <a:lnTo>
                    <a:pt x="1001903" y="71120"/>
                  </a:lnTo>
                  <a:lnTo>
                    <a:pt x="978565" y="694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84B03B67-8414-4EEA-9B95-AEAD45895BAF}"/>
                </a:ext>
              </a:extLst>
            </p:cNvPr>
            <p:cNvSpPr txBox="1"/>
            <p:nvPr/>
          </p:nvSpPr>
          <p:spPr>
            <a:xfrm>
              <a:off x="4175759" y="1982723"/>
              <a:ext cx="3348354" cy="605855"/>
            </a:xfrm>
            <a:prstGeom prst="rect">
              <a:avLst/>
            </a:prstGeom>
            <a:ln w="9144">
              <a:solidFill>
                <a:srgbClr val="000000"/>
              </a:solidFill>
            </a:ln>
          </p:spPr>
          <p:txBody>
            <a:bodyPr vert="horz" wrap="square" lIns="0" tIns="53340" rIns="0" bIns="0" rtlCol="0">
              <a:spAutoFit/>
            </a:bodyPr>
            <a:lstStyle/>
            <a:p>
              <a:pPr marL="92075" marR="71755">
                <a:lnSpc>
                  <a:spcPct val="100000"/>
                </a:lnSpc>
                <a:spcBef>
                  <a:spcPts val="420"/>
                </a:spcBef>
              </a:pPr>
              <a:r>
                <a:rPr sz="2000" dirty="0" err="1">
                  <a:latin typeface="宋体"/>
                  <a:cs typeface="宋体"/>
                </a:rPr>
                <a:t>邀请专</a:t>
              </a:r>
              <a:r>
                <a:rPr sz="2000" spc="-15" dirty="0" err="1">
                  <a:latin typeface="宋体"/>
                  <a:cs typeface="宋体"/>
                </a:rPr>
                <a:t>家</a:t>
              </a:r>
              <a:r>
                <a:rPr sz="2000" dirty="0" err="1">
                  <a:latin typeface="宋体"/>
                  <a:cs typeface="宋体"/>
                </a:rPr>
                <a:t>阅</a:t>
              </a:r>
              <a:r>
                <a:rPr sz="2000" spc="-15" dirty="0" err="1">
                  <a:latin typeface="宋体"/>
                  <a:cs typeface="宋体"/>
                </a:rPr>
                <a:t>读</a:t>
              </a:r>
              <a:r>
                <a:rPr sz="2000" dirty="0" err="1">
                  <a:latin typeface="宋体"/>
                  <a:cs typeface="宋体"/>
                </a:rPr>
                <a:t>少量摘</a:t>
              </a:r>
              <a:r>
                <a:rPr sz="2000" spc="-15" dirty="0" err="1">
                  <a:latin typeface="宋体"/>
                  <a:cs typeface="宋体"/>
                </a:rPr>
                <a:t>要</a:t>
              </a:r>
              <a:r>
                <a:rPr lang="zh-CN" altLang="en-US" sz="2000" spc="-15" dirty="0">
                  <a:latin typeface="宋体"/>
                  <a:cs typeface="宋体"/>
                </a:rPr>
                <a:t>，</a:t>
              </a:r>
              <a:r>
                <a:rPr sz="2000" dirty="0" err="1">
                  <a:latin typeface="宋体"/>
                  <a:cs typeface="宋体"/>
                </a:rPr>
                <a:t>标记为</a:t>
              </a:r>
              <a:r>
                <a:rPr sz="2000" spc="-15" dirty="0" err="1">
                  <a:latin typeface="宋体"/>
                  <a:cs typeface="宋体"/>
                </a:rPr>
                <a:t>“</a:t>
              </a:r>
              <a:r>
                <a:rPr sz="2000" dirty="0" err="1">
                  <a:latin typeface="宋体"/>
                  <a:cs typeface="宋体"/>
                </a:rPr>
                <a:t>有</a:t>
              </a:r>
              <a:r>
                <a:rPr sz="2000" spc="-15" dirty="0" err="1">
                  <a:latin typeface="宋体"/>
                  <a:cs typeface="宋体"/>
                </a:rPr>
                <a:t>关</a:t>
              </a:r>
              <a:r>
                <a:rPr sz="2000" dirty="0" err="1">
                  <a:latin typeface="宋体"/>
                  <a:cs typeface="宋体"/>
                </a:rPr>
                <a:t>”或</a:t>
              </a:r>
              <a:r>
                <a:rPr sz="2000" spc="-60" dirty="0">
                  <a:latin typeface="宋体"/>
                  <a:cs typeface="宋体"/>
                </a:rPr>
                <a:t> </a:t>
              </a:r>
              <a:r>
                <a:rPr sz="2000" dirty="0">
                  <a:latin typeface="宋体"/>
                  <a:cs typeface="宋体"/>
                </a:rPr>
                <a:t>“无</a:t>
              </a:r>
              <a:r>
                <a:rPr sz="2000" spc="-15" dirty="0">
                  <a:latin typeface="宋体"/>
                  <a:cs typeface="宋体"/>
                </a:rPr>
                <a:t>关</a:t>
              </a:r>
              <a:r>
                <a:rPr sz="2000" dirty="0">
                  <a:latin typeface="宋体"/>
                  <a:cs typeface="宋体"/>
                </a:rPr>
                <a:t>”</a:t>
              </a:r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DB672D6E-066D-4F98-8596-8035BAB68AA8}"/>
                </a:ext>
              </a:extLst>
            </p:cNvPr>
            <p:cNvSpPr/>
            <p:nvPr/>
          </p:nvSpPr>
          <p:spPr>
            <a:xfrm>
              <a:off x="6012179" y="2820923"/>
              <a:ext cx="396240" cy="433070"/>
            </a:xfrm>
            <a:custGeom>
              <a:avLst/>
              <a:gdLst/>
              <a:ahLst/>
              <a:cxnLst/>
              <a:rect l="l" t="t" r="r" b="b"/>
              <a:pathLst>
                <a:path w="396239" h="433070">
                  <a:moveTo>
                    <a:pt x="0" y="234696"/>
                  </a:moveTo>
                  <a:lnTo>
                    <a:pt x="99060" y="234696"/>
                  </a:lnTo>
                  <a:lnTo>
                    <a:pt x="99060" y="0"/>
                  </a:lnTo>
                  <a:lnTo>
                    <a:pt x="297180" y="0"/>
                  </a:lnTo>
                  <a:lnTo>
                    <a:pt x="297180" y="234696"/>
                  </a:lnTo>
                  <a:lnTo>
                    <a:pt x="396240" y="234696"/>
                  </a:lnTo>
                  <a:lnTo>
                    <a:pt x="198120" y="432816"/>
                  </a:lnTo>
                  <a:lnTo>
                    <a:pt x="0" y="234696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5F395B2D-E1B8-4C7A-83DD-40620E0F2BFD}"/>
                </a:ext>
              </a:extLst>
            </p:cNvPr>
            <p:cNvSpPr/>
            <p:nvPr/>
          </p:nvSpPr>
          <p:spPr>
            <a:xfrm>
              <a:off x="5309615" y="3511296"/>
              <a:ext cx="1818639" cy="186055"/>
            </a:xfrm>
            <a:custGeom>
              <a:avLst/>
              <a:gdLst/>
              <a:ahLst/>
              <a:cxnLst/>
              <a:rect l="l" t="t" r="r" b="b"/>
              <a:pathLst>
                <a:path w="1818640" h="186054">
                  <a:moveTo>
                    <a:pt x="1818131" y="0"/>
                  </a:moveTo>
                  <a:lnTo>
                    <a:pt x="1791710" y="44699"/>
                  </a:lnTo>
                  <a:lnTo>
                    <a:pt x="1746688" y="72395"/>
                  </a:lnTo>
                  <a:lnTo>
                    <a:pt x="1681925" y="97964"/>
                  </a:lnTo>
                  <a:lnTo>
                    <a:pt x="1642725" y="109831"/>
                  </a:lnTo>
                  <a:lnTo>
                    <a:pt x="1599292" y="121023"/>
                  </a:lnTo>
                  <a:lnTo>
                    <a:pt x="1551860" y="131492"/>
                  </a:lnTo>
                  <a:lnTo>
                    <a:pt x="1500663" y="141191"/>
                  </a:lnTo>
                  <a:lnTo>
                    <a:pt x="1445934" y="150071"/>
                  </a:lnTo>
                  <a:lnTo>
                    <a:pt x="1387908" y="158085"/>
                  </a:lnTo>
                  <a:lnTo>
                    <a:pt x="1326819" y="165185"/>
                  </a:lnTo>
                  <a:lnTo>
                    <a:pt x="1262901" y="171324"/>
                  </a:lnTo>
                  <a:lnTo>
                    <a:pt x="1196388" y="176454"/>
                  </a:lnTo>
                  <a:lnTo>
                    <a:pt x="1127514" y="180527"/>
                  </a:lnTo>
                  <a:lnTo>
                    <a:pt x="1056513" y="183496"/>
                  </a:lnTo>
                  <a:lnTo>
                    <a:pt x="983619" y="185312"/>
                  </a:lnTo>
                  <a:lnTo>
                    <a:pt x="909065" y="185928"/>
                  </a:lnTo>
                  <a:lnTo>
                    <a:pt x="834512" y="185312"/>
                  </a:lnTo>
                  <a:lnTo>
                    <a:pt x="761618" y="183496"/>
                  </a:lnTo>
                  <a:lnTo>
                    <a:pt x="690617" y="180527"/>
                  </a:lnTo>
                  <a:lnTo>
                    <a:pt x="621743" y="176454"/>
                  </a:lnTo>
                  <a:lnTo>
                    <a:pt x="555230" y="171324"/>
                  </a:lnTo>
                  <a:lnTo>
                    <a:pt x="491312" y="165185"/>
                  </a:lnTo>
                  <a:lnTo>
                    <a:pt x="430223" y="158085"/>
                  </a:lnTo>
                  <a:lnTo>
                    <a:pt x="372197" y="150071"/>
                  </a:lnTo>
                  <a:lnTo>
                    <a:pt x="317468" y="141191"/>
                  </a:lnTo>
                  <a:lnTo>
                    <a:pt x="266271" y="131492"/>
                  </a:lnTo>
                  <a:lnTo>
                    <a:pt x="218839" y="121023"/>
                  </a:lnTo>
                  <a:lnTo>
                    <a:pt x="175406" y="109831"/>
                  </a:lnTo>
                  <a:lnTo>
                    <a:pt x="136206" y="97964"/>
                  </a:lnTo>
                  <a:lnTo>
                    <a:pt x="71443" y="72395"/>
                  </a:lnTo>
                  <a:lnTo>
                    <a:pt x="26421" y="44699"/>
                  </a:lnTo>
                  <a:lnTo>
                    <a:pt x="3013" y="15256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0D8724F7-52A2-4D7B-8C92-7B938103BC41}"/>
                </a:ext>
              </a:extLst>
            </p:cNvPr>
            <p:cNvSpPr/>
            <p:nvPr/>
          </p:nvSpPr>
          <p:spPr>
            <a:xfrm>
              <a:off x="5309615" y="3325367"/>
              <a:ext cx="1818639" cy="1115695"/>
            </a:xfrm>
            <a:custGeom>
              <a:avLst/>
              <a:gdLst/>
              <a:ahLst/>
              <a:cxnLst/>
              <a:rect l="l" t="t" r="r" b="b"/>
              <a:pathLst>
                <a:path w="1818640" h="1115695">
                  <a:moveTo>
                    <a:pt x="0" y="185927"/>
                  </a:moveTo>
                  <a:lnTo>
                    <a:pt x="26421" y="141228"/>
                  </a:lnTo>
                  <a:lnTo>
                    <a:pt x="71443" y="113532"/>
                  </a:lnTo>
                  <a:lnTo>
                    <a:pt x="136206" y="87963"/>
                  </a:lnTo>
                  <a:lnTo>
                    <a:pt x="175406" y="76096"/>
                  </a:lnTo>
                  <a:lnTo>
                    <a:pt x="218839" y="64904"/>
                  </a:lnTo>
                  <a:lnTo>
                    <a:pt x="266271" y="54435"/>
                  </a:lnTo>
                  <a:lnTo>
                    <a:pt x="317468" y="44736"/>
                  </a:lnTo>
                  <a:lnTo>
                    <a:pt x="372197" y="35856"/>
                  </a:lnTo>
                  <a:lnTo>
                    <a:pt x="430223" y="27842"/>
                  </a:lnTo>
                  <a:lnTo>
                    <a:pt x="491312" y="20742"/>
                  </a:lnTo>
                  <a:lnTo>
                    <a:pt x="555230" y="14603"/>
                  </a:lnTo>
                  <a:lnTo>
                    <a:pt x="621743" y="9473"/>
                  </a:lnTo>
                  <a:lnTo>
                    <a:pt x="690617" y="5400"/>
                  </a:lnTo>
                  <a:lnTo>
                    <a:pt x="761618" y="2431"/>
                  </a:lnTo>
                  <a:lnTo>
                    <a:pt x="834512" y="615"/>
                  </a:lnTo>
                  <a:lnTo>
                    <a:pt x="909065" y="0"/>
                  </a:lnTo>
                  <a:lnTo>
                    <a:pt x="983619" y="615"/>
                  </a:lnTo>
                  <a:lnTo>
                    <a:pt x="1056513" y="2431"/>
                  </a:lnTo>
                  <a:lnTo>
                    <a:pt x="1127514" y="5400"/>
                  </a:lnTo>
                  <a:lnTo>
                    <a:pt x="1196388" y="9473"/>
                  </a:lnTo>
                  <a:lnTo>
                    <a:pt x="1262901" y="14603"/>
                  </a:lnTo>
                  <a:lnTo>
                    <a:pt x="1326819" y="20742"/>
                  </a:lnTo>
                  <a:lnTo>
                    <a:pt x="1387908" y="27842"/>
                  </a:lnTo>
                  <a:lnTo>
                    <a:pt x="1445934" y="35856"/>
                  </a:lnTo>
                  <a:lnTo>
                    <a:pt x="1500663" y="44736"/>
                  </a:lnTo>
                  <a:lnTo>
                    <a:pt x="1551860" y="54435"/>
                  </a:lnTo>
                  <a:lnTo>
                    <a:pt x="1599292" y="64904"/>
                  </a:lnTo>
                  <a:lnTo>
                    <a:pt x="1642725" y="76096"/>
                  </a:lnTo>
                  <a:lnTo>
                    <a:pt x="1681925" y="87963"/>
                  </a:lnTo>
                  <a:lnTo>
                    <a:pt x="1746688" y="113532"/>
                  </a:lnTo>
                  <a:lnTo>
                    <a:pt x="1791710" y="141228"/>
                  </a:lnTo>
                  <a:lnTo>
                    <a:pt x="1818131" y="185927"/>
                  </a:lnTo>
                  <a:lnTo>
                    <a:pt x="1818131" y="929639"/>
                  </a:lnTo>
                  <a:lnTo>
                    <a:pt x="1791710" y="974339"/>
                  </a:lnTo>
                  <a:lnTo>
                    <a:pt x="1746688" y="1002035"/>
                  </a:lnTo>
                  <a:lnTo>
                    <a:pt x="1681925" y="1027604"/>
                  </a:lnTo>
                  <a:lnTo>
                    <a:pt x="1642725" y="1039471"/>
                  </a:lnTo>
                  <a:lnTo>
                    <a:pt x="1599292" y="1050663"/>
                  </a:lnTo>
                  <a:lnTo>
                    <a:pt x="1551860" y="1061132"/>
                  </a:lnTo>
                  <a:lnTo>
                    <a:pt x="1500663" y="1070831"/>
                  </a:lnTo>
                  <a:lnTo>
                    <a:pt x="1445934" y="1079711"/>
                  </a:lnTo>
                  <a:lnTo>
                    <a:pt x="1387908" y="1087725"/>
                  </a:lnTo>
                  <a:lnTo>
                    <a:pt x="1326819" y="1094825"/>
                  </a:lnTo>
                  <a:lnTo>
                    <a:pt x="1262901" y="1100964"/>
                  </a:lnTo>
                  <a:lnTo>
                    <a:pt x="1196388" y="1106094"/>
                  </a:lnTo>
                  <a:lnTo>
                    <a:pt x="1127514" y="1110167"/>
                  </a:lnTo>
                  <a:lnTo>
                    <a:pt x="1056513" y="1113136"/>
                  </a:lnTo>
                  <a:lnTo>
                    <a:pt x="983619" y="1114952"/>
                  </a:lnTo>
                  <a:lnTo>
                    <a:pt x="909065" y="1115567"/>
                  </a:lnTo>
                  <a:lnTo>
                    <a:pt x="834512" y="1114952"/>
                  </a:lnTo>
                  <a:lnTo>
                    <a:pt x="761618" y="1113136"/>
                  </a:lnTo>
                  <a:lnTo>
                    <a:pt x="690617" y="1110167"/>
                  </a:lnTo>
                  <a:lnTo>
                    <a:pt x="621743" y="1106094"/>
                  </a:lnTo>
                  <a:lnTo>
                    <a:pt x="555230" y="1100964"/>
                  </a:lnTo>
                  <a:lnTo>
                    <a:pt x="491312" y="1094825"/>
                  </a:lnTo>
                  <a:lnTo>
                    <a:pt x="430223" y="1087725"/>
                  </a:lnTo>
                  <a:lnTo>
                    <a:pt x="372197" y="1079711"/>
                  </a:lnTo>
                  <a:lnTo>
                    <a:pt x="317468" y="1070831"/>
                  </a:lnTo>
                  <a:lnTo>
                    <a:pt x="266271" y="1061132"/>
                  </a:lnTo>
                  <a:lnTo>
                    <a:pt x="218839" y="1050663"/>
                  </a:lnTo>
                  <a:lnTo>
                    <a:pt x="175406" y="1039471"/>
                  </a:lnTo>
                  <a:lnTo>
                    <a:pt x="136206" y="1027604"/>
                  </a:lnTo>
                  <a:lnTo>
                    <a:pt x="71443" y="1002035"/>
                  </a:lnTo>
                  <a:lnTo>
                    <a:pt x="26421" y="974339"/>
                  </a:lnTo>
                  <a:lnTo>
                    <a:pt x="0" y="929639"/>
                  </a:lnTo>
                  <a:lnTo>
                    <a:pt x="0" y="18592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C51EFFD7-D436-4340-96F5-ABF5F0BABEBA}"/>
                </a:ext>
              </a:extLst>
            </p:cNvPr>
            <p:cNvSpPr/>
            <p:nvPr/>
          </p:nvSpPr>
          <p:spPr>
            <a:xfrm>
              <a:off x="5067427" y="3751326"/>
              <a:ext cx="0" cy="300355"/>
            </a:xfrm>
            <a:custGeom>
              <a:avLst/>
              <a:gdLst/>
              <a:ahLst/>
              <a:cxnLst/>
              <a:rect l="l" t="t" r="r" b="b"/>
              <a:pathLst>
                <a:path h="300354">
                  <a:moveTo>
                    <a:pt x="0" y="0"/>
                  </a:moveTo>
                  <a:lnTo>
                    <a:pt x="0" y="300227"/>
                  </a:lnTo>
                </a:path>
              </a:pathLst>
            </a:custGeom>
            <a:ln w="302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626FABD4-A35A-47D6-83B8-56A41B2A66D7}"/>
                </a:ext>
              </a:extLst>
            </p:cNvPr>
            <p:cNvSpPr/>
            <p:nvPr/>
          </p:nvSpPr>
          <p:spPr>
            <a:xfrm>
              <a:off x="5004434" y="3757421"/>
              <a:ext cx="36195" cy="288290"/>
            </a:xfrm>
            <a:custGeom>
              <a:avLst/>
              <a:gdLst/>
              <a:ahLst/>
              <a:cxnLst/>
              <a:rect l="l" t="t" r="r" b="b"/>
              <a:pathLst>
                <a:path w="36195" h="288289">
                  <a:moveTo>
                    <a:pt x="35941" y="288035"/>
                  </a:moveTo>
                  <a:lnTo>
                    <a:pt x="0" y="288035"/>
                  </a:lnTo>
                  <a:lnTo>
                    <a:pt x="0" y="0"/>
                  </a:lnTo>
                  <a:lnTo>
                    <a:pt x="35941" y="0"/>
                  </a:lnTo>
                  <a:lnTo>
                    <a:pt x="35941" y="28803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2205B12A-AF39-40C4-BDF1-6123CBF23229}"/>
                </a:ext>
              </a:extLst>
            </p:cNvPr>
            <p:cNvSpPr/>
            <p:nvPr/>
          </p:nvSpPr>
          <p:spPr>
            <a:xfrm>
              <a:off x="3613403" y="3613403"/>
              <a:ext cx="1373505" cy="576580"/>
            </a:xfrm>
            <a:custGeom>
              <a:avLst/>
              <a:gdLst/>
              <a:ahLst/>
              <a:cxnLst/>
              <a:rect l="l" t="t" r="r" b="b"/>
              <a:pathLst>
                <a:path w="1373504" h="576579">
                  <a:moveTo>
                    <a:pt x="1372996" y="432054"/>
                  </a:moveTo>
                  <a:lnTo>
                    <a:pt x="288035" y="432054"/>
                  </a:lnTo>
                  <a:lnTo>
                    <a:pt x="288035" y="576072"/>
                  </a:lnTo>
                  <a:lnTo>
                    <a:pt x="0" y="288036"/>
                  </a:lnTo>
                  <a:lnTo>
                    <a:pt x="288035" y="0"/>
                  </a:lnTo>
                  <a:lnTo>
                    <a:pt x="288035" y="144018"/>
                  </a:lnTo>
                  <a:lnTo>
                    <a:pt x="1372996" y="144018"/>
                  </a:lnTo>
                  <a:lnTo>
                    <a:pt x="1372996" y="43205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AE70DE9A-A0FF-4D1A-BD96-2E11DDFC2177}"/>
                </a:ext>
              </a:extLst>
            </p:cNvPr>
            <p:cNvSpPr txBox="1"/>
            <p:nvPr/>
          </p:nvSpPr>
          <p:spPr>
            <a:xfrm>
              <a:off x="3624453" y="3078607"/>
              <a:ext cx="3217545" cy="10528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55600" marR="1596390" indent="-3429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宋体"/>
                  <a:cs typeface="宋体"/>
                </a:rPr>
                <a:t>对是否“有关” 进行预测</a:t>
              </a:r>
            </a:p>
            <a:p>
              <a:pPr marL="1985010">
                <a:lnSpc>
                  <a:spcPct val="100000"/>
                </a:lnSpc>
                <a:spcBef>
                  <a:spcPts val="890"/>
                </a:spcBef>
              </a:pPr>
              <a:r>
                <a:rPr sz="2400" dirty="0">
                  <a:latin typeface="宋体"/>
                  <a:cs typeface="宋体"/>
                </a:rPr>
                <a:t>分类模型</a:t>
              </a:r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6B92DC8B-5A07-4B29-8143-984697FFE91F}"/>
                </a:ext>
              </a:extLst>
            </p:cNvPr>
            <p:cNvSpPr/>
            <p:nvPr/>
          </p:nvSpPr>
          <p:spPr>
            <a:xfrm>
              <a:off x="3163061" y="2222754"/>
              <a:ext cx="402590" cy="2447925"/>
            </a:xfrm>
            <a:custGeom>
              <a:avLst/>
              <a:gdLst/>
              <a:ahLst/>
              <a:cxnLst/>
              <a:rect l="l" t="t" r="r" b="b"/>
              <a:pathLst>
                <a:path w="402589" h="2447925">
                  <a:moveTo>
                    <a:pt x="0" y="0"/>
                  </a:moveTo>
                  <a:lnTo>
                    <a:pt x="78313" y="2631"/>
                  </a:lnTo>
                  <a:lnTo>
                    <a:pt x="142255" y="9810"/>
                  </a:lnTo>
                  <a:lnTo>
                    <a:pt x="185362" y="20466"/>
                  </a:lnTo>
                  <a:lnTo>
                    <a:pt x="201168" y="33528"/>
                  </a:lnTo>
                  <a:lnTo>
                    <a:pt x="201168" y="1599057"/>
                  </a:lnTo>
                  <a:lnTo>
                    <a:pt x="216973" y="1612118"/>
                  </a:lnTo>
                  <a:lnTo>
                    <a:pt x="260080" y="1622774"/>
                  </a:lnTo>
                  <a:lnTo>
                    <a:pt x="324022" y="1629953"/>
                  </a:lnTo>
                  <a:lnTo>
                    <a:pt x="402336" y="1632585"/>
                  </a:lnTo>
                  <a:lnTo>
                    <a:pt x="324022" y="1635216"/>
                  </a:lnTo>
                  <a:lnTo>
                    <a:pt x="260080" y="1642395"/>
                  </a:lnTo>
                  <a:lnTo>
                    <a:pt x="216973" y="1653051"/>
                  </a:lnTo>
                  <a:lnTo>
                    <a:pt x="201168" y="1666113"/>
                  </a:lnTo>
                  <a:lnTo>
                    <a:pt x="201168" y="2414016"/>
                  </a:lnTo>
                  <a:lnTo>
                    <a:pt x="185362" y="2427077"/>
                  </a:lnTo>
                  <a:lnTo>
                    <a:pt x="142255" y="2437733"/>
                  </a:lnTo>
                  <a:lnTo>
                    <a:pt x="78313" y="2444912"/>
                  </a:lnTo>
                  <a:lnTo>
                    <a:pt x="0" y="244754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5">
            <a:extLst>
              <a:ext uri="{FF2B5EF4-FFF2-40B4-BE49-F238E27FC236}">
                <a16:creationId xmlns:a16="http://schemas.microsoft.com/office/drawing/2014/main" id="{2F266336-5034-490E-A15C-A90BC3A2FED7}"/>
              </a:ext>
            </a:extLst>
          </p:cNvPr>
          <p:cNvSpPr txBox="1"/>
          <p:nvPr/>
        </p:nvSpPr>
        <p:spPr>
          <a:xfrm>
            <a:off x="425443" y="5014881"/>
            <a:ext cx="8401882" cy="1562607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65"/>
              </a:spcBef>
            </a:pPr>
            <a:r>
              <a:rPr lang="en-US" altLang="zh-CN" sz="2400" spc="-5" dirty="0">
                <a:latin typeface="宋体"/>
                <a:cs typeface="宋体"/>
              </a:rPr>
              <a:t>    </a:t>
            </a:r>
            <a:r>
              <a:rPr sz="2400" spc="-5" dirty="0">
                <a:latin typeface="宋体"/>
                <a:cs typeface="宋体"/>
              </a:rPr>
              <a:t>人类专家只需阅读</a:t>
            </a:r>
            <a:r>
              <a:rPr sz="2400" b="1" spc="-10" dirty="0">
                <a:solidFill>
                  <a:srgbClr val="FF0000"/>
                </a:solidFill>
                <a:latin typeface="Verdana"/>
                <a:cs typeface="Verdana"/>
              </a:rPr>
              <a:t>50</a:t>
            </a:r>
            <a:r>
              <a:rPr sz="2400" spc="-5" dirty="0">
                <a:latin typeface="宋体"/>
                <a:cs typeface="宋体"/>
              </a:rPr>
              <a:t>篇摘要，系统的自动筛选精度就达到</a:t>
            </a:r>
            <a:r>
              <a:rPr lang="en-US" altLang="zh-CN" sz="2400" b="1" spc="-10" dirty="0">
                <a:latin typeface="Verdana"/>
                <a:cs typeface="Verdana"/>
              </a:rPr>
              <a:t>9</a:t>
            </a:r>
            <a:r>
              <a:rPr sz="2400" b="1" spc="-10" dirty="0">
                <a:latin typeface="Verdana"/>
                <a:cs typeface="Verdana"/>
              </a:rPr>
              <a:t>3%</a:t>
            </a:r>
            <a:r>
              <a:rPr sz="2400" dirty="0">
                <a:latin typeface="宋体"/>
                <a:cs typeface="宋体"/>
              </a:rPr>
              <a:t>人类专</a:t>
            </a:r>
            <a:r>
              <a:rPr lang="zh-CN" altLang="en-US" sz="2400" dirty="0">
                <a:latin typeface="宋体"/>
                <a:cs typeface="宋体"/>
              </a:rPr>
              <a:t>家</a:t>
            </a:r>
            <a:r>
              <a:rPr sz="2400" dirty="0" err="1">
                <a:latin typeface="宋体"/>
                <a:cs typeface="宋体"/>
              </a:rPr>
              <a:t>阅</a:t>
            </a:r>
            <a:r>
              <a:rPr sz="2400" spc="-5" dirty="0" err="1">
                <a:latin typeface="宋体"/>
                <a:cs typeface="宋体"/>
              </a:rPr>
              <a:t>读</a:t>
            </a:r>
            <a:r>
              <a:rPr sz="2400" spc="-330" dirty="0">
                <a:latin typeface="宋体"/>
                <a:cs typeface="宋体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Verdana"/>
                <a:cs typeface="Verdana"/>
              </a:rPr>
              <a:t>1,000 </a:t>
            </a:r>
            <a:r>
              <a:rPr sz="2400" spc="-5" dirty="0">
                <a:latin typeface="宋体"/>
                <a:cs typeface="宋体"/>
              </a:rPr>
              <a:t>篇摘要，则系统的自动筛选敏感度达到</a:t>
            </a:r>
            <a:r>
              <a:rPr sz="2400" spc="-305" dirty="0">
                <a:latin typeface="宋体"/>
                <a:cs typeface="宋体"/>
              </a:rPr>
              <a:t> </a:t>
            </a:r>
            <a:r>
              <a:rPr sz="2400" b="1" spc="-10" dirty="0">
                <a:latin typeface="Verdana"/>
                <a:cs typeface="Verdana"/>
              </a:rPr>
              <a:t>95%</a:t>
            </a:r>
            <a:r>
              <a:rPr lang="en-US" altLang="zh-CN" sz="2400" b="1" spc="-10" dirty="0"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Verdana"/>
                <a:cs typeface="Verdana"/>
              </a:rPr>
              <a:t>(</a:t>
            </a:r>
            <a:r>
              <a:rPr sz="2400" spc="-5" dirty="0">
                <a:solidFill>
                  <a:srgbClr val="0000FF"/>
                </a:solidFill>
                <a:latin typeface="宋体"/>
                <a:cs typeface="宋体"/>
              </a:rPr>
              <a:t>人类专家以前需阅读</a:t>
            </a:r>
            <a:r>
              <a:rPr sz="2400" spc="-315" dirty="0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Verdana"/>
                <a:cs typeface="Verdana"/>
              </a:rPr>
              <a:t>33,000</a:t>
            </a:r>
            <a:r>
              <a:rPr sz="2400" b="1" spc="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宋体"/>
                <a:cs typeface="宋体"/>
              </a:rPr>
              <a:t>篇摘要才能获得此效</a:t>
            </a:r>
            <a:r>
              <a:rPr sz="2400" spc="15" dirty="0">
                <a:solidFill>
                  <a:srgbClr val="0000FF"/>
                </a:solidFill>
                <a:latin typeface="宋体"/>
                <a:cs typeface="宋体"/>
              </a:rPr>
              <a:t>果</a:t>
            </a:r>
            <a:r>
              <a:rPr sz="2400" spc="-5" dirty="0">
                <a:solidFill>
                  <a:srgbClr val="0000FF"/>
                </a:solidFill>
                <a:latin typeface="Verdana"/>
                <a:cs typeface="Verdana"/>
              </a:rPr>
              <a:t>)</a:t>
            </a:r>
            <a:endParaRPr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22889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9E4720A-4690-46D3-BDBA-1000281D901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D1E20A1-D9C8-4F18-9FCC-F58390BF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典型的机器学习过程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B54563E-A1FE-4C5F-984C-ED9AE085E268}"/>
              </a:ext>
            </a:extLst>
          </p:cNvPr>
          <p:cNvSpPr/>
          <p:nvPr/>
        </p:nvSpPr>
        <p:spPr>
          <a:xfrm>
            <a:off x="6580623" y="3311705"/>
            <a:ext cx="800735" cy="1085850"/>
          </a:xfrm>
          <a:custGeom>
            <a:avLst/>
            <a:gdLst/>
            <a:ahLst/>
            <a:cxnLst/>
            <a:rect l="l" t="t" r="r" b="b"/>
            <a:pathLst>
              <a:path w="800734" h="1085850">
                <a:moveTo>
                  <a:pt x="745945" y="1030981"/>
                </a:moveTo>
                <a:lnTo>
                  <a:pt x="724407" y="1046734"/>
                </a:lnTo>
                <a:lnTo>
                  <a:pt x="800226" y="1085723"/>
                </a:lnTo>
                <a:lnTo>
                  <a:pt x="792628" y="1041272"/>
                </a:lnTo>
                <a:lnTo>
                  <a:pt x="753490" y="1041272"/>
                </a:lnTo>
                <a:lnTo>
                  <a:pt x="745945" y="1030981"/>
                </a:lnTo>
                <a:close/>
              </a:path>
              <a:path w="800734" h="1085850">
                <a:moveTo>
                  <a:pt x="764358" y="1017513"/>
                </a:moveTo>
                <a:lnTo>
                  <a:pt x="745945" y="1030981"/>
                </a:lnTo>
                <a:lnTo>
                  <a:pt x="753490" y="1041272"/>
                </a:lnTo>
                <a:lnTo>
                  <a:pt x="771905" y="1027811"/>
                </a:lnTo>
                <a:lnTo>
                  <a:pt x="764358" y="1017513"/>
                </a:lnTo>
                <a:close/>
              </a:path>
              <a:path w="800734" h="1085850">
                <a:moveTo>
                  <a:pt x="785875" y="1001776"/>
                </a:moveTo>
                <a:lnTo>
                  <a:pt x="764358" y="1017513"/>
                </a:lnTo>
                <a:lnTo>
                  <a:pt x="771905" y="1027811"/>
                </a:lnTo>
                <a:lnTo>
                  <a:pt x="753490" y="1041272"/>
                </a:lnTo>
                <a:lnTo>
                  <a:pt x="792628" y="1041272"/>
                </a:lnTo>
                <a:lnTo>
                  <a:pt x="785875" y="1001776"/>
                </a:lnTo>
                <a:close/>
              </a:path>
              <a:path w="800734" h="1085850">
                <a:moveTo>
                  <a:pt x="18541" y="0"/>
                </a:moveTo>
                <a:lnTo>
                  <a:pt x="0" y="13462"/>
                </a:lnTo>
                <a:lnTo>
                  <a:pt x="745945" y="1030981"/>
                </a:lnTo>
                <a:lnTo>
                  <a:pt x="764358" y="1017513"/>
                </a:lnTo>
                <a:lnTo>
                  <a:pt x="1854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DC3169F-9DFC-468C-A8AC-718B20971FDD}"/>
              </a:ext>
            </a:extLst>
          </p:cNvPr>
          <p:cNvSpPr/>
          <p:nvPr/>
        </p:nvSpPr>
        <p:spPr>
          <a:xfrm>
            <a:off x="5572116" y="3318436"/>
            <a:ext cx="944880" cy="1159510"/>
          </a:xfrm>
          <a:custGeom>
            <a:avLst/>
            <a:gdLst/>
            <a:ahLst/>
            <a:cxnLst/>
            <a:rect l="l" t="t" r="r" b="b"/>
            <a:pathLst>
              <a:path w="944879" h="1159510">
                <a:moveTo>
                  <a:pt x="887689" y="51938"/>
                </a:moveTo>
                <a:lnTo>
                  <a:pt x="0" y="1144905"/>
                </a:lnTo>
                <a:lnTo>
                  <a:pt x="17779" y="1159383"/>
                </a:lnTo>
                <a:lnTo>
                  <a:pt x="905496" y="66382"/>
                </a:lnTo>
                <a:lnTo>
                  <a:pt x="887689" y="51938"/>
                </a:lnTo>
                <a:close/>
              </a:path>
              <a:path w="944879" h="1159510">
                <a:moveTo>
                  <a:pt x="935320" y="42036"/>
                </a:moveTo>
                <a:lnTo>
                  <a:pt x="895730" y="42036"/>
                </a:lnTo>
                <a:lnTo>
                  <a:pt x="913510" y="56514"/>
                </a:lnTo>
                <a:lnTo>
                  <a:pt x="905496" y="66382"/>
                </a:lnTo>
                <a:lnTo>
                  <a:pt x="926210" y="83184"/>
                </a:lnTo>
                <a:lnTo>
                  <a:pt x="935320" y="42036"/>
                </a:lnTo>
                <a:close/>
              </a:path>
              <a:path w="944879" h="1159510">
                <a:moveTo>
                  <a:pt x="895730" y="42036"/>
                </a:moveTo>
                <a:lnTo>
                  <a:pt x="887689" y="51938"/>
                </a:lnTo>
                <a:lnTo>
                  <a:pt x="905496" y="66382"/>
                </a:lnTo>
                <a:lnTo>
                  <a:pt x="913510" y="56514"/>
                </a:lnTo>
                <a:lnTo>
                  <a:pt x="895730" y="42036"/>
                </a:lnTo>
                <a:close/>
              </a:path>
              <a:path w="944879" h="1159510">
                <a:moveTo>
                  <a:pt x="944625" y="0"/>
                </a:moveTo>
                <a:lnTo>
                  <a:pt x="867028" y="35178"/>
                </a:lnTo>
                <a:lnTo>
                  <a:pt x="887689" y="51938"/>
                </a:lnTo>
                <a:lnTo>
                  <a:pt x="895730" y="42036"/>
                </a:lnTo>
                <a:lnTo>
                  <a:pt x="935320" y="42036"/>
                </a:lnTo>
                <a:lnTo>
                  <a:pt x="944625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FD7BB636-A7AE-4730-BAD8-5E8A18C196B3}"/>
              </a:ext>
            </a:extLst>
          </p:cNvPr>
          <p:cNvSpPr txBox="1"/>
          <p:nvPr/>
        </p:nvSpPr>
        <p:spPr>
          <a:xfrm>
            <a:off x="5005696" y="3457882"/>
            <a:ext cx="3276600" cy="545021"/>
          </a:xfrm>
          <a:prstGeom prst="rect">
            <a:avLst/>
          </a:prstGeom>
          <a:solidFill>
            <a:srgbClr val="CCFFCC"/>
          </a:solidFill>
          <a:ln w="12192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algn="ctr">
              <a:lnSpc>
                <a:spcPts val="1855"/>
              </a:lnSpc>
              <a:spcBef>
                <a:spcPts val="450"/>
              </a:spcBef>
            </a:pPr>
            <a:r>
              <a:rPr sz="1600" dirty="0">
                <a:latin typeface="+mn-ea"/>
                <a:cs typeface="宋体"/>
              </a:rPr>
              <a:t>决</a:t>
            </a:r>
            <a:r>
              <a:rPr sz="1600" spc="-5" dirty="0">
                <a:latin typeface="+mn-ea"/>
                <a:cs typeface="宋体"/>
              </a:rPr>
              <a:t>策树</a:t>
            </a:r>
            <a:r>
              <a:rPr sz="1600" dirty="0">
                <a:latin typeface="+mn-ea"/>
                <a:cs typeface="宋体"/>
              </a:rPr>
              <a:t>，</a:t>
            </a:r>
            <a:r>
              <a:rPr sz="1600" spc="-5" dirty="0">
                <a:latin typeface="+mn-ea"/>
                <a:cs typeface="宋体"/>
              </a:rPr>
              <a:t>神经网</a:t>
            </a:r>
            <a:r>
              <a:rPr sz="1600" dirty="0">
                <a:latin typeface="+mn-ea"/>
                <a:cs typeface="宋体"/>
              </a:rPr>
              <a:t>络</a:t>
            </a:r>
            <a:r>
              <a:rPr sz="1600" spc="-5" dirty="0">
                <a:latin typeface="+mn-ea"/>
                <a:cs typeface="宋体"/>
              </a:rPr>
              <a:t>，支</a:t>
            </a:r>
            <a:r>
              <a:rPr sz="1600" dirty="0">
                <a:latin typeface="+mn-ea"/>
                <a:cs typeface="宋体"/>
              </a:rPr>
              <a:t>持</a:t>
            </a:r>
            <a:r>
              <a:rPr sz="1600" spc="-5" dirty="0">
                <a:latin typeface="+mn-ea"/>
                <a:cs typeface="宋体"/>
              </a:rPr>
              <a:t>向量机，</a:t>
            </a:r>
            <a:endParaRPr sz="1600" dirty="0">
              <a:latin typeface="+mn-ea"/>
              <a:cs typeface="宋体"/>
            </a:endParaRPr>
          </a:p>
          <a:p>
            <a:pPr algn="ctr">
              <a:lnSpc>
                <a:spcPts val="1855"/>
              </a:lnSpc>
            </a:pPr>
            <a:r>
              <a:rPr sz="1600" spc="-5" dirty="0" err="1">
                <a:latin typeface="+mn-ea"/>
                <a:cs typeface="Palatino Linotype"/>
              </a:rPr>
              <a:t>Boosting</a:t>
            </a:r>
            <a:r>
              <a:rPr sz="1600" spc="-5" dirty="0" err="1">
                <a:latin typeface="+mn-ea"/>
                <a:cs typeface="宋体"/>
              </a:rPr>
              <a:t>，</a:t>
            </a:r>
            <a:r>
              <a:rPr sz="1600" dirty="0" err="1">
                <a:latin typeface="+mn-ea"/>
                <a:cs typeface="宋体"/>
              </a:rPr>
              <a:t>贝叶斯</a:t>
            </a:r>
            <a:r>
              <a:rPr lang="zh-CN" altLang="en-US" sz="1600" dirty="0">
                <a:latin typeface="+mn-ea"/>
                <a:cs typeface="宋体"/>
              </a:rPr>
              <a:t>估计</a:t>
            </a:r>
            <a:r>
              <a:rPr sz="1600" spc="-5" dirty="0">
                <a:latin typeface="+mn-ea"/>
                <a:cs typeface="宋体"/>
              </a:rPr>
              <a:t>，</a:t>
            </a:r>
            <a:r>
              <a:rPr sz="1600" spc="-5" dirty="0">
                <a:latin typeface="+mn-ea"/>
                <a:cs typeface="Palatino Linotype"/>
              </a:rPr>
              <a:t>……</a:t>
            </a:r>
            <a:endParaRPr sz="1600" dirty="0">
              <a:latin typeface="+mn-ea"/>
              <a:cs typeface="Palatino Linotype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3BB850CF-71B6-4336-9B8E-CA946C43C7DB}"/>
              </a:ext>
            </a:extLst>
          </p:cNvPr>
          <p:cNvSpPr/>
          <p:nvPr/>
        </p:nvSpPr>
        <p:spPr>
          <a:xfrm>
            <a:off x="6076846" y="2455782"/>
            <a:ext cx="1054735" cy="808990"/>
          </a:xfrm>
          <a:custGeom>
            <a:avLst/>
            <a:gdLst/>
            <a:ahLst/>
            <a:cxnLst/>
            <a:rect l="l" t="t" r="r" b="b"/>
            <a:pathLst>
              <a:path w="1054734" h="808989">
                <a:moveTo>
                  <a:pt x="527179" y="0"/>
                </a:moveTo>
                <a:lnTo>
                  <a:pt x="473383" y="900"/>
                </a:lnTo>
                <a:lnTo>
                  <a:pt x="420482" y="2631"/>
                </a:lnTo>
                <a:lnTo>
                  <a:pt x="370278" y="6093"/>
                </a:lnTo>
                <a:lnTo>
                  <a:pt x="321863" y="10386"/>
                </a:lnTo>
                <a:lnTo>
                  <a:pt x="276137" y="15579"/>
                </a:lnTo>
                <a:lnTo>
                  <a:pt x="232206" y="21673"/>
                </a:lnTo>
                <a:lnTo>
                  <a:pt x="191860" y="29428"/>
                </a:lnTo>
                <a:lnTo>
                  <a:pt x="154203" y="37183"/>
                </a:lnTo>
                <a:lnTo>
                  <a:pt x="120137" y="46739"/>
                </a:lnTo>
                <a:lnTo>
                  <a:pt x="104893" y="51032"/>
                </a:lnTo>
                <a:lnTo>
                  <a:pt x="63652" y="66612"/>
                </a:lnTo>
                <a:lnTo>
                  <a:pt x="32277" y="83922"/>
                </a:lnTo>
                <a:lnTo>
                  <a:pt x="23306" y="89046"/>
                </a:lnTo>
                <a:lnTo>
                  <a:pt x="17032" y="95140"/>
                </a:lnTo>
                <a:lnTo>
                  <a:pt x="10759" y="101164"/>
                </a:lnTo>
                <a:lnTo>
                  <a:pt x="6273" y="108088"/>
                </a:lnTo>
                <a:lnTo>
                  <a:pt x="2689" y="114182"/>
                </a:lnTo>
                <a:lnTo>
                  <a:pt x="894" y="120206"/>
                </a:lnTo>
                <a:lnTo>
                  <a:pt x="0" y="127123"/>
                </a:lnTo>
                <a:lnTo>
                  <a:pt x="0" y="681292"/>
                </a:lnTo>
                <a:lnTo>
                  <a:pt x="23306" y="719334"/>
                </a:lnTo>
                <a:lnTo>
                  <a:pt x="63652" y="741811"/>
                </a:lnTo>
                <a:lnTo>
                  <a:pt x="104893" y="757370"/>
                </a:lnTo>
                <a:lnTo>
                  <a:pt x="120137" y="761697"/>
                </a:lnTo>
                <a:lnTo>
                  <a:pt x="137170" y="766884"/>
                </a:lnTo>
                <a:lnTo>
                  <a:pt x="191860" y="778987"/>
                </a:lnTo>
                <a:lnTo>
                  <a:pt x="232206" y="786763"/>
                </a:lnTo>
                <a:lnTo>
                  <a:pt x="276137" y="792815"/>
                </a:lnTo>
                <a:lnTo>
                  <a:pt x="321863" y="798009"/>
                </a:lnTo>
                <a:lnTo>
                  <a:pt x="370278" y="802329"/>
                </a:lnTo>
                <a:lnTo>
                  <a:pt x="420482" y="805785"/>
                </a:lnTo>
                <a:lnTo>
                  <a:pt x="473383" y="807516"/>
                </a:lnTo>
                <a:lnTo>
                  <a:pt x="527179" y="808381"/>
                </a:lnTo>
                <a:lnTo>
                  <a:pt x="580974" y="807516"/>
                </a:lnTo>
                <a:lnTo>
                  <a:pt x="633868" y="805785"/>
                </a:lnTo>
                <a:lnTo>
                  <a:pt x="684079" y="802329"/>
                </a:lnTo>
                <a:lnTo>
                  <a:pt x="732473" y="798009"/>
                </a:lnTo>
                <a:lnTo>
                  <a:pt x="778185" y="792815"/>
                </a:lnTo>
                <a:lnTo>
                  <a:pt x="822180" y="786763"/>
                </a:lnTo>
                <a:lnTo>
                  <a:pt x="862526" y="778987"/>
                </a:lnTo>
                <a:lnTo>
                  <a:pt x="900154" y="771204"/>
                </a:lnTo>
                <a:lnTo>
                  <a:pt x="934206" y="761697"/>
                </a:lnTo>
                <a:lnTo>
                  <a:pt x="949443" y="757370"/>
                </a:lnTo>
                <a:lnTo>
                  <a:pt x="990719" y="741811"/>
                </a:lnTo>
                <a:lnTo>
                  <a:pt x="1031066" y="719334"/>
                </a:lnTo>
                <a:lnTo>
                  <a:pt x="1053457" y="688209"/>
                </a:lnTo>
                <a:lnTo>
                  <a:pt x="1054386" y="681292"/>
                </a:lnTo>
                <a:lnTo>
                  <a:pt x="1054386" y="127123"/>
                </a:lnTo>
                <a:lnTo>
                  <a:pt x="1031066" y="89046"/>
                </a:lnTo>
                <a:lnTo>
                  <a:pt x="1022052" y="83922"/>
                </a:lnTo>
                <a:lnTo>
                  <a:pt x="1013110" y="77829"/>
                </a:lnTo>
                <a:lnTo>
                  <a:pt x="978129" y="61418"/>
                </a:lnTo>
                <a:lnTo>
                  <a:pt x="934206" y="46739"/>
                </a:lnTo>
                <a:lnTo>
                  <a:pt x="917180" y="41546"/>
                </a:lnTo>
                <a:lnTo>
                  <a:pt x="862526" y="29428"/>
                </a:lnTo>
                <a:lnTo>
                  <a:pt x="822180" y="21673"/>
                </a:lnTo>
                <a:lnTo>
                  <a:pt x="778185" y="15579"/>
                </a:lnTo>
                <a:lnTo>
                  <a:pt x="732473" y="10386"/>
                </a:lnTo>
                <a:lnTo>
                  <a:pt x="684079" y="6093"/>
                </a:lnTo>
                <a:lnTo>
                  <a:pt x="633868" y="2631"/>
                </a:lnTo>
                <a:lnTo>
                  <a:pt x="580974" y="900"/>
                </a:lnTo>
                <a:lnTo>
                  <a:pt x="527179" y="0"/>
                </a:lnTo>
                <a:close/>
              </a:path>
            </a:pathLst>
          </a:custGeom>
          <a:solidFill>
            <a:srgbClr val="F9FC00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E2646B2A-085B-47D0-8ABC-C8BFEB0B9AA7}"/>
              </a:ext>
            </a:extLst>
          </p:cNvPr>
          <p:cNvSpPr/>
          <p:nvPr/>
        </p:nvSpPr>
        <p:spPr>
          <a:xfrm>
            <a:off x="6076846" y="2455782"/>
            <a:ext cx="1054735" cy="808990"/>
          </a:xfrm>
          <a:custGeom>
            <a:avLst/>
            <a:gdLst/>
            <a:ahLst/>
            <a:cxnLst/>
            <a:rect l="l" t="t" r="r" b="b"/>
            <a:pathLst>
              <a:path w="1054734" h="808989">
                <a:moveTo>
                  <a:pt x="527179" y="0"/>
                </a:moveTo>
                <a:lnTo>
                  <a:pt x="473383" y="900"/>
                </a:lnTo>
                <a:lnTo>
                  <a:pt x="420482" y="2631"/>
                </a:lnTo>
                <a:lnTo>
                  <a:pt x="370278" y="6093"/>
                </a:lnTo>
                <a:lnTo>
                  <a:pt x="321863" y="10386"/>
                </a:lnTo>
                <a:lnTo>
                  <a:pt x="276137" y="15579"/>
                </a:lnTo>
                <a:lnTo>
                  <a:pt x="232206" y="21673"/>
                </a:lnTo>
                <a:lnTo>
                  <a:pt x="191860" y="29428"/>
                </a:lnTo>
                <a:lnTo>
                  <a:pt x="154203" y="37183"/>
                </a:lnTo>
                <a:lnTo>
                  <a:pt x="120137" y="46739"/>
                </a:lnTo>
                <a:lnTo>
                  <a:pt x="104893" y="51032"/>
                </a:lnTo>
                <a:lnTo>
                  <a:pt x="63652" y="66612"/>
                </a:lnTo>
                <a:lnTo>
                  <a:pt x="32277" y="83922"/>
                </a:lnTo>
                <a:lnTo>
                  <a:pt x="23306" y="89046"/>
                </a:lnTo>
                <a:lnTo>
                  <a:pt x="17032" y="95140"/>
                </a:lnTo>
                <a:lnTo>
                  <a:pt x="10759" y="101164"/>
                </a:lnTo>
                <a:lnTo>
                  <a:pt x="6273" y="108088"/>
                </a:lnTo>
                <a:lnTo>
                  <a:pt x="2689" y="114182"/>
                </a:lnTo>
                <a:lnTo>
                  <a:pt x="894" y="120206"/>
                </a:lnTo>
                <a:lnTo>
                  <a:pt x="0" y="127123"/>
                </a:lnTo>
                <a:lnTo>
                  <a:pt x="0" y="681292"/>
                </a:lnTo>
                <a:lnTo>
                  <a:pt x="17032" y="713282"/>
                </a:lnTo>
                <a:lnTo>
                  <a:pt x="23306" y="719334"/>
                </a:lnTo>
                <a:lnTo>
                  <a:pt x="63652" y="741811"/>
                </a:lnTo>
                <a:lnTo>
                  <a:pt x="104893" y="757370"/>
                </a:lnTo>
                <a:lnTo>
                  <a:pt x="120137" y="761697"/>
                </a:lnTo>
                <a:lnTo>
                  <a:pt x="137170" y="766884"/>
                </a:lnTo>
                <a:lnTo>
                  <a:pt x="191860" y="778987"/>
                </a:lnTo>
                <a:lnTo>
                  <a:pt x="232206" y="786763"/>
                </a:lnTo>
                <a:lnTo>
                  <a:pt x="276137" y="792815"/>
                </a:lnTo>
                <a:lnTo>
                  <a:pt x="321863" y="798009"/>
                </a:lnTo>
                <a:lnTo>
                  <a:pt x="370278" y="802329"/>
                </a:lnTo>
                <a:lnTo>
                  <a:pt x="420482" y="805785"/>
                </a:lnTo>
                <a:lnTo>
                  <a:pt x="473383" y="807516"/>
                </a:lnTo>
                <a:lnTo>
                  <a:pt x="527179" y="808381"/>
                </a:lnTo>
                <a:lnTo>
                  <a:pt x="580974" y="807516"/>
                </a:lnTo>
                <a:lnTo>
                  <a:pt x="633868" y="805785"/>
                </a:lnTo>
                <a:lnTo>
                  <a:pt x="684079" y="802329"/>
                </a:lnTo>
                <a:lnTo>
                  <a:pt x="732473" y="798009"/>
                </a:lnTo>
                <a:lnTo>
                  <a:pt x="778185" y="792815"/>
                </a:lnTo>
                <a:lnTo>
                  <a:pt x="822180" y="786763"/>
                </a:lnTo>
                <a:lnTo>
                  <a:pt x="862526" y="778987"/>
                </a:lnTo>
                <a:lnTo>
                  <a:pt x="900154" y="771204"/>
                </a:lnTo>
                <a:lnTo>
                  <a:pt x="934206" y="761697"/>
                </a:lnTo>
                <a:lnTo>
                  <a:pt x="949443" y="757370"/>
                </a:lnTo>
                <a:lnTo>
                  <a:pt x="990719" y="741811"/>
                </a:lnTo>
                <a:lnTo>
                  <a:pt x="1031066" y="719334"/>
                </a:lnTo>
                <a:lnTo>
                  <a:pt x="1053456" y="688209"/>
                </a:lnTo>
                <a:lnTo>
                  <a:pt x="1054386" y="681292"/>
                </a:lnTo>
                <a:lnTo>
                  <a:pt x="1054386" y="127123"/>
                </a:lnTo>
                <a:lnTo>
                  <a:pt x="1031066" y="89046"/>
                </a:lnTo>
                <a:lnTo>
                  <a:pt x="1022052" y="83922"/>
                </a:lnTo>
                <a:lnTo>
                  <a:pt x="1013110" y="77829"/>
                </a:lnTo>
                <a:lnTo>
                  <a:pt x="978129" y="61418"/>
                </a:lnTo>
                <a:lnTo>
                  <a:pt x="934206" y="46739"/>
                </a:lnTo>
                <a:lnTo>
                  <a:pt x="917180" y="41546"/>
                </a:lnTo>
                <a:lnTo>
                  <a:pt x="862526" y="29428"/>
                </a:lnTo>
                <a:lnTo>
                  <a:pt x="822180" y="21673"/>
                </a:lnTo>
                <a:lnTo>
                  <a:pt x="778185" y="15579"/>
                </a:lnTo>
                <a:lnTo>
                  <a:pt x="732473" y="10386"/>
                </a:lnTo>
                <a:lnTo>
                  <a:pt x="684079" y="6093"/>
                </a:lnTo>
                <a:lnTo>
                  <a:pt x="633868" y="2631"/>
                </a:lnTo>
                <a:lnTo>
                  <a:pt x="580974" y="900"/>
                </a:lnTo>
                <a:lnTo>
                  <a:pt x="527179" y="0"/>
                </a:lnTo>
                <a:close/>
              </a:path>
            </a:pathLst>
          </a:custGeom>
          <a:ln w="52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C241D18D-8E7D-4F1A-854D-88924DA4C754}"/>
              </a:ext>
            </a:extLst>
          </p:cNvPr>
          <p:cNvSpPr/>
          <p:nvPr/>
        </p:nvSpPr>
        <p:spPr>
          <a:xfrm>
            <a:off x="6076844" y="2582906"/>
            <a:ext cx="1054735" cy="127635"/>
          </a:xfrm>
          <a:custGeom>
            <a:avLst/>
            <a:gdLst/>
            <a:ahLst/>
            <a:cxnLst/>
            <a:rect l="l" t="t" r="r" b="b"/>
            <a:pathLst>
              <a:path w="1054734" h="127635">
                <a:moveTo>
                  <a:pt x="0" y="0"/>
                </a:moveTo>
                <a:lnTo>
                  <a:pt x="23313" y="38035"/>
                </a:lnTo>
                <a:lnTo>
                  <a:pt x="63652" y="60511"/>
                </a:lnTo>
                <a:lnTo>
                  <a:pt x="104893" y="76077"/>
                </a:lnTo>
                <a:lnTo>
                  <a:pt x="120137" y="80398"/>
                </a:lnTo>
                <a:lnTo>
                  <a:pt x="137170" y="85584"/>
                </a:lnTo>
                <a:lnTo>
                  <a:pt x="191860" y="97688"/>
                </a:lnTo>
                <a:lnTo>
                  <a:pt x="232206" y="105471"/>
                </a:lnTo>
                <a:lnTo>
                  <a:pt x="276137" y="111523"/>
                </a:lnTo>
                <a:lnTo>
                  <a:pt x="321863" y="116709"/>
                </a:lnTo>
                <a:lnTo>
                  <a:pt x="370278" y="121030"/>
                </a:lnTo>
                <a:lnTo>
                  <a:pt x="420482" y="124492"/>
                </a:lnTo>
                <a:lnTo>
                  <a:pt x="473383" y="126216"/>
                </a:lnTo>
                <a:lnTo>
                  <a:pt x="527179" y="127082"/>
                </a:lnTo>
                <a:lnTo>
                  <a:pt x="580974" y="126216"/>
                </a:lnTo>
                <a:lnTo>
                  <a:pt x="633868" y="124492"/>
                </a:lnTo>
                <a:lnTo>
                  <a:pt x="684079" y="121030"/>
                </a:lnTo>
                <a:lnTo>
                  <a:pt x="732473" y="116709"/>
                </a:lnTo>
                <a:lnTo>
                  <a:pt x="778185" y="111523"/>
                </a:lnTo>
                <a:lnTo>
                  <a:pt x="822180" y="105471"/>
                </a:lnTo>
                <a:lnTo>
                  <a:pt x="862526" y="97688"/>
                </a:lnTo>
                <a:lnTo>
                  <a:pt x="900154" y="89912"/>
                </a:lnTo>
                <a:lnTo>
                  <a:pt x="934206" y="80398"/>
                </a:lnTo>
                <a:lnTo>
                  <a:pt x="949443" y="76077"/>
                </a:lnTo>
                <a:lnTo>
                  <a:pt x="990719" y="60511"/>
                </a:lnTo>
                <a:lnTo>
                  <a:pt x="1031066" y="38035"/>
                </a:lnTo>
                <a:lnTo>
                  <a:pt x="1053456" y="6910"/>
                </a:lnTo>
                <a:lnTo>
                  <a:pt x="1054386" y="0"/>
                </a:lnTo>
              </a:path>
            </a:pathLst>
          </a:custGeom>
          <a:ln w="5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AF7EB772-6395-44BA-8D9D-AF5615D3F276}"/>
              </a:ext>
            </a:extLst>
          </p:cNvPr>
          <p:cNvSpPr txBox="1"/>
          <p:nvPr/>
        </p:nvSpPr>
        <p:spPr>
          <a:xfrm>
            <a:off x="6326751" y="2783512"/>
            <a:ext cx="5378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latin typeface="+mn-ea"/>
                <a:cs typeface="Microsoft JhengHei"/>
              </a:rPr>
              <a:t>模型</a:t>
            </a:r>
            <a:endParaRPr sz="2000">
              <a:latin typeface="+mn-ea"/>
              <a:cs typeface="Microsoft JhengHei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FF306547-953C-4E54-A207-950268BC1713}"/>
              </a:ext>
            </a:extLst>
          </p:cNvPr>
          <p:cNvSpPr/>
          <p:nvPr/>
        </p:nvSpPr>
        <p:spPr>
          <a:xfrm>
            <a:off x="5005696" y="3087549"/>
            <a:ext cx="990600" cy="332740"/>
          </a:xfrm>
          <a:custGeom>
            <a:avLst/>
            <a:gdLst/>
            <a:ahLst/>
            <a:cxnLst/>
            <a:rect l="l" t="t" r="r" b="b"/>
            <a:pathLst>
              <a:path w="990600" h="332739">
                <a:moveTo>
                  <a:pt x="990600" y="0"/>
                </a:moveTo>
                <a:lnTo>
                  <a:pt x="0" y="33223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51C498BE-3C20-4DF8-81EE-A64C17AEBF3B}"/>
              </a:ext>
            </a:extLst>
          </p:cNvPr>
          <p:cNvSpPr/>
          <p:nvPr/>
        </p:nvSpPr>
        <p:spPr>
          <a:xfrm>
            <a:off x="7215496" y="3125649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0" y="0"/>
                </a:moveTo>
                <a:lnTo>
                  <a:pt x="1066800" y="3048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0DE9ED4B-108C-4D2C-A3B8-6A43947075EE}"/>
              </a:ext>
            </a:extLst>
          </p:cNvPr>
          <p:cNvSpPr/>
          <p:nvPr/>
        </p:nvSpPr>
        <p:spPr>
          <a:xfrm>
            <a:off x="1726054" y="2383436"/>
            <a:ext cx="997585" cy="803910"/>
          </a:xfrm>
          <a:custGeom>
            <a:avLst/>
            <a:gdLst/>
            <a:ahLst/>
            <a:cxnLst/>
            <a:rect l="l" t="t" r="r" b="b"/>
            <a:pathLst>
              <a:path w="997585" h="803910">
                <a:moveTo>
                  <a:pt x="498765" y="0"/>
                </a:moveTo>
                <a:lnTo>
                  <a:pt x="447756" y="826"/>
                </a:lnTo>
                <a:lnTo>
                  <a:pt x="398637" y="2547"/>
                </a:lnTo>
                <a:lnTo>
                  <a:pt x="350462" y="5990"/>
                </a:lnTo>
                <a:lnTo>
                  <a:pt x="304170" y="10328"/>
                </a:lnTo>
                <a:lnTo>
                  <a:pt x="260721" y="15493"/>
                </a:lnTo>
                <a:lnTo>
                  <a:pt x="220098" y="21483"/>
                </a:lnTo>
                <a:lnTo>
                  <a:pt x="181373" y="29195"/>
                </a:lnTo>
                <a:lnTo>
                  <a:pt x="113356" y="46410"/>
                </a:lnTo>
                <a:lnTo>
                  <a:pt x="71788" y="61008"/>
                </a:lnTo>
                <a:lnTo>
                  <a:pt x="30228" y="83387"/>
                </a:lnTo>
                <a:lnTo>
                  <a:pt x="22669" y="88551"/>
                </a:lnTo>
                <a:lnTo>
                  <a:pt x="0" y="126368"/>
                </a:lnTo>
                <a:lnTo>
                  <a:pt x="0" y="677459"/>
                </a:lnTo>
                <a:lnTo>
                  <a:pt x="22669" y="715282"/>
                </a:lnTo>
                <a:lnTo>
                  <a:pt x="71788" y="742798"/>
                </a:lnTo>
                <a:lnTo>
                  <a:pt x="113356" y="757410"/>
                </a:lnTo>
                <a:lnTo>
                  <a:pt x="181373" y="774603"/>
                </a:lnTo>
                <a:lnTo>
                  <a:pt x="220098" y="782343"/>
                </a:lnTo>
                <a:lnTo>
                  <a:pt x="260721" y="788361"/>
                </a:lnTo>
                <a:lnTo>
                  <a:pt x="304170" y="793519"/>
                </a:lnTo>
                <a:lnTo>
                  <a:pt x="350462" y="797816"/>
                </a:lnTo>
                <a:lnTo>
                  <a:pt x="398637" y="801258"/>
                </a:lnTo>
                <a:lnTo>
                  <a:pt x="447756" y="802980"/>
                </a:lnTo>
                <a:lnTo>
                  <a:pt x="498765" y="803834"/>
                </a:lnTo>
                <a:lnTo>
                  <a:pt x="549781" y="802980"/>
                </a:lnTo>
                <a:lnTo>
                  <a:pt x="599845" y="801258"/>
                </a:lnTo>
                <a:lnTo>
                  <a:pt x="647074" y="797816"/>
                </a:lnTo>
                <a:lnTo>
                  <a:pt x="693366" y="793519"/>
                </a:lnTo>
                <a:lnTo>
                  <a:pt x="736816" y="788361"/>
                </a:lnTo>
                <a:lnTo>
                  <a:pt x="777424" y="782343"/>
                </a:lnTo>
                <a:lnTo>
                  <a:pt x="816202" y="774603"/>
                </a:lnTo>
                <a:lnTo>
                  <a:pt x="884158" y="757410"/>
                </a:lnTo>
                <a:lnTo>
                  <a:pt x="925733" y="742798"/>
                </a:lnTo>
                <a:lnTo>
                  <a:pt x="967308" y="721301"/>
                </a:lnTo>
                <a:lnTo>
                  <a:pt x="994672" y="690349"/>
                </a:lnTo>
                <a:lnTo>
                  <a:pt x="997545" y="677459"/>
                </a:lnTo>
                <a:lnTo>
                  <a:pt x="997545" y="126368"/>
                </a:lnTo>
                <a:lnTo>
                  <a:pt x="974867" y="88551"/>
                </a:lnTo>
                <a:lnTo>
                  <a:pt x="967308" y="83387"/>
                </a:lnTo>
                <a:lnTo>
                  <a:pt x="958842" y="77396"/>
                </a:lnTo>
                <a:lnTo>
                  <a:pt x="912505" y="55843"/>
                </a:lnTo>
                <a:lnTo>
                  <a:pt x="852032" y="36976"/>
                </a:lnTo>
                <a:lnTo>
                  <a:pt x="777424" y="21483"/>
                </a:lnTo>
                <a:lnTo>
                  <a:pt x="736816" y="15493"/>
                </a:lnTo>
                <a:lnTo>
                  <a:pt x="693366" y="10328"/>
                </a:lnTo>
                <a:lnTo>
                  <a:pt x="647074" y="5990"/>
                </a:lnTo>
                <a:lnTo>
                  <a:pt x="599845" y="2547"/>
                </a:lnTo>
                <a:lnTo>
                  <a:pt x="549781" y="826"/>
                </a:lnTo>
                <a:lnTo>
                  <a:pt x="498765" y="0"/>
                </a:lnTo>
                <a:close/>
              </a:path>
            </a:pathLst>
          </a:custGeom>
          <a:solidFill>
            <a:srgbClr val="9EF6F1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532DCE2A-C5DF-405E-A714-54811164EDAC}"/>
              </a:ext>
            </a:extLst>
          </p:cNvPr>
          <p:cNvSpPr/>
          <p:nvPr/>
        </p:nvSpPr>
        <p:spPr>
          <a:xfrm>
            <a:off x="1726054" y="2383436"/>
            <a:ext cx="997585" cy="803910"/>
          </a:xfrm>
          <a:custGeom>
            <a:avLst/>
            <a:gdLst/>
            <a:ahLst/>
            <a:cxnLst/>
            <a:rect l="l" t="t" r="r" b="b"/>
            <a:pathLst>
              <a:path w="997585" h="803910">
                <a:moveTo>
                  <a:pt x="498765" y="0"/>
                </a:moveTo>
                <a:lnTo>
                  <a:pt x="447756" y="826"/>
                </a:lnTo>
                <a:lnTo>
                  <a:pt x="398637" y="2547"/>
                </a:lnTo>
                <a:lnTo>
                  <a:pt x="350462" y="5990"/>
                </a:lnTo>
                <a:lnTo>
                  <a:pt x="304170" y="10328"/>
                </a:lnTo>
                <a:lnTo>
                  <a:pt x="260721" y="15493"/>
                </a:lnTo>
                <a:lnTo>
                  <a:pt x="220098" y="21483"/>
                </a:lnTo>
                <a:lnTo>
                  <a:pt x="181373" y="29195"/>
                </a:lnTo>
                <a:lnTo>
                  <a:pt x="113356" y="46410"/>
                </a:lnTo>
                <a:lnTo>
                  <a:pt x="71788" y="61008"/>
                </a:lnTo>
                <a:lnTo>
                  <a:pt x="60457" y="66172"/>
                </a:lnTo>
                <a:lnTo>
                  <a:pt x="49119" y="71336"/>
                </a:lnTo>
                <a:lnTo>
                  <a:pt x="38732" y="77396"/>
                </a:lnTo>
                <a:lnTo>
                  <a:pt x="30228" y="83387"/>
                </a:lnTo>
                <a:lnTo>
                  <a:pt x="22669" y="88551"/>
                </a:lnTo>
                <a:lnTo>
                  <a:pt x="0" y="126368"/>
                </a:lnTo>
                <a:lnTo>
                  <a:pt x="0" y="677459"/>
                </a:lnTo>
                <a:lnTo>
                  <a:pt x="22669" y="715282"/>
                </a:lnTo>
                <a:lnTo>
                  <a:pt x="60457" y="737634"/>
                </a:lnTo>
                <a:lnTo>
                  <a:pt x="71788" y="742798"/>
                </a:lnTo>
                <a:lnTo>
                  <a:pt x="113356" y="757410"/>
                </a:lnTo>
                <a:lnTo>
                  <a:pt x="181373" y="774603"/>
                </a:lnTo>
                <a:lnTo>
                  <a:pt x="220098" y="782343"/>
                </a:lnTo>
                <a:lnTo>
                  <a:pt x="260721" y="788361"/>
                </a:lnTo>
                <a:lnTo>
                  <a:pt x="304170" y="793519"/>
                </a:lnTo>
                <a:lnTo>
                  <a:pt x="350462" y="797816"/>
                </a:lnTo>
                <a:lnTo>
                  <a:pt x="398637" y="801258"/>
                </a:lnTo>
                <a:lnTo>
                  <a:pt x="447756" y="802980"/>
                </a:lnTo>
                <a:lnTo>
                  <a:pt x="498765" y="803834"/>
                </a:lnTo>
                <a:lnTo>
                  <a:pt x="549781" y="802980"/>
                </a:lnTo>
                <a:lnTo>
                  <a:pt x="599845" y="801258"/>
                </a:lnTo>
                <a:lnTo>
                  <a:pt x="647074" y="797816"/>
                </a:lnTo>
                <a:lnTo>
                  <a:pt x="693366" y="793519"/>
                </a:lnTo>
                <a:lnTo>
                  <a:pt x="736816" y="788361"/>
                </a:lnTo>
                <a:lnTo>
                  <a:pt x="777424" y="782343"/>
                </a:lnTo>
                <a:lnTo>
                  <a:pt x="816202" y="774603"/>
                </a:lnTo>
                <a:lnTo>
                  <a:pt x="884158" y="757410"/>
                </a:lnTo>
                <a:lnTo>
                  <a:pt x="925733" y="742798"/>
                </a:lnTo>
                <a:lnTo>
                  <a:pt x="937072" y="737634"/>
                </a:lnTo>
                <a:lnTo>
                  <a:pt x="948411" y="732476"/>
                </a:lnTo>
                <a:lnTo>
                  <a:pt x="981444" y="709264"/>
                </a:lnTo>
                <a:lnTo>
                  <a:pt x="997545" y="677459"/>
                </a:lnTo>
                <a:lnTo>
                  <a:pt x="997545" y="126368"/>
                </a:lnTo>
                <a:lnTo>
                  <a:pt x="974867" y="88551"/>
                </a:lnTo>
                <a:lnTo>
                  <a:pt x="967308" y="83387"/>
                </a:lnTo>
                <a:lnTo>
                  <a:pt x="958842" y="77396"/>
                </a:lnTo>
                <a:lnTo>
                  <a:pt x="948411" y="71336"/>
                </a:lnTo>
                <a:lnTo>
                  <a:pt x="937072" y="66172"/>
                </a:lnTo>
                <a:lnTo>
                  <a:pt x="925733" y="61008"/>
                </a:lnTo>
                <a:lnTo>
                  <a:pt x="884158" y="46410"/>
                </a:lnTo>
                <a:lnTo>
                  <a:pt x="816202" y="29195"/>
                </a:lnTo>
                <a:lnTo>
                  <a:pt x="777424" y="21483"/>
                </a:lnTo>
                <a:lnTo>
                  <a:pt x="736816" y="15493"/>
                </a:lnTo>
                <a:lnTo>
                  <a:pt x="693366" y="10328"/>
                </a:lnTo>
                <a:lnTo>
                  <a:pt x="647074" y="5990"/>
                </a:lnTo>
                <a:lnTo>
                  <a:pt x="599845" y="2547"/>
                </a:lnTo>
                <a:lnTo>
                  <a:pt x="549781" y="826"/>
                </a:lnTo>
                <a:lnTo>
                  <a:pt x="498765" y="0"/>
                </a:lnTo>
                <a:close/>
              </a:path>
            </a:pathLst>
          </a:custGeom>
          <a:ln w="53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84A167AF-B552-4EAE-944F-8911BDA80EF4}"/>
              </a:ext>
            </a:extLst>
          </p:cNvPr>
          <p:cNvSpPr/>
          <p:nvPr/>
        </p:nvSpPr>
        <p:spPr>
          <a:xfrm>
            <a:off x="1726054" y="2509804"/>
            <a:ext cx="997585" cy="127000"/>
          </a:xfrm>
          <a:custGeom>
            <a:avLst/>
            <a:gdLst/>
            <a:ahLst/>
            <a:cxnLst/>
            <a:rect l="l" t="t" r="r" b="b"/>
            <a:pathLst>
              <a:path w="997585" h="127000">
                <a:moveTo>
                  <a:pt x="0" y="0"/>
                </a:moveTo>
                <a:lnTo>
                  <a:pt x="22669" y="37830"/>
                </a:lnTo>
                <a:lnTo>
                  <a:pt x="60457" y="60181"/>
                </a:lnTo>
                <a:lnTo>
                  <a:pt x="71788" y="65339"/>
                </a:lnTo>
                <a:lnTo>
                  <a:pt x="113356" y="79957"/>
                </a:lnTo>
                <a:lnTo>
                  <a:pt x="181373" y="97151"/>
                </a:lnTo>
                <a:lnTo>
                  <a:pt x="220098" y="104884"/>
                </a:lnTo>
                <a:lnTo>
                  <a:pt x="260721" y="110902"/>
                </a:lnTo>
                <a:lnTo>
                  <a:pt x="304170" y="116060"/>
                </a:lnTo>
                <a:lnTo>
                  <a:pt x="350462" y="120363"/>
                </a:lnTo>
                <a:lnTo>
                  <a:pt x="398637" y="123799"/>
                </a:lnTo>
                <a:lnTo>
                  <a:pt x="447756" y="125521"/>
                </a:lnTo>
                <a:lnTo>
                  <a:pt x="498765" y="126381"/>
                </a:lnTo>
                <a:lnTo>
                  <a:pt x="549781" y="125521"/>
                </a:lnTo>
                <a:lnTo>
                  <a:pt x="599845" y="123799"/>
                </a:lnTo>
                <a:lnTo>
                  <a:pt x="647074" y="120363"/>
                </a:lnTo>
                <a:lnTo>
                  <a:pt x="693366" y="116060"/>
                </a:lnTo>
                <a:lnTo>
                  <a:pt x="736816" y="110902"/>
                </a:lnTo>
                <a:lnTo>
                  <a:pt x="777424" y="104884"/>
                </a:lnTo>
                <a:lnTo>
                  <a:pt x="816202" y="97151"/>
                </a:lnTo>
                <a:lnTo>
                  <a:pt x="884158" y="79957"/>
                </a:lnTo>
                <a:lnTo>
                  <a:pt x="925733" y="65339"/>
                </a:lnTo>
                <a:lnTo>
                  <a:pt x="967308" y="43848"/>
                </a:lnTo>
                <a:lnTo>
                  <a:pt x="994672" y="12897"/>
                </a:lnTo>
                <a:lnTo>
                  <a:pt x="996562" y="6878"/>
                </a:lnTo>
                <a:lnTo>
                  <a:pt x="997545" y="0"/>
                </a:lnTo>
              </a:path>
            </a:pathLst>
          </a:custGeom>
          <a:ln w="5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2DEACAA3-D34A-4241-8D1B-807D0F3B9C96}"/>
              </a:ext>
            </a:extLst>
          </p:cNvPr>
          <p:cNvSpPr txBox="1"/>
          <p:nvPr/>
        </p:nvSpPr>
        <p:spPr>
          <a:xfrm>
            <a:off x="1776722" y="2711579"/>
            <a:ext cx="84264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5" dirty="0">
                <a:latin typeface="+mn-ea"/>
                <a:cs typeface="Microsoft JhengHei"/>
              </a:rPr>
              <a:t>训</a:t>
            </a:r>
            <a:r>
              <a:rPr sz="1600" b="1" spc="-5" dirty="0">
                <a:latin typeface="+mn-ea"/>
                <a:cs typeface="Microsoft JhengHei"/>
              </a:rPr>
              <a:t>练数据</a:t>
            </a:r>
            <a:endParaRPr sz="1600">
              <a:latin typeface="+mn-ea"/>
              <a:cs typeface="Microsoft JhengHei"/>
            </a:endParaRP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21D57CAD-B773-4EF9-9DD9-8F0CB7C55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07810"/>
              </p:ext>
            </p:extLst>
          </p:nvPr>
        </p:nvGraphicFramePr>
        <p:xfrm>
          <a:off x="543425" y="3389297"/>
          <a:ext cx="3294379" cy="1212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7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R="142875" algn="r">
                        <a:lnSpc>
                          <a:spcPts val="1760"/>
                        </a:lnSpc>
                        <a:spcBef>
                          <a:spcPts val="70"/>
                        </a:spcBef>
                      </a:pPr>
                      <a:r>
                        <a:rPr sz="1550" b="1" spc="35" dirty="0">
                          <a:latin typeface="Microsoft JhengHei"/>
                          <a:cs typeface="Microsoft JhengHei"/>
                        </a:rPr>
                        <a:t>色泽</a:t>
                      </a:r>
                      <a:endParaRPr sz="1550">
                        <a:latin typeface="Microsoft JhengHei"/>
                        <a:cs typeface="Microsoft JhengHei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760"/>
                        </a:lnSpc>
                        <a:spcBef>
                          <a:spcPts val="70"/>
                        </a:spcBef>
                      </a:pPr>
                      <a:r>
                        <a:rPr sz="1550" b="1" spc="-35" dirty="0">
                          <a:latin typeface="Microsoft JhengHei"/>
                          <a:cs typeface="Microsoft JhengHei"/>
                        </a:rPr>
                        <a:t>根蒂</a:t>
                      </a:r>
                      <a:endParaRPr sz="1550">
                        <a:latin typeface="Microsoft JhengHei"/>
                        <a:cs typeface="Microsoft JhengHei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760"/>
                        </a:lnSpc>
                        <a:spcBef>
                          <a:spcPts val="70"/>
                        </a:spcBef>
                      </a:pPr>
                      <a:r>
                        <a:rPr sz="1550" b="1" spc="-35" dirty="0">
                          <a:latin typeface="Microsoft JhengHei"/>
                          <a:cs typeface="Microsoft JhengHei"/>
                        </a:rPr>
                        <a:t>敲声</a:t>
                      </a:r>
                      <a:endParaRPr sz="1550">
                        <a:latin typeface="Microsoft JhengHei"/>
                        <a:cs typeface="Microsoft JhengHei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760"/>
                        </a:lnSpc>
                        <a:spcBef>
                          <a:spcPts val="70"/>
                        </a:spcBef>
                      </a:pPr>
                      <a:r>
                        <a:rPr sz="1550" b="1" spc="-35" dirty="0">
                          <a:latin typeface="Microsoft JhengHei"/>
                          <a:cs typeface="Microsoft JhengHei"/>
                        </a:rPr>
                        <a:t>好瓜</a:t>
                      </a:r>
                      <a:endParaRPr sz="1550">
                        <a:latin typeface="Microsoft JhengHei"/>
                        <a:cs typeface="Microsoft JhengHei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R="149225" algn="r">
                        <a:lnSpc>
                          <a:spcPts val="1735"/>
                        </a:lnSpc>
                        <a:spcBef>
                          <a:spcPts val="95"/>
                        </a:spcBef>
                      </a:pPr>
                      <a:r>
                        <a:rPr sz="1550" spc="-10" dirty="0">
                          <a:latin typeface="宋体"/>
                          <a:cs typeface="宋体"/>
                        </a:rPr>
                        <a:t>青绿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735"/>
                        </a:lnSpc>
                        <a:spcBef>
                          <a:spcPts val="95"/>
                        </a:spcBef>
                      </a:pPr>
                      <a:r>
                        <a:rPr sz="1550" spc="-80" dirty="0">
                          <a:latin typeface="宋体"/>
                          <a:cs typeface="宋体"/>
                        </a:rPr>
                        <a:t>蜷缩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735"/>
                        </a:lnSpc>
                        <a:spcBef>
                          <a:spcPts val="95"/>
                        </a:spcBef>
                      </a:pPr>
                      <a:r>
                        <a:rPr sz="1550" spc="-80" dirty="0">
                          <a:latin typeface="宋体"/>
                          <a:cs typeface="宋体"/>
                        </a:rPr>
                        <a:t>浊响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735"/>
                        </a:lnSpc>
                        <a:spcBef>
                          <a:spcPts val="95"/>
                        </a:spcBef>
                      </a:pPr>
                      <a:r>
                        <a:rPr sz="1550" dirty="0">
                          <a:latin typeface="宋体"/>
                          <a:cs typeface="宋体"/>
                        </a:rPr>
                        <a:t>是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R="149225" algn="r">
                        <a:lnSpc>
                          <a:spcPts val="1730"/>
                        </a:lnSpc>
                        <a:spcBef>
                          <a:spcPts val="70"/>
                        </a:spcBef>
                      </a:pPr>
                      <a:r>
                        <a:rPr sz="1550" spc="-10" dirty="0">
                          <a:latin typeface="宋体"/>
                          <a:cs typeface="宋体"/>
                        </a:rPr>
                        <a:t>乌黑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730"/>
                        </a:lnSpc>
                        <a:spcBef>
                          <a:spcPts val="70"/>
                        </a:spcBef>
                      </a:pPr>
                      <a:r>
                        <a:rPr sz="1550" spc="-80" dirty="0">
                          <a:latin typeface="宋体"/>
                          <a:cs typeface="宋体"/>
                        </a:rPr>
                        <a:t>蜷缩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730"/>
                        </a:lnSpc>
                        <a:spcBef>
                          <a:spcPts val="70"/>
                        </a:spcBef>
                      </a:pPr>
                      <a:r>
                        <a:rPr sz="1550" spc="-80" dirty="0">
                          <a:latin typeface="宋体"/>
                          <a:cs typeface="宋体"/>
                        </a:rPr>
                        <a:t>浊响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730"/>
                        </a:lnSpc>
                        <a:spcBef>
                          <a:spcPts val="70"/>
                        </a:spcBef>
                      </a:pPr>
                      <a:r>
                        <a:rPr sz="1550" dirty="0">
                          <a:latin typeface="宋体"/>
                          <a:cs typeface="宋体"/>
                        </a:rPr>
                        <a:t>是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R="149225" algn="r">
                        <a:lnSpc>
                          <a:spcPts val="1735"/>
                        </a:lnSpc>
                        <a:spcBef>
                          <a:spcPts val="65"/>
                        </a:spcBef>
                      </a:pPr>
                      <a:r>
                        <a:rPr sz="1550" spc="-10" dirty="0">
                          <a:latin typeface="宋体"/>
                          <a:cs typeface="宋体"/>
                        </a:rPr>
                        <a:t>青绿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735"/>
                        </a:lnSpc>
                        <a:spcBef>
                          <a:spcPts val="65"/>
                        </a:spcBef>
                      </a:pPr>
                      <a:r>
                        <a:rPr sz="1550" spc="-80" dirty="0">
                          <a:latin typeface="宋体"/>
                          <a:cs typeface="宋体"/>
                        </a:rPr>
                        <a:t>硬挺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735"/>
                        </a:lnSpc>
                        <a:spcBef>
                          <a:spcPts val="65"/>
                        </a:spcBef>
                      </a:pPr>
                      <a:r>
                        <a:rPr sz="1550" spc="-80" dirty="0">
                          <a:latin typeface="宋体"/>
                          <a:cs typeface="宋体"/>
                        </a:rPr>
                        <a:t>清脆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735"/>
                        </a:lnSpc>
                        <a:spcBef>
                          <a:spcPts val="65"/>
                        </a:spcBef>
                      </a:pPr>
                      <a:r>
                        <a:rPr sz="1550" dirty="0">
                          <a:latin typeface="宋体"/>
                          <a:cs typeface="宋体"/>
                        </a:rPr>
                        <a:t>否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R="149225" algn="r">
                        <a:lnSpc>
                          <a:spcPts val="1735"/>
                        </a:lnSpc>
                        <a:spcBef>
                          <a:spcPts val="70"/>
                        </a:spcBef>
                      </a:pPr>
                      <a:r>
                        <a:rPr sz="1550" spc="-10" dirty="0">
                          <a:latin typeface="宋体"/>
                          <a:cs typeface="宋体"/>
                        </a:rPr>
                        <a:t>乌黑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735"/>
                        </a:lnSpc>
                        <a:spcBef>
                          <a:spcPts val="70"/>
                        </a:spcBef>
                      </a:pPr>
                      <a:r>
                        <a:rPr sz="1550" spc="-80" dirty="0">
                          <a:latin typeface="宋体"/>
                          <a:cs typeface="宋体"/>
                        </a:rPr>
                        <a:t>稍蜷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735"/>
                        </a:lnSpc>
                        <a:spcBef>
                          <a:spcPts val="70"/>
                        </a:spcBef>
                      </a:pPr>
                      <a:r>
                        <a:rPr sz="1550" spc="-80" dirty="0">
                          <a:latin typeface="宋体"/>
                          <a:cs typeface="宋体"/>
                        </a:rPr>
                        <a:t>沉闷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735"/>
                        </a:lnSpc>
                        <a:spcBef>
                          <a:spcPts val="70"/>
                        </a:spcBef>
                      </a:pPr>
                      <a:r>
                        <a:rPr sz="1550" dirty="0">
                          <a:latin typeface="宋体"/>
                          <a:cs typeface="宋体"/>
                        </a:rPr>
                        <a:t>否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object 17">
            <a:extLst>
              <a:ext uri="{FF2B5EF4-FFF2-40B4-BE49-F238E27FC236}">
                <a16:creationId xmlns:a16="http://schemas.microsoft.com/office/drawing/2014/main" id="{FA418F3F-9E6D-44FD-935D-E9316790C528}"/>
              </a:ext>
            </a:extLst>
          </p:cNvPr>
          <p:cNvSpPr/>
          <p:nvPr/>
        </p:nvSpPr>
        <p:spPr>
          <a:xfrm>
            <a:off x="543425" y="3034210"/>
            <a:ext cx="1132840" cy="329565"/>
          </a:xfrm>
          <a:custGeom>
            <a:avLst/>
            <a:gdLst/>
            <a:ahLst/>
            <a:cxnLst/>
            <a:rect l="l" t="t" r="r" b="b"/>
            <a:pathLst>
              <a:path w="1132840" h="329564">
                <a:moveTo>
                  <a:pt x="1132332" y="0"/>
                </a:moveTo>
                <a:lnTo>
                  <a:pt x="0" y="32918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12881257-BF9F-4088-9054-940A045AB859}"/>
              </a:ext>
            </a:extLst>
          </p:cNvPr>
          <p:cNvSpPr/>
          <p:nvPr/>
        </p:nvSpPr>
        <p:spPr>
          <a:xfrm>
            <a:off x="2748653" y="3002205"/>
            <a:ext cx="1089660" cy="373380"/>
          </a:xfrm>
          <a:custGeom>
            <a:avLst/>
            <a:gdLst/>
            <a:ahLst/>
            <a:cxnLst/>
            <a:rect l="l" t="t" r="r" b="b"/>
            <a:pathLst>
              <a:path w="1089660" h="373380">
                <a:moveTo>
                  <a:pt x="0" y="0"/>
                </a:moveTo>
                <a:lnTo>
                  <a:pt x="1089660" y="37338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A8838815-A3FF-4E40-8D0D-F5310E6965D0}"/>
              </a:ext>
            </a:extLst>
          </p:cNvPr>
          <p:cNvSpPr txBox="1"/>
          <p:nvPr/>
        </p:nvSpPr>
        <p:spPr>
          <a:xfrm>
            <a:off x="2950201" y="2478076"/>
            <a:ext cx="1114224" cy="4994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55"/>
              </a:lnSpc>
              <a:spcBef>
                <a:spcPts val="95"/>
              </a:spcBef>
            </a:pPr>
            <a:r>
              <a:rPr sz="1600" b="1" spc="5" dirty="0">
                <a:solidFill>
                  <a:srgbClr val="FF0000"/>
                </a:solidFill>
                <a:latin typeface="+mn-ea"/>
                <a:cs typeface="Microsoft JhengHei"/>
              </a:rPr>
              <a:t>类</a:t>
            </a:r>
            <a:r>
              <a:rPr sz="1600" b="1" dirty="0">
                <a:solidFill>
                  <a:srgbClr val="FF0000"/>
                </a:solidFill>
                <a:latin typeface="+mn-ea"/>
                <a:cs typeface="Microsoft JhengHei"/>
              </a:rPr>
              <a:t>别标</a:t>
            </a:r>
            <a:r>
              <a:rPr sz="1600" b="1" spc="-5" dirty="0">
                <a:solidFill>
                  <a:srgbClr val="FF0000"/>
                </a:solidFill>
                <a:latin typeface="+mn-ea"/>
                <a:cs typeface="Microsoft JhengHei"/>
              </a:rPr>
              <a:t>记</a:t>
            </a:r>
            <a:endParaRPr sz="1600" dirty="0">
              <a:latin typeface="+mn-ea"/>
              <a:cs typeface="Microsoft JhengHei"/>
            </a:endParaRPr>
          </a:p>
          <a:p>
            <a:pPr marL="12700">
              <a:lnSpc>
                <a:spcPts val="1855"/>
              </a:lnSpc>
            </a:pPr>
            <a:r>
              <a:rPr sz="1600" b="1" spc="-10" dirty="0">
                <a:solidFill>
                  <a:srgbClr val="FF0000"/>
                </a:solidFill>
                <a:latin typeface="+mn-ea"/>
                <a:cs typeface="Microsoft JhengHei"/>
              </a:rPr>
              <a:t>（</a:t>
            </a:r>
            <a:r>
              <a:rPr sz="1600" b="1" i="1" spc="-10" dirty="0">
                <a:solidFill>
                  <a:srgbClr val="FF0000"/>
                </a:solidFill>
                <a:latin typeface="+mn-ea"/>
                <a:cs typeface="Palatino Linotype"/>
              </a:rPr>
              <a:t>label</a:t>
            </a:r>
            <a:r>
              <a:rPr sz="1600" b="1" spc="-10" dirty="0">
                <a:solidFill>
                  <a:srgbClr val="FF0000"/>
                </a:solidFill>
                <a:latin typeface="+mn-ea"/>
                <a:cs typeface="Microsoft JhengHei"/>
              </a:rPr>
              <a:t>）</a:t>
            </a:r>
            <a:endParaRPr sz="1600" dirty="0">
              <a:latin typeface="+mn-ea"/>
              <a:cs typeface="Microsoft JhengHei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E6DAAD63-D784-4FFF-89A3-822DD95F52C3}"/>
              </a:ext>
            </a:extLst>
          </p:cNvPr>
          <p:cNvSpPr/>
          <p:nvPr/>
        </p:nvSpPr>
        <p:spPr>
          <a:xfrm>
            <a:off x="3334376" y="2959280"/>
            <a:ext cx="125730" cy="458470"/>
          </a:xfrm>
          <a:custGeom>
            <a:avLst/>
            <a:gdLst/>
            <a:ahLst/>
            <a:cxnLst/>
            <a:rect l="l" t="t" r="r" b="b"/>
            <a:pathLst>
              <a:path w="125730" h="458469">
                <a:moveTo>
                  <a:pt x="0" y="374396"/>
                </a:moveTo>
                <a:lnTo>
                  <a:pt x="23114" y="458216"/>
                </a:lnTo>
                <a:lnTo>
                  <a:pt x="70425" y="397129"/>
                </a:lnTo>
                <a:lnTo>
                  <a:pt x="48387" y="397129"/>
                </a:lnTo>
                <a:lnTo>
                  <a:pt x="22987" y="392176"/>
                </a:lnTo>
                <a:lnTo>
                  <a:pt x="25497" y="379444"/>
                </a:lnTo>
                <a:lnTo>
                  <a:pt x="0" y="374396"/>
                </a:lnTo>
                <a:close/>
              </a:path>
              <a:path w="125730" h="458469">
                <a:moveTo>
                  <a:pt x="25497" y="379444"/>
                </a:moveTo>
                <a:lnTo>
                  <a:pt x="22987" y="392176"/>
                </a:lnTo>
                <a:lnTo>
                  <a:pt x="48387" y="397129"/>
                </a:lnTo>
                <a:lnTo>
                  <a:pt x="50884" y="384471"/>
                </a:lnTo>
                <a:lnTo>
                  <a:pt x="25497" y="379444"/>
                </a:lnTo>
                <a:close/>
              </a:path>
              <a:path w="125730" h="458469">
                <a:moveTo>
                  <a:pt x="50884" y="384471"/>
                </a:moveTo>
                <a:lnTo>
                  <a:pt x="48387" y="397129"/>
                </a:lnTo>
                <a:lnTo>
                  <a:pt x="70425" y="397129"/>
                </a:lnTo>
                <a:lnTo>
                  <a:pt x="76327" y="389509"/>
                </a:lnTo>
                <a:lnTo>
                  <a:pt x="50884" y="384471"/>
                </a:lnTo>
                <a:close/>
              </a:path>
              <a:path w="125730" h="458469">
                <a:moveTo>
                  <a:pt x="100330" y="0"/>
                </a:moveTo>
                <a:lnTo>
                  <a:pt x="25497" y="379444"/>
                </a:lnTo>
                <a:lnTo>
                  <a:pt x="50884" y="384471"/>
                </a:lnTo>
                <a:lnTo>
                  <a:pt x="125730" y="5079"/>
                </a:lnTo>
                <a:lnTo>
                  <a:pt x="10033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16EFF5DB-5FB5-44D8-A346-AE3ECD1B1C77}"/>
              </a:ext>
            </a:extLst>
          </p:cNvPr>
          <p:cNvSpPr txBox="1"/>
          <p:nvPr/>
        </p:nvSpPr>
        <p:spPr>
          <a:xfrm>
            <a:off x="4039862" y="2926386"/>
            <a:ext cx="485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+mn-ea"/>
                <a:cs typeface="Microsoft JhengHei"/>
              </a:rPr>
              <a:t>训练</a:t>
            </a:r>
            <a:endParaRPr sz="1800">
              <a:latin typeface="+mn-ea"/>
              <a:cs typeface="Microsoft JhengHei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7624A15D-F74D-409E-BC29-DE68DEA74DFA}"/>
              </a:ext>
            </a:extLst>
          </p:cNvPr>
          <p:cNvSpPr/>
          <p:nvPr/>
        </p:nvSpPr>
        <p:spPr>
          <a:xfrm>
            <a:off x="3923657" y="3244521"/>
            <a:ext cx="935990" cy="288290"/>
          </a:xfrm>
          <a:custGeom>
            <a:avLst/>
            <a:gdLst/>
            <a:ahLst/>
            <a:cxnLst/>
            <a:rect l="l" t="t" r="r" b="b"/>
            <a:pathLst>
              <a:path w="935989" h="288289">
                <a:moveTo>
                  <a:pt x="0" y="72009"/>
                </a:moveTo>
                <a:lnTo>
                  <a:pt x="702691" y="72009"/>
                </a:lnTo>
                <a:lnTo>
                  <a:pt x="702691" y="0"/>
                </a:lnTo>
                <a:lnTo>
                  <a:pt x="935736" y="144018"/>
                </a:lnTo>
                <a:lnTo>
                  <a:pt x="702691" y="288036"/>
                </a:lnTo>
                <a:lnTo>
                  <a:pt x="702691" y="216027"/>
                </a:lnTo>
                <a:lnTo>
                  <a:pt x="0" y="216027"/>
                </a:lnTo>
                <a:lnTo>
                  <a:pt x="0" y="7200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B09EFA7E-E386-46B7-986C-E1B736FD2E7B}"/>
              </a:ext>
            </a:extLst>
          </p:cNvPr>
          <p:cNvSpPr txBox="1"/>
          <p:nvPr/>
        </p:nvSpPr>
        <p:spPr>
          <a:xfrm>
            <a:off x="7021948" y="4448482"/>
            <a:ext cx="862965" cy="313547"/>
          </a:xfrm>
          <a:prstGeom prst="rect">
            <a:avLst/>
          </a:prstGeom>
          <a:ln w="12192">
            <a:solidFill>
              <a:srgbClr val="FF66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1800" b="1" dirty="0">
                <a:solidFill>
                  <a:srgbClr val="FF6600"/>
                </a:solidFill>
                <a:latin typeface="+mn-ea"/>
                <a:cs typeface="Palatino Linotype"/>
              </a:rPr>
              <a:t>? =</a:t>
            </a:r>
            <a:r>
              <a:rPr sz="1800" b="1" spc="-35" dirty="0">
                <a:solidFill>
                  <a:srgbClr val="FF6600"/>
                </a:solidFill>
                <a:latin typeface="+mn-ea"/>
                <a:cs typeface="Palatino Linotype"/>
              </a:rPr>
              <a:t> </a:t>
            </a:r>
            <a:r>
              <a:rPr sz="1800" b="1" dirty="0">
                <a:solidFill>
                  <a:srgbClr val="FF6600"/>
                </a:solidFill>
                <a:latin typeface="+mn-ea"/>
                <a:cs typeface="Microsoft JhengHei"/>
              </a:rPr>
              <a:t>是</a:t>
            </a:r>
            <a:endParaRPr sz="1800">
              <a:latin typeface="+mn-ea"/>
              <a:cs typeface="Microsoft JhengHei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A43EAC6B-8096-4937-86FE-669C6E3283CA}"/>
              </a:ext>
            </a:extLst>
          </p:cNvPr>
          <p:cNvSpPr/>
          <p:nvPr/>
        </p:nvSpPr>
        <p:spPr>
          <a:xfrm>
            <a:off x="4880196" y="4545227"/>
            <a:ext cx="1191260" cy="455930"/>
          </a:xfrm>
          <a:custGeom>
            <a:avLst/>
            <a:gdLst/>
            <a:ahLst/>
            <a:cxnLst/>
            <a:rect l="l" t="t" r="r" b="b"/>
            <a:pathLst>
              <a:path w="1191260" h="455929">
                <a:moveTo>
                  <a:pt x="656576" y="0"/>
                </a:moveTo>
                <a:lnTo>
                  <a:pt x="534078" y="0"/>
                </a:lnTo>
                <a:lnTo>
                  <a:pt x="363214" y="5458"/>
                </a:lnTo>
                <a:lnTo>
                  <a:pt x="311631" y="8191"/>
                </a:lnTo>
                <a:lnTo>
                  <a:pt x="262201" y="11838"/>
                </a:lnTo>
                <a:lnTo>
                  <a:pt x="174089" y="20943"/>
                </a:lnTo>
                <a:lnTo>
                  <a:pt x="118209" y="28228"/>
                </a:lnTo>
                <a:lnTo>
                  <a:pt x="85968" y="34608"/>
                </a:lnTo>
                <a:lnTo>
                  <a:pt x="71996" y="37341"/>
                </a:lnTo>
                <a:lnTo>
                  <a:pt x="59104" y="40074"/>
                </a:lnTo>
                <a:lnTo>
                  <a:pt x="47285" y="43713"/>
                </a:lnTo>
                <a:lnTo>
                  <a:pt x="36538" y="46446"/>
                </a:lnTo>
                <a:lnTo>
                  <a:pt x="1072" y="67396"/>
                </a:lnTo>
                <a:lnTo>
                  <a:pt x="0" y="71035"/>
                </a:lnTo>
                <a:lnTo>
                  <a:pt x="0" y="384343"/>
                </a:lnTo>
                <a:lnTo>
                  <a:pt x="36538" y="408933"/>
                </a:lnTo>
                <a:lnTo>
                  <a:pt x="47285" y="411666"/>
                </a:lnTo>
                <a:lnTo>
                  <a:pt x="59104" y="415312"/>
                </a:lnTo>
                <a:lnTo>
                  <a:pt x="71996" y="418045"/>
                </a:lnTo>
                <a:lnTo>
                  <a:pt x="85968" y="420771"/>
                </a:lnTo>
                <a:lnTo>
                  <a:pt x="102084" y="424418"/>
                </a:lnTo>
                <a:lnTo>
                  <a:pt x="174089" y="434436"/>
                </a:lnTo>
                <a:lnTo>
                  <a:pt x="262201" y="443541"/>
                </a:lnTo>
                <a:lnTo>
                  <a:pt x="311631" y="447188"/>
                </a:lnTo>
                <a:lnTo>
                  <a:pt x="418021" y="452654"/>
                </a:lnTo>
                <a:lnTo>
                  <a:pt x="474973" y="453560"/>
                </a:lnTo>
                <a:lnTo>
                  <a:pt x="534078" y="455387"/>
                </a:lnTo>
                <a:lnTo>
                  <a:pt x="656576" y="455387"/>
                </a:lnTo>
                <a:lnTo>
                  <a:pt x="715681" y="453560"/>
                </a:lnTo>
                <a:lnTo>
                  <a:pt x="772633" y="452654"/>
                </a:lnTo>
                <a:lnTo>
                  <a:pt x="879057" y="447188"/>
                </a:lnTo>
                <a:lnTo>
                  <a:pt x="928461" y="443541"/>
                </a:lnTo>
                <a:lnTo>
                  <a:pt x="1016548" y="434436"/>
                </a:lnTo>
                <a:lnTo>
                  <a:pt x="1055231" y="429884"/>
                </a:lnTo>
                <a:lnTo>
                  <a:pt x="1104721" y="420771"/>
                </a:lnTo>
                <a:lnTo>
                  <a:pt x="1118616" y="418045"/>
                </a:lnTo>
                <a:lnTo>
                  <a:pt x="1163817" y="405294"/>
                </a:lnTo>
                <a:lnTo>
                  <a:pt x="1190663" y="384343"/>
                </a:lnTo>
                <a:lnTo>
                  <a:pt x="1190663" y="71035"/>
                </a:lnTo>
                <a:lnTo>
                  <a:pt x="1154125" y="46446"/>
                </a:lnTo>
                <a:lnTo>
                  <a:pt x="1104721" y="34608"/>
                </a:lnTo>
                <a:lnTo>
                  <a:pt x="1088596" y="30961"/>
                </a:lnTo>
                <a:lnTo>
                  <a:pt x="1016548" y="20943"/>
                </a:lnTo>
                <a:lnTo>
                  <a:pt x="928461" y="11838"/>
                </a:lnTo>
                <a:lnTo>
                  <a:pt x="879057" y="8191"/>
                </a:lnTo>
                <a:lnTo>
                  <a:pt x="827440" y="5458"/>
                </a:lnTo>
                <a:lnTo>
                  <a:pt x="656576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91F3BB04-6A90-43FC-BE8E-396133BECEC1}"/>
              </a:ext>
            </a:extLst>
          </p:cNvPr>
          <p:cNvSpPr/>
          <p:nvPr/>
        </p:nvSpPr>
        <p:spPr>
          <a:xfrm>
            <a:off x="4880196" y="4545227"/>
            <a:ext cx="1191260" cy="455930"/>
          </a:xfrm>
          <a:custGeom>
            <a:avLst/>
            <a:gdLst/>
            <a:ahLst/>
            <a:cxnLst/>
            <a:rect l="l" t="t" r="r" b="b"/>
            <a:pathLst>
              <a:path w="1191260" h="455929">
                <a:moveTo>
                  <a:pt x="595327" y="0"/>
                </a:moveTo>
                <a:lnTo>
                  <a:pt x="534078" y="0"/>
                </a:lnTo>
                <a:lnTo>
                  <a:pt x="474973" y="1819"/>
                </a:lnTo>
                <a:lnTo>
                  <a:pt x="418021" y="3639"/>
                </a:lnTo>
                <a:lnTo>
                  <a:pt x="363214" y="5458"/>
                </a:lnTo>
                <a:lnTo>
                  <a:pt x="311631" y="8191"/>
                </a:lnTo>
                <a:lnTo>
                  <a:pt x="262201" y="11838"/>
                </a:lnTo>
                <a:lnTo>
                  <a:pt x="217069" y="16390"/>
                </a:lnTo>
                <a:lnTo>
                  <a:pt x="174089" y="20943"/>
                </a:lnTo>
                <a:lnTo>
                  <a:pt x="118209" y="28228"/>
                </a:lnTo>
                <a:lnTo>
                  <a:pt x="85968" y="34608"/>
                </a:lnTo>
                <a:lnTo>
                  <a:pt x="71996" y="37341"/>
                </a:lnTo>
                <a:lnTo>
                  <a:pt x="59104" y="40074"/>
                </a:lnTo>
                <a:lnTo>
                  <a:pt x="47285" y="43713"/>
                </a:lnTo>
                <a:lnTo>
                  <a:pt x="36538" y="46446"/>
                </a:lnTo>
                <a:lnTo>
                  <a:pt x="1072" y="67396"/>
                </a:lnTo>
                <a:lnTo>
                  <a:pt x="0" y="71035"/>
                </a:lnTo>
                <a:lnTo>
                  <a:pt x="0" y="384343"/>
                </a:lnTo>
                <a:lnTo>
                  <a:pt x="18269" y="401647"/>
                </a:lnTo>
                <a:lnTo>
                  <a:pt x="26863" y="405294"/>
                </a:lnTo>
                <a:lnTo>
                  <a:pt x="36538" y="408933"/>
                </a:lnTo>
                <a:lnTo>
                  <a:pt x="47285" y="411666"/>
                </a:lnTo>
                <a:lnTo>
                  <a:pt x="59104" y="415312"/>
                </a:lnTo>
                <a:lnTo>
                  <a:pt x="71996" y="418045"/>
                </a:lnTo>
                <a:lnTo>
                  <a:pt x="85968" y="420771"/>
                </a:lnTo>
                <a:lnTo>
                  <a:pt x="102084" y="424418"/>
                </a:lnTo>
                <a:lnTo>
                  <a:pt x="174089" y="434436"/>
                </a:lnTo>
                <a:lnTo>
                  <a:pt x="217069" y="438989"/>
                </a:lnTo>
                <a:lnTo>
                  <a:pt x="262201" y="443541"/>
                </a:lnTo>
                <a:lnTo>
                  <a:pt x="311631" y="447188"/>
                </a:lnTo>
                <a:lnTo>
                  <a:pt x="363214" y="449921"/>
                </a:lnTo>
                <a:lnTo>
                  <a:pt x="418021" y="452654"/>
                </a:lnTo>
                <a:lnTo>
                  <a:pt x="474973" y="453560"/>
                </a:lnTo>
                <a:lnTo>
                  <a:pt x="534078" y="455387"/>
                </a:lnTo>
                <a:lnTo>
                  <a:pt x="595327" y="455387"/>
                </a:lnTo>
                <a:lnTo>
                  <a:pt x="656576" y="455387"/>
                </a:lnTo>
                <a:lnTo>
                  <a:pt x="715681" y="453560"/>
                </a:lnTo>
                <a:lnTo>
                  <a:pt x="772633" y="452654"/>
                </a:lnTo>
                <a:lnTo>
                  <a:pt x="827440" y="449921"/>
                </a:lnTo>
                <a:lnTo>
                  <a:pt x="879057" y="447188"/>
                </a:lnTo>
                <a:lnTo>
                  <a:pt x="928461" y="443541"/>
                </a:lnTo>
                <a:lnTo>
                  <a:pt x="973577" y="438989"/>
                </a:lnTo>
                <a:lnTo>
                  <a:pt x="1016548" y="434436"/>
                </a:lnTo>
                <a:lnTo>
                  <a:pt x="1055231" y="429884"/>
                </a:lnTo>
                <a:lnTo>
                  <a:pt x="1104721" y="420771"/>
                </a:lnTo>
                <a:lnTo>
                  <a:pt x="1118616" y="418045"/>
                </a:lnTo>
                <a:lnTo>
                  <a:pt x="1131567" y="415312"/>
                </a:lnTo>
                <a:lnTo>
                  <a:pt x="1144433" y="411666"/>
                </a:lnTo>
                <a:lnTo>
                  <a:pt x="1154125" y="408933"/>
                </a:lnTo>
                <a:lnTo>
                  <a:pt x="1163817" y="405294"/>
                </a:lnTo>
                <a:lnTo>
                  <a:pt x="1172394" y="401647"/>
                </a:lnTo>
                <a:lnTo>
                  <a:pt x="1178827" y="398914"/>
                </a:lnTo>
                <a:lnTo>
                  <a:pt x="1184230" y="395275"/>
                </a:lnTo>
                <a:lnTo>
                  <a:pt x="1187404" y="391629"/>
                </a:lnTo>
                <a:lnTo>
                  <a:pt x="1189548" y="387990"/>
                </a:lnTo>
                <a:lnTo>
                  <a:pt x="1190663" y="384343"/>
                </a:lnTo>
                <a:lnTo>
                  <a:pt x="1190663" y="71035"/>
                </a:lnTo>
                <a:lnTo>
                  <a:pt x="1154125" y="46446"/>
                </a:lnTo>
                <a:lnTo>
                  <a:pt x="1144433" y="43713"/>
                </a:lnTo>
                <a:lnTo>
                  <a:pt x="1131567" y="40074"/>
                </a:lnTo>
                <a:lnTo>
                  <a:pt x="1118616" y="37341"/>
                </a:lnTo>
                <a:lnTo>
                  <a:pt x="1104721" y="34608"/>
                </a:lnTo>
                <a:lnTo>
                  <a:pt x="1088596" y="30961"/>
                </a:lnTo>
                <a:lnTo>
                  <a:pt x="1016548" y="20943"/>
                </a:lnTo>
                <a:lnTo>
                  <a:pt x="973577" y="16390"/>
                </a:lnTo>
                <a:lnTo>
                  <a:pt x="928461" y="11838"/>
                </a:lnTo>
                <a:lnTo>
                  <a:pt x="879057" y="8191"/>
                </a:lnTo>
                <a:lnTo>
                  <a:pt x="827440" y="5458"/>
                </a:lnTo>
                <a:lnTo>
                  <a:pt x="772633" y="3639"/>
                </a:lnTo>
                <a:lnTo>
                  <a:pt x="715681" y="1819"/>
                </a:lnTo>
                <a:lnTo>
                  <a:pt x="656576" y="0"/>
                </a:lnTo>
                <a:lnTo>
                  <a:pt x="595327" y="0"/>
                </a:lnTo>
                <a:close/>
              </a:path>
            </a:pathLst>
          </a:custGeom>
          <a:ln w="56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AF03C755-0336-441F-B406-E65A8156FDC9}"/>
              </a:ext>
            </a:extLst>
          </p:cNvPr>
          <p:cNvSpPr/>
          <p:nvPr/>
        </p:nvSpPr>
        <p:spPr>
          <a:xfrm>
            <a:off x="4880198" y="4616263"/>
            <a:ext cx="1191260" cy="72390"/>
          </a:xfrm>
          <a:custGeom>
            <a:avLst/>
            <a:gdLst/>
            <a:ahLst/>
            <a:cxnLst/>
            <a:rect l="l" t="t" r="r" b="b"/>
            <a:pathLst>
              <a:path w="1191260" h="72389">
                <a:moveTo>
                  <a:pt x="0" y="0"/>
                </a:moveTo>
                <a:lnTo>
                  <a:pt x="36538" y="24589"/>
                </a:lnTo>
                <a:lnTo>
                  <a:pt x="47285" y="28236"/>
                </a:lnTo>
                <a:lnTo>
                  <a:pt x="59104" y="30969"/>
                </a:lnTo>
                <a:lnTo>
                  <a:pt x="71996" y="34608"/>
                </a:lnTo>
                <a:lnTo>
                  <a:pt x="85968" y="37341"/>
                </a:lnTo>
                <a:lnTo>
                  <a:pt x="136478" y="45540"/>
                </a:lnTo>
                <a:lnTo>
                  <a:pt x="217069" y="55558"/>
                </a:lnTo>
                <a:lnTo>
                  <a:pt x="262201" y="60111"/>
                </a:lnTo>
                <a:lnTo>
                  <a:pt x="311631" y="63757"/>
                </a:lnTo>
                <a:lnTo>
                  <a:pt x="363214" y="66490"/>
                </a:lnTo>
                <a:lnTo>
                  <a:pt x="418021" y="69223"/>
                </a:lnTo>
                <a:lnTo>
                  <a:pt x="474973" y="70129"/>
                </a:lnTo>
                <a:lnTo>
                  <a:pt x="534078" y="71949"/>
                </a:lnTo>
                <a:lnTo>
                  <a:pt x="595327" y="71949"/>
                </a:lnTo>
                <a:lnTo>
                  <a:pt x="656576" y="71949"/>
                </a:lnTo>
                <a:lnTo>
                  <a:pt x="715681" y="70129"/>
                </a:lnTo>
                <a:lnTo>
                  <a:pt x="772633" y="69223"/>
                </a:lnTo>
                <a:lnTo>
                  <a:pt x="827440" y="66490"/>
                </a:lnTo>
                <a:lnTo>
                  <a:pt x="879057" y="63757"/>
                </a:lnTo>
                <a:lnTo>
                  <a:pt x="928461" y="60111"/>
                </a:lnTo>
                <a:lnTo>
                  <a:pt x="973577" y="55558"/>
                </a:lnTo>
                <a:lnTo>
                  <a:pt x="1016548" y="51006"/>
                </a:lnTo>
                <a:lnTo>
                  <a:pt x="1055231" y="45540"/>
                </a:lnTo>
                <a:lnTo>
                  <a:pt x="1088596" y="40074"/>
                </a:lnTo>
                <a:lnTo>
                  <a:pt x="1104721" y="37341"/>
                </a:lnTo>
                <a:lnTo>
                  <a:pt x="1118616" y="34608"/>
                </a:lnTo>
                <a:lnTo>
                  <a:pt x="1131567" y="30969"/>
                </a:lnTo>
                <a:lnTo>
                  <a:pt x="1144433" y="28236"/>
                </a:lnTo>
                <a:lnTo>
                  <a:pt x="1154125" y="24589"/>
                </a:lnTo>
                <a:lnTo>
                  <a:pt x="1163817" y="21856"/>
                </a:lnTo>
                <a:lnTo>
                  <a:pt x="1172394" y="18217"/>
                </a:lnTo>
                <a:lnTo>
                  <a:pt x="1178827" y="14571"/>
                </a:lnTo>
                <a:lnTo>
                  <a:pt x="1184230" y="10931"/>
                </a:lnTo>
                <a:lnTo>
                  <a:pt x="1187404" y="7285"/>
                </a:lnTo>
                <a:lnTo>
                  <a:pt x="1189548" y="3646"/>
                </a:lnTo>
                <a:lnTo>
                  <a:pt x="1190663" y="0"/>
                </a:lnTo>
              </a:path>
            </a:pathLst>
          </a:custGeom>
          <a:ln w="54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894F0415-3847-4D91-8F4C-F622CF4D4161}"/>
              </a:ext>
            </a:extLst>
          </p:cNvPr>
          <p:cNvSpPr txBox="1"/>
          <p:nvPr/>
        </p:nvSpPr>
        <p:spPr>
          <a:xfrm>
            <a:off x="5018270" y="4689020"/>
            <a:ext cx="91566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+mn-ea"/>
                <a:cs typeface="Microsoft JhengHei"/>
              </a:rPr>
              <a:t>新数据</a:t>
            </a:r>
            <a:r>
              <a:rPr sz="1400" b="1" spc="-15" dirty="0">
                <a:latin typeface="+mn-ea"/>
                <a:cs typeface="Microsoft JhengHei"/>
              </a:rPr>
              <a:t>样</a:t>
            </a:r>
            <a:r>
              <a:rPr sz="1400" b="1" dirty="0">
                <a:latin typeface="+mn-ea"/>
                <a:cs typeface="Microsoft JhengHei"/>
              </a:rPr>
              <a:t>本</a:t>
            </a:r>
            <a:endParaRPr sz="1400">
              <a:latin typeface="+mn-ea"/>
              <a:cs typeface="Microsoft JhengHei"/>
            </a:endParaRPr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7963CA4F-6FCE-48E0-95AE-ED7D28A84776}"/>
              </a:ext>
            </a:extLst>
          </p:cNvPr>
          <p:cNvSpPr/>
          <p:nvPr/>
        </p:nvSpPr>
        <p:spPr>
          <a:xfrm>
            <a:off x="4435721" y="5210482"/>
            <a:ext cx="2080260" cy="338455"/>
          </a:xfrm>
          <a:custGeom>
            <a:avLst/>
            <a:gdLst/>
            <a:ahLst/>
            <a:cxnLst/>
            <a:rect l="l" t="t" r="r" b="b"/>
            <a:pathLst>
              <a:path w="2080260" h="338454">
                <a:moveTo>
                  <a:pt x="0" y="338327"/>
                </a:moveTo>
                <a:lnTo>
                  <a:pt x="2080260" y="338327"/>
                </a:lnTo>
                <a:lnTo>
                  <a:pt x="208026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2404C24B-9742-45A4-BC32-E05AFAC1AA80}"/>
              </a:ext>
            </a:extLst>
          </p:cNvPr>
          <p:cNvSpPr txBox="1"/>
          <p:nvPr/>
        </p:nvSpPr>
        <p:spPr>
          <a:xfrm>
            <a:off x="4435721" y="5210482"/>
            <a:ext cx="2080260" cy="284052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295"/>
              </a:spcBef>
            </a:pPr>
            <a:r>
              <a:rPr sz="1600" spc="-10" dirty="0">
                <a:latin typeface="+mn-ea"/>
                <a:cs typeface="Palatino Linotype"/>
              </a:rPr>
              <a:t>(</a:t>
            </a:r>
            <a:r>
              <a:rPr sz="1600" dirty="0">
                <a:latin typeface="+mn-ea"/>
                <a:cs typeface="宋体"/>
              </a:rPr>
              <a:t>浅白</a:t>
            </a:r>
            <a:r>
              <a:rPr sz="1600" spc="-5" dirty="0">
                <a:latin typeface="+mn-ea"/>
                <a:cs typeface="Palatino Linotype"/>
              </a:rPr>
              <a:t>,</a:t>
            </a:r>
            <a:r>
              <a:rPr sz="1600" spc="-20" dirty="0">
                <a:latin typeface="+mn-ea"/>
                <a:cs typeface="Palatino Linotype"/>
              </a:rPr>
              <a:t> </a:t>
            </a:r>
            <a:r>
              <a:rPr sz="1600" dirty="0">
                <a:latin typeface="+mn-ea"/>
                <a:cs typeface="宋体"/>
              </a:rPr>
              <a:t>蜷缩</a:t>
            </a:r>
            <a:r>
              <a:rPr sz="1600" spc="-5" dirty="0">
                <a:latin typeface="+mn-ea"/>
                <a:cs typeface="Palatino Linotype"/>
              </a:rPr>
              <a:t>,</a:t>
            </a:r>
            <a:r>
              <a:rPr sz="1600" spc="-30" dirty="0">
                <a:latin typeface="+mn-ea"/>
                <a:cs typeface="Palatino Linotype"/>
              </a:rPr>
              <a:t> </a:t>
            </a:r>
            <a:r>
              <a:rPr sz="1600" dirty="0">
                <a:latin typeface="+mn-ea"/>
                <a:cs typeface="宋体"/>
              </a:rPr>
              <a:t>浊响</a:t>
            </a:r>
            <a:r>
              <a:rPr sz="1600" spc="-5" dirty="0">
                <a:latin typeface="+mn-ea"/>
                <a:cs typeface="Palatino Linotype"/>
              </a:rPr>
              <a:t>,</a:t>
            </a:r>
            <a:r>
              <a:rPr sz="1600" spc="375" dirty="0">
                <a:latin typeface="+mn-ea"/>
                <a:cs typeface="Palatino Linotype"/>
              </a:rPr>
              <a:t> </a:t>
            </a:r>
            <a:r>
              <a:rPr sz="1600" spc="-5" dirty="0">
                <a:latin typeface="+mn-ea"/>
                <a:cs typeface="Palatino Linotype"/>
              </a:rPr>
              <a:t>?)</a:t>
            </a:r>
            <a:endParaRPr sz="1600">
              <a:latin typeface="+mn-ea"/>
              <a:cs typeface="Palatino Linotype"/>
            </a:endParaRPr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6D0D6386-FB61-4455-A1F3-68E9C2F220EB}"/>
              </a:ext>
            </a:extLst>
          </p:cNvPr>
          <p:cNvSpPr/>
          <p:nvPr/>
        </p:nvSpPr>
        <p:spPr>
          <a:xfrm>
            <a:off x="4435721" y="4922446"/>
            <a:ext cx="441959" cy="288290"/>
          </a:xfrm>
          <a:custGeom>
            <a:avLst/>
            <a:gdLst/>
            <a:ahLst/>
            <a:cxnLst/>
            <a:rect l="l" t="t" r="r" b="b"/>
            <a:pathLst>
              <a:path w="441960" h="288289">
                <a:moveTo>
                  <a:pt x="441960" y="0"/>
                </a:moveTo>
                <a:lnTo>
                  <a:pt x="0" y="28803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BBDAAD87-5309-42FC-8621-C358AD021F18}"/>
              </a:ext>
            </a:extLst>
          </p:cNvPr>
          <p:cNvSpPr/>
          <p:nvPr/>
        </p:nvSpPr>
        <p:spPr>
          <a:xfrm>
            <a:off x="6072496" y="4922446"/>
            <a:ext cx="443865" cy="288290"/>
          </a:xfrm>
          <a:custGeom>
            <a:avLst/>
            <a:gdLst/>
            <a:ahLst/>
            <a:cxnLst/>
            <a:rect l="l" t="t" r="r" b="b"/>
            <a:pathLst>
              <a:path w="443864" h="288289">
                <a:moveTo>
                  <a:pt x="0" y="0"/>
                </a:moveTo>
                <a:lnTo>
                  <a:pt x="443484" y="28803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A1DDD2C6-F52F-45DD-A70C-01DAE2D0798A}"/>
              </a:ext>
            </a:extLst>
          </p:cNvPr>
          <p:cNvSpPr/>
          <p:nvPr/>
        </p:nvSpPr>
        <p:spPr>
          <a:xfrm>
            <a:off x="6355198" y="5322115"/>
            <a:ext cx="624840" cy="240029"/>
          </a:xfrm>
          <a:custGeom>
            <a:avLst/>
            <a:gdLst/>
            <a:ahLst/>
            <a:cxnLst/>
            <a:rect l="l" t="t" r="r" b="b"/>
            <a:pathLst>
              <a:path w="624840" h="240029">
                <a:moveTo>
                  <a:pt x="77679" y="24474"/>
                </a:moveTo>
                <a:lnTo>
                  <a:pt x="69158" y="48855"/>
                </a:lnTo>
                <a:lnTo>
                  <a:pt x="615949" y="239649"/>
                </a:lnTo>
                <a:lnTo>
                  <a:pt x="624585" y="215265"/>
                </a:lnTo>
                <a:lnTo>
                  <a:pt x="77679" y="24474"/>
                </a:lnTo>
                <a:close/>
              </a:path>
              <a:path w="624840" h="240029">
                <a:moveTo>
                  <a:pt x="86232" y="0"/>
                </a:moveTo>
                <a:lnTo>
                  <a:pt x="0" y="11049"/>
                </a:lnTo>
                <a:lnTo>
                  <a:pt x="60578" y="73406"/>
                </a:lnTo>
                <a:lnTo>
                  <a:pt x="69158" y="48855"/>
                </a:lnTo>
                <a:lnTo>
                  <a:pt x="56895" y="44577"/>
                </a:lnTo>
                <a:lnTo>
                  <a:pt x="65404" y="20193"/>
                </a:lnTo>
                <a:lnTo>
                  <a:pt x="79175" y="20193"/>
                </a:lnTo>
                <a:lnTo>
                  <a:pt x="86232" y="0"/>
                </a:lnTo>
                <a:close/>
              </a:path>
              <a:path w="624840" h="240029">
                <a:moveTo>
                  <a:pt x="65404" y="20193"/>
                </a:moveTo>
                <a:lnTo>
                  <a:pt x="56895" y="44577"/>
                </a:lnTo>
                <a:lnTo>
                  <a:pt x="69158" y="48855"/>
                </a:lnTo>
                <a:lnTo>
                  <a:pt x="77679" y="24474"/>
                </a:lnTo>
                <a:lnTo>
                  <a:pt x="65404" y="20193"/>
                </a:lnTo>
                <a:close/>
              </a:path>
              <a:path w="624840" h="240029">
                <a:moveTo>
                  <a:pt x="79175" y="20193"/>
                </a:moveTo>
                <a:lnTo>
                  <a:pt x="65404" y="20193"/>
                </a:lnTo>
                <a:lnTo>
                  <a:pt x="77679" y="24474"/>
                </a:lnTo>
                <a:lnTo>
                  <a:pt x="79175" y="201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938C9439-C32B-4ECC-B9CB-44D955567AB2}"/>
              </a:ext>
            </a:extLst>
          </p:cNvPr>
          <p:cNvSpPr txBox="1"/>
          <p:nvPr/>
        </p:nvSpPr>
        <p:spPr>
          <a:xfrm>
            <a:off x="6969370" y="5366946"/>
            <a:ext cx="8420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6535" marR="5080" indent="-204470">
              <a:lnSpc>
                <a:spcPct val="100000"/>
              </a:lnSpc>
              <a:spcBef>
                <a:spcPts val="95"/>
              </a:spcBef>
            </a:pPr>
            <a:r>
              <a:rPr sz="1600" b="1" spc="10" dirty="0">
                <a:solidFill>
                  <a:srgbClr val="FF0000"/>
                </a:solidFill>
                <a:latin typeface="+mn-ea"/>
                <a:cs typeface="Microsoft JhengHei"/>
              </a:rPr>
              <a:t>类</a:t>
            </a:r>
            <a:r>
              <a:rPr sz="1600" b="1" spc="0" dirty="0">
                <a:solidFill>
                  <a:srgbClr val="FF0000"/>
                </a:solidFill>
                <a:latin typeface="+mn-ea"/>
                <a:cs typeface="Microsoft JhengHei"/>
              </a:rPr>
              <a:t>别标</a:t>
            </a:r>
            <a:r>
              <a:rPr sz="1600" b="1" spc="-5" dirty="0">
                <a:solidFill>
                  <a:srgbClr val="FF0000"/>
                </a:solidFill>
                <a:latin typeface="+mn-ea"/>
                <a:cs typeface="Microsoft JhengHei"/>
              </a:rPr>
              <a:t>记 </a:t>
            </a:r>
            <a:r>
              <a:rPr sz="1600" b="1" spc="5" dirty="0">
                <a:solidFill>
                  <a:srgbClr val="FF0000"/>
                </a:solidFill>
                <a:latin typeface="+mn-ea"/>
                <a:cs typeface="Microsoft JhengHei"/>
              </a:rPr>
              <a:t>未知</a:t>
            </a:r>
            <a:endParaRPr sz="1600">
              <a:latin typeface="+mn-ea"/>
              <a:cs typeface="Microsoft JhengHei"/>
            </a:endParaRPr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4E6BB37E-07F0-4067-8C54-31D2917514BE}"/>
              </a:ext>
            </a:extLst>
          </p:cNvPr>
          <p:cNvSpPr/>
          <p:nvPr/>
        </p:nvSpPr>
        <p:spPr>
          <a:xfrm>
            <a:off x="4262365" y="1918768"/>
            <a:ext cx="422909" cy="998219"/>
          </a:xfrm>
          <a:custGeom>
            <a:avLst/>
            <a:gdLst/>
            <a:ahLst/>
            <a:cxnLst/>
            <a:rect l="l" t="t" r="r" b="b"/>
            <a:pathLst>
              <a:path w="422910" h="998219">
                <a:moveTo>
                  <a:pt x="422910" y="0"/>
                </a:moveTo>
                <a:lnTo>
                  <a:pt x="0" y="99821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5F0A9AED-4777-4586-9E63-980180F28E39}"/>
              </a:ext>
            </a:extLst>
          </p:cNvPr>
          <p:cNvSpPr txBox="1"/>
          <p:nvPr/>
        </p:nvSpPr>
        <p:spPr>
          <a:xfrm>
            <a:off x="4789289" y="1732713"/>
            <a:ext cx="2592069" cy="589264"/>
          </a:xfrm>
          <a:prstGeom prst="rect">
            <a:avLst/>
          </a:prstGeom>
          <a:solidFill>
            <a:srgbClr val="FFFF99"/>
          </a:solidFill>
          <a:ln w="12192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2075" algn="ctr">
              <a:lnSpc>
                <a:spcPct val="100000"/>
              </a:lnSpc>
              <a:spcBef>
                <a:spcPts val="600"/>
              </a:spcBef>
            </a:pPr>
            <a:r>
              <a:rPr sz="1800" dirty="0" err="1">
                <a:latin typeface="+mn-ea"/>
                <a:cs typeface="宋体"/>
              </a:rPr>
              <a:t>使用学习算法</a:t>
            </a:r>
            <a:endParaRPr lang="en-US" altLang="zh-CN" sz="1800" dirty="0">
              <a:latin typeface="+mn-ea"/>
              <a:cs typeface="宋体"/>
            </a:endParaRPr>
          </a:p>
          <a:p>
            <a:pPr marL="92075" algn="ctr">
              <a:lnSpc>
                <a:spcPct val="100000"/>
              </a:lnSpc>
            </a:pPr>
            <a:r>
              <a:rPr sz="1800" spc="-5" dirty="0">
                <a:latin typeface="+mn-ea"/>
                <a:cs typeface="宋体"/>
              </a:rPr>
              <a:t>（</a:t>
            </a:r>
            <a:r>
              <a:rPr sz="1800" i="1" spc="-5" dirty="0">
                <a:latin typeface="+mn-ea"/>
                <a:cs typeface="Palatino Linotype"/>
              </a:rPr>
              <a:t>learning</a:t>
            </a:r>
            <a:r>
              <a:rPr sz="1800" i="1" spc="-15" dirty="0">
                <a:latin typeface="+mn-ea"/>
                <a:cs typeface="Palatino Linotype"/>
              </a:rPr>
              <a:t> </a:t>
            </a:r>
            <a:r>
              <a:rPr sz="1800" i="1" spc="-5" dirty="0">
                <a:latin typeface="+mn-ea"/>
                <a:cs typeface="Palatino Linotype"/>
              </a:rPr>
              <a:t>algorithm</a:t>
            </a:r>
            <a:r>
              <a:rPr sz="1800" spc="-5" dirty="0">
                <a:latin typeface="+mn-ea"/>
                <a:cs typeface="宋体"/>
              </a:rPr>
              <a:t>）</a:t>
            </a:r>
            <a:endParaRPr sz="1800" dirty="0">
              <a:latin typeface="+mn-ea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3029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D1E20A1-D9C8-4F18-9FCC-F58390BF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机器学习与数据挖掘</a:t>
            </a: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32044D84-31FB-4FF2-948F-341A24E9EF68}"/>
              </a:ext>
            </a:extLst>
          </p:cNvPr>
          <p:cNvSpPr/>
          <p:nvPr/>
        </p:nvSpPr>
        <p:spPr>
          <a:xfrm>
            <a:off x="896874" y="1667614"/>
            <a:ext cx="7350252" cy="3744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172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D5A5EAB-960B-43C7-9660-D7925319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机器学习能做什么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9BBC1E5-60AF-47D1-B427-10B73DE6F817}"/>
              </a:ext>
            </a:extLst>
          </p:cNvPr>
          <p:cNvSpPr txBox="1">
            <a:spLocks/>
          </p:cNvSpPr>
          <p:nvPr/>
        </p:nvSpPr>
        <p:spPr>
          <a:xfrm>
            <a:off x="1875480" y="2719974"/>
            <a:ext cx="5053330" cy="629018"/>
          </a:xfrm>
          <a:prstGeom prst="rect">
            <a:avLst/>
          </a:prstGeom>
        </p:spPr>
        <p:txBody>
          <a:bodyPr vert="horz" wrap="square" lIns="0" tIns="13335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4000" dirty="0">
                <a:solidFill>
                  <a:srgbClr val="3201CF"/>
                </a:solidFill>
              </a:rPr>
              <a:t>机</a:t>
            </a:r>
            <a:r>
              <a:rPr lang="zh-CN" altLang="en-US" sz="4000" spc="-15" dirty="0">
                <a:solidFill>
                  <a:srgbClr val="3201CF"/>
                </a:solidFill>
              </a:rPr>
              <a:t>器</a:t>
            </a:r>
            <a:r>
              <a:rPr lang="zh-CN" altLang="en-US" sz="4000" dirty="0">
                <a:solidFill>
                  <a:srgbClr val="3201CF"/>
                </a:solidFill>
              </a:rPr>
              <a:t>学</a:t>
            </a:r>
            <a:r>
              <a:rPr lang="zh-CN" altLang="en-US" sz="4000" spc="-15" dirty="0">
                <a:solidFill>
                  <a:srgbClr val="3201CF"/>
                </a:solidFill>
              </a:rPr>
              <a:t>习</a:t>
            </a:r>
            <a:r>
              <a:rPr lang="zh-CN" altLang="en-US" sz="4000" dirty="0">
                <a:solidFill>
                  <a:srgbClr val="3201CF"/>
                </a:solidFill>
              </a:rPr>
              <a:t>能</a:t>
            </a:r>
            <a:r>
              <a:rPr lang="zh-CN" altLang="en-US" sz="4000" spc="-15" dirty="0">
                <a:solidFill>
                  <a:srgbClr val="3201CF"/>
                </a:solidFill>
              </a:rPr>
              <a:t>做</a:t>
            </a:r>
            <a:r>
              <a:rPr lang="zh-CN" altLang="en-US" sz="4000" dirty="0">
                <a:solidFill>
                  <a:srgbClr val="3201CF"/>
                </a:solidFill>
              </a:rPr>
              <a:t>什</a:t>
            </a:r>
            <a:r>
              <a:rPr lang="zh-CN" altLang="en-US" sz="4000" spc="-15" dirty="0">
                <a:solidFill>
                  <a:srgbClr val="3201CF"/>
                </a:solidFill>
              </a:rPr>
              <a:t>么</a:t>
            </a:r>
            <a:r>
              <a:rPr lang="zh-CN" altLang="en-US" sz="4000" dirty="0">
                <a:solidFill>
                  <a:srgbClr val="3201CF"/>
                </a:solidFill>
              </a:rPr>
              <a:t>？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BC1BF5C-4619-4AA6-AAC3-DA73D8C9C925}"/>
              </a:ext>
            </a:extLst>
          </p:cNvPr>
          <p:cNvGrpSpPr/>
          <p:nvPr/>
        </p:nvGrpSpPr>
        <p:grpSpPr>
          <a:xfrm>
            <a:off x="4669459" y="3915182"/>
            <a:ext cx="3944344" cy="2069697"/>
            <a:chOff x="4669459" y="3915182"/>
            <a:chExt cx="3944344" cy="2069697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66BE42B3-8A4E-4301-892C-8E12885757A2}"/>
                </a:ext>
              </a:extLst>
            </p:cNvPr>
            <p:cNvSpPr/>
            <p:nvPr/>
          </p:nvSpPr>
          <p:spPr>
            <a:xfrm>
              <a:off x="4669459" y="3915182"/>
              <a:ext cx="3944344" cy="20696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7">
              <a:extLst>
                <a:ext uri="{FF2B5EF4-FFF2-40B4-BE49-F238E27FC236}">
                  <a16:creationId xmlns:a16="http://schemas.microsoft.com/office/drawing/2014/main" id="{BCF2CE2F-CAD8-410D-9F77-0DC3BD5C646E}"/>
                </a:ext>
              </a:extLst>
            </p:cNvPr>
            <p:cNvSpPr txBox="1">
              <a:spLocks/>
            </p:cNvSpPr>
            <p:nvPr/>
          </p:nvSpPr>
          <p:spPr>
            <a:xfrm>
              <a:off x="5310130" y="4246723"/>
              <a:ext cx="2842352" cy="123668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5080" indent="0" algn="ctr">
                <a:lnSpc>
                  <a:spcPct val="150000"/>
                </a:lnSpc>
                <a:spcBef>
                  <a:spcPts val="100"/>
                </a:spcBef>
                <a:buNone/>
              </a:pPr>
              <a:r>
                <a:rPr lang="zh-CN" altLang="en-US" dirty="0">
                  <a:solidFill>
                    <a:srgbClr val="FF0000"/>
                  </a:solidFill>
                </a:rPr>
                <a:t> 我们</a:t>
              </a:r>
              <a:r>
                <a:rPr lang="zh-CN" altLang="en-US" spc="-15" dirty="0">
                  <a:solidFill>
                    <a:srgbClr val="FF0000"/>
                  </a:solidFill>
                </a:rPr>
                <a:t>可</a:t>
              </a:r>
              <a:r>
                <a:rPr lang="zh-CN" altLang="en-US" dirty="0">
                  <a:solidFill>
                    <a:srgbClr val="FF0000"/>
                  </a:solidFill>
                </a:rPr>
                <a:t>能每</a:t>
              </a:r>
              <a:r>
                <a:rPr lang="zh-CN" altLang="en-US" spc="-15" dirty="0">
                  <a:solidFill>
                    <a:srgbClr val="FF0000"/>
                  </a:solidFill>
                </a:rPr>
                <a:t>天</a:t>
              </a:r>
              <a:r>
                <a:rPr lang="zh-CN" altLang="en-US" dirty="0">
                  <a:solidFill>
                    <a:srgbClr val="FF0000"/>
                  </a:solidFill>
                </a:rPr>
                <a:t>都在用</a:t>
              </a:r>
              <a:r>
                <a:rPr lang="zh-CN" altLang="en-US" spc="-15" dirty="0">
                  <a:solidFill>
                    <a:srgbClr val="FF0000"/>
                  </a:solidFill>
                </a:rPr>
                <a:t>机</a:t>
              </a:r>
              <a:r>
                <a:rPr lang="zh-CN" altLang="en-US" dirty="0">
                  <a:solidFill>
                    <a:srgbClr val="FF0000"/>
                  </a:solidFill>
                </a:rPr>
                <a:t>器学习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482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a:spPr>
      <a:bodyPr rtlCol="0" anchor="ctr"/>
      <a:lstStyle>
        <a:defPPr algn="ctr">
          <a:defRPr dirty="0" smtClean="0"/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/>
      <a:bodyPr>
        <a:noAutofit/>
      </a:bodyPr>
      <a:lstStyle>
        <a:defPPr marL="342900" marR="0" indent="-342900" algn="l" defTabSz="457200" rtl="0" eaLnBrk="1" fontAlgn="auto" latinLnBrk="0" hangingPunct="1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Blip>
            <a:blip xmlns:r="http://schemas.openxmlformats.org/officeDocument/2006/relationships" r:embed="rId1"/>
          </a:buBlip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Calibri" panose="020F0502020204030204"/>
            <a:ea typeface="等线" panose="02010600030101010101" pitchFamily="2" charset="-122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5462</TotalTime>
  <Words>1516</Words>
  <Application>Microsoft Office PowerPoint</Application>
  <PresentationFormat>全屏显示(4:3)</PresentationFormat>
  <Paragraphs>328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3" baseType="lpstr">
      <vt:lpstr>Microsoft JhengHei</vt:lpstr>
      <vt:lpstr>等线</vt:lpstr>
      <vt:lpstr>宋体</vt:lpstr>
      <vt:lpstr>微软雅黑</vt:lpstr>
      <vt:lpstr>Arial</vt:lpstr>
      <vt:lpstr>Calibri</vt:lpstr>
      <vt:lpstr>Calibri Light</vt:lpstr>
      <vt:lpstr>Cambria Math</vt:lpstr>
      <vt:lpstr>Palatino Linotype</vt:lpstr>
      <vt:lpstr>Times New Roman</vt:lpstr>
      <vt:lpstr>Verdana</vt:lpstr>
      <vt:lpstr>Vrinda</vt:lpstr>
      <vt:lpstr>Wingdings</vt:lpstr>
      <vt:lpstr>Office 主题​​</vt:lpstr>
      <vt:lpstr>第1.1讲 机器学习绪论</vt:lpstr>
      <vt:lpstr>机器学习</vt:lpstr>
      <vt:lpstr>机器学习</vt:lpstr>
      <vt:lpstr>“文献筛选”的故事</vt:lpstr>
      <vt:lpstr>“文献筛选”的故事</vt:lpstr>
      <vt:lpstr>“文献筛选”的故事</vt:lpstr>
      <vt:lpstr>典型的机器学习过程</vt:lpstr>
      <vt:lpstr>机器学习与数据挖掘</vt:lpstr>
      <vt:lpstr>机器学习能做什么</vt:lpstr>
      <vt:lpstr>例如：互联网搜索</vt:lpstr>
      <vt:lpstr>例如：自动汽车驾驶 （即将改变人类生活）</vt:lpstr>
      <vt:lpstr>机器学习能做什么</vt:lpstr>
      <vt:lpstr>例如：画作鉴别 （艺术）</vt:lpstr>
      <vt:lpstr>例如：画作鉴别 （艺术）</vt:lpstr>
      <vt:lpstr>例如：画作鉴别 （艺术）</vt:lpstr>
      <vt:lpstr>例如：古文献修复 （文化）</vt:lpstr>
      <vt:lpstr>例如：古文献修复 （文化）</vt:lpstr>
      <vt:lpstr>例如：古文献修复 （文化）</vt:lpstr>
      <vt:lpstr>机器学习能做什么</vt:lpstr>
      <vt:lpstr>例如：帮助奥巴马胜选 （政治）</vt:lpstr>
      <vt:lpstr>例如：帮助奥巴马胜选 （政治）</vt:lpstr>
      <vt:lpstr>例如：帮助奥巴马胜选 （政治）</vt:lpstr>
      <vt:lpstr>机器学习源自“人工智能”</vt:lpstr>
      <vt:lpstr>第一阶段：推理期</vt:lpstr>
      <vt:lpstr>第二阶段：知识期</vt:lpstr>
      <vt:lpstr>第三阶段：学习期</vt:lpstr>
      <vt:lpstr>机器学习已经“无处不在”</vt:lpstr>
      <vt:lpstr>机器学习已经“无处不在”</vt:lpstr>
      <vt:lpstr>大数据时代的关键技术</vt:lpstr>
      <vt:lpstr>大数据时代，机器学习必不可少</vt:lpstr>
      <vt:lpstr>基本术语</vt:lpstr>
      <vt:lpstr>假设空间</vt:lpstr>
      <vt:lpstr>版本空间</vt:lpstr>
      <vt:lpstr>归纳偏好 (inductive bias)</vt:lpstr>
      <vt:lpstr>哪个算法更好？</vt:lpstr>
      <vt:lpstr>NFL定理</vt:lpstr>
      <vt:lpstr>NFL定理</vt:lpstr>
      <vt:lpstr>NFL定理的寓意</vt:lpstr>
      <vt:lpstr>PowerPoint 演示文稿</vt:lpstr>
    </vt:vector>
  </TitlesOfParts>
  <Company>Hust_Ynou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欧新宇</dc:creator>
  <cp:lastModifiedBy>欧 新宇</cp:lastModifiedBy>
  <cp:revision>640</cp:revision>
  <dcterms:created xsi:type="dcterms:W3CDTF">2016-09-20T07:20:31Z</dcterms:created>
  <dcterms:modified xsi:type="dcterms:W3CDTF">2020-02-20T02:17:52Z</dcterms:modified>
</cp:coreProperties>
</file>