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7.jpg" ContentType="image/jpg"/>
  <Override PartName="/ppt/media/image18.jpg" ContentType="image/jpg"/>
  <Override PartName="/ppt/media/image24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0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02" r:id="rId2"/>
    <p:sldId id="410" r:id="rId3"/>
    <p:sldId id="413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37" r:id="rId12"/>
    <p:sldId id="420" r:id="rId13"/>
    <p:sldId id="421" r:id="rId14"/>
    <p:sldId id="422" r:id="rId15"/>
    <p:sldId id="423" r:id="rId16"/>
    <p:sldId id="424" r:id="rId17"/>
    <p:sldId id="425" r:id="rId18"/>
    <p:sldId id="439" r:id="rId19"/>
    <p:sldId id="426" r:id="rId20"/>
    <p:sldId id="438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2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/28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1.2</a:t>
            </a:r>
            <a:r>
              <a:rPr lang="zh-CN" altLang="en-US" b="1" dirty="0"/>
              <a:t>讲 模型评估与选择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“调参”与最终模型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C4C5058-E322-495C-97FD-76F31F3DB460}"/>
              </a:ext>
            </a:extLst>
          </p:cNvPr>
          <p:cNvSpPr txBox="1"/>
          <p:nvPr/>
        </p:nvSpPr>
        <p:spPr>
          <a:xfrm>
            <a:off x="649325" y="1006119"/>
            <a:ext cx="7494270" cy="3008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b="1" spc="0" dirty="0">
                <a:latin typeface="宋体"/>
                <a:cs typeface="宋体"/>
              </a:rPr>
              <a:t>算</a:t>
            </a:r>
            <a:r>
              <a:rPr sz="2800" b="1" spc="-5" dirty="0">
                <a:latin typeface="宋体"/>
                <a:cs typeface="宋体"/>
              </a:rPr>
              <a:t>法的参</a:t>
            </a:r>
            <a:r>
              <a:rPr sz="2800" b="1" spc="5" dirty="0">
                <a:latin typeface="宋体"/>
                <a:cs typeface="宋体"/>
              </a:rPr>
              <a:t>数</a:t>
            </a:r>
            <a:r>
              <a:rPr sz="2800" b="1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一般</a:t>
            </a:r>
            <a:r>
              <a:rPr sz="2800" spc="5" dirty="0">
                <a:latin typeface="宋体"/>
                <a:cs typeface="宋体"/>
              </a:rPr>
              <a:t>由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人工</a:t>
            </a:r>
            <a:r>
              <a:rPr sz="2800" spc="-5" dirty="0">
                <a:latin typeface="宋体"/>
                <a:cs typeface="宋体"/>
              </a:rPr>
              <a:t>设</a:t>
            </a:r>
            <a:r>
              <a:rPr sz="2800" spc="5" dirty="0">
                <a:latin typeface="宋体"/>
                <a:cs typeface="宋体"/>
              </a:rPr>
              <a:t>定</a:t>
            </a:r>
            <a:r>
              <a:rPr sz="2800" spc="-5" dirty="0">
                <a:latin typeface="宋体"/>
                <a:cs typeface="宋体"/>
              </a:rPr>
              <a:t>，亦称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超参数” </a:t>
            </a:r>
            <a:r>
              <a:rPr sz="2800" b="1" dirty="0" err="1">
                <a:latin typeface="宋体"/>
                <a:cs typeface="宋体"/>
              </a:rPr>
              <a:t>模</a:t>
            </a:r>
            <a:r>
              <a:rPr sz="2800" b="1" spc="-5" dirty="0" err="1">
                <a:latin typeface="宋体"/>
                <a:cs typeface="宋体"/>
              </a:rPr>
              <a:t>型的参</a:t>
            </a:r>
            <a:r>
              <a:rPr sz="2800" b="1" spc="0" dirty="0" err="1">
                <a:latin typeface="宋体"/>
                <a:cs typeface="宋体"/>
              </a:rPr>
              <a:t>数</a:t>
            </a:r>
            <a:r>
              <a:rPr sz="2800" b="1" spc="-5" dirty="0" err="1">
                <a:latin typeface="宋体"/>
                <a:cs typeface="宋体"/>
              </a:rPr>
              <a:t>：</a:t>
            </a:r>
            <a:r>
              <a:rPr sz="2800" spc="-5" dirty="0" err="1">
                <a:latin typeface="宋体"/>
                <a:cs typeface="宋体"/>
              </a:rPr>
              <a:t>一般</a:t>
            </a:r>
            <a:r>
              <a:rPr sz="2800" spc="0" dirty="0" err="1">
                <a:latin typeface="宋体"/>
                <a:cs typeface="宋体"/>
              </a:rPr>
              <a:t>由</a:t>
            </a:r>
            <a:r>
              <a:rPr lang="zh-CN" altLang="en-US" sz="2800" spc="-5" dirty="0">
                <a:solidFill>
                  <a:srgbClr val="FF0000"/>
                </a:solidFill>
                <a:latin typeface="宋体"/>
                <a:cs typeface="宋体"/>
              </a:rPr>
              <a:t>算法</a:t>
            </a:r>
            <a:r>
              <a:rPr lang="zh-CN" altLang="en-US" sz="2800" spc="-5" dirty="0">
                <a:latin typeface="宋体"/>
                <a:cs typeface="宋体"/>
              </a:rPr>
              <a:t>在学习过程中</a:t>
            </a:r>
            <a:r>
              <a:rPr sz="2800" spc="-5" dirty="0" err="1">
                <a:latin typeface="宋体"/>
                <a:cs typeface="宋体"/>
              </a:rPr>
              <a:t>确定</a:t>
            </a:r>
            <a:endParaRPr sz="2800" dirty="0">
              <a:latin typeface="宋体"/>
              <a:cs typeface="宋体"/>
            </a:endParaRPr>
          </a:p>
          <a:p>
            <a:pPr marL="375285">
              <a:lnSpc>
                <a:spcPts val="2845"/>
              </a:lnSpc>
              <a:spcBef>
                <a:spcPts val="2460"/>
              </a:spcBef>
            </a:pPr>
            <a:r>
              <a:rPr sz="2400" spc="-5" dirty="0" err="1">
                <a:solidFill>
                  <a:srgbClr val="00AF50"/>
                </a:solidFill>
                <a:latin typeface="宋体"/>
                <a:cs typeface="宋体"/>
              </a:rPr>
              <a:t>调参过程相似：先产生若干模型，然后基于某种评估</a:t>
            </a:r>
            <a:r>
              <a:rPr sz="2400" dirty="0" err="1">
                <a:solidFill>
                  <a:srgbClr val="00AF50"/>
                </a:solidFill>
                <a:latin typeface="宋体"/>
                <a:cs typeface="宋体"/>
              </a:rPr>
              <a:t>方法进行选择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参数调得好不好对性能往往对最终性能有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关键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影响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2790C6-CBBA-4601-9593-4386E7BD132A}"/>
              </a:ext>
            </a:extLst>
          </p:cNvPr>
          <p:cNvSpPr txBox="1"/>
          <p:nvPr/>
        </p:nvSpPr>
        <p:spPr>
          <a:xfrm>
            <a:off x="569976" y="4363211"/>
            <a:ext cx="7573009" cy="462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803525" algn="l"/>
              </a:tabLst>
            </a:pPr>
            <a:r>
              <a:rPr sz="2400" spc="-5" dirty="0">
                <a:latin typeface="宋体"/>
                <a:cs typeface="宋体"/>
              </a:rPr>
              <a:t>区别：训练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50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vs.	</a:t>
            </a:r>
            <a:r>
              <a:rPr sz="2400" spc="-5" dirty="0">
                <a:latin typeface="宋体"/>
                <a:cs typeface="宋体"/>
              </a:rPr>
              <a:t>测试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480" dirty="0">
                <a:latin typeface="宋体"/>
                <a:cs typeface="宋体"/>
              </a:rPr>
              <a:t> </a:t>
            </a:r>
            <a:r>
              <a:rPr sz="2400" spc="-5" dirty="0">
                <a:latin typeface="Verdana"/>
                <a:cs typeface="Verdana"/>
              </a:rPr>
              <a:t>vs.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验证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400" spc="-37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000" spc="-10" dirty="0">
                <a:latin typeface="Verdana"/>
                <a:cs typeface="Verdana"/>
              </a:rPr>
              <a:t>(validation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00CF449-E119-4732-ACA2-94DAFC29BE5E}"/>
              </a:ext>
            </a:extLst>
          </p:cNvPr>
          <p:cNvSpPr txBox="1"/>
          <p:nvPr/>
        </p:nvSpPr>
        <p:spPr>
          <a:xfrm>
            <a:off x="373380" y="5263895"/>
            <a:ext cx="839724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宋体"/>
                <a:cs typeface="宋体"/>
              </a:rPr>
              <a:t>算法参数选定后，要用“训练集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dirty="0">
                <a:latin typeface="宋体"/>
                <a:cs typeface="宋体"/>
              </a:rPr>
              <a:t>验证集”重新训练最终模型</a:t>
            </a:r>
          </a:p>
        </p:txBody>
      </p:sp>
    </p:spTree>
    <p:extLst>
      <p:ext uri="{BB962C8B-B14F-4D97-AF65-F5344CB8AC3E}">
        <p14:creationId xmlns:p14="http://schemas.microsoft.com/office/powerpoint/2010/main" val="3249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能度量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122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A7D8776-10EC-469F-8981-C93103D06439}"/>
              </a:ext>
            </a:extLst>
          </p:cNvPr>
          <p:cNvSpPr txBox="1"/>
          <p:nvPr/>
        </p:nvSpPr>
        <p:spPr>
          <a:xfrm>
            <a:off x="649325" y="1168653"/>
            <a:ext cx="7795667" cy="1762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>
                <a:latin typeface="宋体"/>
                <a:cs typeface="宋体"/>
              </a:rPr>
              <a:t>性能度量</a:t>
            </a:r>
            <a:r>
              <a:rPr sz="2000" b="1" spc="-5" dirty="0">
                <a:latin typeface="Verdana"/>
                <a:cs typeface="Verdana"/>
              </a:rPr>
              <a:t>(performance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measure)</a:t>
            </a:r>
            <a:r>
              <a:rPr sz="2400" dirty="0" err="1">
                <a:latin typeface="宋体"/>
                <a:cs typeface="宋体"/>
              </a:rPr>
              <a:t>是衡量模型泛化能力的</a:t>
            </a:r>
            <a:r>
              <a:rPr sz="2400" spc="-5" dirty="0" err="1">
                <a:latin typeface="宋体"/>
                <a:cs typeface="宋体"/>
              </a:rPr>
              <a:t>评价标准，反映了任</a:t>
            </a:r>
            <a:r>
              <a:rPr sz="2400" dirty="0" err="1">
                <a:latin typeface="宋体"/>
                <a:cs typeface="宋体"/>
              </a:rPr>
              <a:t>务</a:t>
            </a:r>
            <a:r>
              <a:rPr sz="2400" spc="-5" dirty="0" err="1">
                <a:latin typeface="宋体"/>
                <a:cs typeface="宋体"/>
              </a:rPr>
              <a:t>需求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400" dirty="0">
                <a:latin typeface="宋体"/>
                <a:cs typeface="宋体"/>
              </a:rPr>
              <a:t>使用不同的性能度量往往会导致不同的评判结果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1879770-83F0-4629-833E-286FEB8A3542}"/>
              </a:ext>
            </a:extLst>
          </p:cNvPr>
          <p:cNvSpPr txBox="1"/>
          <p:nvPr/>
        </p:nvSpPr>
        <p:spPr>
          <a:xfrm>
            <a:off x="972311" y="3087623"/>
            <a:ext cx="7112634" cy="79316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4295" rIns="0" bIns="0" rtlCol="0">
            <a:spAutoFit/>
          </a:bodyPr>
          <a:lstStyle/>
          <a:p>
            <a:pPr marL="2295525" marR="43180" indent="-2245360">
              <a:lnSpc>
                <a:spcPts val="2810"/>
              </a:lnSpc>
              <a:spcBef>
                <a:spcPts val="585"/>
              </a:spcBef>
            </a:pPr>
            <a:r>
              <a:rPr sz="2400" dirty="0">
                <a:latin typeface="宋体"/>
                <a:cs typeface="宋体"/>
              </a:rPr>
              <a:t>什么样的模型是“好”的，不仅取决于</a:t>
            </a:r>
            <a:r>
              <a:rPr sz="2400" b="1" dirty="0">
                <a:latin typeface="宋体"/>
                <a:cs typeface="宋体"/>
              </a:rPr>
              <a:t>算法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数据</a:t>
            </a:r>
            <a:r>
              <a:rPr sz="2400" dirty="0">
                <a:latin typeface="宋体"/>
                <a:cs typeface="宋体"/>
              </a:rPr>
              <a:t>， 还取决于</a:t>
            </a:r>
            <a:r>
              <a:rPr sz="2400" b="1" dirty="0">
                <a:latin typeface="宋体"/>
                <a:cs typeface="宋体"/>
              </a:rPr>
              <a:t>任务</a:t>
            </a:r>
            <a:r>
              <a:rPr sz="2400" dirty="0">
                <a:latin typeface="宋体"/>
                <a:cs typeface="宋体"/>
              </a:rPr>
              <a:t>需求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FEC55A7-8C7A-4689-A7AF-E42170D9EB09}"/>
              </a:ext>
            </a:extLst>
          </p:cNvPr>
          <p:cNvSpPr txBox="1"/>
          <p:nvPr/>
        </p:nvSpPr>
        <p:spPr>
          <a:xfrm>
            <a:off x="781304" y="4367529"/>
            <a:ext cx="525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8305" algn="l"/>
              </a:tabLst>
            </a:pPr>
            <a:r>
              <a:rPr sz="2400" dirty="0">
                <a:latin typeface="宋体"/>
                <a:cs typeface="宋体"/>
              </a:rPr>
              <a:t>回</a:t>
            </a:r>
            <a:r>
              <a:rPr sz="2400" spc="-5" dirty="0">
                <a:latin typeface="宋体"/>
                <a:cs typeface="宋体"/>
              </a:rPr>
              <a:t>归</a:t>
            </a:r>
            <a:r>
              <a:rPr sz="1800" spc="-5" dirty="0">
                <a:latin typeface="Verdana"/>
                <a:cs typeface="Verdana"/>
              </a:rPr>
              <a:t>(regression)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任务常用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均方误差</a:t>
            </a:r>
            <a:r>
              <a:rPr sz="2400" dirty="0">
                <a:latin typeface="宋体"/>
                <a:cs typeface="宋体"/>
              </a:rPr>
              <a:t>：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5512BFA-E30C-43B9-9D2D-1B8EE7BF6779}"/>
              </a:ext>
            </a:extLst>
          </p:cNvPr>
          <p:cNvSpPr/>
          <p:nvPr/>
        </p:nvSpPr>
        <p:spPr>
          <a:xfrm>
            <a:off x="2362200" y="4829555"/>
            <a:ext cx="4686300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28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错误率 </a:t>
            </a:r>
            <a:r>
              <a:rPr lang="en-US" altLang="zh-CN" dirty="0"/>
              <a:t>vs. </a:t>
            </a:r>
            <a:r>
              <a:rPr lang="zh-CN" altLang="en-US" dirty="0"/>
              <a:t>精度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9EEBC9-E305-4E80-AB01-4D146B0270CC}"/>
              </a:ext>
            </a:extLst>
          </p:cNvPr>
          <p:cNvSpPr txBox="1"/>
          <p:nvPr/>
        </p:nvSpPr>
        <p:spPr>
          <a:xfrm>
            <a:off x="792581" y="1467739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B581CB-A634-46C1-B9A7-52911E6916D7}"/>
              </a:ext>
            </a:extLst>
          </p:cNvPr>
          <p:cNvSpPr/>
          <p:nvPr/>
        </p:nvSpPr>
        <p:spPr>
          <a:xfrm>
            <a:off x="2506979" y="1895855"/>
            <a:ext cx="4553712" cy="10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BDA5FA6-D1A4-47DF-8615-E902C82E6F95}"/>
              </a:ext>
            </a:extLst>
          </p:cNvPr>
          <p:cNvSpPr txBox="1"/>
          <p:nvPr/>
        </p:nvSpPr>
        <p:spPr>
          <a:xfrm>
            <a:off x="795629" y="3270961"/>
            <a:ext cx="1334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精度：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AF4C417-2A6C-4091-8AE5-2E9F33C10E16}"/>
              </a:ext>
            </a:extLst>
          </p:cNvPr>
          <p:cNvSpPr/>
          <p:nvPr/>
        </p:nvSpPr>
        <p:spPr>
          <a:xfrm>
            <a:off x="2377439" y="3543300"/>
            <a:ext cx="5324856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68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查准率 </a:t>
            </a:r>
            <a:r>
              <a:rPr lang="en-US" altLang="zh-CN" dirty="0"/>
              <a:t>vs. </a:t>
            </a:r>
            <a:r>
              <a:rPr lang="zh-CN" altLang="en-US" dirty="0"/>
              <a:t>查全率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B950C1-5915-4067-B537-E6DABABC43EE}"/>
              </a:ext>
            </a:extLst>
          </p:cNvPr>
          <p:cNvSpPr/>
          <p:nvPr/>
        </p:nvSpPr>
        <p:spPr>
          <a:xfrm>
            <a:off x="2033778" y="1836144"/>
            <a:ext cx="5076444" cy="2043537"/>
          </a:xfrm>
          <a:prstGeom prst="rect">
            <a:avLst/>
          </a:prstGeom>
          <a:blipFill>
            <a:blip r:embed="rId2" cstate="print"/>
            <a:stretch>
              <a:fillRect t="-2946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7329B67-895E-4BAB-9A74-78D56E04CB01}"/>
              </a:ext>
            </a:extLst>
          </p:cNvPr>
          <p:cNvSpPr/>
          <p:nvPr/>
        </p:nvSpPr>
        <p:spPr>
          <a:xfrm>
            <a:off x="4290614" y="4146734"/>
            <a:ext cx="2237231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BB8B93-B1B0-445D-ACCC-60D7EB37288D}"/>
              </a:ext>
            </a:extLst>
          </p:cNvPr>
          <p:cNvSpPr txBox="1"/>
          <p:nvPr/>
        </p:nvSpPr>
        <p:spPr>
          <a:xfrm>
            <a:off x="2102276" y="4487602"/>
            <a:ext cx="163957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查准率：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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"/>
            </a:pPr>
            <a:endParaRPr sz="2500">
              <a:latin typeface="Times New Roman"/>
              <a:cs typeface="Times New Roman"/>
            </a:endParaRPr>
          </a:p>
          <a:p>
            <a:pPr marL="407670" indent="-394970">
              <a:lnSpc>
                <a:spcPct val="100000"/>
              </a:lnSpc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查全率：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8AC685D-A132-4388-B2B9-F589BEF1EBD6}"/>
              </a:ext>
            </a:extLst>
          </p:cNvPr>
          <p:cNvSpPr/>
          <p:nvPr/>
        </p:nvSpPr>
        <p:spPr>
          <a:xfrm>
            <a:off x="4270802" y="5295831"/>
            <a:ext cx="2276856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3CAED4-52D6-4C42-8B80-35117DDD3794}"/>
              </a:ext>
            </a:extLst>
          </p:cNvPr>
          <p:cNvSpPr txBox="1"/>
          <p:nvPr/>
        </p:nvSpPr>
        <p:spPr>
          <a:xfrm>
            <a:off x="0" y="1360684"/>
            <a:ext cx="9144000" cy="54927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分类结果混淆矩阵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74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5498592" cy="571182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>
                <a:latin typeface="宋体"/>
                <a:cs typeface="宋体"/>
              </a:rPr>
              <a:t>    根据学</a:t>
            </a:r>
            <a:r>
              <a:rPr lang="zh-CN" altLang="en-US" spc="-15" dirty="0">
                <a:latin typeface="宋体"/>
                <a:cs typeface="宋体"/>
              </a:rPr>
              <a:t>习</a:t>
            </a:r>
            <a:r>
              <a:rPr lang="zh-CN" altLang="en-US" dirty="0">
                <a:latin typeface="宋体"/>
                <a:cs typeface="宋体"/>
              </a:rPr>
              <a:t>器</a:t>
            </a:r>
            <a:r>
              <a:rPr lang="zh-CN" altLang="en-US" spc="-15" dirty="0">
                <a:latin typeface="宋体"/>
                <a:cs typeface="宋体"/>
              </a:rPr>
              <a:t>的</a:t>
            </a:r>
            <a:r>
              <a:rPr lang="zh-CN" altLang="en-US" dirty="0">
                <a:latin typeface="宋体"/>
                <a:cs typeface="宋体"/>
              </a:rPr>
              <a:t>预测结</a:t>
            </a:r>
            <a:r>
              <a:rPr lang="zh-CN" altLang="en-US" spc="-15" dirty="0">
                <a:latin typeface="宋体"/>
                <a:cs typeface="宋体"/>
              </a:rPr>
              <a:t>果</a:t>
            </a:r>
            <a:r>
              <a:rPr lang="zh-CN" altLang="en-US" b="1" dirty="0">
                <a:latin typeface="宋体"/>
                <a:cs typeface="宋体"/>
              </a:rPr>
              <a:t>按</a:t>
            </a:r>
            <a:r>
              <a:rPr lang="zh-CN" altLang="en-US" b="1" spc="-15" dirty="0">
                <a:latin typeface="宋体"/>
                <a:cs typeface="宋体"/>
              </a:rPr>
              <a:t>正</a:t>
            </a:r>
            <a:r>
              <a:rPr lang="zh-CN" altLang="en-US" b="1" dirty="0">
                <a:latin typeface="宋体"/>
                <a:cs typeface="宋体"/>
              </a:rPr>
              <a:t>例可能</a:t>
            </a:r>
            <a:r>
              <a:rPr lang="zh-CN" altLang="en-US" b="1" spc="-15" dirty="0">
                <a:latin typeface="宋体"/>
                <a:cs typeface="宋体"/>
              </a:rPr>
              <a:t>性</a:t>
            </a:r>
            <a:r>
              <a:rPr lang="zh-CN" altLang="en-US" b="1" dirty="0">
                <a:latin typeface="宋体"/>
                <a:cs typeface="宋体"/>
              </a:rPr>
              <a:t>大</a:t>
            </a:r>
            <a:r>
              <a:rPr lang="zh-CN" altLang="en-US" b="1" spc="-15" dirty="0">
                <a:latin typeface="宋体"/>
                <a:cs typeface="宋体"/>
              </a:rPr>
              <a:t>小</a:t>
            </a:r>
            <a:r>
              <a:rPr lang="zh-CN" altLang="en-US" b="1" dirty="0">
                <a:latin typeface="宋体"/>
                <a:cs typeface="宋体"/>
              </a:rPr>
              <a:t>对样例进行排</a:t>
            </a:r>
            <a:r>
              <a:rPr lang="zh-CN" altLang="en-US" b="1" spc="-15" dirty="0">
                <a:latin typeface="宋体"/>
                <a:cs typeface="宋体"/>
              </a:rPr>
              <a:t>序</a:t>
            </a:r>
            <a:r>
              <a:rPr lang="zh-CN" altLang="en-US" dirty="0">
                <a:latin typeface="宋体"/>
                <a:cs typeface="宋体"/>
              </a:rPr>
              <a:t>，</a:t>
            </a:r>
            <a:r>
              <a:rPr lang="zh-CN" altLang="en-US" spc="-15" dirty="0">
                <a:latin typeface="宋体"/>
                <a:cs typeface="宋体"/>
              </a:rPr>
              <a:t>并</a:t>
            </a:r>
            <a:r>
              <a:rPr lang="zh-CN" altLang="en-US" dirty="0">
                <a:latin typeface="宋体"/>
                <a:cs typeface="宋体"/>
              </a:rPr>
              <a:t>逐个把</a:t>
            </a:r>
            <a:r>
              <a:rPr lang="zh-CN" altLang="en-US" spc="-15" dirty="0">
                <a:latin typeface="宋体"/>
                <a:cs typeface="宋体"/>
              </a:rPr>
              <a:t>样</a:t>
            </a:r>
            <a:r>
              <a:rPr lang="zh-CN" altLang="en-US" dirty="0">
                <a:latin typeface="宋体"/>
                <a:cs typeface="宋体"/>
              </a:rPr>
              <a:t>本</a:t>
            </a:r>
            <a:r>
              <a:rPr lang="zh-CN" altLang="en-US" spc="-15" dirty="0">
                <a:latin typeface="宋体"/>
                <a:cs typeface="宋体"/>
              </a:rPr>
              <a:t>作</a:t>
            </a:r>
            <a:r>
              <a:rPr lang="zh-CN" altLang="en-US" dirty="0">
                <a:latin typeface="宋体"/>
                <a:cs typeface="宋体"/>
              </a:rPr>
              <a:t>为正例</a:t>
            </a:r>
            <a:r>
              <a:rPr lang="zh-CN" altLang="en-US" spc="-15" dirty="0">
                <a:latin typeface="宋体"/>
                <a:cs typeface="宋体"/>
              </a:rPr>
              <a:t>进</a:t>
            </a:r>
            <a:r>
              <a:rPr lang="zh-CN" altLang="en-US" dirty="0">
                <a:latin typeface="宋体"/>
                <a:cs typeface="宋体"/>
              </a:rPr>
              <a:t>行</a:t>
            </a:r>
            <a:r>
              <a:rPr lang="zh-CN" altLang="en-US" spc="-15" dirty="0">
                <a:latin typeface="宋体"/>
                <a:cs typeface="宋体"/>
              </a:rPr>
              <a:t>预</a:t>
            </a:r>
            <a:r>
              <a:rPr lang="zh-CN" altLang="en-US" dirty="0">
                <a:latin typeface="宋体"/>
                <a:cs typeface="宋体"/>
              </a:rPr>
              <a:t>测。</a:t>
            </a:r>
          </a:p>
          <a:p>
            <a:pPr algn="just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图</a:t>
            </a:r>
            <a:r>
              <a:rPr lang="en-US" altLang="zh-CN" dirty="0"/>
              <a:t>, BEP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A091CC8-8777-4D38-9A83-EED9C7471FF3}"/>
              </a:ext>
            </a:extLst>
          </p:cNvPr>
          <p:cNvSpPr/>
          <p:nvPr/>
        </p:nvSpPr>
        <p:spPr>
          <a:xfrm>
            <a:off x="44404" y="2232866"/>
            <a:ext cx="5280660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661FB6-C283-4963-9B69-948B3CD77A88}"/>
              </a:ext>
            </a:extLst>
          </p:cNvPr>
          <p:cNvSpPr txBox="1"/>
          <p:nvPr/>
        </p:nvSpPr>
        <p:spPr>
          <a:xfrm>
            <a:off x="5772773" y="1673923"/>
            <a:ext cx="305435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Verdana"/>
                <a:cs typeface="Verdana"/>
              </a:rPr>
              <a:t>PR</a:t>
            </a:r>
            <a:r>
              <a:rPr sz="1800" dirty="0">
                <a:latin typeface="宋体"/>
                <a:cs typeface="宋体"/>
              </a:rPr>
              <a:t>图：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宋体"/>
                <a:cs typeface="宋体"/>
              </a:rPr>
              <a:t>优</a:t>
            </a:r>
            <a:r>
              <a:rPr sz="1800" dirty="0">
                <a:latin typeface="宋体"/>
                <a:cs typeface="宋体"/>
              </a:rPr>
              <a:t>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7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  <a:tab pos="146240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6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??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E3E563-B286-4149-9B6E-952796D14202}"/>
              </a:ext>
            </a:extLst>
          </p:cNvPr>
          <p:cNvSpPr txBox="1"/>
          <p:nvPr/>
        </p:nvSpPr>
        <p:spPr>
          <a:xfrm>
            <a:off x="5772773" y="4080302"/>
            <a:ext cx="305562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Verdana"/>
                <a:cs typeface="Verdana"/>
              </a:rPr>
              <a:t>BEP</a:t>
            </a:r>
            <a:r>
              <a:rPr sz="1800" spc="-5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378460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6113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F1-Score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F1E12D-0DAD-4931-8690-908750D23163}"/>
              </a:ext>
            </a:extLst>
          </p:cNvPr>
          <p:cNvSpPr/>
          <p:nvPr/>
        </p:nvSpPr>
        <p:spPr>
          <a:xfrm>
            <a:off x="1544782" y="2037934"/>
            <a:ext cx="5565648" cy="10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48F89E-923A-41EE-ACE7-980A54B198BF}"/>
              </a:ext>
            </a:extLst>
          </p:cNvPr>
          <p:cNvSpPr txBox="1"/>
          <p:nvPr/>
        </p:nvSpPr>
        <p:spPr>
          <a:xfrm>
            <a:off x="555502" y="3581491"/>
            <a:ext cx="855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若对查准率</a:t>
            </a:r>
            <a:r>
              <a:rPr sz="2400" dirty="0">
                <a:latin typeface="Verdana"/>
                <a:cs typeface="Verdana"/>
              </a:rPr>
              <a:t>/</a:t>
            </a:r>
            <a:r>
              <a:rPr sz="2400" dirty="0">
                <a:latin typeface="宋体"/>
                <a:cs typeface="宋体"/>
              </a:rPr>
              <a:t>查全率有不同偏好：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E5E1AC-9B76-4035-A467-3837AEDF882B}"/>
              </a:ext>
            </a:extLst>
          </p:cNvPr>
          <p:cNvSpPr/>
          <p:nvPr/>
        </p:nvSpPr>
        <p:spPr>
          <a:xfrm>
            <a:off x="1523445" y="4262974"/>
            <a:ext cx="3515867" cy="105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84B95E3-A8E3-4387-8EB7-0D44DD426C80}"/>
              </a:ext>
            </a:extLst>
          </p:cNvPr>
          <p:cNvSpPr/>
          <p:nvPr/>
        </p:nvSpPr>
        <p:spPr>
          <a:xfrm>
            <a:off x="1556974" y="5572089"/>
            <a:ext cx="7048500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02AF69-84E5-4DE1-BC3B-1B0471F1603A}"/>
              </a:ext>
            </a:extLst>
          </p:cNvPr>
          <p:cNvSpPr txBox="1"/>
          <p:nvPr/>
        </p:nvSpPr>
        <p:spPr>
          <a:xfrm>
            <a:off x="555502" y="1482436"/>
            <a:ext cx="5772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比</a:t>
            </a:r>
            <a:r>
              <a:rPr sz="2400" spc="-37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BEP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更常用的</a:t>
            </a:r>
            <a:r>
              <a:rPr sz="2400" spc="-52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F1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度量：</a:t>
            </a:r>
          </a:p>
        </p:txBody>
      </p:sp>
    </p:spTree>
    <p:extLst>
      <p:ext uri="{BB962C8B-B14F-4D97-AF65-F5344CB8AC3E}">
        <p14:creationId xmlns:p14="http://schemas.microsoft.com/office/powerpoint/2010/main" val="142441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r>
              <a:rPr lang="en-US" altLang="zh-CN" dirty="0"/>
              <a:t>xx vs. </a:t>
            </a:r>
            <a:r>
              <a:rPr lang="zh-CN" altLang="en-US" dirty="0"/>
              <a:t>微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762584-2466-409C-85CD-7A99373D3CAC}"/>
              </a:ext>
            </a:extLst>
          </p:cNvPr>
          <p:cNvSpPr txBox="1"/>
          <p:nvPr/>
        </p:nvSpPr>
        <p:spPr>
          <a:xfrm>
            <a:off x="933107" y="1208293"/>
            <a:ext cx="6424295" cy="1032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若能得到多个混淆矩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阵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例如</a:t>
            </a:r>
            <a:r>
              <a:rPr sz="2000" dirty="0">
                <a:latin typeface="宋体"/>
                <a:cs typeface="宋体"/>
              </a:rPr>
              <a:t>多次</a:t>
            </a:r>
            <a:r>
              <a:rPr sz="2000" spc="-15" dirty="0">
                <a:latin typeface="宋体"/>
                <a:cs typeface="宋体"/>
              </a:rPr>
              <a:t>训</a:t>
            </a:r>
            <a:r>
              <a:rPr sz="2000" dirty="0">
                <a:latin typeface="宋体"/>
                <a:cs typeface="宋体"/>
              </a:rPr>
              <a:t>练</a:t>
            </a:r>
            <a:r>
              <a:rPr sz="2000" dirty="0">
                <a:latin typeface="Verdana"/>
                <a:cs typeface="Verdana"/>
              </a:rPr>
              <a:t>/</a:t>
            </a:r>
            <a:r>
              <a:rPr sz="2000" dirty="0">
                <a:latin typeface="宋体"/>
                <a:cs typeface="宋体"/>
              </a:rPr>
              <a:t>测</a:t>
            </a:r>
            <a:r>
              <a:rPr sz="2000" spc="-15" dirty="0">
                <a:latin typeface="宋体"/>
                <a:cs typeface="宋体"/>
              </a:rPr>
              <a:t>试</a:t>
            </a:r>
            <a:r>
              <a:rPr sz="2000" dirty="0">
                <a:latin typeface="宋体"/>
                <a:cs typeface="宋体"/>
              </a:rPr>
              <a:t>的结</a:t>
            </a:r>
            <a:r>
              <a:rPr sz="2000" spc="-15" dirty="0">
                <a:latin typeface="宋体"/>
                <a:cs typeface="宋体"/>
              </a:rPr>
              <a:t>果</a:t>
            </a:r>
            <a:r>
              <a:rPr sz="2000" dirty="0">
                <a:latin typeface="宋体"/>
                <a:cs typeface="宋体"/>
              </a:rPr>
              <a:t>，多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类的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两混</a:t>
            </a:r>
            <a:r>
              <a:rPr sz="2000" spc="-15" dirty="0">
                <a:latin typeface="宋体"/>
                <a:cs typeface="宋体"/>
              </a:rPr>
              <a:t>淆</a:t>
            </a:r>
            <a:r>
              <a:rPr sz="2000" dirty="0">
                <a:latin typeface="宋体"/>
                <a:cs typeface="宋体"/>
              </a:rPr>
              <a:t>矩阵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57F718-68AA-47F0-B3F9-F02D20C9E140}"/>
              </a:ext>
            </a:extLst>
          </p:cNvPr>
          <p:cNvSpPr/>
          <p:nvPr/>
        </p:nvSpPr>
        <p:spPr>
          <a:xfrm>
            <a:off x="212458" y="3432671"/>
            <a:ext cx="4197096" cy="255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3395798-89FE-43B6-ADC7-8655298A2BD3}"/>
              </a:ext>
            </a:extLst>
          </p:cNvPr>
          <p:cNvSpPr/>
          <p:nvPr/>
        </p:nvSpPr>
        <p:spPr>
          <a:xfrm>
            <a:off x="5514454" y="3441815"/>
            <a:ext cx="2680716" cy="86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A81647A-283E-46CE-9F78-A9410262145A}"/>
              </a:ext>
            </a:extLst>
          </p:cNvPr>
          <p:cNvSpPr/>
          <p:nvPr/>
        </p:nvSpPr>
        <p:spPr>
          <a:xfrm>
            <a:off x="4753979" y="4347071"/>
            <a:ext cx="4216908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FA9AD4E-E307-4FF0-A652-98878EB0B483}"/>
              </a:ext>
            </a:extLst>
          </p:cNvPr>
          <p:cNvSpPr/>
          <p:nvPr/>
        </p:nvSpPr>
        <p:spPr>
          <a:xfrm>
            <a:off x="212458" y="3271127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B78649E-FEEF-44D6-A35F-FC83B8820785}"/>
              </a:ext>
            </a:extLst>
          </p:cNvPr>
          <p:cNvSpPr/>
          <p:nvPr/>
        </p:nvSpPr>
        <p:spPr>
          <a:xfrm>
            <a:off x="4787506" y="3263506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5" y="2944368"/>
                </a:lnTo>
                <a:lnTo>
                  <a:pt x="4197095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D981CBA-0022-4EBE-9F1E-B4B24BD0F70B}"/>
              </a:ext>
            </a:extLst>
          </p:cNvPr>
          <p:cNvSpPr txBox="1"/>
          <p:nvPr/>
        </p:nvSpPr>
        <p:spPr>
          <a:xfrm>
            <a:off x="409461" y="2788399"/>
            <a:ext cx="3386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宏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(macro-)</a:t>
            </a:r>
            <a:r>
              <a:rPr sz="1800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3C6C71E-11E7-4422-96C8-CCEA146946F6}"/>
              </a:ext>
            </a:extLst>
          </p:cNvPr>
          <p:cNvSpPr txBox="1"/>
          <p:nvPr/>
        </p:nvSpPr>
        <p:spPr>
          <a:xfrm>
            <a:off x="5007724" y="2779840"/>
            <a:ext cx="33197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微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(micro-)</a:t>
            </a:r>
            <a:r>
              <a:rPr sz="1800" spc="-5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304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74C2A5-C8A7-43D8-896D-0AD4CD8E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ROC, AUC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217EDFF-E593-454C-9E6C-32FEA339D714}"/>
              </a:ext>
            </a:extLst>
          </p:cNvPr>
          <p:cNvSpPr/>
          <p:nvPr/>
        </p:nvSpPr>
        <p:spPr>
          <a:xfrm>
            <a:off x="633983" y="1644395"/>
            <a:ext cx="4258056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6682AD-11F9-46DA-8579-967E6AA2154D}"/>
              </a:ext>
            </a:extLst>
          </p:cNvPr>
          <p:cNvSpPr txBox="1"/>
          <p:nvPr/>
        </p:nvSpPr>
        <p:spPr>
          <a:xfrm>
            <a:off x="2585085" y="2848432"/>
            <a:ext cx="120459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Area</a:t>
            </a:r>
            <a:r>
              <a:rPr sz="2000" i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Under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solidFill>
                  <a:srgbClr val="FFFF00"/>
                </a:solidFill>
                <a:latin typeface="Calibri"/>
                <a:cs typeface="Calibri"/>
              </a:rPr>
              <a:t>ROC</a:t>
            </a:r>
            <a:r>
              <a:rPr sz="2000" i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8ABB04-F55F-4F1B-A971-6AF5592DA83E}"/>
              </a:ext>
            </a:extLst>
          </p:cNvPr>
          <p:cNvSpPr/>
          <p:nvPr/>
        </p:nvSpPr>
        <p:spPr>
          <a:xfrm>
            <a:off x="529869" y="3800728"/>
            <a:ext cx="332740" cy="918210"/>
          </a:xfrm>
          <a:custGeom>
            <a:avLst/>
            <a:gdLst/>
            <a:ahLst/>
            <a:cxnLst/>
            <a:rect l="l" t="t" r="r" b="b"/>
            <a:pathLst>
              <a:path w="332740" h="918210">
                <a:moveTo>
                  <a:pt x="18402" y="791591"/>
                </a:moveTo>
                <a:lnTo>
                  <a:pt x="11404" y="793115"/>
                </a:lnTo>
                <a:lnTo>
                  <a:pt x="4419" y="794766"/>
                </a:lnTo>
                <a:lnTo>
                  <a:pt x="0" y="801624"/>
                </a:lnTo>
                <a:lnTo>
                  <a:pt x="25615" y="918210"/>
                </a:lnTo>
                <a:lnTo>
                  <a:pt x="48550" y="897636"/>
                </a:lnTo>
                <a:lnTo>
                  <a:pt x="45821" y="897636"/>
                </a:lnTo>
                <a:lnTo>
                  <a:pt x="21170" y="889762"/>
                </a:lnTo>
                <a:lnTo>
                  <a:pt x="35877" y="844135"/>
                </a:lnTo>
                <a:lnTo>
                  <a:pt x="25311" y="796036"/>
                </a:lnTo>
                <a:lnTo>
                  <a:pt x="18402" y="791591"/>
                </a:lnTo>
                <a:close/>
              </a:path>
              <a:path w="332740" h="918210">
                <a:moveTo>
                  <a:pt x="35877" y="844135"/>
                </a:moveTo>
                <a:lnTo>
                  <a:pt x="21170" y="889762"/>
                </a:lnTo>
                <a:lnTo>
                  <a:pt x="45821" y="897636"/>
                </a:lnTo>
                <a:lnTo>
                  <a:pt x="47991" y="890905"/>
                </a:lnTo>
                <a:lnTo>
                  <a:pt x="46151" y="890905"/>
                </a:lnTo>
                <a:lnTo>
                  <a:pt x="24853" y="884047"/>
                </a:lnTo>
                <a:lnTo>
                  <a:pt x="41388" y="869220"/>
                </a:lnTo>
                <a:lnTo>
                  <a:pt x="35877" y="844135"/>
                </a:lnTo>
                <a:close/>
              </a:path>
              <a:path w="332740" h="918210">
                <a:moveTo>
                  <a:pt x="97167" y="819277"/>
                </a:moveTo>
                <a:lnTo>
                  <a:pt x="91846" y="823976"/>
                </a:lnTo>
                <a:lnTo>
                  <a:pt x="60506" y="852077"/>
                </a:lnTo>
                <a:lnTo>
                  <a:pt x="45821" y="897636"/>
                </a:lnTo>
                <a:lnTo>
                  <a:pt x="48550" y="897636"/>
                </a:lnTo>
                <a:lnTo>
                  <a:pt x="114465" y="838454"/>
                </a:lnTo>
                <a:lnTo>
                  <a:pt x="114909" y="830326"/>
                </a:lnTo>
                <a:lnTo>
                  <a:pt x="105359" y="819658"/>
                </a:lnTo>
                <a:lnTo>
                  <a:pt x="97167" y="819277"/>
                </a:lnTo>
                <a:close/>
              </a:path>
              <a:path w="332740" h="918210">
                <a:moveTo>
                  <a:pt x="41388" y="869220"/>
                </a:moveTo>
                <a:lnTo>
                  <a:pt x="24853" y="884047"/>
                </a:lnTo>
                <a:lnTo>
                  <a:pt x="46151" y="890905"/>
                </a:lnTo>
                <a:lnTo>
                  <a:pt x="41388" y="869220"/>
                </a:lnTo>
                <a:close/>
              </a:path>
              <a:path w="332740" h="918210">
                <a:moveTo>
                  <a:pt x="60506" y="852077"/>
                </a:moveTo>
                <a:lnTo>
                  <a:pt x="41388" y="869220"/>
                </a:lnTo>
                <a:lnTo>
                  <a:pt x="46151" y="890905"/>
                </a:lnTo>
                <a:lnTo>
                  <a:pt x="47991" y="890905"/>
                </a:lnTo>
                <a:lnTo>
                  <a:pt x="60506" y="852077"/>
                </a:lnTo>
                <a:close/>
              </a:path>
              <a:path w="332740" h="918210">
                <a:moveTo>
                  <a:pt x="307962" y="0"/>
                </a:moveTo>
                <a:lnTo>
                  <a:pt x="35877" y="844135"/>
                </a:lnTo>
                <a:lnTo>
                  <a:pt x="41388" y="869220"/>
                </a:lnTo>
                <a:lnTo>
                  <a:pt x="60506" y="852077"/>
                </a:lnTo>
                <a:lnTo>
                  <a:pt x="332625" y="7874"/>
                </a:lnTo>
                <a:lnTo>
                  <a:pt x="307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4EE898A-3E20-426B-9B7F-B9741F76283E}"/>
              </a:ext>
            </a:extLst>
          </p:cNvPr>
          <p:cNvSpPr/>
          <p:nvPr/>
        </p:nvSpPr>
        <p:spPr>
          <a:xfrm>
            <a:off x="289559" y="4768596"/>
            <a:ext cx="2286000" cy="62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825E34-E60B-476F-9DC6-4792C34D240E}"/>
              </a:ext>
            </a:extLst>
          </p:cNvPr>
          <p:cNvSpPr/>
          <p:nvPr/>
        </p:nvSpPr>
        <p:spPr>
          <a:xfrm>
            <a:off x="198881" y="4798314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041C639-510E-4503-B084-37F76EE1DFD1}"/>
              </a:ext>
            </a:extLst>
          </p:cNvPr>
          <p:cNvSpPr/>
          <p:nvPr/>
        </p:nvSpPr>
        <p:spPr>
          <a:xfrm>
            <a:off x="5398008" y="4381500"/>
            <a:ext cx="2334767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4708629-2CF8-4A70-BCB5-CBD28ECC4801}"/>
              </a:ext>
            </a:extLst>
          </p:cNvPr>
          <p:cNvSpPr/>
          <p:nvPr/>
        </p:nvSpPr>
        <p:spPr>
          <a:xfrm>
            <a:off x="5327141" y="4377690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1"/>
                </a:moveTo>
                <a:lnTo>
                  <a:pt x="2484119" y="598931"/>
                </a:lnTo>
                <a:lnTo>
                  <a:pt x="2484119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E920B1D-D738-4668-B34C-136FBF161CF2}"/>
              </a:ext>
            </a:extLst>
          </p:cNvPr>
          <p:cNvSpPr/>
          <p:nvPr/>
        </p:nvSpPr>
        <p:spPr>
          <a:xfrm>
            <a:off x="3981830" y="4590288"/>
            <a:ext cx="1267460" cy="179705"/>
          </a:xfrm>
          <a:custGeom>
            <a:avLst/>
            <a:gdLst/>
            <a:ahLst/>
            <a:cxnLst/>
            <a:rect l="l" t="t" r="r" b="b"/>
            <a:pathLst>
              <a:path w="1267460" h="179704">
                <a:moveTo>
                  <a:pt x="1192658" y="135452"/>
                </a:moveTo>
                <a:lnTo>
                  <a:pt x="1147953" y="156337"/>
                </a:lnTo>
                <a:lnTo>
                  <a:pt x="1145159" y="163957"/>
                </a:lnTo>
                <a:lnTo>
                  <a:pt x="1151255" y="176911"/>
                </a:lnTo>
                <a:lnTo>
                  <a:pt x="1159002" y="179705"/>
                </a:lnTo>
                <a:lnTo>
                  <a:pt x="1165479" y="176784"/>
                </a:lnTo>
                <a:lnTo>
                  <a:pt x="1244531" y="139827"/>
                </a:lnTo>
                <a:lnTo>
                  <a:pt x="1240282" y="139827"/>
                </a:lnTo>
                <a:lnTo>
                  <a:pt x="1192658" y="135452"/>
                </a:lnTo>
                <a:close/>
              </a:path>
              <a:path w="1267460" h="179704">
                <a:moveTo>
                  <a:pt x="1215871" y="124622"/>
                </a:moveTo>
                <a:lnTo>
                  <a:pt x="1192658" y="135452"/>
                </a:lnTo>
                <a:lnTo>
                  <a:pt x="1240282" y="139827"/>
                </a:lnTo>
                <a:lnTo>
                  <a:pt x="1240495" y="137541"/>
                </a:lnTo>
                <a:lnTo>
                  <a:pt x="1233932" y="137541"/>
                </a:lnTo>
                <a:lnTo>
                  <a:pt x="1215871" y="124622"/>
                </a:lnTo>
                <a:close/>
              </a:path>
              <a:path w="1267460" h="179704">
                <a:moveTo>
                  <a:pt x="1169924" y="59944"/>
                </a:moveTo>
                <a:lnTo>
                  <a:pt x="1161923" y="61341"/>
                </a:lnTo>
                <a:lnTo>
                  <a:pt x="1153541" y="73025"/>
                </a:lnTo>
                <a:lnTo>
                  <a:pt x="1154938" y="81153"/>
                </a:lnTo>
                <a:lnTo>
                  <a:pt x="1160780" y="85217"/>
                </a:lnTo>
                <a:lnTo>
                  <a:pt x="1194947" y="109655"/>
                </a:lnTo>
                <a:lnTo>
                  <a:pt x="1242695" y="114046"/>
                </a:lnTo>
                <a:lnTo>
                  <a:pt x="1240282" y="139827"/>
                </a:lnTo>
                <a:lnTo>
                  <a:pt x="1244531" y="139827"/>
                </a:lnTo>
                <a:lnTo>
                  <a:pt x="1267079" y="129286"/>
                </a:lnTo>
                <a:lnTo>
                  <a:pt x="1169924" y="59944"/>
                </a:lnTo>
                <a:close/>
              </a:path>
              <a:path w="1267460" h="179704">
                <a:moveTo>
                  <a:pt x="1236091" y="115189"/>
                </a:moveTo>
                <a:lnTo>
                  <a:pt x="1215871" y="124622"/>
                </a:lnTo>
                <a:lnTo>
                  <a:pt x="1233932" y="137541"/>
                </a:lnTo>
                <a:lnTo>
                  <a:pt x="1236091" y="115189"/>
                </a:lnTo>
                <a:close/>
              </a:path>
              <a:path w="1267460" h="179704">
                <a:moveTo>
                  <a:pt x="1242588" y="115189"/>
                </a:moveTo>
                <a:lnTo>
                  <a:pt x="1236091" y="115189"/>
                </a:lnTo>
                <a:lnTo>
                  <a:pt x="1233932" y="137541"/>
                </a:lnTo>
                <a:lnTo>
                  <a:pt x="1240495" y="137541"/>
                </a:lnTo>
                <a:lnTo>
                  <a:pt x="1242588" y="115189"/>
                </a:lnTo>
                <a:close/>
              </a:path>
              <a:path w="1267460" h="179704">
                <a:moveTo>
                  <a:pt x="2286" y="0"/>
                </a:moveTo>
                <a:lnTo>
                  <a:pt x="0" y="25907"/>
                </a:lnTo>
                <a:lnTo>
                  <a:pt x="1192658" y="135452"/>
                </a:lnTo>
                <a:lnTo>
                  <a:pt x="1215871" y="124622"/>
                </a:lnTo>
                <a:lnTo>
                  <a:pt x="1194947" y="109655"/>
                </a:lnTo>
                <a:lnTo>
                  <a:pt x="2286" y="0"/>
                </a:lnTo>
                <a:close/>
              </a:path>
              <a:path w="1267460" h="179704">
                <a:moveTo>
                  <a:pt x="1194947" y="109655"/>
                </a:moveTo>
                <a:lnTo>
                  <a:pt x="1215871" y="124622"/>
                </a:lnTo>
                <a:lnTo>
                  <a:pt x="1236091" y="115189"/>
                </a:lnTo>
                <a:lnTo>
                  <a:pt x="1242588" y="115189"/>
                </a:lnTo>
                <a:lnTo>
                  <a:pt x="1242695" y="114046"/>
                </a:lnTo>
                <a:lnTo>
                  <a:pt x="1194947" y="109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3CDDF1-EB26-4D46-8B5C-34FC0D4DE127}"/>
              </a:ext>
            </a:extLst>
          </p:cNvPr>
          <p:cNvSpPr/>
          <p:nvPr/>
        </p:nvSpPr>
        <p:spPr>
          <a:xfrm>
            <a:off x="3585464" y="1930907"/>
            <a:ext cx="1687195" cy="231140"/>
          </a:xfrm>
          <a:custGeom>
            <a:avLst/>
            <a:gdLst/>
            <a:ahLst/>
            <a:cxnLst/>
            <a:rect l="l" t="t" r="r" b="b"/>
            <a:pathLst>
              <a:path w="1687195" h="231139">
                <a:moveTo>
                  <a:pt x="1612362" y="44011"/>
                </a:moveTo>
                <a:lnTo>
                  <a:pt x="0" y="205358"/>
                </a:lnTo>
                <a:lnTo>
                  <a:pt x="2539" y="231139"/>
                </a:lnTo>
                <a:lnTo>
                  <a:pt x="1614912" y="69791"/>
                </a:lnTo>
                <a:lnTo>
                  <a:pt x="1635742" y="54668"/>
                </a:lnTo>
                <a:lnTo>
                  <a:pt x="1612362" y="44011"/>
                </a:lnTo>
                <a:close/>
              </a:path>
              <a:path w="1687195" h="231139">
                <a:moveTo>
                  <a:pt x="1664404" y="39242"/>
                </a:moveTo>
                <a:lnTo>
                  <a:pt x="1660016" y="39242"/>
                </a:lnTo>
                <a:lnTo>
                  <a:pt x="1662557" y="65023"/>
                </a:lnTo>
                <a:lnTo>
                  <a:pt x="1614912" y="69791"/>
                </a:lnTo>
                <a:lnTo>
                  <a:pt x="1575053" y="98678"/>
                </a:lnTo>
                <a:lnTo>
                  <a:pt x="1573783" y="106806"/>
                </a:lnTo>
                <a:lnTo>
                  <a:pt x="1577974" y="112521"/>
                </a:lnTo>
                <a:lnTo>
                  <a:pt x="1582165" y="118363"/>
                </a:lnTo>
                <a:lnTo>
                  <a:pt x="1590293" y="119633"/>
                </a:lnTo>
                <a:lnTo>
                  <a:pt x="1686940" y="49529"/>
                </a:lnTo>
                <a:lnTo>
                  <a:pt x="1664404" y="39242"/>
                </a:lnTo>
                <a:close/>
              </a:path>
              <a:path w="1687195" h="231139">
                <a:moveTo>
                  <a:pt x="1635742" y="54668"/>
                </a:moveTo>
                <a:lnTo>
                  <a:pt x="1614912" y="69791"/>
                </a:lnTo>
                <a:lnTo>
                  <a:pt x="1662557" y="65023"/>
                </a:lnTo>
                <a:lnTo>
                  <a:pt x="1662444" y="63880"/>
                </a:lnTo>
                <a:lnTo>
                  <a:pt x="1655952" y="63880"/>
                </a:lnTo>
                <a:lnTo>
                  <a:pt x="1635742" y="54668"/>
                </a:lnTo>
                <a:close/>
              </a:path>
              <a:path w="1687195" h="231139">
                <a:moveTo>
                  <a:pt x="1653666" y="41655"/>
                </a:moveTo>
                <a:lnTo>
                  <a:pt x="1635742" y="54668"/>
                </a:lnTo>
                <a:lnTo>
                  <a:pt x="1655952" y="63880"/>
                </a:lnTo>
                <a:lnTo>
                  <a:pt x="1653666" y="41655"/>
                </a:lnTo>
                <a:close/>
              </a:path>
              <a:path w="1687195" h="231139">
                <a:moveTo>
                  <a:pt x="1660254" y="41655"/>
                </a:moveTo>
                <a:lnTo>
                  <a:pt x="1653666" y="41655"/>
                </a:lnTo>
                <a:lnTo>
                  <a:pt x="1655952" y="63880"/>
                </a:lnTo>
                <a:lnTo>
                  <a:pt x="1662444" y="63880"/>
                </a:lnTo>
                <a:lnTo>
                  <a:pt x="1660254" y="41655"/>
                </a:lnTo>
                <a:close/>
              </a:path>
              <a:path w="1687195" h="231139">
                <a:moveTo>
                  <a:pt x="1660016" y="39242"/>
                </a:moveTo>
                <a:lnTo>
                  <a:pt x="1612362" y="44011"/>
                </a:lnTo>
                <a:lnTo>
                  <a:pt x="1635742" y="54668"/>
                </a:lnTo>
                <a:lnTo>
                  <a:pt x="1653666" y="41655"/>
                </a:lnTo>
                <a:lnTo>
                  <a:pt x="1660254" y="41655"/>
                </a:lnTo>
                <a:lnTo>
                  <a:pt x="1660016" y="39242"/>
                </a:lnTo>
                <a:close/>
              </a:path>
              <a:path w="1687195" h="231139">
                <a:moveTo>
                  <a:pt x="1578355" y="0"/>
                </a:moveTo>
                <a:lnTo>
                  <a:pt x="1570608" y="2793"/>
                </a:lnTo>
                <a:lnTo>
                  <a:pt x="1567687" y="9270"/>
                </a:lnTo>
                <a:lnTo>
                  <a:pt x="1564639" y="15874"/>
                </a:lnTo>
                <a:lnTo>
                  <a:pt x="1567561" y="23494"/>
                </a:lnTo>
                <a:lnTo>
                  <a:pt x="1574037" y="26542"/>
                </a:lnTo>
                <a:lnTo>
                  <a:pt x="1612362" y="44011"/>
                </a:lnTo>
                <a:lnTo>
                  <a:pt x="1660016" y="39242"/>
                </a:lnTo>
                <a:lnTo>
                  <a:pt x="1664404" y="39242"/>
                </a:lnTo>
                <a:lnTo>
                  <a:pt x="1578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136D67D-535B-4EC0-81F4-B886256CBA5A}"/>
              </a:ext>
            </a:extLst>
          </p:cNvPr>
          <p:cNvSpPr txBox="1"/>
          <p:nvPr/>
        </p:nvSpPr>
        <p:spPr>
          <a:xfrm>
            <a:off x="517956" y="1106550"/>
            <a:ext cx="8328659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Verdana"/>
                <a:cs typeface="Verdana"/>
              </a:rPr>
              <a:t>AUC: 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rea </a:t>
            </a:r>
            <a:r>
              <a:rPr sz="2200" b="1" spc="-5" dirty="0">
                <a:latin typeface="Verdana"/>
                <a:cs typeface="Verdana"/>
              </a:rPr>
              <a:t>U</a:t>
            </a:r>
            <a:r>
              <a:rPr sz="2200" spc="-5" dirty="0">
                <a:latin typeface="Verdana"/>
                <a:cs typeface="Verdana"/>
              </a:rPr>
              <a:t>nder the </a:t>
            </a:r>
            <a:r>
              <a:rPr sz="2200" spc="-10" dirty="0">
                <a:latin typeface="Verdana"/>
                <a:cs typeface="Verdana"/>
              </a:rPr>
              <a:t>ROC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C</a:t>
            </a:r>
            <a:r>
              <a:rPr sz="2200" spc="-15" dirty="0">
                <a:latin typeface="Verdana"/>
                <a:cs typeface="Verdana"/>
              </a:rPr>
              <a:t>urve</a:t>
            </a:r>
            <a:endParaRPr sz="2200">
              <a:latin typeface="Verdana"/>
              <a:cs typeface="Verdana"/>
            </a:endParaRPr>
          </a:p>
          <a:p>
            <a:pPr marL="4938395" marR="5080">
              <a:lnSpc>
                <a:spcPct val="100000"/>
              </a:lnSpc>
              <a:spcBef>
                <a:spcPts val="2175"/>
              </a:spcBef>
            </a:pP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ROC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(Receiver Operating 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Characteristic) </a:t>
            </a:r>
            <a:r>
              <a:rPr sz="2200" spc="-15" dirty="0">
                <a:solidFill>
                  <a:srgbClr val="FF0000"/>
                </a:solidFill>
                <a:latin typeface="Verdana"/>
                <a:cs typeface="Verdana"/>
              </a:rPr>
              <a:t>Curve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[Green  &amp; 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Swets,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Book 66; Spackman, 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IWML’89]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CC390EC-8658-478E-9C95-57CC711CC15E}"/>
              </a:ext>
            </a:extLst>
          </p:cNvPr>
          <p:cNvSpPr txBox="1"/>
          <p:nvPr/>
        </p:nvSpPr>
        <p:spPr>
          <a:xfrm>
            <a:off x="5498084" y="3355924"/>
            <a:ext cx="268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The </a:t>
            </a:r>
            <a:r>
              <a:rPr sz="2400" i="1" spc="-30" dirty="0">
                <a:latin typeface="Calibri"/>
                <a:cs typeface="Calibri"/>
              </a:rPr>
              <a:t>bigger,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better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AE183BD-00EF-4933-99E8-E153B9123D2A}"/>
              </a:ext>
            </a:extLst>
          </p:cNvPr>
          <p:cNvSpPr/>
          <p:nvPr/>
        </p:nvSpPr>
        <p:spPr>
          <a:xfrm>
            <a:off x="2086355" y="5570220"/>
            <a:ext cx="6641592" cy="755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B62D11D-0BC9-435A-A6A5-097DA3A06219}"/>
              </a:ext>
            </a:extLst>
          </p:cNvPr>
          <p:cNvSpPr/>
          <p:nvPr/>
        </p:nvSpPr>
        <p:spPr>
          <a:xfrm>
            <a:off x="696468" y="5753100"/>
            <a:ext cx="1333500" cy="387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18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非均等代价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C870D02-DF6A-4952-8D04-46DD9E5F2E2F}"/>
              </a:ext>
            </a:extLst>
          </p:cNvPr>
          <p:cNvSpPr txBox="1"/>
          <p:nvPr/>
        </p:nvSpPr>
        <p:spPr>
          <a:xfrm>
            <a:off x="387197" y="1291844"/>
            <a:ext cx="490728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犯不同的错误往往会造成不同的损失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1120" algn="ctr">
              <a:lnSpc>
                <a:spcPts val="287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此时需考虑“非均等代价”</a:t>
            </a:r>
          </a:p>
          <a:p>
            <a:pPr marL="2408555">
              <a:lnSpc>
                <a:spcPts val="2390"/>
              </a:lnSpc>
            </a:pPr>
            <a:r>
              <a:rPr sz="2000" spc="-5" dirty="0">
                <a:latin typeface="Verdana"/>
                <a:cs typeface="Verdana"/>
              </a:rPr>
              <a:t>(unequal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cost)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B95702D-18E2-4739-BE87-B01633A2FBB8}"/>
              </a:ext>
            </a:extLst>
          </p:cNvPr>
          <p:cNvSpPr/>
          <p:nvPr/>
        </p:nvSpPr>
        <p:spPr>
          <a:xfrm>
            <a:off x="5361917" y="1398981"/>
            <a:ext cx="3569208" cy="252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E5F8A6-7860-4540-B7E5-91135F88FC77}"/>
              </a:ext>
            </a:extLst>
          </p:cNvPr>
          <p:cNvSpPr txBox="1"/>
          <p:nvPr/>
        </p:nvSpPr>
        <p:spPr>
          <a:xfrm>
            <a:off x="447548" y="3533978"/>
            <a:ext cx="483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代价敏感</a:t>
            </a:r>
            <a:r>
              <a:rPr sz="2000" spc="-10" dirty="0">
                <a:latin typeface="Verdana"/>
                <a:cs typeface="Verdana"/>
              </a:rPr>
              <a:t>(cost-sensitive)</a:t>
            </a:r>
            <a:r>
              <a:rPr sz="2400" spc="-5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9A723BE-2A08-4369-945A-D32E445DCAE6}"/>
              </a:ext>
            </a:extLst>
          </p:cNvPr>
          <p:cNvSpPr/>
          <p:nvPr/>
        </p:nvSpPr>
        <p:spPr>
          <a:xfrm>
            <a:off x="1853183" y="4181855"/>
            <a:ext cx="5562600" cy="202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AB909F-0149-4F15-B113-402D0FA5331F}"/>
              </a:ext>
            </a:extLst>
          </p:cNvPr>
          <p:cNvSpPr txBox="1"/>
          <p:nvPr/>
        </p:nvSpPr>
        <p:spPr>
          <a:xfrm>
            <a:off x="5808518" y="1168977"/>
            <a:ext cx="800100" cy="706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3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典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型的机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器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学习过程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F95C5F0-E16A-4A4B-983D-F59C5743337B}"/>
              </a:ext>
            </a:extLst>
          </p:cNvPr>
          <p:cNvSpPr/>
          <p:nvPr/>
        </p:nvSpPr>
        <p:spPr>
          <a:xfrm>
            <a:off x="725632" y="1336756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C7EA513-4764-488E-B1E5-09353FBEB089}"/>
              </a:ext>
            </a:extLst>
          </p:cNvPr>
          <p:cNvSpPr/>
          <p:nvPr/>
        </p:nvSpPr>
        <p:spPr>
          <a:xfrm>
            <a:off x="4668220" y="1841199"/>
            <a:ext cx="1984375" cy="853440"/>
          </a:xfrm>
          <a:custGeom>
            <a:avLst/>
            <a:gdLst/>
            <a:ahLst/>
            <a:cxnLst/>
            <a:rect l="l" t="t" r="r" b="b"/>
            <a:pathLst>
              <a:path w="1984375" h="853439">
                <a:moveTo>
                  <a:pt x="992124" y="0"/>
                </a:moveTo>
                <a:lnTo>
                  <a:pt x="926897" y="907"/>
                </a:lnTo>
                <a:lnTo>
                  <a:pt x="862797" y="3592"/>
                </a:lnTo>
                <a:lnTo>
                  <a:pt x="799953" y="7998"/>
                </a:lnTo>
                <a:lnTo>
                  <a:pt x="738496" y="14070"/>
                </a:lnTo>
                <a:lnTo>
                  <a:pt x="678557" y="21750"/>
                </a:lnTo>
                <a:lnTo>
                  <a:pt x="620268" y="30983"/>
                </a:lnTo>
                <a:lnTo>
                  <a:pt x="563757" y="41713"/>
                </a:lnTo>
                <a:lnTo>
                  <a:pt x="509158" y="53883"/>
                </a:lnTo>
                <a:lnTo>
                  <a:pt x="456599" y="67437"/>
                </a:lnTo>
                <a:lnTo>
                  <a:pt x="406213" y="82320"/>
                </a:lnTo>
                <a:lnTo>
                  <a:pt x="358129" y="98474"/>
                </a:lnTo>
                <a:lnTo>
                  <a:pt x="312479" y="115844"/>
                </a:lnTo>
                <a:lnTo>
                  <a:pt x="269393" y="134374"/>
                </a:lnTo>
                <a:lnTo>
                  <a:pt x="229003" y="154007"/>
                </a:lnTo>
                <a:lnTo>
                  <a:pt x="191438" y="174686"/>
                </a:lnTo>
                <a:lnTo>
                  <a:pt x="156831" y="196357"/>
                </a:lnTo>
                <a:lnTo>
                  <a:pt x="125311" y="218963"/>
                </a:lnTo>
                <a:lnTo>
                  <a:pt x="72057" y="266754"/>
                </a:lnTo>
                <a:lnTo>
                  <a:pt x="32722" y="317610"/>
                </a:lnTo>
                <a:lnTo>
                  <a:pt x="8355" y="371082"/>
                </a:lnTo>
                <a:lnTo>
                  <a:pt x="0" y="426720"/>
                </a:lnTo>
                <a:lnTo>
                  <a:pt x="2110" y="454781"/>
                </a:lnTo>
                <a:lnTo>
                  <a:pt x="18602" y="509392"/>
                </a:lnTo>
                <a:lnTo>
                  <a:pt x="50584" y="561612"/>
                </a:lnTo>
                <a:lnTo>
                  <a:pt x="97009" y="610992"/>
                </a:lnTo>
                <a:lnTo>
                  <a:pt x="156831" y="657082"/>
                </a:lnTo>
                <a:lnTo>
                  <a:pt x="191438" y="678753"/>
                </a:lnTo>
                <a:lnTo>
                  <a:pt x="229003" y="699432"/>
                </a:lnTo>
                <a:lnTo>
                  <a:pt x="269393" y="719065"/>
                </a:lnTo>
                <a:lnTo>
                  <a:pt x="312479" y="737595"/>
                </a:lnTo>
                <a:lnTo>
                  <a:pt x="358129" y="754965"/>
                </a:lnTo>
                <a:lnTo>
                  <a:pt x="406213" y="771119"/>
                </a:lnTo>
                <a:lnTo>
                  <a:pt x="456599" y="786002"/>
                </a:lnTo>
                <a:lnTo>
                  <a:pt x="509158" y="799556"/>
                </a:lnTo>
                <a:lnTo>
                  <a:pt x="563757" y="811726"/>
                </a:lnTo>
                <a:lnTo>
                  <a:pt x="620268" y="822456"/>
                </a:lnTo>
                <a:lnTo>
                  <a:pt x="678557" y="831689"/>
                </a:lnTo>
                <a:lnTo>
                  <a:pt x="738496" y="839369"/>
                </a:lnTo>
                <a:lnTo>
                  <a:pt x="799953" y="845441"/>
                </a:lnTo>
                <a:lnTo>
                  <a:pt x="862797" y="849847"/>
                </a:lnTo>
                <a:lnTo>
                  <a:pt x="926897" y="852532"/>
                </a:lnTo>
                <a:lnTo>
                  <a:pt x="992124" y="853440"/>
                </a:lnTo>
                <a:lnTo>
                  <a:pt x="1057350" y="852532"/>
                </a:lnTo>
                <a:lnTo>
                  <a:pt x="1121450" y="849847"/>
                </a:lnTo>
                <a:lnTo>
                  <a:pt x="1184294" y="845441"/>
                </a:lnTo>
                <a:lnTo>
                  <a:pt x="1245751" y="839369"/>
                </a:lnTo>
                <a:lnTo>
                  <a:pt x="1305690" y="831689"/>
                </a:lnTo>
                <a:lnTo>
                  <a:pt x="1363979" y="822456"/>
                </a:lnTo>
                <a:lnTo>
                  <a:pt x="1420490" y="811726"/>
                </a:lnTo>
                <a:lnTo>
                  <a:pt x="1475089" y="799556"/>
                </a:lnTo>
                <a:lnTo>
                  <a:pt x="1527648" y="786002"/>
                </a:lnTo>
                <a:lnTo>
                  <a:pt x="1578034" y="771119"/>
                </a:lnTo>
                <a:lnTo>
                  <a:pt x="1626118" y="754965"/>
                </a:lnTo>
                <a:lnTo>
                  <a:pt x="1671768" y="737595"/>
                </a:lnTo>
                <a:lnTo>
                  <a:pt x="1714854" y="719065"/>
                </a:lnTo>
                <a:lnTo>
                  <a:pt x="1755244" y="699432"/>
                </a:lnTo>
                <a:lnTo>
                  <a:pt x="1792809" y="678753"/>
                </a:lnTo>
                <a:lnTo>
                  <a:pt x="1827416" y="657082"/>
                </a:lnTo>
                <a:lnTo>
                  <a:pt x="1858936" y="634476"/>
                </a:lnTo>
                <a:lnTo>
                  <a:pt x="1912190" y="586685"/>
                </a:lnTo>
                <a:lnTo>
                  <a:pt x="1951525" y="535829"/>
                </a:lnTo>
                <a:lnTo>
                  <a:pt x="1975892" y="482357"/>
                </a:lnTo>
                <a:lnTo>
                  <a:pt x="1984248" y="426720"/>
                </a:lnTo>
                <a:lnTo>
                  <a:pt x="1982137" y="398658"/>
                </a:lnTo>
                <a:lnTo>
                  <a:pt x="1965645" y="344047"/>
                </a:lnTo>
                <a:lnTo>
                  <a:pt x="1933663" y="291827"/>
                </a:lnTo>
                <a:lnTo>
                  <a:pt x="1887238" y="242447"/>
                </a:lnTo>
                <a:lnTo>
                  <a:pt x="1827416" y="196357"/>
                </a:lnTo>
                <a:lnTo>
                  <a:pt x="1792809" y="174686"/>
                </a:lnTo>
                <a:lnTo>
                  <a:pt x="1755244" y="154007"/>
                </a:lnTo>
                <a:lnTo>
                  <a:pt x="1714854" y="134374"/>
                </a:lnTo>
                <a:lnTo>
                  <a:pt x="1671768" y="115844"/>
                </a:lnTo>
                <a:lnTo>
                  <a:pt x="1626118" y="98474"/>
                </a:lnTo>
                <a:lnTo>
                  <a:pt x="1578034" y="82320"/>
                </a:lnTo>
                <a:lnTo>
                  <a:pt x="1527648" y="67437"/>
                </a:lnTo>
                <a:lnTo>
                  <a:pt x="1475089" y="53883"/>
                </a:lnTo>
                <a:lnTo>
                  <a:pt x="1420490" y="41713"/>
                </a:lnTo>
                <a:lnTo>
                  <a:pt x="1363979" y="30983"/>
                </a:lnTo>
                <a:lnTo>
                  <a:pt x="1305690" y="21750"/>
                </a:lnTo>
                <a:lnTo>
                  <a:pt x="1245751" y="14070"/>
                </a:lnTo>
                <a:lnTo>
                  <a:pt x="1184294" y="7998"/>
                </a:lnTo>
                <a:lnTo>
                  <a:pt x="1121450" y="3592"/>
                </a:lnTo>
                <a:lnTo>
                  <a:pt x="1057350" y="907"/>
                </a:lnTo>
                <a:lnTo>
                  <a:pt x="99212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4C0C3E-A231-435A-AED7-AFBFFE929A80}"/>
              </a:ext>
            </a:extLst>
          </p:cNvPr>
          <p:cNvSpPr txBox="1"/>
          <p:nvPr/>
        </p:nvSpPr>
        <p:spPr>
          <a:xfrm>
            <a:off x="6676598" y="1966625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什么模型好？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B0B7995-87B1-4C9F-AE43-E217378CC662}"/>
              </a:ext>
            </a:extLst>
          </p:cNvPr>
          <p:cNvSpPr/>
          <p:nvPr/>
        </p:nvSpPr>
        <p:spPr>
          <a:xfrm>
            <a:off x="3516076" y="3561796"/>
            <a:ext cx="2464435" cy="1100455"/>
          </a:xfrm>
          <a:custGeom>
            <a:avLst/>
            <a:gdLst/>
            <a:ahLst/>
            <a:cxnLst/>
            <a:rect l="l" t="t" r="r" b="b"/>
            <a:pathLst>
              <a:path w="2464435" h="1100454">
                <a:moveTo>
                  <a:pt x="1232154" y="0"/>
                </a:moveTo>
                <a:lnTo>
                  <a:pt x="1166718" y="762"/>
                </a:lnTo>
                <a:lnTo>
                  <a:pt x="1102172" y="3024"/>
                </a:lnTo>
                <a:lnTo>
                  <a:pt x="1038600" y="6747"/>
                </a:lnTo>
                <a:lnTo>
                  <a:pt x="976088" y="11894"/>
                </a:lnTo>
                <a:lnTo>
                  <a:pt x="914721" y="18427"/>
                </a:lnTo>
                <a:lnTo>
                  <a:pt x="854583" y="26307"/>
                </a:lnTo>
                <a:lnTo>
                  <a:pt x="795760" y="35496"/>
                </a:lnTo>
                <a:lnTo>
                  <a:pt x="738338" y="45958"/>
                </a:lnTo>
                <a:lnTo>
                  <a:pt x="682401" y="57652"/>
                </a:lnTo>
                <a:lnTo>
                  <a:pt x="628035" y="70543"/>
                </a:lnTo>
                <a:lnTo>
                  <a:pt x="575325" y="84591"/>
                </a:lnTo>
                <a:lnTo>
                  <a:pt x="524355" y="99759"/>
                </a:lnTo>
                <a:lnTo>
                  <a:pt x="475212" y="116008"/>
                </a:lnTo>
                <a:lnTo>
                  <a:pt x="427980" y="133301"/>
                </a:lnTo>
                <a:lnTo>
                  <a:pt x="382744" y="151600"/>
                </a:lnTo>
                <a:lnTo>
                  <a:pt x="339590" y="170867"/>
                </a:lnTo>
                <a:lnTo>
                  <a:pt x="298603" y="191063"/>
                </a:lnTo>
                <a:lnTo>
                  <a:pt x="259868" y="212151"/>
                </a:lnTo>
                <a:lnTo>
                  <a:pt x="223470" y="234093"/>
                </a:lnTo>
                <a:lnTo>
                  <a:pt x="189495" y="256851"/>
                </a:lnTo>
                <a:lnTo>
                  <a:pt x="158027" y="280386"/>
                </a:lnTo>
                <a:lnTo>
                  <a:pt x="102954" y="329638"/>
                </a:lnTo>
                <a:lnTo>
                  <a:pt x="58934" y="381546"/>
                </a:lnTo>
                <a:lnTo>
                  <a:pt x="26647" y="435806"/>
                </a:lnTo>
                <a:lnTo>
                  <a:pt x="6775" y="492113"/>
                </a:lnTo>
                <a:lnTo>
                  <a:pt x="0" y="550163"/>
                </a:lnTo>
                <a:lnTo>
                  <a:pt x="1708" y="579376"/>
                </a:lnTo>
                <a:lnTo>
                  <a:pt x="15116" y="636575"/>
                </a:lnTo>
                <a:lnTo>
                  <a:pt x="41281" y="691883"/>
                </a:lnTo>
                <a:lnTo>
                  <a:pt x="79520" y="744996"/>
                </a:lnTo>
                <a:lnTo>
                  <a:pt x="129151" y="795610"/>
                </a:lnTo>
                <a:lnTo>
                  <a:pt x="189495" y="843420"/>
                </a:lnTo>
                <a:lnTo>
                  <a:pt x="223470" y="866179"/>
                </a:lnTo>
                <a:lnTo>
                  <a:pt x="259868" y="888122"/>
                </a:lnTo>
                <a:lnTo>
                  <a:pt x="298603" y="909212"/>
                </a:lnTo>
                <a:lnTo>
                  <a:pt x="339590" y="929411"/>
                </a:lnTo>
                <a:lnTo>
                  <a:pt x="382744" y="948681"/>
                </a:lnTo>
                <a:lnTo>
                  <a:pt x="427980" y="966983"/>
                </a:lnTo>
                <a:lnTo>
                  <a:pt x="475212" y="984280"/>
                </a:lnTo>
                <a:lnTo>
                  <a:pt x="524355" y="1000533"/>
                </a:lnTo>
                <a:lnTo>
                  <a:pt x="575325" y="1015705"/>
                </a:lnTo>
                <a:lnTo>
                  <a:pt x="628035" y="1029757"/>
                </a:lnTo>
                <a:lnTo>
                  <a:pt x="682401" y="1042652"/>
                </a:lnTo>
                <a:lnTo>
                  <a:pt x="738338" y="1054351"/>
                </a:lnTo>
                <a:lnTo>
                  <a:pt x="795760" y="1064816"/>
                </a:lnTo>
                <a:lnTo>
                  <a:pt x="854583" y="1074009"/>
                </a:lnTo>
                <a:lnTo>
                  <a:pt x="914721" y="1081892"/>
                </a:lnTo>
                <a:lnTo>
                  <a:pt x="976088" y="1088427"/>
                </a:lnTo>
                <a:lnTo>
                  <a:pt x="1038600" y="1093577"/>
                </a:lnTo>
                <a:lnTo>
                  <a:pt x="1102172" y="1097302"/>
                </a:lnTo>
                <a:lnTo>
                  <a:pt x="1166718" y="1099565"/>
                </a:lnTo>
                <a:lnTo>
                  <a:pt x="1232154" y="1100327"/>
                </a:lnTo>
                <a:lnTo>
                  <a:pt x="1297589" y="1099565"/>
                </a:lnTo>
                <a:lnTo>
                  <a:pt x="1362135" y="1097302"/>
                </a:lnTo>
                <a:lnTo>
                  <a:pt x="1425707" y="1093577"/>
                </a:lnTo>
                <a:lnTo>
                  <a:pt x="1488219" y="1088427"/>
                </a:lnTo>
                <a:lnTo>
                  <a:pt x="1549586" y="1081892"/>
                </a:lnTo>
                <a:lnTo>
                  <a:pt x="1609724" y="1074009"/>
                </a:lnTo>
                <a:lnTo>
                  <a:pt x="1668547" y="1064816"/>
                </a:lnTo>
                <a:lnTo>
                  <a:pt x="1725969" y="1054351"/>
                </a:lnTo>
                <a:lnTo>
                  <a:pt x="1781906" y="1042652"/>
                </a:lnTo>
                <a:lnTo>
                  <a:pt x="1836272" y="1029757"/>
                </a:lnTo>
                <a:lnTo>
                  <a:pt x="1888982" y="1015705"/>
                </a:lnTo>
                <a:lnTo>
                  <a:pt x="1939952" y="1000533"/>
                </a:lnTo>
                <a:lnTo>
                  <a:pt x="1989095" y="984280"/>
                </a:lnTo>
                <a:lnTo>
                  <a:pt x="2036327" y="966983"/>
                </a:lnTo>
                <a:lnTo>
                  <a:pt x="2081563" y="948681"/>
                </a:lnTo>
                <a:lnTo>
                  <a:pt x="2124717" y="929411"/>
                </a:lnTo>
                <a:lnTo>
                  <a:pt x="2165704" y="909212"/>
                </a:lnTo>
                <a:lnTo>
                  <a:pt x="2204439" y="888122"/>
                </a:lnTo>
                <a:lnTo>
                  <a:pt x="2240837" y="866179"/>
                </a:lnTo>
                <a:lnTo>
                  <a:pt x="2274812" y="843420"/>
                </a:lnTo>
                <a:lnTo>
                  <a:pt x="2306280" y="819885"/>
                </a:lnTo>
                <a:lnTo>
                  <a:pt x="2361353" y="770634"/>
                </a:lnTo>
                <a:lnTo>
                  <a:pt x="2405373" y="718733"/>
                </a:lnTo>
                <a:lnTo>
                  <a:pt x="2437660" y="664484"/>
                </a:lnTo>
                <a:lnTo>
                  <a:pt x="2457532" y="608193"/>
                </a:lnTo>
                <a:lnTo>
                  <a:pt x="2464308" y="550163"/>
                </a:lnTo>
                <a:lnTo>
                  <a:pt x="2462599" y="520939"/>
                </a:lnTo>
                <a:lnTo>
                  <a:pt x="2449191" y="463722"/>
                </a:lnTo>
                <a:lnTo>
                  <a:pt x="2423026" y="408401"/>
                </a:lnTo>
                <a:lnTo>
                  <a:pt x="2384787" y="355279"/>
                </a:lnTo>
                <a:lnTo>
                  <a:pt x="2335156" y="304661"/>
                </a:lnTo>
                <a:lnTo>
                  <a:pt x="2274812" y="256851"/>
                </a:lnTo>
                <a:lnTo>
                  <a:pt x="2240837" y="234093"/>
                </a:lnTo>
                <a:lnTo>
                  <a:pt x="2204439" y="212151"/>
                </a:lnTo>
                <a:lnTo>
                  <a:pt x="2165704" y="191063"/>
                </a:lnTo>
                <a:lnTo>
                  <a:pt x="2124717" y="170867"/>
                </a:lnTo>
                <a:lnTo>
                  <a:pt x="2081563" y="151600"/>
                </a:lnTo>
                <a:lnTo>
                  <a:pt x="2036327" y="133301"/>
                </a:lnTo>
                <a:lnTo>
                  <a:pt x="1989095" y="116008"/>
                </a:lnTo>
                <a:lnTo>
                  <a:pt x="1939952" y="99759"/>
                </a:lnTo>
                <a:lnTo>
                  <a:pt x="1888982" y="84591"/>
                </a:lnTo>
                <a:lnTo>
                  <a:pt x="1836272" y="70543"/>
                </a:lnTo>
                <a:lnTo>
                  <a:pt x="1781906" y="57652"/>
                </a:lnTo>
                <a:lnTo>
                  <a:pt x="1725969" y="45958"/>
                </a:lnTo>
                <a:lnTo>
                  <a:pt x="1668547" y="35496"/>
                </a:lnTo>
                <a:lnTo>
                  <a:pt x="1609724" y="26307"/>
                </a:lnTo>
                <a:lnTo>
                  <a:pt x="1549586" y="18427"/>
                </a:lnTo>
                <a:lnTo>
                  <a:pt x="1488219" y="11894"/>
                </a:lnTo>
                <a:lnTo>
                  <a:pt x="1425707" y="6747"/>
                </a:lnTo>
                <a:lnTo>
                  <a:pt x="1362135" y="3024"/>
                </a:lnTo>
                <a:lnTo>
                  <a:pt x="1297589" y="762"/>
                </a:lnTo>
                <a:lnTo>
                  <a:pt x="123215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CC7B01-54BE-438D-84D9-F91C7014C48B}"/>
              </a:ext>
            </a:extLst>
          </p:cNvPr>
          <p:cNvGrpSpPr/>
          <p:nvPr/>
        </p:nvGrpSpPr>
        <p:grpSpPr>
          <a:xfrm>
            <a:off x="305007" y="4195779"/>
            <a:ext cx="3633470" cy="1711960"/>
            <a:chOff x="305007" y="4195779"/>
            <a:chExt cx="3633470" cy="1711960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E95E4D3-9D01-4993-B55D-D1EEA092F97D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757250" y="287274"/>
                  </a:moveTo>
                  <a:lnTo>
                    <a:pt x="903592" y="619379"/>
                  </a:lnTo>
                  <a:lnTo>
                    <a:pt x="197129" y="655320"/>
                  </a:lnTo>
                  <a:lnTo>
                    <a:pt x="661885" y="918463"/>
                  </a:lnTo>
                  <a:lnTo>
                    <a:pt x="0" y="1020318"/>
                  </a:lnTo>
                  <a:lnTo>
                    <a:pt x="560120" y="1217803"/>
                  </a:lnTo>
                  <a:lnTo>
                    <a:pt x="216141" y="1412367"/>
                  </a:lnTo>
                  <a:lnTo>
                    <a:pt x="808228" y="1445260"/>
                  </a:lnTo>
                  <a:lnTo>
                    <a:pt x="827062" y="1711452"/>
                  </a:lnTo>
                  <a:lnTo>
                    <a:pt x="1266063" y="1436116"/>
                  </a:lnTo>
                  <a:lnTo>
                    <a:pt x="1596982" y="1436116"/>
                  </a:lnTo>
                  <a:lnTo>
                    <a:pt x="1660525" y="1376299"/>
                  </a:lnTo>
                  <a:lnTo>
                    <a:pt x="2001555" y="1376299"/>
                  </a:lnTo>
                  <a:lnTo>
                    <a:pt x="2048764" y="1262634"/>
                  </a:lnTo>
                  <a:lnTo>
                    <a:pt x="2489197" y="1262634"/>
                  </a:lnTo>
                  <a:lnTo>
                    <a:pt x="2462530" y="1137031"/>
                  </a:lnTo>
                  <a:lnTo>
                    <a:pt x="3013125" y="1137031"/>
                  </a:lnTo>
                  <a:lnTo>
                    <a:pt x="2755138" y="975360"/>
                  </a:lnTo>
                  <a:lnTo>
                    <a:pt x="3073146" y="894588"/>
                  </a:lnTo>
                  <a:lnTo>
                    <a:pt x="2856992" y="744982"/>
                  </a:lnTo>
                  <a:lnTo>
                    <a:pt x="3633216" y="526542"/>
                  </a:lnTo>
                  <a:lnTo>
                    <a:pt x="2755138" y="517525"/>
                  </a:lnTo>
                  <a:lnTo>
                    <a:pt x="2767281" y="505714"/>
                  </a:lnTo>
                  <a:lnTo>
                    <a:pt x="1438148" y="505714"/>
                  </a:lnTo>
                  <a:lnTo>
                    <a:pt x="757250" y="287274"/>
                  </a:lnTo>
                  <a:close/>
                </a:path>
                <a:path w="3633470" h="1711960">
                  <a:moveTo>
                    <a:pt x="1596982" y="1436116"/>
                  </a:moveTo>
                  <a:lnTo>
                    <a:pt x="1266063" y="1436116"/>
                  </a:lnTo>
                  <a:lnTo>
                    <a:pt x="1463421" y="1561846"/>
                  </a:lnTo>
                  <a:lnTo>
                    <a:pt x="1596982" y="1436116"/>
                  </a:lnTo>
                  <a:close/>
                </a:path>
                <a:path w="3633470" h="1711960">
                  <a:moveTo>
                    <a:pt x="2001555" y="1376299"/>
                  </a:moveTo>
                  <a:lnTo>
                    <a:pt x="1660525" y="1376299"/>
                  </a:lnTo>
                  <a:lnTo>
                    <a:pt x="1953133" y="1492885"/>
                  </a:lnTo>
                  <a:lnTo>
                    <a:pt x="2001555" y="1376299"/>
                  </a:lnTo>
                  <a:close/>
                </a:path>
                <a:path w="3633470" h="1711960">
                  <a:moveTo>
                    <a:pt x="2489197" y="1262634"/>
                  </a:moveTo>
                  <a:lnTo>
                    <a:pt x="2048764" y="1262634"/>
                  </a:lnTo>
                  <a:lnTo>
                    <a:pt x="2513330" y="1376299"/>
                  </a:lnTo>
                  <a:lnTo>
                    <a:pt x="2489197" y="1262634"/>
                  </a:lnTo>
                  <a:close/>
                </a:path>
                <a:path w="3633470" h="1711960">
                  <a:moveTo>
                    <a:pt x="3013125" y="1137031"/>
                  </a:moveTo>
                  <a:lnTo>
                    <a:pt x="2462530" y="1137031"/>
                  </a:lnTo>
                  <a:lnTo>
                    <a:pt x="3175254" y="1238631"/>
                  </a:lnTo>
                  <a:lnTo>
                    <a:pt x="3013125" y="1137031"/>
                  </a:lnTo>
                  <a:close/>
                </a:path>
                <a:path w="3633470" h="1711960">
                  <a:moveTo>
                    <a:pt x="1635252" y="149479"/>
                  </a:moveTo>
                  <a:lnTo>
                    <a:pt x="1438148" y="505714"/>
                  </a:lnTo>
                  <a:lnTo>
                    <a:pt x="2767281" y="505714"/>
                  </a:lnTo>
                  <a:lnTo>
                    <a:pt x="2816638" y="457708"/>
                  </a:lnTo>
                  <a:lnTo>
                    <a:pt x="2443226" y="457708"/>
                  </a:lnTo>
                  <a:lnTo>
                    <a:pt x="2454296" y="344043"/>
                  </a:lnTo>
                  <a:lnTo>
                    <a:pt x="1927987" y="344043"/>
                  </a:lnTo>
                  <a:lnTo>
                    <a:pt x="1635252" y="149479"/>
                  </a:lnTo>
                  <a:close/>
                </a:path>
                <a:path w="3633470" h="1711960">
                  <a:moveTo>
                    <a:pt x="3028823" y="251333"/>
                  </a:moveTo>
                  <a:lnTo>
                    <a:pt x="2443226" y="457708"/>
                  </a:lnTo>
                  <a:lnTo>
                    <a:pt x="2816638" y="457708"/>
                  </a:lnTo>
                  <a:lnTo>
                    <a:pt x="3028823" y="251333"/>
                  </a:lnTo>
                  <a:close/>
                </a:path>
                <a:path w="3633470" h="1711960">
                  <a:moveTo>
                    <a:pt x="2487803" y="0"/>
                  </a:moveTo>
                  <a:lnTo>
                    <a:pt x="1927987" y="344043"/>
                  </a:lnTo>
                  <a:lnTo>
                    <a:pt x="2454296" y="344043"/>
                  </a:lnTo>
                  <a:lnTo>
                    <a:pt x="24878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9C343A93-8B2B-4DAB-84D3-CBAFF67D4B0A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1927987" y="344043"/>
                  </a:moveTo>
                  <a:lnTo>
                    <a:pt x="2487803" y="0"/>
                  </a:lnTo>
                  <a:lnTo>
                    <a:pt x="2443226" y="457708"/>
                  </a:lnTo>
                  <a:lnTo>
                    <a:pt x="3028823" y="251333"/>
                  </a:lnTo>
                  <a:lnTo>
                    <a:pt x="2755138" y="517525"/>
                  </a:lnTo>
                  <a:lnTo>
                    <a:pt x="3633216" y="526542"/>
                  </a:lnTo>
                  <a:lnTo>
                    <a:pt x="2856992" y="744982"/>
                  </a:lnTo>
                  <a:lnTo>
                    <a:pt x="3073146" y="894588"/>
                  </a:lnTo>
                  <a:lnTo>
                    <a:pt x="2755138" y="975360"/>
                  </a:lnTo>
                  <a:lnTo>
                    <a:pt x="3175254" y="1238631"/>
                  </a:lnTo>
                  <a:lnTo>
                    <a:pt x="2462530" y="1137031"/>
                  </a:lnTo>
                  <a:lnTo>
                    <a:pt x="2513330" y="1376299"/>
                  </a:lnTo>
                  <a:lnTo>
                    <a:pt x="2048764" y="1262634"/>
                  </a:lnTo>
                  <a:lnTo>
                    <a:pt x="1953133" y="1492885"/>
                  </a:lnTo>
                  <a:lnTo>
                    <a:pt x="1660525" y="1376299"/>
                  </a:lnTo>
                  <a:lnTo>
                    <a:pt x="1463421" y="1561846"/>
                  </a:lnTo>
                  <a:lnTo>
                    <a:pt x="1266063" y="1436116"/>
                  </a:lnTo>
                  <a:lnTo>
                    <a:pt x="827062" y="1711452"/>
                  </a:lnTo>
                  <a:lnTo>
                    <a:pt x="808228" y="1445260"/>
                  </a:lnTo>
                  <a:lnTo>
                    <a:pt x="216141" y="1412367"/>
                  </a:lnTo>
                  <a:lnTo>
                    <a:pt x="560120" y="1217803"/>
                  </a:lnTo>
                  <a:lnTo>
                    <a:pt x="0" y="1020318"/>
                  </a:lnTo>
                  <a:lnTo>
                    <a:pt x="661885" y="918463"/>
                  </a:lnTo>
                  <a:lnTo>
                    <a:pt x="197129" y="655320"/>
                  </a:lnTo>
                  <a:lnTo>
                    <a:pt x="903592" y="619379"/>
                  </a:lnTo>
                  <a:lnTo>
                    <a:pt x="757250" y="287274"/>
                  </a:lnTo>
                  <a:lnTo>
                    <a:pt x="1438148" y="505714"/>
                  </a:lnTo>
                  <a:lnTo>
                    <a:pt x="1635252" y="149479"/>
                  </a:lnTo>
                  <a:lnTo>
                    <a:pt x="1927987" y="344043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BC03F057-F2AA-49F5-88CA-AF99913A951E}"/>
                </a:ext>
              </a:extLst>
            </p:cNvPr>
            <p:cNvSpPr txBox="1"/>
            <p:nvPr/>
          </p:nvSpPr>
          <p:spPr>
            <a:xfrm>
              <a:off x="1208536" y="4916378"/>
              <a:ext cx="155765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0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泛化能力</a:t>
              </a:r>
              <a:r>
                <a:rPr sz="2000" b="1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强！</a:t>
              </a:r>
              <a:endParaRPr sz="20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0A89A60E-2088-4A7D-B838-B88AFE547D6E}"/>
              </a:ext>
            </a:extLst>
          </p:cNvPr>
          <p:cNvSpPr txBox="1"/>
          <p:nvPr/>
        </p:nvSpPr>
        <p:spPr>
          <a:xfrm>
            <a:off x="1752554" y="6057904"/>
            <a:ext cx="616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然而，我们手上没有</a:t>
            </a:r>
            <a:r>
              <a:rPr sz="2400" spc="-38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unseen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instance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Verdana"/>
                <a:cs typeface="Verdana"/>
              </a:rPr>
              <a:t>……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FA1760A-6649-4269-8773-69ECB5E18B74}"/>
              </a:ext>
            </a:extLst>
          </p:cNvPr>
          <p:cNvSpPr txBox="1"/>
          <p:nvPr/>
        </p:nvSpPr>
        <p:spPr>
          <a:xfrm>
            <a:off x="3877696" y="4907995"/>
            <a:ext cx="432752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能很好地适用于</a:t>
            </a:r>
            <a:r>
              <a:rPr sz="2400" spc="-38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unseen</a:t>
            </a:r>
            <a:r>
              <a:rPr sz="20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800" dirty="0">
                <a:latin typeface="宋体"/>
                <a:cs typeface="宋体"/>
              </a:rPr>
              <a:t>例如，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错误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率</a:t>
            </a:r>
            <a:r>
              <a:rPr sz="1800" dirty="0">
                <a:latin typeface="宋体"/>
                <a:cs typeface="宋体"/>
              </a:rPr>
              <a:t>低、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精度</a:t>
            </a:r>
            <a:r>
              <a:rPr sz="1800" dirty="0">
                <a:latin typeface="宋体"/>
                <a:cs typeface="宋体"/>
              </a:rPr>
              <a:t>高</a:t>
            </a:r>
            <a:endParaRPr sz="1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solidFill>
                  <a:srgbClr val="FF0000"/>
                </a:solidFill>
                <a:latin typeface="宋体"/>
                <a:cs typeface="宋体"/>
              </a:rPr>
              <a:t>比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较检验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89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BC1933-E949-4098-BE11-0DCE7C329051}"/>
              </a:ext>
            </a:extLst>
          </p:cNvPr>
          <p:cNvSpPr txBox="1"/>
          <p:nvPr/>
        </p:nvSpPr>
        <p:spPr>
          <a:xfrm>
            <a:off x="314600" y="1704698"/>
            <a:ext cx="856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在某种度量下取得评估结果后，是否可以直接比较以评判优</a:t>
            </a:r>
            <a:r>
              <a:rPr sz="2400" spc="0" dirty="0">
                <a:latin typeface="宋体"/>
                <a:cs typeface="宋体"/>
              </a:rPr>
              <a:t>劣</a:t>
            </a:r>
            <a:r>
              <a:rPr sz="2400" dirty="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D613D5-9E7E-4890-A841-27419A43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9561"/>
              </p:ext>
            </p:extLst>
          </p:nvPr>
        </p:nvGraphicFramePr>
        <p:xfrm>
          <a:off x="641193" y="2416419"/>
          <a:ext cx="7621905" cy="1478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r>
                        <a:rPr sz="2400" b="1" spc="-50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!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077595" algn="l"/>
                        </a:tabLst>
                      </a:pPr>
                      <a:r>
                        <a:rPr sz="3600" b="1" spc="7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因为</a:t>
                      </a:r>
                      <a:r>
                        <a:rPr sz="3600" b="1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：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不等于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泛化性能</a:t>
                      </a:r>
                      <a:endParaRPr sz="2400" dirty="0">
                        <a:latin typeface="宋体"/>
                        <a:cs typeface="宋体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随着测试集的变化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而变化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很多机器学习算法本身有一定的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随机性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67CBD394-1917-4F27-9132-C68A2BBC479B}"/>
              </a:ext>
            </a:extLst>
          </p:cNvPr>
          <p:cNvGrpSpPr/>
          <p:nvPr/>
        </p:nvGrpSpPr>
        <p:grpSpPr>
          <a:xfrm>
            <a:off x="739648" y="4985869"/>
            <a:ext cx="8032162" cy="673482"/>
            <a:chOff x="807766" y="4985869"/>
            <a:chExt cx="7964044" cy="673482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EE1861C-EE25-47AF-9193-E36D139E4DD7}"/>
                </a:ext>
              </a:extLst>
            </p:cNvPr>
            <p:cNvSpPr txBox="1"/>
            <p:nvPr/>
          </p:nvSpPr>
          <p:spPr>
            <a:xfrm>
              <a:off x="807766" y="4985869"/>
              <a:ext cx="2056764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机</a:t>
              </a:r>
              <a:r>
                <a:rPr sz="4000" spc="-5" dirty="0">
                  <a:latin typeface="宋体"/>
                  <a:cs typeface="宋体"/>
                </a:rPr>
                <a:t>器学习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2737952-CDA4-41BB-AC6D-86BFFF2E3500}"/>
                </a:ext>
              </a:extLst>
            </p:cNvPr>
            <p:cNvSpPr txBox="1"/>
            <p:nvPr/>
          </p:nvSpPr>
          <p:spPr>
            <a:xfrm>
              <a:off x="4683045" y="4985869"/>
              <a:ext cx="4088765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“</a:t>
              </a:r>
              <a:r>
                <a:rPr sz="4000" spc="-5" dirty="0">
                  <a:latin typeface="宋体"/>
                  <a:cs typeface="宋体"/>
                </a:rPr>
                <a:t>概率</a:t>
              </a:r>
              <a:r>
                <a:rPr sz="4000" dirty="0">
                  <a:latin typeface="宋体"/>
                  <a:cs typeface="宋体"/>
                </a:rPr>
                <a:t>近</a:t>
              </a:r>
              <a:r>
                <a:rPr sz="4000" spc="-5" dirty="0">
                  <a:latin typeface="宋体"/>
                  <a:cs typeface="宋体"/>
                </a:rPr>
                <a:t>似正</a:t>
              </a:r>
              <a:r>
                <a:rPr sz="4000" dirty="0">
                  <a:latin typeface="宋体"/>
                  <a:cs typeface="宋体"/>
                </a:rPr>
                <a:t>确</a:t>
              </a:r>
              <a:r>
                <a:rPr sz="4000" spc="-5" dirty="0">
                  <a:latin typeface="宋体"/>
                  <a:cs typeface="宋体"/>
                </a:rPr>
                <a:t>”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ED941F9-75E5-45BA-BA14-1F81041AF942}"/>
                </a:ext>
              </a:extLst>
            </p:cNvPr>
            <p:cNvSpPr/>
            <p:nvPr/>
          </p:nvSpPr>
          <p:spPr>
            <a:xfrm>
              <a:off x="3418886" y="5073881"/>
              <a:ext cx="969644" cy="585470"/>
            </a:xfrm>
            <a:custGeom>
              <a:avLst/>
              <a:gdLst/>
              <a:ahLst/>
              <a:cxnLst/>
              <a:rect l="l" t="t" r="r" b="b"/>
              <a:pathLst>
                <a:path w="969645" h="585470">
                  <a:moveTo>
                    <a:pt x="0" y="146304"/>
                  </a:moveTo>
                  <a:lnTo>
                    <a:pt x="676656" y="146304"/>
                  </a:lnTo>
                  <a:lnTo>
                    <a:pt x="676656" y="0"/>
                  </a:lnTo>
                  <a:lnTo>
                    <a:pt x="969263" y="292608"/>
                  </a:lnTo>
                  <a:lnTo>
                    <a:pt x="676656" y="585216"/>
                  </a:lnTo>
                  <a:lnTo>
                    <a:pt x="676656" y="438912"/>
                  </a:lnTo>
                  <a:lnTo>
                    <a:pt x="0" y="438912"/>
                  </a:lnTo>
                  <a:lnTo>
                    <a:pt x="0" y="1463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7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机器学习的理论基础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F54A183-C599-4F01-88F6-8E5FEE67EF3B}"/>
              </a:ext>
            </a:extLst>
          </p:cNvPr>
          <p:cNvSpPr txBox="1"/>
          <p:nvPr/>
        </p:nvSpPr>
        <p:spPr>
          <a:xfrm>
            <a:off x="7028369" y="3544870"/>
            <a:ext cx="17684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80" dirty="0">
                <a:latin typeface="Microsoft JhengHei"/>
                <a:cs typeface="Microsoft JhengHei"/>
              </a:rPr>
              <a:t>Leslie </a:t>
            </a:r>
            <a:r>
              <a:rPr sz="1600" b="1" spc="25" dirty="0">
                <a:latin typeface="Microsoft JhengHei"/>
                <a:cs typeface="Microsoft JhengHei"/>
              </a:rPr>
              <a:t>Valiant </a:t>
            </a:r>
            <a:endParaRPr lang="en-US" altLang="zh-CN" sz="1600" b="1" spc="25" dirty="0">
              <a:latin typeface="Microsoft JhengHei"/>
              <a:cs typeface="Microsoft JhengHei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240" dirty="0">
                <a:latin typeface="Microsoft JhengHei"/>
                <a:cs typeface="Microsoft JhengHei"/>
              </a:rPr>
              <a:t>(</a:t>
            </a:r>
            <a:r>
              <a:rPr sz="1600" b="1" dirty="0" err="1">
                <a:latin typeface="Microsoft JhengHei"/>
                <a:cs typeface="Microsoft JhengHei"/>
              </a:rPr>
              <a:t>莱</a:t>
            </a:r>
            <a:r>
              <a:rPr sz="1600" b="1" spc="5" dirty="0" err="1">
                <a:latin typeface="Microsoft JhengHei"/>
                <a:cs typeface="Microsoft JhengHei"/>
              </a:rPr>
              <a:t>斯</a:t>
            </a:r>
            <a:r>
              <a:rPr sz="1600" b="1" spc="-5" dirty="0" err="1">
                <a:latin typeface="Microsoft JhengHei"/>
                <a:cs typeface="Microsoft JhengHei"/>
              </a:rPr>
              <a:t>利</a:t>
            </a:r>
            <a:r>
              <a:rPr sz="1600" b="1" spc="380" dirty="0">
                <a:latin typeface="Microsoft JhengHei"/>
                <a:cs typeface="Microsoft JhengHei"/>
              </a:rPr>
              <a:t> </a:t>
            </a:r>
            <a:r>
              <a:rPr sz="1600" b="1" dirty="0">
                <a:latin typeface="Microsoft JhengHei"/>
                <a:cs typeface="Microsoft JhengHei"/>
              </a:rPr>
              <a:t>维</a:t>
            </a:r>
            <a:r>
              <a:rPr sz="1600" b="1" spc="5" dirty="0">
                <a:latin typeface="Microsoft JhengHei"/>
                <a:cs typeface="Microsoft JhengHei"/>
              </a:rPr>
              <a:t>利</a:t>
            </a:r>
            <a:r>
              <a:rPr sz="1600" b="1" dirty="0">
                <a:latin typeface="Microsoft JhengHei"/>
                <a:cs typeface="Microsoft JhengHei"/>
              </a:rPr>
              <a:t>昂</a:t>
            </a:r>
            <a:r>
              <a:rPr sz="1600" b="1" spc="15" dirty="0">
                <a:latin typeface="Microsoft JhengHei"/>
                <a:cs typeface="Microsoft JhengHei"/>
              </a:rPr>
              <a:t>特</a:t>
            </a:r>
            <a:r>
              <a:rPr sz="1600" b="1" spc="229" dirty="0">
                <a:latin typeface="Microsoft JhengHei"/>
                <a:cs typeface="Microsoft JhengHei"/>
              </a:rPr>
              <a:t>)  </a:t>
            </a:r>
            <a:r>
              <a:rPr sz="1600" b="1" spc="-45" dirty="0">
                <a:latin typeface="Microsoft JhengHei"/>
                <a:cs typeface="Microsoft JhengHei"/>
              </a:rPr>
              <a:t>(1949-	</a:t>
            </a:r>
            <a:r>
              <a:rPr sz="1600" b="1" spc="229" dirty="0">
                <a:latin typeface="Microsoft JhengHei"/>
                <a:cs typeface="Microsoft JhengHei"/>
              </a:rPr>
              <a:t>)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b="1" spc="-150" dirty="0">
                <a:latin typeface="Microsoft JhengHei"/>
                <a:cs typeface="Microsoft JhengHei"/>
              </a:rPr>
              <a:t>2010</a:t>
            </a:r>
            <a:r>
              <a:rPr sz="1600" b="1" spc="5" dirty="0">
                <a:latin typeface="Microsoft JhengHei"/>
                <a:cs typeface="Microsoft JhengHei"/>
              </a:rPr>
              <a:t>年</a:t>
            </a:r>
            <a:r>
              <a:rPr sz="1600" b="1" dirty="0">
                <a:latin typeface="Microsoft JhengHei"/>
                <a:cs typeface="Microsoft JhengHei"/>
              </a:rPr>
              <a:t>图灵奖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8BCF9DB-3E5A-44B5-9EFB-C238ECF24336}"/>
              </a:ext>
            </a:extLst>
          </p:cNvPr>
          <p:cNvSpPr txBox="1"/>
          <p:nvPr/>
        </p:nvSpPr>
        <p:spPr>
          <a:xfrm>
            <a:off x="604062" y="1639136"/>
            <a:ext cx="436115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计算学习理论</a:t>
            </a: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Verdana"/>
                <a:cs typeface="Verdana"/>
              </a:rPr>
              <a:t>Computational learning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theory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08108EE-E1ED-44FF-AF6D-ACA9FA2D8FBB}"/>
              </a:ext>
            </a:extLst>
          </p:cNvPr>
          <p:cNvSpPr txBox="1"/>
          <p:nvPr/>
        </p:nvSpPr>
        <p:spPr>
          <a:xfrm>
            <a:off x="604062" y="3727876"/>
            <a:ext cx="609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Verdana"/>
                <a:cs typeface="Verdana"/>
              </a:rPr>
              <a:t>PAC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(Probably Approximately</a:t>
            </a:r>
            <a:r>
              <a:rPr sz="2400" spc="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Correct)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072DBEF-5ADC-4F34-A839-D424DEC88707}"/>
              </a:ext>
            </a:extLst>
          </p:cNvPr>
          <p:cNvSpPr txBox="1"/>
          <p:nvPr/>
        </p:nvSpPr>
        <p:spPr>
          <a:xfrm>
            <a:off x="604062" y="4350050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learning</a:t>
            </a:r>
            <a:r>
              <a:rPr sz="24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AF09615-50B0-4C30-A1A6-801C509CBB69}"/>
              </a:ext>
            </a:extLst>
          </p:cNvPr>
          <p:cNvSpPr/>
          <p:nvPr/>
        </p:nvSpPr>
        <p:spPr>
          <a:xfrm>
            <a:off x="1969770" y="5041183"/>
            <a:ext cx="4396739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1529AAC-B8EF-4A80-A028-783188F417F6}"/>
              </a:ext>
            </a:extLst>
          </p:cNvPr>
          <p:cNvSpPr/>
          <p:nvPr/>
        </p:nvSpPr>
        <p:spPr>
          <a:xfrm>
            <a:off x="6867904" y="1014246"/>
            <a:ext cx="2089403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ADC3014D-5405-4620-98E0-56B0606C6A47}"/>
              </a:ext>
            </a:extLst>
          </p:cNvPr>
          <p:cNvSpPr txBox="1"/>
          <p:nvPr/>
        </p:nvSpPr>
        <p:spPr>
          <a:xfrm>
            <a:off x="4639055" y="4421043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[Valiant,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1984]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751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744B775-B014-4287-A29C-24100B62B54B}"/>
              </a:ext>
            </a:extLst>
          </p:cNvPr>
          <p:cNvSpPr txBox="1"/>
          <p:nvPr/>
        </p:nvSpPr>
        <p:spPr>
          <a:xfrm>
            <a:off x="502716" y="1998090"/>
            <a:ext cx="6296780" cy="2098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两学习器比较</a:t>
            </a:r>
          </a:p>
          <a:p>
            <a:pPr marL="1143000" marR="731520" lvl="1" indent="-673100">
              <a:lnSpc>
                <a:spcPts val="4070"/>
              </a:lnSpc>
              <a:spcBef>
                <a:spcPts val="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交叉验证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成对</a:t>
            </a:r>
            <a:r>
              <a:rPr sz="2000" spc="-35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检验</a:t>
            </a:r>
            <a:r>
              <a:rPr sz="2000" dirty="0">
                <a:latin typeface="Verdana"/>
                <a:cs typeface="Verdana"/>
              </a:rPr>
              <a:t>)  k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折交</a:t>
            </a:r>
            <a:r>
              <a:rPr sz="2000" dirty="0">
                <a:latin typeface="宋体"/>
                <a:cs typeface="宋体"/>
              </a:rPr>
              <a:t>叉验</a:t>
            </a:r>
            <a:r>
              <a:rPr sz="2000" spc="-15" dirty="0">
                <a:latin typeface="宋体"/>
                <a:cs typeface="宋体"/>
              </a:rPr>
              <a:t>证</a:t>
            </a:r>
            <a:r>
              <a:rPr sz="2000" dirty="0">
                <a:latin typeface="宋体"/>
                <a:cs typeface="宋体"/>
              </a:rPr>
              <a:t>；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5x2</a:t>
            </a:r>
            <a:r>
              <a:rPr sz="2000" spc="0" dirty="0">
                <a:latin typeface="宋体"/>
                <a:cs typeface="宋体"/>
              </a:rPr>
              <a:t>交叉</a:t>
            </a:r>
            <a:r>
              <a:rPr sz="2000" dirty="0">
                <a:latin typeface="宋体"/>
                <a:cs typeface="宋体"/>
              </a:rPr>
              <a:t>验证</a:t>
            </a:r>
          </a:p>
          <a:p>
            <a:pPr marL="1143000" lvl="1" indent="-673100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Verdana"/>
                <a:cs typeface="Verdana"/>
              </a:rPr>
              <a:t>McNemar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列联表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卡方</a:t>
            </a:r>
            <a:r>
              <a:rPr sz="2000" spc="-15" dirty="0">
                <a:latin typeface="宋体"/>
                <a:cs typeface="宋体"/>
              </a:rPr>
              <a:t>检</a:t>
            </a:r>
            <a:r>
              <a:rPr sz="200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EA4079-E1DD-47C9-87C2-F23204A4439E}"/>
              </a:ext>
            </a:extLst>
          </p:cNvPr>
          <p:cNvSpPr txBox="1"/>
          <p:nvPr/>
        </p:nvSpPr>
        <p:spPr>
          <a:xfrm>
            <a:off x="502716" y="4217288"/>
            <a:ext cx="7853680" cy="20974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多学习器比较</a:t>
            </a:r>
          </a:p>
          <a:p>
            <a:pPr marL="812165" lvl="1" indent="-342265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spc="-5" dirty="0">
                <a:latin typeface="Verdana"/>
                <a:cs typeface="Verdana"/>
              </a:rPr>
              <a:t>Friedman 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Nemenyi</a:t>
            </a:r>
            <a:endParaRPr sz="24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Friedman</a:t>
            </a:r>
            <a:r>
              <a:rPr sz="2400" spc="-5" dirty="0">
                <a:latin typeface="宋体"/>
                <a:cs typeface="宋体"/>
              </a:rPr>
              <a:t>检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5" dirty="0">
                <a:latin typeface="宋体"/>
                <a:cs typeface="宋体"/>
              </a:rPr>
              <a:t>基于</a:t>
            </a:r>
            <a:r>
              <a:rPr sz="2000" spc="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宋体"/>
                <a:cs typeface="宋体"/>
              </a:rPr>
              <a:t>检</a:t>
            </a:r>
            <a:r>
              <a:rPr sz="2000" spc="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判断</a:t>
            </a:r>
            <a:r>
              <a:rPr sz="2000" spc="-10" dirty="0">
                <a:latin typeface="Verdana"/>
                <a:cs typeface="Verdana"/>
              </a:rPr>
              <a:t>”</a:t>
            </a:r>
            <a:r>
              <a:rPr sz="2000" spc="0" dirty="0">
                <a:latin typeface="宋体"/>
                <a:cs typeface="宋体"/>
              </a:rPr>
              <a:t>是否</a:t>
            </a:r>
            <a:r>
              <a:rPr sz="2000" spc="-5" dirty="0">
                <a:latin typeface="宋体"/>
                <a:cs typeface="宋体"/>
              </a:rPr>
              <a:t>都</a:t>
            </a:r>
            <a:r>
              <a:rPr sz="2000" spc="-10" dirty="0">
                <a:latin typeface="宋体"/>
                <a:cs typeface="宋体"/>
              </a:rPr>
              <a:t>相</a:t>
            </a:r>
            <a:r>
              <a:rPr sz="2000" spc="0" dirty="0">
                <a:latin typeface="宋体"/>
                <a:cs typeface="宋体"/>
              </a:rPr>
              <a:t>同</a:t>
            </a:r>
            <a:r>
              <a:rPr sz="2000" spc="-10" dirty="0">
                <a:latin typeface="Verdana"/>
                <a:cs typeface="Verdana"/>
              </a:rPr>
              <a:t>”)</a:t>
            </a:r>
            <a:endParaRPr sz="20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Nemenyi </a:t>
            </a:r>
            <a:r>
              <a:rPr sz="2400" dirty="0">
                <a:latin typeface="宋体"/>
                <a:cs typeface="宋体"/>
              </a:rPr>
              <a:t>后续检验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进一步判断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两差</a:t>
            </a:r>
            <a:r>
              <a:rPr sz="2000" spc="-25" dirty="0">
                <a:latin typeface="宋体"/>
                <a:cs typeface="宋体"/>
              </a:rPr>
              <a:t>别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1940EF9-8CC7-4D63-8DFD-95D15A3A9F7C}"/>
              </a:ext>
            </a:extLst>
          </p:cNvPr>
          <p:cNvSpPr txBox="1"/>
          <p:nvPr/>
        </p:nvSpPr>
        <p:spPr>
          <a:xfrm>
            <a:off x="558495" y="1092453"/>
            <a:ext cx="7574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统计假设检验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(hypothesis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test)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为学习器性能比较提供了 重要依据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E9C9F1-EE0A-431C-9CD1-117BD4789457}"/>
              </a:ext>
            </a:extLst>
          </p:cNvPr>
          <p:cNvGrpSpPr/>
          <p:nvPr/>
        </p:nvGrpSpPr>
        <p:grpSpPr>
          <a:xfrm>
            <a:off x="5553455" y="1543811"/>
            <a:ext cx="3442970" cy="1594485"/>
            <a:chOff x="5553455" y="1543811"/>
            <a:chExt cx="3442970" cy="159448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FB4A4AE-C15C-48AF-AC5E-E3B7D0759BC8}"/>
                </a:ext>
              </a:extLst>
            </p:cNvPr>
            <p:cNvSpPr txBox="1"/>
            <p:nvPr/>
          </p:nvSpPr>
          <p:spPr>
            <a:xfrm>
              <a:off x="6278117" y="2128519"/>
              <a:ext cx="180213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solidFill>
                    <a:srgbClr val="FF0000"/>
                  </a:solidFill>
                  <a:latin typeface="宋体"/>
                  <a:cs typeface="宋体"/>
                </a:rPr>
                <a:t>统</a:t>
              </a:r>
              <a:r>
                <a:rPr sz="2800" spc="-5" dirty="0">
                  <a:solidFill>
                    <a:srgbClr val="FF0000"/>
                  </a:solidFill>
                  <a:latin typeface="宋体"/>
                  <a:cs typeface="宋体"/>
                </a:rPr>
                <a:t>计显著性</a:t>
              </a:r>
              <a:endParaRPr sz="28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6CC62FD-B6DE-43C7-B660-637B561ABA8F}"/>
                </a:ext>
              </a:extLst>
            </p:cNvPr>
            <p:cNvSpPr/>
            <p:nvPr/>
          </p:nvSpPr>
          <p:spPr>
            <a:xfrm>
              <a:off x="5553455" y="1543811"/>
              <a:ext cx="3442970" cy="1594485"/>
            </a:xfrm>
            <a:custGeom>
              <a:avLst/>
              <a:gdLst/>
              <a:ahLst/>
              <a:cxnLst/>
              <a:rect l="l" t="t" r="r" b="b"/>
              <a:pathLst>
                <a:path w="3442970" h="1594485">
                  <a:moveTo>
                    <a:pt x="1826895" y="320421"/>
                  </a:moveTo>
                  <a:lnTo>
                    <a:pt x="2357247" y="0"/>
                  </a:lnTo>
                  <a:lnTo>
                    <a:pt x="2315083" y="426339"/>
                  </a:lnTo>
                  <a:lnTo>
                    <a:pt x="2870073" y="234061"/>
                  </a:lnTo>
                  <a:lnTo>
                    <a:pt x="2610739" y="482092"/>
                  </a:lnTo>
                  <a:lnTo>
                    <a:pt x="3442716" y="490347"/>
                  </a:lnTo>
                  <a:lnTo>
                    <a:pt x="2707132" y="693928"/>
                  </a:lnTo>
                  <a:lnTo>
                    <a:pt x="2911983" y="833247"/>
                  </a:lnTo>
                  <a:lnTo>
                    <a:pt x="2610739" y="908431"/>
                  </a:lnTo>
                  <a:lnTo>
                    <a:pt x="3008757" y="1153668"/>
                  </a:lnTo>
                  <a:lnTo>
                    <a:pt x="2333371" y="1059053"/>
                  </a:lnTo>
                  <a:lnTo>
                    <a:pt x="2381504" y="1281938"/>
                  </a:lnTo>
                  <a:lnTo>
                    <a:pt x="1941322" y="1176020"/>
                  </a:lnTo>
                  <a:lnTo>
                    <a:pt x="1850771" y="1390523"/>
                  </a:lnTo>
                  <a:lnTo>
                    <a:pt x="1573403" y="1281938"/>
                  </a:lnTo>
                  <a:lnTo>
                    <a:pt x="1386586" y="1454785"/>
                  </a:lnTo>
                  <a:lnTo>
                    <a:pt x="1199642" y="1337691"/>
                  </a:lnTo>
                  <a:lnTo>
                    <a:pt x="783717" y="1594104"/>
                  </a:lnTo>
                  <a:lnTo>
                    <a:pt x="765810" y="1346073"/>
                  </a:lnTo>
                  <a:lnTo>
                    <a:pt x="204851" y="1315466"/>
                  </a:lnTo>
                  <a:lnTo>
                    <a:pt x="530733" y="1134364"/>
                  </a:lnTo>
                  <a:lnTo>
                    <a:pt x="0" y="950341"/>
                  </a:lnTo>
                  <a:lnTo>
                    <a:pt x="627126" y="855472"/>
                  </a:lnTo>
                  <a:lnTo>
                    <a:pt x="186817" y="610362"/>
                  </a:lnTo>
                  <a:lnTo>
                    <a:pt x="856234" y="576961"/>
                  </a:lnTo>
                  <a:lnTo>
                    <a:pt x="717550" y="267589"/>
                  </a:lnTo>
                  <a:lnTo>
                    <a:pt x="1362710" y="471043"/>
                  </a:lnTo>
                  <a:lnTo>
                    <a:pt x="1549527" y="139319"/>
                  </a:lnTo>
                  <a:lnTo>
                    <a:pt x="1826895" y="320421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64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Friedman </a:t>
            </a:r>
            <a:r>
              <a:rPr lang="zh-CN" altLang="en-US" dirty="0"/>
              <a:t>检验图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54ECE2A-0991-43EA-BC3A-59E061D068F1}"/>
              </a:ext>
            </a:extLst>
          </p:cNvPr>
          <p:cNvSpPr txBox="1"/>
          <p:nvPr/>
        </p:nvSpPr>
        <p:spPr>
          <a:xfrm>
            <a:off x="238759" y="1102613"/>
            <a:ext cx="868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横轴为平均序值，每个算法圆点为其平均序值，线段为临界阈值的大小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F943E5-3ECC-4B47-9CD9-3AE81C4F7665}"/>
              </a:ext>
            </a:extLst>
          </p:cNvPr>
          <p:cNvSpPr/>
          <p:nvPr/>
        </p:nvSpPr>
        <p:spPr>
          <a:xfrm>
            <a:off x="1060703" y="1767839"/>
            <a:ext cx="6499860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F35FBB9-02E1-433C-A093-3B4156A3595A}"/>
              </a:ext>
            </a:extLst>
          </p:cNvPr>
          <p:cNvSpPr txBox="1"/>
          <p:nvPr/>
        </p:nvSpPr>
        <p:spPr>
          <a:xfrm>
            <a:off x="1365250" y="5377993"/>
            <a:ext cx="6398895" cy="8851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200" spc="-5" dirty="0">
                <a:latin typeface="宋体"/>
                <a:cs typeface="宋体"/>
              </a:rPr>
              <a:t>若两个算法有交叠</a:t>
            </a:r>
            <a:r>
              <a:rPr sz="2200" spc="-34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B)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则说明没有显</a:t>
            </a:r>
            <a:r>
              <a:rPr sz="2200" spc="-5" dirty="0">
                <a:latin typeface="宋体"/>
                <a:cs typeface="宋体"/>
              </a:rPr>
              <a:t>著差</a:t>
            </a:r>
            <a:r>
              <a:rPr sz="2200" dirty="0">
                <a:latin typeface="宋体"/>
                <a:cs typeface="宋体"/>
              </a:rPr>
              <a:t>别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latin typeface="宋体"/>
                <a:cs typeface="宋体"/>
              </a:rPr>
              <a:t>否则有显著差别</a:t>
            </a:r>
            <a:r>
              <a:rPr sz="2200" spc="-32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4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显著优于算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3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625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“Error”</a:t>
            </a:r>
            <a:r>
              <a:rPr lang="zh-CN" altLang="en-US" dirty="0"/>
              <a:t>？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9B8D559-907E-4540-9F49-26F3CF078884}"/>
              </a:ext>
            </a:extLst>
          </p:cNvPr>
          <p:cNvSpPr txBox="1">
            <a:spLocks/>
          </p:cNvSpPr>
          <p:nvPr/>
        </p:nvSpPr>
        <p:spPr>
          <a:xfrm>
            <a:off x="1368864" y="2069541"/>
            <a:ext cx="5444490" cy="57467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lang="zh-CN" altLang="en-US" sz="3600" spc="-5" dirty="0">
                <a:solidFill>
                  <a:srgbClr val="FF0000"/>
                </a:solidFill>
                <a:latin typeface="宋体"/>
                <a:cs typeface="宋体"/>
              </a:rPr>
              <a:t>误差</a:t>
            </a: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”包含了哪些因</a:t>
            </a:r>
            <a:r>
              <a:rPr lang="zh-CN" altLang="en-US" sz="3600" b="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lang="zh-CN" altLang="en-US" sz="3600" b="0" spc="-6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3600" b="0" dirty="0">
                <a:solidFill>
                  <a:srgbClr val="000000"/>
                </a:solidFill>
                <a:latin typeface="宋体"/>
                <a:cs typeface="宋体"/>
              </a:rPr>
              <a:t>?</a:t>
            </a:r>
            <a:endParaRPr lang="zh-CN" altLang="en-US" sz="36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F73B6DB-976E-49B3-8DDC-80EFA901CE78}"/>
              </a:ext>
            </a:extLst>
          </p:cNvPr>
          <p:cNvSpPr txBox="1"/>
          <p:nvPr/>
        </p:nvSpPr>
        <p:spPr>
          <a:xfrm>
            <a:off x="1565840" y="3218260"/>
            <a:ext cx="5715635" cy="148844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3200" dirty="0">
                <a:latin typeface="宋体"/>
                <a:cs typeface="宋体"/>
              </a:rPr>
              <a:t>换言</a:t>
            </a:r>
            <a:r>
              <a:rPr sz="3200" spc="-15" dirty="0">
                <a:latin typeface="宋体"/>
                <a:cs typeface="宋体"/>
              </a:rPr>
              <a:t>之</a:t>
            </a:r>
            <a:r>
              <a:rPr sz="3200" dirty="0">
                <a:latin typeface="宋体"/>
                <a:cs typeface="宋体"/>
              </a:rPr>
              <a:t>，从</a:t>
            </a:r>
            <a:r>
              <a:rPr sz="3200" spc="-15" dirty="0">
                <a:latin typeface="宋体"/>
                <a:cs typeface="宋体"/>
              </a:rPr>
              <a:t>机</a:t>
            </a:r>
            <a:r>
              <a:rPr sz="3200" dirty="0">
                <a:latin typeface="宋体"/>
                <a:cs typeface="宋体"/>
              </a:rPr>
              <a:t>器学</a:t>
            </a:r>
            <a:r>
              <a:rPr sz="3200" spc="-15" dirty="0">
                <a:latin typeface="宋体"/>
                <a:cs typeface="宋体"/>
              </a:rPr>
              <a:t>习</a:t>
            </a:r>
            <a:r>
              <a:rPr sz="3200" dirty="0">
                <a:latin typeface="宋体"/>
                <a:cs typeface="宋体"/>
              </a:rPr>
              <a:t>的角</a:t>
            </a:r>
            <a:r>
              <a:rPr sz="3200" spc="-15" dirty="0">
                <a:latin typeface="宋体"/>
                <a:cs typeface="宋体"/>
              </a:rPr>
              <a:t>度</a:t>
            </a:r>
            <a:r>
              <a:rPr sz="3200" dirty="0">
                <a:latin typeface="宋体"/>
                <a:cs typeface="宋体"/>
              </a:rPr>
              <a:t>看，</a:t>
            </a: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3200" spc="0" dirty="0">
                <a:latin typeface="宋体"/>
                <a:cs typeface="宋体"/>
              </a:rPr>
              <a:t>“误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”从</a:t>
            </a:r>
            <a:r>
              <a:rPr sz="3200" spc="-10" dirty="0">
                <a:latin typeface="宋体"/>
                <a:cs typeface="宋体"/>
              </a:rPr>
              <a:t>何</a:t>
            </a:r>
            <a:r>
              <a:rPr sz="3200" spc="0" dirty="0">
                <a:latin typeface="宋体"/>
                <a:cs typeface="宋体"/>
              </a:rPr>
              <a:t>而</a:t>
            </a:r>
            <a:r>
              <a:rPr sz="3200" spc="-10" dirty="0">
                <a:latin typeface="宋体"/>
                <a:cs typeface="宋体"/>
              </a:rPr>
              <a:t>来</a:t>
            </a:r>
            <a:r>
              <a:rPr sz="3200" dirty="0">
                <a:latin typeface="宋体"/>
                <a:cs typeface="宋体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36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方差分解 </a:t>
            </a:r>
            <a:r>
              <a:rPr lang="en-US" altLang="zh-CN" dirty="0"/>
              <a:t>(bias-variance decomposition)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C691CF4-AB11-46B3-98D8-0F22C41E12B0}"/>
              </a:ext>
            </a:extLst>
          </p:cNvPr>
          <p:cNvSpPr txBox="1"/>
          <p:nvPr/>
        </p:nvSpPr>
        <p:spPr>
          <a:xfrm>
            <a:off x="330809" y="1234516"/>
            <a:ext cx="778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回归任务</a:t>
            </a:r>
            <a:r>
              <a:rPr sz="2400" dirty="0">
                <a:latin typeface="宋体"/>
                <a:cs typeface="宋体"/>
              </a:rPr>
              <a:t>，泛</a:t>
            </a:r>
            <a:r>
              <a:rPr sz="2400" spc="-15" dirty="0">
                <a:latin typeface="宋体"/>
                <a:cs typeface="宋体"/>
              </a:rPr>
              <a:t>化</a:t>
            </a:r>
            <a:r>
              <a:rPr sz="2400" spc="-5" dirty="0">
                <a:latin typeface="宋体"/>
                <a:cs typeface="宋体"/>
              </a:rPr>
              <a:t>误差可通过“偏差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spc="-5" dirty="0">
                <a:latin typeface="宋体"/>
                <a:cs typeface="宋体"/>
              </a:rPr>
              <a:t>方差分解”拆解为：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982C20D-E8D5-4F1F-BD8D-81B76EF7B30D}"/>
              </a:ext>
            </a:extLst>
          </p:cNvPr>
          <p:cNvSpPr/>
          <p:nvPr/>
        </p:nvSpPr>
        <p:spPr>
          <a:xfrm>
            <a:off x="1821179" y="1609344"/>
            <a:ext cx="5077968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5F2B535-EA80-4BE7-B419-0A463251A6F4}"/>
              </a:ext>
            </a:extLst>
          </p:cNvPr>
          <p:cNvSpPr/>
          <p:nvPr/>
        </p:nvSpPr>
        <p:spPr>
          <a:xfrm>
            <a:off x="3423665" y="2277617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702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DAEC87B-CBAB-433E-B594-E99EA0FC16E2}"/>
              </a:ext>
            </a:extLst>
          </p:cNvPr>
          <p:cNvSpPr/>
          <p:nvPr/>
        </p:nvSpPr>
        <p:spPr>
          <a:xfrm>
            <a:off x="3892296" y="2298954"/>
            <a:ext cx="78105" cy="310515"/>
          </a:xfrm>
          <a:custGeom>
            <a:avLst/>
            <a:gdLst/>
            <a:ahLst/>
            <a:cxnLst/>
            <a:rect l="l" t="t" r="r" b="b"/>
            <a:pathLst>
              <a:path w="78104" h="310514">
                <a:moveTo>
                  <a:pt x="25907" y="232410"/>
                </a:moveTo>
                <a:lnTo>
                  <a:pt x="0" y="232410"/>
                </a:lnTo>
                <a:lnTo>
                  <a:pt x="38861" y="310134"/>
                </a:lnTo>
                <a:lnTo>
                  <a:pt x="71246" y="245364"/>
                </a:lnTo>
                <a:lnTo>
                  <a:pt x="25907" y="245364"/>
                </a:lnTo>
                <a:lnTo>
                  <a:pt x="25907" y="232410"/>
                </a:lnTo>
                <a:close/>
              </a:path>
              <a:path w="78104" h="310514">
                <a:moveTo>
                  <a:pt x="51815" y="0"/>
                </a:moveTo>
                <a:lnTo>
                  <a:pt x="25907" y="0"/>
                </a:lnTo>
                <a:lnTo>
                  <a:pt x="25907" y="245364"/>
                </a:lnTo>
                <a:lnTo>
                  <a:pt x="51815" y="245364"/>
                </a:lnTo>
                <a:lnTo>
                  <a:pt x="51815" y="0"/>
                </a:lnTo>
                <a:close/>
              </a:path>
              <a:path w="78104" h="310514">
                <a:moveTo>
                  <a:pt x="77723" y="232410"/>
                </a:moveTo>
                <a:lnTo>
                  <a:pt x="51815" y="232410"/>
                </a:lnTo>
                <a:lnTo>
                  <a:pt x="51815" y="245364"/>
                </a:lnTo>
                <a:lnTo>
                  <a:pt x="71246" y="245364"/>
                </a:lnTo>
                <a:lnTo>
                  <a:pt x="77723" y="2324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F18995-BAA6-41CA-82CC-B6819BFD4EF9}"/>
              </a:ext>
            </a:extLst>
          </p:cNvPr>
          <p:cNvGrpSpPr/>
          <p:nvPr/>
        </p:nvGrpSpPr>
        <p:grpSpPr>
          <a:xfrm>
            <a:off x="5045202" y="2247138"/>
            <a:ext cx="1080135" cy="1257427"/>
            <a:chOff x="5045202" y="2247138"/>
            <a:chExt cx="1080135" cy="1257427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8CBC2DA-360D-4647-AF16-C67C90838486}"/>
                </a:ext>
              </a:extLst>
            </p:cNvPr>
            <p:cNvSpPr/>
            <p:nvPr/>
          </p:nvSpPr>
          <p:spPr>
            <a:xfrm>
              <a:off x="5045202" y="2247138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E2A105DA-012E-4C2C-B955-2A9F4B0BEE25}"/>
                </a:ext>
              </a:extLst>
            </p:cNvPr>
            <p:cNvSpPr/>
            <p:nvPr/>
          </p:nvSpPr>
          <p:spPr>
            <a:xfrm>
              <a:off x="5537708" y="2266950"/>
              <a:ext cx="78105" cy="1237615"/>
            </a:xfrm>
            <a:custGeom>
              <a:avLst/>
              <a:gdLst/>
              <a:ahLst/>
              <a:cxnLst/>
              <a:rect l="l" t="t" r="r" b="b"/>
              <a:pathLst>
                <a:path w="78104" h="1237614">
                  <a:moveTo>
                    <a:pt x="25896" y="1159764"/>
                  </a:moveTo>
                  <a:lnTo>
                    <a:pt x="0" y="1159764"/>
                  </a:lnTo>
                  <a:lnTo>
                    <a:pt x="38862" y="1237488"/>
                  </a:lnTo>
                  <a:lnTo>
                    <a:pt x="71246" y="1172718"/>
                  </a:lnTo>
                  <a:lnTo>
                    <a:pt x="25908" y="1172718"/>
                  </a:lnTo>
                  <a:lnTo>
                    <a:pt x="25896" y="1159764"/>
                  </a:lnTo>
                  <a:close/>
                </a:path>
                <a:path w="78104" h="1237614">
                  <a:moveTo>
                    <a:pt x="50800" y="0"/>
                  </a:moveTo>
                  <a:lnTo>
                    <a:pt x="24892" y="0"/>
                  </a:lnTo>
                  <a:lnTo>
                    <a:pt x="25908" y="1172718"/>
                  </a:lnTo>
                  <a:lnTo>
                    <a:pt x="51816" y="1172718"/>
                  </a:lnTo>
                  <a:lnTo>
                    <a:pt x="50800" y="0"/>
                  </a:lnTo>
                  <a:close/>
                </a:path>
                <a:path w="78104" h="1237614">
                  <a:moveTo>
                    <a:pt x="77724" y="1159764"/>
                  </a:moveTo>
                  <a:lnTo>
                    <a:pt x="51804" y="1159764"/>
                  </a:lnTo>
                  <a:lnTo>
                    <a:pt x="51816" y="1172718"/>
                  </a:lnTo>
                  <a:lnTo>
                    <a:pt x="71246" y="1172718"/>
                  </a:lnTo>
                  <a:lnTo>
                    <a:pt x="77724" y="115976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8BC8E-0945-4070-8F7F-A59704F8CF88}"/>
              </a:ext>
            </a:extLst>
          </p:cNvPr>
          <p:cNvGrpSpPr/>
          <p:nvPr/>
        </p:nvGrpSpPr>
        <p:grpSpPr>
          <a:xfrm>
            <a:off x="6422897" y="2250185"/>
            <a:ext cx="360045" cy="2228215"/>
            <a:chOff x="6422897" y="2250185"/>
            <a:chExt cx="360045" cy="2228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3CCD013-81FD-44EB-8D0B-59A4116CB842}"/>
                </a:ext>
              </a:extLst>
            </p:cNvPr>
            <p:cNvSpPr/>
            <p:nvPr/>
          </p:nvSpPr>
          <p:spPr>
            <a:xfrm>
              <a:off x="6422897" y="2250185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60045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29E9AF9-7D98-44C6-BE38-6B380F8F2822}"/>
                </a:ext>
              </a:extLst>
            </p:cNvPr>
            <p:cNvSpPr/>
            <p:nvPr/>
          </p:nvSpPr>
          <p:spPr>
            <a:xfrm>
              <a:off x="6630669" y="2257805"/>
              <a:ext cx="78105" cy="2220595"/>
            </a:xfrm>
            <a:custGeom>
              <a:avLst/>
              <a:gdLst/>
              <a:ahLst/>
              <a:cxnLst/>
              <a:rect l="l" t="t" r="r" b="b"/>
              <a:pathLst>
                <a:path w="78104" h="2220595">
                  <a:moveTo>
                    <a:pt x="25873" y="2142405"/>
                  </a:moveTo>
                  <a:lnTo>
                    <a:pt x="0" y="2142490"/>
                  </a:lnTo>
                  <a:lnTo>
                    <a:pt x="38989" y="2220087"/>
                  </a:lnTo>
                  <a:lnTo>
                    <a:pt x="71215" y="2155317"/>
                  </a:lnTo>
                  <a:lnTo>
                    <a:pt x="25908" y="2155317"/>
                  </a:lnTo>
                  <a:lnTo>
                    <a:pt x="25873" y="2142405"/>
                  </a:lnTo>
                  <a:close/>
                </a:path>
                <a:path w="78104" h="2220595">
                  <a:moveTo>
                    <a:pt x="51781" y="2142320"/>
                  </a:moveTo>
                  <a:lnTo>
                    <a:pt x="25873" y="2142405"/>
                  </a:lnTo>
                  <a:lnTo>
                    <a:pt x="25908" y="2155317"/>
                  </a:lnTo>
                  <a:lnTo>
                    <a:pt x="51816" y="2155190"/>
                  </a:lnTo>
                  <a:lnTo>
                    <a:pt x="51781" y="2142320"/>
                  </a:lnTo>
                  <a:close/>
                </a:path>
                <a:path w="78104" h="2220595">
                  <a:moveTo>
                    <a:pt x="77724" y="2142236"/>
                  </a:moveTo>
                  <a:lnTo>
                    <a:pt x="51781" y="2142320"/>
                  </a:lnTo>
                  <a:lnTo>
                    <a:pt x="51816" y="2155190"/>
                  </a:lnTo>
                  <a:lnTo>
                    <a:pt x="25908" y="2155317"/>
                  </a:lnTo>
                  <a:lnTo>
                    <a:pt x="71215" y="2155317"/>
                  </a:lnTo>
                  <a:lnTo>
                    <a:pt x="77724" y="2142236"/>
                  </a:lnTo>
                  <a:close/>
                </a:path>
                <a:path w="78104" h="2220595">
                  <a:moveTo>
                    <a:pt x="45974" y="0"/>
                  </a:moveTo>
                  <a:lnTo>
                    <a:pt x="20066" y="0"/>
                  </a:lnTo>
                  <a:lnTo>
                    <a:pt x="25873" y="2142405"/>
                  </a:lnTo>
                  <a:lnTo>
                    <a:pt x="51781" y="2142320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184797-D857-4F00-807E-BFC2ABCA34CD}"/>
              </a:ext>
            </a:extLst>
          </p:cNvPr>
          <p:cNvGrpSpPr/>
          <p:nvPr/>
        </p:nvGrpSpPr>
        <p:grpSpPr>
          <a:xfrm>
            <a:off x="290575" y="2607564"/>
            <a:ext cx="4508628" cy="689356"/>
            <a:chOff x="290575" y="2607564"/>
            <a:chExt cx="4508628" cy="689356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E9E5489-73F5-4B8D-8D5A-BD1BA4FDDC0E}"/>
                </a:ext>
              </a:extLst>
            </p:cNvPr>
            <p:cNvSpPr/>
            <p:nvPr/>
          </p:nvSpPr>
          <p:spPr>
            <a:xfrm>
              <a:off x="1821179" y="2607564"/>
              <a:ext cx="2977896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1126148-4923-49E4-8EBB-E356AADCE9B1}"/>
                </a:ext>
              </a:extLst>
            </p:cNvPr>
            <p:cNvSpPr/>
            <p:nvPr/>
          </p:nvSpPr>
          <p:spPr>
            <a:xfrm>
              <a:off x="1694688" y="2712720"/>
              <a:ext cx="3104515" cy="584200"/>
            </a:xfrm>
            <a:custGeom>
              <a:avLst/>
              <a:gdLst/>
              <a:ahLst/>
              <a:cxnLst/>
              <a:rect l="l" t="t" r="r" b="b"/>
              <a:pathLst>
                <a:path w="3104515" h="584200">
                  <a:moveTo>
                    <a:pt x="0" y="583691"/>
                  </a:moveTo>
                  <a:lnTo>
                    <a:pt x="3104388" y="583691"/>
                  </a:lnTo>
                  <a:lnTo>
                    <a:pt x="3104388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8F46425E-B679-4AD4-B0EC-66566C2E9871}"/>
                </a:ext>
              </a:extLst>
            </p:cNvPr>
            <p:cNvSpPr txBox="1"/>
            <p:nvPr/>
          </p:nvSpPr>
          <p:spPr>
            <a:xfrm>
              <a:off x="290575" y="2750312"/>
              <a:ext cx="1272540" cy="448945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2700" marR="5080">
                <a:lnSpc>
                  <a:spcPts val="1650"/>
                </a:lnSpc>
                <a:spcBef>
                  <a:spcPts val="185"/>
                </a:spcBef>
              </a:pP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期望输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出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与真实 输出的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差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别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617E71-17E0-4657-A049-A0EAD820762C}"/>
              </a:ext>
            </a:extLst>
          </p:cNvPr>
          <p:cNvGrpSpPr/>
          <p:nvPr/>
        </p:nvGrpSpPr>
        <p:grpSpPr>
          <a:xfrm>
            <a:off x="324104" y="3503676"/>
            <a:ext cx="5962903" cy="701040"/>
            <a:chOff x="324104" y="3503676"/>
            <a:chExt cx="5962903" cy="70104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090D534-29BD-462E-B399-E2EC037DCE26}"/>
                </a:ext>
              </a:extLst>
            </p:cNvPr>
            <p:cNvSpPr/>
            <p:nvPr/>
          </p:nvSpPr>
          <p:spPr>
            <a:xfrm>
              <a:off x="1926335" y="3503676"/>
              <a:ext cx="4360164" cy="667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697EC46-A633-40CF-8C44-7E4CCA9774E2}"/>
                </a:ext>
              </a:extLst>
            </p:cNvPr>
            <p:cNvSpPr/>
            <p:nvPr/>
          </p:nvSpPr>
          <p:spPr>
            <a:xfrm>
              <a:off x="1892807" y="3503676"/>
              <a:ext cx="4394200" cy="668020"/>
            </a:xfrm>
            <a:custGeom>
              <a:avLst/>
              <a:gdLst/>
              <a:ahLst/>
              <a:cxnLst/>
              <a:rect l="l" t="t" r="r" b="b"/>
              <a:pathLst>
                <a:path w="4394200" h="668020">
                  <a:moveTo>
                    <a:pt x="0" y="667512"/>
                  </a:moveTo>
                  <a:lnTo>
                    <a:pt x="4393692" y="667512"/>
                  </a:lnTo>
                  <a:lnTo>
                    <a:pt x="439369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solidFill>
              <a:srgbClr val="0000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7176526-F017-4764-9390-CC2329676964}"/>
                </a:ext>
              </a:extLst>
            </p:cNvPr>
            <p:cNvSpPr txBox="1"/>
            <p:nvPr/>
          </p:nvSpPr>
          <p:spPr>
            <a:xfrm>
              <a:off x="324104" y="3543046"/>
              <a:ext cx="1449070" cy="6616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marR="5080" algn="just">
                <a:lnSpc>
                  <a:spcPct val="98900"/>
                </a:lnSpc>
                <a:spcBef>
                  <a:spcPts val="120"/>
                </a:spcBef>
              </a:pP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同样大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小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的训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练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集 的变动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，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所导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致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 性能变化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804983-B193-4C01-B880-067EB75D77A9}"/>
              </a:ext>
            </a:extLst>
          </p:cNvPr>
          <p:cNvGrpSpPr/>
          <p:nvPr/>
        </p:nvGrpSpPr>
        <p:grpSpPr>
          <a:xfrm>
            <a:off x="5524500" y="3951223"/>
            <a:ext cx="2817113" cy="1184656"/>
            <a:chOff x="5524500" y="3951223"/>
            <a:chExt cx="2817113" cy="1184656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3B3F34ED-C37A-418C-A261-ACDFA24492DB}"/>
                </a:ext>
              </a:extLst>
            </p:cNvPr>
            <p:cNvSpPr/>
            <p:nvPr/>
          </p:nvSpPr>
          <p:spPr>
            <a:xfrm>
              <a:off x="5574791" y="4489703"/>
              <a:ext cx="2499360" cy="646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A7009AB-92D1-4EC3-B1BB-E1850DF9D71B}"/>
                </a:ext>
              </a:extLst>
            </p:cNvPr>
            <p:cNvSpPr/>
            <p:nvPr/>
          </p:nvSpPr>
          <p:spPr>
            <a:xfrm>
              <a:off x="5524500" y="4520184"/>
              <a:ext cx="2550160" cy="584200"/>
            </a:xfrm>
            <a:custGeom>
              <a:avLst/>
              <a:gdLst/>
              <a:ahLst/>
              <a:cxnLst/>
              <a:rect l="l" t="t" r="r" b="b"/>
              <a:pathLst>
                <a:path w="2550159" h="584200">
                  <a:moveTo>
                    <a:pt x="0" y="583692"/>
                  </a:moveTo>
                  <a:lnTo>
                    <a:pt x="2549652" y="583692"/>
                  </a:lnTo>
                  <a:lnTo>
                    <a:pt x="2549652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878D983-8598-442C-9A81-A65828BDBDE6}"/>
                </a:ext>
              </a:extLst>
            </p:cNvPr>
            <p:cNvSpPr txBox="1"/>
            <p:nvPr/>
          </p:nvSpPr>
          <p:spPr>
            <a:xfrm>
              <a:off x="6892543" y="3951223"/>
              <a:ext cx="1449070" cy="448309"/>
            </a:xfrm>
            <a:prstGeom prst="rect">
              <a:avLst/>
            </a:prstGeom>
          </p:spPr>
          <p:txBody>
            <a:bodyPr vert="horz" wrap="square" lIns="0" tIns="24130" rIns="0" bIns="0" rtlCol="0">
              <a:spAutoFit/>
            </a:bodyPr>
            <a:lstStyle/>
            <a:p>
              <a:pPr marL="12700" marR="5080">
                <a:lnSpc>
                  <a:spcPts val="1639"/>
                </a:lnSpc>
                <a:spcBef>
                  <a:spcPts val="190"/>
                </a:spcBef>
              </a:pP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训练样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本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的标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与 真实标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有区别</a:t>
              </a:r>
              <a:endParaRPr sz="1400">
                <a:latin typeface="宋体"/>
                <a:cs typeface="宋体"/>
              </a:endParaRPr>
            </a:p>
          </p:txBody>
        </p:sp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B66DC4EC-D315-424B-B2FF-2E07ED5EE6DB}"/>
              </a:ext>
            </a:extLst>
          </p:cNvPr>
          <p:cNvSpPr txBox="1"/>
          <p:nvPr/>
        </p:nvSpPr>
        <p:spPr>
          <a:xfrm>
            <a:off x="2766822" y="4608957"/>
            <a:ext cx="2515870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表达了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当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前任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务上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任何学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习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算法 所能达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到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的期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望泛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化误差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下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界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2FBA63-6121-4B21-B91E-747FD0CD7F31}"/>
              </a:ext>
            </a:extLst>
          </p:cNvPr>
          <p:cNvSpPr txBox="1"/>
          <p:nvPr/>
        </p:nvSpPr>
        <p:spPr>
          <a:xfrm>
            <a:off x="419735" y="5487158"/>
            <a:ext cx="8304530" cy="79444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 marR="277495">
              <a:lnSpc>
                <a:spcPts val="2810"/>
              </a:lnSpc>
              <a:spcBef>
                <a:spcPts val="595"/>
              </a:spcBef>
            </a:pPr>
            <a:r>
              <a:rPr sz="2400" b="1" dirty="0">
                <a:latin typeface="宋体"/>
                <a:cs typeface="宋体"/>
              </a:rPr>
              <a:t>泛化性能</a:t>
            </a:r>
            <a:r>
              <a:rPr sz="2400" dirty="0">
                <a:latin typeface="宋体"/>
                <a:cs typeface="宋体"/>
              </a:rPr>
              <a:t>是由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学习算法的能力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数据的充分性</a:t>
            </a:r>
            <a:r>
              <a:rPr sz="2400" dirty="0">
                <a:latin typeface="宋体"/>
                <a:cs typeface="宋体"/>
              </a:rPr>
              <a:t>以及</a:t>
            </a: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学习任务 本身的难度</a:t>
            </a:r>
            <a:r>
              <a:rPr sz="2400" dirty="0">
                <a:latin typeface="宋体"/>
                <a:cs typeface="宋体"/>
              </a:rPr>
              <a:t>共同决定</a:t>
            </a:r>
          </a:p>
        </p:txBody>
      </p:sp>
    </p:spTree>
    <p:extLst>
      <p:ext uri="{BB962C8B-B14F-4D97-AF65-F5344CB8AC3E}">
        <p14:creationId xmlns:p14="http://schemas.microsoft.com/office/powerpoint/2010/main" val="21637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方差窘境 </a:t>
            </a:r>
            <a:r>
              <a:rPr lang="en-US" altLang="zh-CN" dirty="0"/>
              <a:t>(bias-variance dillema)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DD5C6E-4016-4047-BE3B-2D260EE18043}"/>
              </a:ext>
            </a:extLst>
          </p:cNvPr>
          <p:cNvSpPr/>
          <p:nvPr/>
        </p:nvSpPr>
        <p:spPr>
          <a:xfrm>
            <a:off x="4613147" y="1886711"/>
            <a:ext cx="4226052" cy="3225616"/>
          </a:xfrm>
          <a:prstGeom prst="rect">
            <a:avLst/>
          </a:prstGeom>
          <a:blipFill>
            <a:blip r:embed="rId2" cstate="print"/>
            <a:stretch>
              <a:fillRect b="-133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20874FC-10F4-4F99-AEBF-1DC37375DA9C}"/>
              </a:ext>
            </a:extLst>
          </p:cNvPr>
          <p:cNvSpPr txBox="1">
            <a:spLocks/>
          </p:cNvSpPr>
          <p:nvPr/>
        </p:nvSpPr>
        <p:spPr>
          <a:xfrm>
            <a:off x="304802" y="2309261"/>
            <a:ext cx="5051590" cy="3359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634" indent="-286385">
              <a:lnSpc>
                <a:spcPts val="2605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spc="-5" dirty="0"/>
              <a:t>训练不足时，学习器拟合能</a:t>
            </a:r>
            <a:br>
              <a:rPr lang="en-US" altLang="zh-CN" sz="2200" spc="-5" dirty="0"/>
            </a:br>
            <a:r>
              <a:rPr lang="zh-CN" altLang="en-US" sz="2200" spc="-5" dirty="0"/>
              <a:t>力不强，偏差主导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50"/>
              </a:spcBef>
              <a:tabLst>
                <a:tab pos="508000" algn="l"/>
                <a:tab pos="4662488" algn="l"/>
              </a:tabLst>
            </a:pPr>
            <a:endParaRPr lang="zh-CN" altLang="en-US" sz="23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ct val="9860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随</a:t>
            </a:r>
            <a:r>
              <a:rPr lang="zh-CN" altLang="en-US" sz="2200" spc="-5" dirty="0"/>
              <a:t>着训</a:t>
            </a:r>
            <a:r>
              <a:rPr lang="zh-CN" altLang="en-US" sz="2200" dirty="0"/>
              <a:t>练</a:t>
            </a:r>
            <a:r>
              <a:rPr lang="zh-CN" altLang="en-US" sz="2200" spc="-5" dirty="0"/>
              <a:t>程</a:t>
            </a:r>
            <a:r>
              <a:rPr lang="zh-CN" altLang="en-US" sz="2200" dirty="0"/>
              <a:t>度</a:t>
            </a:r>
            <a:r>
              <a:rPr lang="zh-CN" altLang="en-US" sz="2200" spc="-5" dirty="0"/>
              <a:t>加深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</a:t>
            </a:r>
            <a:r>
              <a:rPr lang="zh-CN" altLang="en-US" sz="2200" dirty="0"/>
              <a:t>习</a:t>
            </a:r>
            <a:r>
              <a:rPr lang="zh-CN" altLang="en-US" sz="2200" spc="-5" dirty="0"/>
              <a:t>器</a:t>
            </a:r>
            <a:br>
              <a:rPr lang="en-US" altLang="zh-CN" sz="2200" spc="-5" dirty="0"/>
            </a:br>
            <a:r>
              <a:rPr lang="zh-CN" altLang="en-US" sz="2200" dirty="0"/>
              <a:t>拟</a:t>
            </a:r>
            <a:r>
              <a:rPr lang="zh-CN" altLang="en-US" sz="2200" spc="-5" dirty="0"/>
              <a:t>合能</a:t>
            </a:r>
            <a:r>
              <a:rPr lang="zh-CN" altLang="en-US" sz="2200" dirty="0"/>
              <a:t>力</a:t>
            </a:r>
            <a:r>
              <a:rPr lang="zh-CN" altLang="en-US" sz="2200" spc="-5" dirty="0"/>
              <a:t>逐</a:t>
            </a:r>
            <a:r>
              <a:rPr lang="zh-CN" altLang="en-US" sz="2200" dirty="0"/>
              <a:t>渐</a:t>
            </a:r>
            <a:r>
              <a:rPr lang="zh-CN" altLang="en-US" sz="2200" spc="-5" dirty="0"/>
              <a:t>增强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方</a:t>
            </a:r>
            <a:r>
              <a:rPr lang="zh-CN" altLang="en-US" sz="2200" dirty="0"/>
              <a:t>差</a:t>
            </a:r>
            <a:r>
              <a:rPr lang="zh-CN" altLang="en-US" sz="2200" spc="-5" dirty="0"/>
              <a:t>逐</a:t>
            </a:r>
            <a:br>
              <a:rPr lang="en-US" altLang="zh-CN" sz="2200" spc="-5" dirty="0"/>
            </a:br>
            <a:r>
              <a:rPr lang="zh-CN" altLang="en-US" sz="2200" spc="-5" dirty="0"/>
              <a:t>渐主导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"/>
              <a:tabLst>
                <a:tab pos="508000" algn="l"/>
                <a:tab pos="4662488" algn="l"/>
              </a:tabLst>
            </a:pPr>
            <a:endParaRPr lang="zh-CN" altLang="en-US" sz="24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ts val="257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训</a:t>
            </a:r>
            <a:r>
              <a:rPr lang="zh-CN" altLang="en-US" sz="2200" spc="-5" dirty="0"/>
              <a:t>练充</a:t>
            </a:r>
            <a:r>
              <a:rPr lang="zh-CN" altLang="en-US" sz="2200" dirty="0"/>
              <a:t>足</a:t>
            </a:r>
            <a:r>
              <a:rPr lang="zh-CN" altLang="en-US" sz="2200" spc="-5" dirty="0"/>
              <a:t>后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学习</a:t>
            </a:r>
            <a:r>
              <a:rPr lang="zh-CN" altLang="en-US" sz="2200" dirty="0"/>
              <a:t>器</a:t>
            </a:r>
            <a:r>
              <a:rPr lang="zh-CN" altLang="en-US" sz="2200" spc="-5" dirty="0"/>
              <a:t>的</a:t>
            </a:r>
            <a:r>
              <a:rPr lang="zh-CN" altLang="en-US" sz="2200" dirty="0"/>
              <a:t>拟</a:t>
            </a:r>
            <a:r>
              <a:rPr lang="zh-CN" altLang="en-US" sz="2200" spc="-5" dirty="0"/>
              <a:t>合</a:t>
            </a:r>
            <a:br>
              <a:rPr lang="en-US" altLang="zh-CN" sz="2200" spc="-5" dirty="0"/>
            </a:br>
            <a:r>
              <a:rPr lang="zh-CN" altLang="en-US" sz="2200" spc="-5" dirty="0"/>
              <a:t>能力很强，方差主导</a:t>
            </a:r>
            <a:endParaRPr lang="zh-CN" altLang="en-US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797D6-1647-4321-8327-0606B64995E3}"/>
              </a:ext>
            </a:extLst>
          </p:cNvPr>
          <p:cNvSpPr txBox="1"/>
          <p:nvPr/>
        </p:nvSpPr>
        <p:spPr>
          <a:xfrm>
            <a:off x="4909704" y="5112327"/>
            <a:ext cx="4010891" cy="6442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泛化误差与偏差、方差关系示意图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3624C5-C6CD-402F-B553-3D189848DB76}"/>
              </a:ext>
            </a:extLst>
          </p:cNvPr>
          <p:cNvSpPr/>
          <p:nvPr/>
        </p:nvSpPr>
        <p:spPr>
          <a:xfrm>
            <a:off x="304802" y="1276147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sz="2800" b="1" dirty="0"/>
              <a:t>一般而言，偏差与方差存在冲突：</a:t>
            </a:r>
          </a:p>
        </p:txBody>
      </p:sp>
    </p:spTree>
    <p:extLst>
      <p:ext uri="{BB962C8B-B14F-4D97-AF65-F5344CB8AC3E}">
        <p14:creationId xmlns:p14="http://schemas.microsoft.com/office/powerpoint/2010/main" val="31988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泛化误差 </a:t>
            </a:r>
            <a:r>
              <a:rPr lang="en-US" altLang="zh-CN" dirty="0"/>
              <a:t>vs. </a:t>
            </a:r>
            <a:r>
              <a:rPr lang="zh-CN" altLang="en-US" dirty="0"/>
              <a:t>经验误差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0760BE2-8526-448E-A346-895F0570E97B}"/>
              </a:ext>
            </a:extLst>
          </p:cNvPr>
          <p:cNvSpPr txBox="1"/>
          <p:nvPr/>
        </p:nvSpPr>
        <p:spPr>
          <a:xfrm>
            <a:off x="1097049" y="1604327"/>
            <a:ext cx="6731634" cy="36493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泛化误差</a:t>
            </a:r>
            <a:r>
              <a:rPr sz="2400" dirty="0">
                <a:latin typeface="宋体"/>
                <a:cs typeface="宋体"/>
              </a:rPr>
              <a:t>：在“未来”样本上的误差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经验误差</a:t>
            </a:r>
            <a:r>
              <a:rPr sz="2400" dirty="0">
                <a:latin typeface="宋体"/>
                <a:cs typeface="宋体"/>
              </a:rPr>
              <a:t>：在训练集上的误差，亦称“训练误差”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059815" indent="-394970">
              <a:lnSpc>
                <a:spcPct val="100000"/>
              </a:lnSpc>
              <a:spcBef>
                <a:spcPts val="1695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泛化误差越小越好</a:t>
            </a:r>
          </a:p>
          <a:p>
            <a:pPr marL="1059815" indent="-394970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经验误差是否越小越好？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  <a:tabLst>
                <a:tab pos="1602105" algn="l"/>
              </a:tabLst>
            </a:pPr>
            <a:r>
              <a:rPr sz="2800" spc="-10" dirty="0">
                <a:latin typeface="Verdana"/>
                <a:cs typeface="Verdana"/>
              </a:rPr>
              <a:t>NO!	</a:t>
            </a:r>
            <a:r>
              <a:rPr sz="2800" dirty="0">
                <a:latin typeface="宋体"/>
                <a:cs typeface="宋体"/>
              </a:rPr>
              <a:t>因为会出</a:t>
            </a:r>
            <a:r>
              <a:rPr sz="2800" spc="-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b="1" dirty="0">
                <a:solidFill>
                  <a:srgbClr val="0000FF"/>
                </a:solidFill>
                <a:latin typeface="Microsoft JhengHei"/>
                <a:cs typeface="Microsoft JhengHei"/>
              </a:rPr>
              <a:t>过拟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合</a:t>
            </a:r>
            <a:r>
              <a:rPr sz="2800" spc="-10" dirty="0">
                <a:latin typeface="宋体"/>
                <a:cs typeface="宋体"/>
              </a:rPr>
              <a:t>”</a:t>
            </a:r>
            <a:r>
              <a:rPr sz="2000" spc="-10" dirty="0">
                <a:latin typeface="Verdana"/>
                <a:cs typeface="Verdana"/>
              </a:rPr>
              <a:t>(overfitting)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874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过拟合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(overfitting) vs.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欠拟合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(underfitting)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9E34A88-0C7F-420C-BF7E-E90C46736F5E}"/>
              </a:ext>
            </a:extLst>
          </p:cNvPr>
          <p:cNvSpPr/>
          <p:nvPr/>
        </p:nvSpPr>
        <p:spPr>
          <a:xfrm>
            <a:off x="478051" y="1209639"/>
            <a:ext cx="8269224" cy="4453406"/>
          </a:xfrm>
          <a:prstGeom prst="rect">
            <a:avLst/>
          </a:prstGeom>
          <a:blipFill>
            <a:blip r:embed="rId2" cstate="print"/>
            <a:stretch>
              <a:fillRect b="-117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A49D22-FA1A-4FBD-8A27-FA00CA33319A}"/>
              </a:ext>
            </a:extLst>
          </p:cNvPr>
          <p:cNvSpPr txBox="1"/>
          <p:nvPr/>
        </p:nvSpPr>
        <p:spPr>
          <a:xfrm>
            <a:off x="602672" y="5865668"/>
            <a:ext cx="8026977" cy="7065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过拟合、欠拟合直观对比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0B6D5E-84A2-4468-BF95-2903CE5BAF9E}"/>
              </a:ext>
            </a:extLst>
          </p:cNvPr>
          <p:cNvGrpSpPr/>
          <p:nvPr/>
        </p:nvGrpSpPr>
        <p:grpSpPr>
          <a:xfrm>
            <a:off x="5486400" y="2590453"/>
            <a:ext cx="638555" cy="2398776"/>
            <a:chOff x="5486400" y="2590453"/>
            <a:chExt cx="638555" cy="2398776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0D3A90B-A1C8-4CD5-9A29-1B9C11CF4AA7}"/>
                </a:ext>
              </a:extLst>
            </p:cNvPr>
            <p:cNvSpPr/>
            <p:nvPr/>
          </p:nvSpPr>
          <p:spPr>
            <a:xfrm>
              <a:off x="5486400" y="2590453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96DC87F-B8FE-4168-80C5-309EA7721FF4}"/>
                </a:ext>
              </a:extLst>
            </p:cNvPr>
            <p:cNvSpPr/>
            <p:nvPr/>
          </p:nvSpPr>
          <p:spPr>
            <a:xfrm>
              <a:off x="5500115" y="3576481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08D0497-815A-4BF7-B0B0-509C53C68B08}"/>
                </a:ext>
              </a:extLst>
            </p:cNvPr>
            <p:cNvSpPr/>
            <p:nvPr/>
          </p:nvSpPr>
          <p:spPr>
            <a:xfrm>
              <a:off x="5500115" y="4577749"/>
              <a:ext cx="624840" cy="411480"/>
            </a:xfrm>
            <a:custGeom>
              <a:avLst/>
              <a:gdLst/>
              <a:ahLst/>
              <a:cxnLst/>
              <a:rect l="l" t="t" r="r" b="b"/>
              <a:pathLst>
                <a:path w="624839" h="411479">
                  <a:moveTo>
                    <a:pt x="0" y="102869"/>
                  </a:moveTo>
                  <a:lnTo>
                    <a:pt x="419100" y="102869"/>
                  </a:lnTo>
                  <a:lnTo>
                    <a:pt x="419100" y="0"/>
                  </a:lnTo>
                  <a:lnTo>
                    <a:pt x="624840" y="205739"/>
                  </a:lnTo>
                  <a:lnTo>
                    <a:pt x="419100" y="411479"/>
                  </a:lnTo>
                  <a:lnTo>
                    <a:pt x="419100" y="308609"/>
                  </a:lnTo>
                  <a:lnTo>
                    <a:pt x="0" y="308609"/>
                  </a:lnTo>
                  <a:lnTo>
                    <a:pt x="0" y="102869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评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92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F5D31D-90C2-496B-B6B9-51E68C43CC44}"/>
              </a:ext>
            </a:extLst>
          </p:cNvPr>
          <p:cNvSpPr txBox="1"/>
          <p:nvPr/>
        </p:nvSpPr>
        <p:spPr>
          <a:xfrm>
            <a:off x="797783" y="1668665"/>
            <a:ext cx="5959475" cy="380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宋体"/>
                <a:cs typeface="宋体"/>
              </a:rPr>
              <a:t>关键：</a:t>
            </a:r>
            <a:r>
              <a:rPr sz="2800" dirty="0">
                <a:latin typeface="宋体"/>
                <a:cs typeface="宋体"/>
              </a:rPr>
              <a:t>怎么</a:t>
            </a:r>
            <a:r>
              <a:rPr sz="2800" spc="-5" dirty="0">
                <a:latin typeface="宋体"/>
                <a:cs typeface="宋体"/>
              </a:rPr>
              <a:t>获得</a:t>
            </a:r>
            <a:r>
              <a:rPr sz="2800" spc="0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测试</a:t>
            </a:r>
            <a:r>
              <a:rPr sz="2800" spc="0" dirty="0">
                <a:latin typeface="宋体"/>
                <a:cs typeface="宋体"/>
              </a:rPr>
              <a:t>集</a:t>
            </a:r>
            <a:r>
              <a:rPr sz="2800" spc="-5" dirty="0">
                <a:latin typeface="宋体"/>
                <a:cs typeface="宋体"/>
              </a:rPr>
              <a:t>”</a:t>
            </a:r>
            <a:r>
              <a:rPr sz="2000" spc="-5" dirty="0">
                <a:latin typeface="Verdana"/>
                <a:cs typeface="Verdana"/>
              </a:rPr>
              <a:t>(test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r>
              <a:rPr sz="2000" spc="250" dirty="0">
                <a:latin typeface="Verdana"/>
                <a:cs typeface="Verdana"/>
              </a:rPr>
              <a:t> </a:t>
            </a:r>
            <a:r>
              <a:rPr sz="2800" spc="-5" dirty="0">
                <a:latin typeface="宋体"/>
                <a:cs typeface="宋体"/>
              </a:rPr>
              <a:t>？</a:t>
            </a:r>
            <a:endParaRPr sz="2800" dirty="0">
              <a:latin typeface="宋体"/>
              <a:cs typeface="宋体"/>
            </a:endParaRPr>
          </a:p>
          <a:p>
            <a:pPr marL="402590">
              <a:lnSpc>
                <a:spcPct val="100000"/>
              </a:lnSpc>
              <a:spcBef>
                <a:spcPts val="2445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测试集应该与训练集“互斥”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b="1" dirty="0">
                <a:latin typeface="宋体"/>
                <a:cs typeface="宋体"/>
              </a:rPr>
              <a:t>常</a:t>
            </a:r>
            <a:r>
              <a:rPr sz="2800" b="1" spc="-5" dirty="0">
                <a:latin typeface="宋体"/>
                <a:cs typeface="宋体"/>
              </a:rPr>
              <a:t>见方法：</a:t>
            </a:r>
            <a:endParaRPr sz="2800" b="1" dirty="0">
              <a:latin typeface="宋体"/>
              <a:cs typeface="宋体"/>
            </a:endParaRPr>
          </a:p>
          <a:p>
            <a:pPr marL="924560" indent="-342900">
              <a:lnSpc>
                <a:spcPct val="100000"/>
              </a:lnSpc>
              <a:spcBef>
                <a:spcPts val="2085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spc="-5" dirty="0">
                <a:latin typeface="宋体"/>
                <a:cs typeface="宋体"/>
              </a:rPr>
              <a:t>留出</a:t>
            </a:r>
            <a:r>
              <a:rPr sz="2400" dirty="0">
                <a:latin typeface="宋体"/>
                <a:cs typeface="宋体"/>
              </a:rPr>
              <a:t>法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(hold-out)</a:t>
            </a: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交叉验证法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(cross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validation)</a:t>
            </a:r>
            <a:endParaRPr sz="2000" dirty="0">
              <a:latin typeface="Verdana"/>
              <a:cs typeface="Verdana"/>
            </a:endParaRP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自助法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(bootstrap)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91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留</a:t>
            </a:r>
            <a:r>
              <a:rPr lang="zh-CN" altLang="en-US" spc="-5" dirty="0">
                <a:latin typeface="宋体"/>
                <a:cs typeface="宋体"/>
              </a:rPr>
              <a:t>出法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77D0B-9F5F-42AF-ABB6-AEEE5DACFC25}"/>
              </a:ext>
            </a:extLst>
          </p:cNvPr>
          <p:cNvSpPr txBox="1">
            <a:spLocks/>
          </p:cNvSpPr>
          <p:nvPr/>
        </p:nvSpPr>
        <p:spPr>
          <a:xfrm>
            <a:off x="3297174" y="1319641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0" spc="-5">
                <a:latin typeface="宋体"/>
                <a:cs typeface="宋体"/>
              </a:rPr>
              <a:t>拥有的数据集</a:t>
            </a:r>
            <a:endParaRPr lang="zh-CN" altLang="en-US"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6C54A2-7308-4442-8CAC-133A983D3DF3}"/>
              </a:ext>
            </a:extLst>
          </p:cNvPr>
          <p:cNvSpPr/>
          <p:nvPr/>
        </p:nvSpPr>
        <p:spPr>
          <a:xfrm>
            <a:off x="1500632" y="1771303"/>
            <a:ext cx="5542915" cy="678180"/>
          </a:xfrm>
          <a:custGeom>
            <a:avLst/>
            <a:gdLst/>
            <a:ahLst/>
            <a:cxnLst/>
            <a:rect l="l" t="t" r="r" b="b"/>
            <a:pathLst>
              <a:path w="5542915" h="678180">
                <a:moveTo>
                  <a:pt x="0" y="678179"/>
                </a:moveTo>
                <a:lnTo>
                  <a:pt x="1491" y="600413"/>
                </a:lnTo>
                <a:lnTo>
                  <a:pt x="5739" y="529034"/>
                </a:lnTo>
                <a:lnTo>
                  <a:pt x="12406" y="466075"/>
                </a:lnTo>
                <a:lnTo>
                  <a:pt x="21155" y="413568"/>
                </a:lnTo>
                <a:lnTo>
                  <a:pt x="31648" y="373546"/>
                </a:lnTo>
                <a:lnTo>
                  <a:pt x="56515" y="339089"/>
                </a:lnTo>
                <a:lnTo>
                  <a:pt x="2714879" y="339089"/>
                </a:lnTo>
                <a:lnTo>
                  <a:pt x="2727846" y="330137"/>
                </a:lnTo>
                <a:lnTo>
                  <a:pt x="2750238" y="264611"/>
                </a:lnTo>
                <a:lnTo>
                  <a:pt x="2758987" y="212104"/>
                </a:lnTo>
                <a:lnTo>
                  <a:pt x="2765654" y="149145"/>
                </a:lnTo>
                <a:lnTo>
                  <a:pt x="2769902" y="77766"/>
                </a:lnTo>
                <a:lnTo>
                  <a:pt x="2771394" y="0"/>
                </a:lnTo>
                <a:lnTo>
                  <a:pt x="2772885" y="77766"/>
                </a:lnTo>
                <a:lnTo>
                  <a:pt x="2777133" y="149145"/>
                </a:lnTo>
                <a:lnTo>
                  <a:pt x="2783800" y="212104"/>
                </a:lnTo>
                <a:lnTo>
                  <a:pt x="2792549" y="264611"/>
                </a:lnTo>
                <a:lnTo>
                  <a:pt x="2803042" y="304633"/>
                </a:lnTo>
                <a:lnTo>
                  <a:pt x="2827909" y="339089"/>
                </a:lnTo>
                <a:lnTo>
                  <a:pt x="5486273" y="339089"/>
                </a:lnTo>
                <a:lnTo>
                  <a:pt x="5499240" y="348042"/>
                </a:lnTo>
                <a:lnTo>
                  <a:pt x="5521632" y="413568"/>
                </a:lnTo>
                <a:lnTo>
                  <a:pt x="5530381" y="466075"/>
                </a:lnTo>
                <a:lnTo>
                  <a:pt x="5537048" y="529034"/>
                </a:lnTo>
                <a:lnTo>
                  <a:pt x="5541296" y="600413"/>
                </a:lnTo>
                <a:lnTo>
                  <a:pt x="5542788" y="678179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5637E9-6AE7-444F-8C73-505DF6773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10977"/>
              </p:ext>
            </p:extLst>
          </p:nvPr>
        </p:nvGraphicFramePr>
        <p:xfrm>
          <a:off x="1482343" y="2119346"/>
          <a:ext cx="554228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0464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训练集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D533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测试集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D5336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5B397834-8571-4048-8F72-6A23E1F0E700}"/>
              </a:ext>
            </a:extLst>
          </p:cNvPr>
          <p:cNvSpPr txBox="1"/>
          <p:nvPr/>
        </p:nvSpPr>
        <p:spPr>
          <a:xfrm>
            <a:off x="847851" y="4248931"/>
            <a:ext cx="6628765" cy="20999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宋体"/>
                <a:cs typeface="宋体"/>
              </a:rPr>
              <a:t>注意：</a:t>
            </a: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保持数据分布一致性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（例如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分层采样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多次重复划分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100</a:t>
            </a:r>
            <a:r>
              <a:rPr sz="2400" dirty="0">
                <a:latin typeface="宋体"/>
                <a:cs typeface="宋体"/>
              </a:rPr>
              <a:t>次随机划分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测</a:t>
            </a:r>
            <a:r>
              <a:rPr sz="2400" spc="-5" dirty="0">
                <a:latin typeface="宋体"/>
                <a:cs typeface="宋体"/>
              </a:rPr>
              <a:t>试</a:t>
            </a:r>
            <a:r>
              <a:rPr sz="2400" dirty="0">
                <a:latin typeface="宋体"/>
                <a:cs typeface="宋体"/>
              </a:rPr>
              <a:t>集不能太大、不能太小</a:t>
            </a:r>
            <a:r>
              <a:rPr sz="2400" spc="-434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例如：</a:t>
            </a:r>
            <a:r>
              <a:rPr sz="2400" dirty="0">
                <a:latin typeface="Verdana"/>
                <a:cs typeface="Verdana"/>
              </a:rPr>
              <a:t>1/5~1/3)</a:t>
            </a:r>
          </a:p>
        </p:txBody>
      </p:sp>
    </p:spTree>
    <p:extLst>
      <p:ext uri="{BB962C8B-B14F-4D97-AF65-F5344CB8AC3E}">
        <p14:creationId xmlns:p14="http://schemas.microsoft.com/office/powerpoint/2010/main" val="3142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522768"/>
            <a:ext cx="9144000" cy="110345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10</a:t>
            </a:r>
            <a:r>
              <a:rPr lang="zh-CN" altLang="en-US" dirty="0"/>
              <a:t>折交叉验证示意图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pc="-5" dirty="0">
                <a:latin typeface="Palatino Linotype"/>
                <a:cs typeface="Palatino Linotype"/>
              </a:rPr>
              <a:t>k</a:t>
            </a:r>
            <a:r>
              <a:rPr lang="en-US" altLang="zh-CN" spc="-5" dirty="0">
                <a:latin typeface="Verdana"/>
                <a:cs typeface="Verdana"/>
              </a:rPr>
              <a:t>-</a:t>
            </a:r>
            <a:r>
              <a:rPr lang="zh-CN" altLang="en-US" dirty="0">
                <a:latin typeface="宋体"/>
                <a:cs typeface="宋体"/>
              </a:rPr>
              <a:t>折交叉验证法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683766-94E4-474C-90C1-3E105B1EBBC5}"/>
              </a:ext>
            </a:extLst>
          </p:cNvPr>
          <p:cNvSpPr/>
          <p:nvPr/>
        </p:nvSpPr>
        <p:spPr>
          <a:xfrm>
            <a:off x="264414" y="1505226"/>
            <a:ext cx="8615172" cy="4017542"/>
          </a:xfrm>
          <a:prstGeom prst="rect">
            <a:avLst/>
          </a:prstGeom>
          <a:blipFill>
            <a:blip r:embed="rId2" cstate="print"/>
            <a:stretch>
              <a:fillRect t="1" b="-160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8A590B-687C-4F02-9A77-BC2E434A4737}"/>
              </a:ext>
            </a:extLst>
          </p:cNvPr>
          <p:cNvSpPr txBox="1"/>
          <p:nvPr/>
        </p:nvSpPr>
        <p:spPr>
          <a:xfrm>
            <a:off x="5584826" y="1632480"/>
            <a:ext cx="310007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20675" marR="5080" indent="-308610">
              <a:lnSpc>
                <a:spcPts val="2150"/>
              </a:lnSpc>
              <a:spcBef>
                <a:spcPts val="180"/>
              </a:spcBef>
            </a:pP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若</a:t>
            </a:r>
            <a:r>
              <a:rPr sz="1800" spc="-3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=</a:t>
            </a:r>
            <a:r>
              <a:rPr sz="18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，则得到“留一法” 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(leave-one-out,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Verdana"/>
                <a:cs typeface="Verdana"/>
              </a:rPr>
              <a:t>LOO)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1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自</a:t>
            </a:r>
            <a:r>
              <a:rPr lang="zh-CN" altLang="en-US" spc="-5" dirty="0">
                <a:latin typeface="宋体"/>
                <a:cs typeface="宋体"/>
              </a:rPr>
              <a:t>助法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14CACD-591C-4C4F-BBCA-64A0B88C49ED}"/>
              </a:ext>
            </a:extLst>
          </p:cNvPr>
          <p:cNvSpPr txBox="1">
            <a:spLocks/>
          </p:cNvSpPr>
          <p:nvPr/>
        </p:nvSpPr>
        <p:spPr>
          <a:xfrm>
            <a:off x="0" y="1341004"/>
            <a:ext cx="9143999" cy="382156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/>
                <a:cs typeface="宋体"/>
              </a:rPr>
              <a:t>基于“自助采样”</a:t>
            </a:r>
            <a:r>
              <a:rPr lang="zh-CN" altLang="en-US" sz="2400" spc="-3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lang="en-US" sz="2000" spc="-10" dirty="0" err="1">
                <a:solidFill>
                  <a:srgbClr val="000000"/>
                </a:solidFill>
                <a:latin typeface="Verdana"/>
                <a:cs typeface="Verdana"/>
              </a:rPr>
              <a:t>bootsrap</a:t>
            </a:r>
            <a:r>
              <a:rPr lang="en-US" sz="200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Verdana"/>
                <a:cs typeface="Verdana"/>
              </a:rPr>
              <a:t>sampling)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6F6E33A-E32C-4D30-ABE7-89D13DA9C4ED}"/>
              </a:ext>
            </a:extLst>
          </p:cNvPr>
          <p:cNvSpPr txBox="1"/>
          <p:nvPr/>
        </p:nvSpPr>
        <p:spPr>
          <a:xfrm>
            <a:off x="1845541" y="1854661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亦称“有放回采样”、“可重复采样”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A86A797-93D5-4EF7-AD2B-10B1938D5D08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308D1CF-BD77-409A-B715-DEE909B577FC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C24B0E5-74EB-4E22-BAF3-DA86389C056B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A8A764F-2E4C-4793-A5FE-D7F51D0FE7D4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E22BCB1-03B8-487E-A9DD-147C608F93B2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3A8A390-9B16-4980-A53F-9D75B846DDF6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7D7ED23-63B4-428F-AA31-C7EE2565A633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A850D9B-8030-4008-ACE8-E16133C19627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AF8703D-3207-4D23-9AA4-C3DBAA2F84A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3BD274B-00B7-4BE0-8033-B33FF2103B2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A0A0093-FB36-47D7-884F-B3DC5637071B}"/>
              </a:ext>
            </a:extLst>
          </p:cNvPr>
          <p:cNvSpPr/>
          <p:nvPr/>
        </p:nvSpPr>
        <p:spPr>
          <a:xfrm>
            <a:off x="1410185" y="253309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200" y="1447800"/>
                </a:lnTo>
                <a:lnTo>
                  <a:pt x="2362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FD5D3FF-42D1-4750-BF29-C31048A43365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AFF8D77-A901-4F61-B06F-44D0BCAE6CA9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D88E4AC-BBE0-49A1-BC1A-B0D55245AAFB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AD366DD-3FFE-41F2-88F3-F4EC78F2A7DD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83B577E-B773-4259-8D96-D3181D77CFA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F037C353-5C63-401C-858C-4657A41CDB3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0E3A7E-8469-46E3-A68D-BF568EF7C51C}"/>
              </a:ext>
            </a:extLst>
          </p:cNvPr>
          <p:cNvSpPr/>
          <p:nvPr/>
        </p:nvSpPr>
        <p:spPr>
          <a:xfrm>
            <a:off x="4077185" y="2990296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152400"/>
                </a:moveTo>
                <a:lnTo>
                  <a:pt x="571500" y="152400"/>
                </a:lnTo>
                <a:lnTo>
                  <a:pt x="571500" y="0"/>
                </a:lnTo>
                <a:lnTo>
                  <a:pt x="762000" y="304800"/>
                </a:lnTo>
                <a:lnTo>
                  <a:pt x="571500" y="609600"/>
                </a:lnTo>
                <a:lnTo>
                  <a:pt x="5715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E7202438-ECA6-4D0E-8975-2D7DC6759B50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2F16AD9-C2E3-41DC-B718-8C75B77D2ACB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85C61620-F8F0-488A-B5B4-8C782627B69A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CC44E08-6E1A-4FC4-8575-58E1C22B9E0F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396C279-6004-4AAD-ADF2-EDA7D8F2F6BD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C1298534-4FB6-4837-8FAA-F5A947CCB27E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42429170-3320-407B-84F7-AF502165CDEB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F5E3FAC-7CEE-4665-8116-0ECFF0DDCE7A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5494ECEB-B84A-44C7-B52D-1F8DB377B9A6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E0AE7D2-E0D1-4AFF-89A8-A7921C6E37F7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3D0411D-07E9-4204-B3C3-371193B6C609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031C0A4-63D8-4EB3-B7CE-E48AB3A5CE3E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E283481-DC1C-4D8E-A048-BF1AA5BDCEAB}"/>
              </a:ext>
            </a:extLst>
          </p:cNvPr>
          <p:cNvSpPr/>
          <p:nvPr/>
        </p:nvSpPr>
        <p:spPr>
          <a:xfrm>
            <a:off x="5119600" y="254833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199" y="1447800"/>
                </a:lnTo>
                <a:lnTo>
                  <a:pt x="23621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45C76A2-01AB-4F6E-B831-ADA608285338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24E2B15C-0EDE-4F10-A2D4-E793006DA880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4434AE1E-6785-43F0-8322-42B61D943CA6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47F75287-1FC5-4FAD-84BF-51146FF83982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69740EB9-C581-48B3-AFA5-EA3382609C36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BB405829-8794-4B40-87D0-423C11D991AB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D924CAD-9AAD-4160-BF91-98AD4B92D1E1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624C37E-2181-488C-93C2-1A8734556948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2E5D7002-81F7-4469-A870-8B8A4AC8D002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AAB4B09F-5938-4E9E-AC02-D04383D76123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A46DB21E-717A-46CD-A8AB-9FE39A1DC591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910515C-65C2-42F7-B453-D9C1A030E360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05083D5E-0CDF-4601-9308-E5AA7D914E44}"/>
              </a:ext>
            </a:extLst>
          </p:cNvPr>
          <p:cNvSpPr txBox="1"/>
          <p:nvPr/>
        </p:nvSpPr>
        <p:spPr>
          <a:xfrm>
            <a:off x="392254" y="4549093"/>
            <a:ext cx="309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0" dirty="0">
                <a:latin typeface="宋体"/>
                <a:cs typeface="宋体"/>
              </a:rPr>
              <a:t>约</a:t>
            </a:r>
            <a:r>
              <a:rPr sz="2000" dirty="0">
                <a:latin typeface="宋体"/>
                <a:cs typeface="宋体"/>
              </a:rPr>
              <a:t>有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36.8%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的样</a:t>
            </a:r>
            <a:r>
              <a:rPr sz="2000" dirty="0">
                <a:latin typeface="宋体"/>
                <a:cs typeface="宋体"/>
              </a:rPr>
              <a:t>本不出现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92C37237-3F34-4A1B-A335-6224E25028D0}"/>
              </a:ext>
            </a:extLst>
          </p:cNvPr>
          <p:cNvSpPr/>
          <p:nvPr/>
        </p:nvSpPr>
        <p:spPr>
          <a:xfrm>
            <a:off x="1594589" y="5030932"/>
            <a:ext cx="419100" cy="645160"/>
          </a:xfrm>
          <a:custGeom>
            <a:avLst/>
            <a:gdLst/>
            <a:ahLst/>
            <a:cxnLst/>
            <a:rect l="l" t="t" r="r" b="b"/>
            <a:pathLst>
              <a:path w="419100" h="645160">
                <a:moveTo>
                  <a:pt x="0" y="435101"/>
                </a:moveTo>
                <a:lnTo>
                  <a:pt x="104775" y="435101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435101"/>
                </a:lnTo>
                <a:lnTo>
                  <a:pt x="419100" y="435101"/>
                </a:lnTo>
                <a:lnTo>
                  <a:pt x="209550" y="644651"/>
                </a:lnTo>
                <a:lnTo>
                  <a:pt x="0" y="43510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6709697-66D4-4F5D-888D-8B55C3FCC277}"/>
              </a:ext>
            </a:extLst>
          </p:cNvPr>
          <p:cNvSpPr txBox="1"/>
          <p:nvPr/>
        </p:nvSpPr>
        <p:spPr>
          <a:xfrm>
            <a:off x="1097257" y="5844240"/>
            <a:ext cx="4566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0" dirty="0">
                <a:latin typeface="Microsoft JhengHei"/>
                <a:cs typeface="Microsoft JhengHei"/>
              </a:rPr>
              <a:t>“包外估计</a:t>
            </a:r>
            <a:r>
              <a:rPr sz="2000" b="1" spc="-10" dirty="0">
                <a:latin typeface="Microsoft JhengHei"/>
                <a:cs typeface="Microsoft JhengHei"/>
              </a:rPr>
              <a:t>”</a:t>
            </a:r>
            <a:r>
              <a:rPr sz="2000" spc="-10" dirty="0">
                <a:latin typeface="Verdana"/>
                <a:cs typeface="Verdana"/>
              </a:rPr>
              <a:t>(out-of-bag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estimation)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4AC9317-ADF8-47DC-9F69-1EE5806B26B2}"/>
              </a:ext>
            </a:extLst>
          </p:cNvPr>
          <p:cNvSpPr/>
          <p:nvPr/>
        </p:nvSpPr>
        <p:spPr>
          <a:xfrm>
            <a:off x="2071601" y="4915108"/>
            <a:ext cx="2615184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2B8EB533-9F0E-4A00-BF14-721E9164D99E}"/>
              </a:ext>
            </a:extLst>
          </p:cNvPr>
          <p:cNvSpPr txBox="1"/>
          <p:nvPr/>
        </p:nvSpPr>
        <p:spPr>
          <a:xfrm>
            <a:off x="5137381" y="4297633"/>
            <a:ext cx="366522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训练集与原样本集同规模</a:t>
            </a:r>
            <a:endParaRPr sz="240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数据分布有所改变</a:t>
            </a:r>
            <a:endParaRPr sz="24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748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783</Words>
  <Application>Microsoft Office PowerPoint</Application>
  <PresentationFormat>全屏显示(4:3)</PresentationFormat>
  <Paragraphs>188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Palatino Linotype</vt:lpstr>
      <vt:lpstr>Times New Roman</vt:lpstr>
      <vt:lpstr>Verdana</vt:lpstr>
      <vt:lpstr>Vrinda</vt:lpstr>
      <vt:lpstr>Wingdings</vt:lpstr>
      <vt:lpstr>Office 主题​​</vt:lpstr>
      <vt:lpstr>第1.2讲 模型评估与选择</vt:lpstr>
      <vt:lpstr>典型的机器学习过程</vt:lpstr>
      <vt:lpstr>泛化误差 vs. 经验误差</vt:lpstr>
      <vt:lpstr>过拟合 (overfitting) vs. 欠拟合 (underfitting)</vt:lpstr>
      <vt:lpstr>模型选择 (model selection)</vt:lpstr>
      <vt:lpstr>评估方法</vt:lpstr>
      <vt:lpstr>留出法</vt:lpstr>
      <vt:lpstr>k-折交叉验证法</vt:lpstr>
      <vt:lpstr>自助法</vt:lpstr>
      <vt:lpstr>“调参”与最终模型</vt:lpstr>
      <vt:lpstr>模型选择 (model selection)</vt:lpstr>
      <vt:lpstr>性能度量</vt:lpstr>
      <vt:lpstr>错误率 vs. 精度</vt:lpstr>
      <vt:lpstr>查准率 vs. 查全率</vt:lpstr>
      <vt:lpstr>PR图, BEP</vt:lpstr>
      <vt:lpstr>F1-Score</vt:lpstr>
      <vt:lpstr>宏xx vs. 微xx</vt:lpstr>
      <vt:lpstr>ROC, AUC</vt:lpstr>
      <vt:lpstr>非均等代价</vt:lpstr>
      <vt:lpstr>模型选择 (model selection)</vt:lpstr>
      <vt:lpstr>比较检验</vt:lpstr>
      <vt:lpstr>机器学习的理论基础</vt:lpstr>
      <vt:lpstr>常用方法</vt:lpstr>
      <vt:lpstr>Friedman 检验图</vt:lpstr>
      <vt:lpstr>What is “Error”？</vt:lpstr>
      <vt:lpstr>偏差-方差分解 (bias-variance decomposition)</vt:lpstr>
      <vt:lpstr>偏差-方差窘境 (bias-variance dillema)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664</cp:revision>
  <dcterms:created xsi:type="dcterms:W3CDTF">2016-09-20T07:20:31Z</dcterms:created>
  <dcterms:modified xsi:type="dcterms:W3CDTF">2020-02-20T01:21:20Z</dcterms:modified>
</cp:coreProperties>
</file>