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402" r:id="rId2"/>
    <p:sldId id="440" r:id="rId3"/>
    <p:sldId id="441" r:id="rId4"/>
    <p:sldId id="444" r:id="rId5"/>
    <p:sldId id="445" r:id="rId6"/>
    <p:sldId id="459" r:id="rId7"/>
    <p:sldId id="442" r:id="rId8"/>
    <p:sldId id="446" r:id="rId9"/>
    <p:sldId id="447" r:id="rId10"/>
    <p:sldId id="448" r:id="rId11"/>
    <p:sldId id="449" r:id="rId12"/>
    <p:sldId id="450" r:id="rId13"/>
    <p:sldId id="451" r:id="rId14"/>
    <p:sldId id="452" r:id="rId15"/>
    <p:sldId id="453" r:id="rId16"/>
    <p:sldId id="454" r:id="rId17"/>
    <p:sldId id="455" r:id="rId18"/>
    <p:sldId id="456" r:id="rId19"/>
    <p:sldId id="457" r:id="rId20"/>
    <p:sldId id="458" r:id="rId21"/>
    <p:sldId id="408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20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6414" autoAdjust="0"/>
  </p:normalViewPr>
  <p:slideViewPr>
    <p:cSldViewPr snapToGrid="0">
      <p:cViewPr varScale="1">
        <p:scale>
          <a:sx n="122" d="100"/>
          <a:sy n="122" d="100"/>
        </p:scale>
        <p:origin x="120" y="8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5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1DD95-2A29-4EE2-B225-52E901FF2496}" type="datetimeFigureOut">
              <a:rPr lang="zh-CN" altLang="en-US" smtClean="0"/>
              <a:t>2020-2-20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BAA61-DA0C-4475-9FD7-EDE8EF171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218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32A47-0651-4271-B9F6-B3977625BE84}" type="datetimeFigureOut">
              <a:rPr lang="zh-CN" altLang="en-US" smtClean="0"/>
              <a:t>2020-2-20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8BB62-F2D0-4E38-9BD1-9DF1331E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736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881" y="1122363"/>
            <a:ext cx="8694295" cy="179322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77383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571500" y="5069305"/>
            <a:ext cx="8024648" cy="61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fld id="{D89B5113-B326-41C4-9D82-9CE3FD3B1E87}" type="datetime4">
              <a:rPr lang="en-US" altLang="zh-CN" sz="2000" b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February 20, 2020</a:t>
            </a:fld>
            <a:endParaRPr lang="zh-CN" altLang="en-US" sz="1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6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0" y="914400"/>
            <a:ext cx="9144000" cy="5711825"/>
          </a:xfrm>
          <a:prstGeom prst="rect">
            <a:avLst/>
          </a:prstGeom>
        </p:spPr>
        <p:txBody>
          <a:bodyPr/>
          <a:lstStyle>
            <a:lvl1pPr marL="228600" indent="-288000">
              <a:lnSpc>
                <a:spcPct val="120000"/>
              </a:lnSpc>
              <a:spcBef>
                <a:spcPts val="0"/>
              </a:spcBef>
              <a:buFontTx/>
              <a:buBlip>
                <a:blip r:embed="rId3"/>
              </a:buBlip>
              <a:defRPr sz="24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0700" indent="-342900">
              <a:lnSpc>
                <a:spcPct val="120000"/>
              </a:lnSpc>
              <a:spcBef>
                <a:spcPts val="0"/>
              </a:spcBef>
              <a:buFontTx/>
              <a:buBlip>
                <a:blip r:embed="rId3"/>
              </a:buBlip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0" y="20351"/>
            <a:ext cx="7555043" cy="549275"/>
          </a:xfrm>
          <a:prstGeom prst="rect">
            <a:avLst/>
          </a:prstGeom>
        </p:spPr>
        <p:txBody>
          <a:bodyPr anchor="ctr" anchorCtr="0"/>
          <a:lstStyle>
            <a:lvl1pPr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7500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">
            <a:extLst>
              <a:ext uri="{FF2B5EF4-FFF2-40B4-BE49-F238E27FC236}">
                <a16:creationId xmlns:a16="http://schemas.microsoft.com/office/drawing/2014/main" id="{0992B3FD-F832-450B-9C3A-D13F02D03090}"/>
              </a:ext>
            </a:extLst>
          </p:cNvPr>
          <p:cNvSpPr txBox="1">
            <a:spLocks/>
          </p:cNvSpPr>
          <p:nvPr userDrawn="1"/>
        </p:nvSpPr>
        <p:spPr>
          <a:xfrm>
            <a:off x="0" y="268001"/>
            <a:ext cx="9144000" cy="549275"/>
          </a:xfrm>
          <a:prstGeom prst="rect">
            <a:avLst/>
          </a:prstGeom>
        </p:spPr>
        <p:txBody>
          <a:bodyPr anchor="ctr" anchorCtr="0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b="1" cap="none" spc="0">
                <a:ln/>
                <a:solidFill>
                  <a:schemeClr val="accent4"/>
                </a:solidFill>
                <a:effectLst/>
              </a:rPr>
              <a:t>欧老师的联系方式</a:t>
            </a:r>
            <a:endParaRPr lang="zh-CN" altLang="en-US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57691F66-7C21-47C2-9015-04B806E3CDDB}"/>
              </a:ext>
            </a:extLst>
          </p:cNvPr>
          <p:cNvSpPr txBox="1"/>
          <p:nvPr userDrawn="1"/>
        </p:nvSpPr>
        <p:spPr>
          <a:xfrm>
            <a:off x="0" y="2385695"/>
            <a:ext cx="91440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1647825" algn="l"/>
                <a:tab pos="3282950" algn="l"/>
              </a:tabLst>
            </a:pPr>
            <a:r>
              <a:rPr sz="2800" b="1" dirty="0">
                <a:solidFill>
                  <a:srgbClr val="FFFF00"/>
                </a:solidFill>
                <a:latin typeface="微软雅黑"/>
                <a:cs typeface="微软雅黑"/>
              </a:rPr>
              <a:t>读万卷书	行万里路	只为最好的修炼</a:t>
            </a:r>
            <a:endParaRPr sz="2800" dirty="0">
              <a:solidFill>
                <a:srgbClr val="FFFF00"/>
              </a:solidFill>
              <a:latin typeface="微软雅黑"/>
              <a:cs typeface="微软雅黑"/>
            </a:endParaRPr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82C65425-B86B-4B52-B19E-1E1AE5DED67E}"/>
              </a:ext>
            </a:extLst>
          </p:cNvPr>
          <p:cNvSpPr txBox="1"/>
          <p:nvPr userDrawn="1"/>
        </p:nvSpPr>
        <p:spPr>
          <a:xfrm>
            <a:off x="1818385" y="4406868"/>
            <a:ext cx="4397502" cy="10079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QQ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14777591 (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宇宙骑士）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Email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ouxinyu@alumni.hust.edu.cn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Tel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18687840023</a:t>
            </a:r>
            <a:endParaRPr sz="1400" b="1" spc="-5" dirty="0">
              <a:solidFill>
                <a:srgbClr val="00AF50"/>
              </a:solidFill>
              <a:latin typeface="微软雅黑"/>
              <a:cs typeface="微软雅黑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52F8C06-0DB6-4D97-A942-3DB7F8D03A92}"/>
              </a:ext>
            </a:extLst>
          </p:cNvPr>
          <p:cNvCxnSpPr/>
          <p:nvPr userDrawn="1"/>
        </p:nvCxnSpPr>
        <p:spPr>
          <a:xfrm>
            <a:off x="88900" y="817276"/>
            <a:ext cx="8636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716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571500" y="5069305"/>
            <a:ext cx="8024648" cy="61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fld id="{D89B5113-B326-41C4-9D82-9CE3FD3B1E87}" type="datetime4">
              <a:rPr lang="en-US" altLang="zh-CN" sz="2000" b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February 20, 2020</a:t>
            </a:fld>
            <a:endParaRPr lang="zh-CN" altLang="en-US" sz="1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3136481" y="2088004"/>
            <a:ext cx="3249416" cy="8309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495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Thanks</a:t>
            </a:r>
            <a:r>
              <a:rPr lang="zh-CN" altLang="en-US" sz="4950" b="0" cap="none" spc="0" baseline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zh-CN" sz="4950" b="0" cap="none" spc="0" baseline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you!</a:t>
            </a:r>
            <a:endParaRPr lang="zh-CN" altLang="en-US" sz="495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661441" y="4064548"/>
            <a:ext cx="8001000" cy="7160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Vrinda" panose="020B0502040204020203" pitchFamily="34" charset="0"/>
                <a:cs typeface="Vrinda" panose="020B0502040204020203" pitchFamily="34" charset="0"/>
              </a:rPr>
              <a:t>Xinyu OU</a:t>
            </a:r>
          </a:p>
        </p:txBody>
      </p:sp>
    </p:spTree>
    <p:extLst>
      <p:ext uri="{BB962C8B-B14F-4D97-AF65-F5344CB8AC3E}">
        <p14:creationId xmlns:p14="http://schemas.microsoft.com/office/powerpoint/2010/main" val="119722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 txBox="1">
            <a:spLocks/>
          </p:cNvSpPr>
          <p:nvPr userDrawn="1"/>
        </p:nvSpPr>
        <p:spPr>
          <a:xfrm>
            <a:off x="0" y="6695052"/>
            <a:ext cx="4595648" cy="161584"/>
          </a:xfrm>
          <a:prstGeom prst="rect">
            <a:avLst/>
          </a:prstGeom>
          <a:solidFill>
            <a:schemeClr val="tx1"/>
          </a:solidFill>
        </p:spPr>
        <p:txBody>
          <a:bodyPr vert="horz" lIns="135000" tIns="34290" rIns="13500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baseline="0" dirty="0">
                <a:latin typeface="Calibri Light" panose="020F0302020204030204" pitchFamily="34" charset="0"/>
                <a:ea typeface="微软雅黑 Light" panose="020B0502040204020203" pitchFamily="34" charset="-122"/>
              </a:rPr>
              <a:t>OuXinyu | ouxinyu@alumni.hust.edu.cn </a:t>
            </a:r>
            <a:endParaRPr lang="zh-CN" altLang="en-US" sz="1050" baseline="0" dirty="0">
              <a:latin typeface="Calibri Light" panose="020F030202020403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4595648" y="6695052"/>
            <a:ext cx="4548353" cy="161583"/>
          </a:xfrm>
          <a:prstGeom prst="rect">
            <a:avLst/>
          </a:prstGeom>
          <a:solidFill>
            <a:srgbClr val="FF0000"/>
          </a:solidFill>
        </p:spPr>
        <p:txBody>
          <a:bodyPr wrap="square" lIns="135000" tIns="0" rIns="135000" bIns="0" rtlCol="0">
            <a:spAutoFit/>
          </a:bodyPr>
          <a:lstStyle/>
          <a:p>
            <a:r>
              <a:rPr lang="en-US" altLang="zh-CN" sz="1050" baseline="0" dirty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Yunnan Open </a:t>
            </a:r>
            <a:r>
              <a:rPr lang="en-US" altLang="zh-CN" sz="1050" baseline="0" dirty="0" err="1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Univsersity</a:t>
            </a:r>
            <a:r>
              <a:rPr lang="en-US" altLang="zh-CN" sz="1050" baseline="0" dirty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                                                                                </a:t>
            </a:r>
            <a:fld id="{7202DD23-40A6-4897-9814-C905B8680320}" type="slidenum">
              <a:rPr lang="en-US" altLang="zh-CN" sz="900" baseline="0" smtClean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‹#›</a:t>
            </a:fld>
            <a:r>
              <a:rPr lang="en-US" altLang="zh-CN" sz="900" baseline="0" dirty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/21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97ECA0AD-7D08-4D27-89C7-F72B9F33BBCF}"/>
              </a:ext>
            </a:extLst>
          </p:cNvPr>
          <p:cNvSpPr txBox="1">
            <a:spLocks/>
          </p:cNvSpPr>
          <p:nvPr userDrawn="1"/>
        </p:nvSpPr>
        <p:spPr>
          <a:xfrm>
            <a:off x="0" y="6699116"/>
            <a:ext cx="2200656" cy="161583"/>
          </a:xfrm>
          <a:prstGeom prst="rect">
            <a:avLst/>
          </a:prstGeom>
          <a:solidFill>
            <a:schemeClr val="tx1"/>
          </a:solidFill>
        </p:spPr>
        <p:txBody>
          <a:bodyPr vert="horz" lIns="135000" tIns="34290" rIns="13500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050" baseline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050" baseline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r>
              <a:rPr lang="en-US" altLang="zh-CN" sz="1050" baseline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1050" baseline="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099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  <p:sldLayoutId id="214748366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pandas.cn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matplotlib.org/" TargetMode="External"/><Relationship Id="rId2" Type="http://schemas.openxmlformats.org/officeDocument/2006/relationships/hyperlink" Target="https://www.runoob.com/w3cnote/matplotlib-tutorial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bviewer.jupyter.org/github/ouxinyu/Teaching/blob/master/MachineLearning/Notebooks/Ch02-Installations.ipynb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unoob.com/numpy/numpy-tutorial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bviewer.jupyter.org/github/ouxinyu/Teaching/blob/master/MachineLearning/Notebooks/functions/Numpy.ipynb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01678-267E-4899-97A3-12055A1B3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22363"/>
            <a:ext cx="9144000" cy="1793224"/>
          </a:xfrm>
        </p:spPr>
        <p:txBody>
          <a:bodyPr>
            <a:normAutofit/>
          </a:bodyPr>
          <a:lstStyle/>
          <a:p>
            <a:r>
              <a:rPr lang="zh-CN" altLang="en-US" b="1" dirty="0"/>
              <a:t>第</a:t>
            </a:r>
            <a:r>
              <a:rPr lang="en-US" altLang="zh-CN" b="1" dirty="0"/>
              <a:t>2</a:t>
            </a:r>
            <a:r>
              <a:rPr lang="zh-CN" altLang="en-US" b="1"/>
              <a:t>讲 </a:t>
            </a:r>
            <a:r>
              <a:rPr lang="en-US" altLang="zh-CN" b="1" dirty="0"/>
              <a:t>Python</a:t>
            </a:r>
            <a:r>
              <a:rPr lang="zh-CN" altLang="en-US" b="1" dirty="0"/>
              <a:t>机器学习</a:t>
            </a:r>
            <a:br>
              <a:rPr lang="en-US" altLang="zh-CN" b="1" dirty="0"/>
            </a:br>
            <a:r>
              <a:rPr lang="zh-CN" altLang="en-US" b="1" dirty="0"/>
              <a:t>环境安装和配置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CDC1D6-3361-42BF-B84C-F89CB6599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077383"/>
            <a:ext cx="9144000" cy="1655762"/>
          </a:xfrm>
        </p:spPr>
        <p:txBody>
          <a:bodyPr/>
          <a:lstStyle/>
          <a:p>
            <a:r>
              <a:rPr lang="zh-CN" altLang="en-US" dirty="0"/>
              <a:t>主讲教师：欧新宇</a:t>
            </a:r>
          </a:p>
        </p:txBody>
      </p:sp>
    </p:spTree>
    <p:extLst>
      <p:ext uri="{BB962C8B-B14F-4D97-AF65-F5344CB8AC3E}">
        <p14:creationId xmlns:p14="http://schemas.microsoft.com/office/powerpoint/2010/main" val="3694701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C953DCB-95DA-4F51-8085-908FD3CF1A7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 err="1"/>
              <a:t>Scipy</a:t>
            </a:r>
            <a:r>
              <a:rPr lang="en-US" altLang="zh-CN" b="1" dirty="0"/>
              <a:t> </a:t>
            </a:r>
            <a:r>
              <a:rPr lang="zh-CN" altLang="en-US" b="1" dirty="0"/>
              <a:t>科学计算工具集</a:t>
            </a:r>
            <a:endParaRPr lang="en-US" altLang="zh-CN" b="1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安装：</a:t>
            </a:r>
            <a:r>
              <a:rPr lang="en-US" altLang="zh-CN" b="1" dirty="0" err="1"/>
              <a:t>Scipy</a:t>
            </a:r>
            <a:r>
              <a:rPr lang="zh-CN" altLang="en-US" dirty="0"/>
              <a:t>是</a:t>
            </a:r>
            <a:r>
              <a:rPr lang="en-US" altLang="zh-CN" dirty="0"/>
              <a:t>Anaconda</a:t>
            </a:r>
            <a:r>
              <a:rPr lang="zh-CN" altLang="en-US" dirty="0"/>
              <a:t>的内置库，无需额外安装</a:t>
            </a:r>
            <a:endParaRPr lang="en-US" altLang="zh-CN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使用：</a:t>
            </a:r>
            <a:r>
              <a:rPr lang="en-US" altLang="zh-CN" b="1" dirty="0">
                <a:solidFill>
                  <a:srgbClr val="FF0000"/>
                </a:solidFill>
              </a:rPr>
              <a:t>from</a:t>
            </a:r>
            <a:r>
              <a:rPr lang="en-US" altLang="zh-CN" b="1" dirty="0"/>
              <a:t> </a:t>
            </a:r>
            <a:r>
              <a:rPr lang="en-US" altLang="zh-CN" b="1" dirty="0" err="1">
                <a:solidFill>
                  <a:srgbClr val="0000FF"/>
                </a:solidFill>
              </a:rPr>
              <a:t>scipy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import </a:t>
            </a:r>
            <a:r>
              <a:rPr lang="en-US" altLang="zh-CN" b="1" dirty="0">
                <a:solidFill>
                  <a:srgbClr val="0000FF"/>
                </a:solidFill>
              </a:rPr>
              <a:t>sparse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00FF"/>
                </a:solidFill>
              </a:rPr>
              <a:t>对</a:t>
            </a:r>
            <a:r>
              <a:rPr lang="en-US" altLang="zh-CN" b="1" dirty="0" err="1">
                <a:solidFill>
                  <a:srgbClr val="0000FF"/>
                </a:solidFill>
              </a:rPr>
              <a:t>scipy</a:t>
            </a:r>
            <a:r>
              <a:rPr lang="zh-CN" altLang="en-US" b="1" dirty="0">
                <a:solidFill>
                  <a:srgbClr val="0000FF"/>
                </a:solidFill>
              </a:rPr>
              <a:t>的使用需要利用</a:t>
            </a:r>
            <a:r>
              <a:rPr lang="en-US" altLang="zh-CN" b="1" dirty="0">
                <a:solidFill>
                  <a:srgbClr val="0000FF"/>
                </a:solidFill>
              </a:rPr>
              <a:t>from</a:t>
            </a:r>
            <a:r>
              <a:rPr lang="zh-CN" altLang="en-US" b="1" dirty="0">
                <a:solidFill>
                  <a:srgbClr val="0000FF"/>
                </a:solidFill>
              </a:rPr>
              <a:t>关键字来引用其内部的子库</a:t>
            </a:r>
            <a:r>
              <a:rPr lang="en-US" altLang="zh-CN" dirty="0"/>
              <a:t>np</a:t>
            </a:r>
            <a:r>
              <a:rPr lang="zh-CN" altLang="en-US" dirty="0"/>
              <a:t>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EB264A5-F3E3-49CF-AA1E-521CF7BFB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三、机器学习必需库的安装和测试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0F11CE5-BF5C-4282-85DD-7996110C7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40" y="3336851"/>
            <a:ext cx="7601341" cy="287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62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C953DCB-95DA-4F51-8085-908FD3CF1A7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/>
              <a:t>Pandas </a:t>
            </a:r>
            <a:r>
              <a:rPr lang="zh-CN" altLang="en-US" b="1" dirty="0"/>
              <a:t>数据分析工具</a:t>
            </a:r>
            <a:endParaRPr lang="en-US" altLang="zh-CN" b="1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安装：</a:t>
            </a:r>
            <a:r>
              <a:rPr lang="en-US" altLang="zh-CN" b="1" dirty="0"/>
              <a:t>Pandas</a:t>
            </a:r>
            <a:r>
              <a:rPr lang="zh-CN" altLang="en-US" dirty="0"/>
              <a:t>是</a:t>
            </a:r>
            <a:r>
              <a:rPr lang="en-US" altLang="zh-CN" dirty="0"/>
              <a:t>Anaconda</a:t>
            </a:r>
            <a:r>
              <a:rPr lang="zh-CN" altLang="en-US" dirty="0"/>
              <a:t>的内置库，无需额外安装</a:t>
            </a:r>
            <a:endParaRPr lang="en-US" altLang="zh-CN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使用：</a:t>
            </a:r>
            <a:r>
              <a:rPr lang="en-US" altLang="zh-CN" b="1" dirty="0">
                <a:solidFill>
                  <a:srgbClr val="FF0000"/>
                </a:solidFill>
              </a:rPr>
              <a:t>import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0000FF"/>
                </a:solidFill>
              </a:rPr>
              <a:t>pandas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as  </a:t>
            </a:r>
            <a:r>
              <a:rPr lang="en-US" altLang="zh-CN" b="1" dirty="0">
                <a:solidFill>
                  <a:srgbClr val="0000FF"/>
                </a:solidFill>
              </a:rPr>
              <a:t>pd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使用 </a:t>
            </a:r>
            <a:r>
              <a:rPr lang="en-US" altLang="zh-CN" dirty="0">
                <a:solidFill>
                  <a:srgbClr val="FF0000"/>
                </a:solidFill>
              </a:rPr>
              <a:t>import </a:t>
            </a:r>
            <a:r>
              <a:rPr lang="zh-CN" altLang="en-US" dirty="0"/>
              <a:t>关键字导入</a:t>
            </a:r>
            <a:r>
              <a:rPr lang="en-US" altLang="zh-CN" dirty="0">
                <a:solidFill>
                  <a:srgbClr val="0000FF"/>
                </a:solidFill>
              </a:rPr>
              <a:t>pandas </a:t>
            </a:r>
            <a:r>
              <a:rPr lang="zh-CN" altLang="en-US" dirty="0"/>
              <a:t>库，并使用 </a:t>
            </a:r>
            <a:r>
              <a:rPr lang="en-US" altLang="zh-CN" dirty="0">
                <a:solidFill>
                  <a:srgbClr val="FF0000"/>
                </a:solidFill>
              </a:rPr>
              <a:t>as</a:t>
            </a:r>
            <a:r>
              <a:rPr lang="en-US" altLang="zh-CN" dirty="0"/>
              <a:t> </a:t>
            </a:r>
            <a:r>
              <a:rPr lang="zh-CN" altLang="en-US" dirty="0"/>
              <a:t>关键字将其简化。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EB264A5-F3E3-49CF-AA1E-521CF7BFB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三、机器学习必需库的安装和测试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76AEF5A-499A-45DC-843F-60595A54A81B}"/>
              </a:ext>
            </a:extLst>
          </p:cNvPr>
          <p:cNvSpPr txBox="1"/>
          <p:nvPr/>
        </p:nvSpPr>
        <p:spPr>
          <a:xfrm>
            <a:off x="228600" y="3498396"/>
            <a:ext cx="8686800" cy="275544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algn="just"/>
            <a:r>
              <a:rPr lang="en-US" altLang="zh-CN" sz="2200" dirty="0">
                <a:latin typeface="+mn-ea"/>
              </a:rPr>
              <a:t>    Pandas</a:t>
            </a:r>
            <a:r>
              <a:rPr lang="zh-CN" altLang="en-US" sz="2200" dirty="0">
                <a:latin typeface="+mn-ea"/>
              </a:rPr>
              <a:t>是</a:t>
            </a:r>
            <a:r>
              <a:rPr lang="en-US" altLang="zh-CN" sz="2200" dirty="0">
                <a:latin typeface="+mn-ea"/>
              </a:rPr>
              <a:t>Python</a:t>
            </a:r>
            <a:r>
              <a:rPr lang="zh-CN" altLang="en-US" sz="2200" dirty="0">
                <a:latin typeface="+mn-ea"/>
              </a:rPr>
              <a:t>中进行数据分析的库，它具有以下功能</a:t>
            </a:r>
          </a:p>
          <a:p>
            <a:pPr marL="342900" indent="-342900">
              <a:lnSpc>
                <a:spcPct val="110000"/>
              </a:lnSpc>
              <a:buBlip>
                <a:blip r:embed="rId2"/>
              </a:buBlip>
            </a:pPr>
            <a:r>
              <a:rPr lang="zh-CN" altLang="en-US" sz="2200" dirty="0">
                <a:latin typeface="+mn-ea"/>
              </a:rPr>
              <a:t>生成类似</a:t>
            </a:r>
            <a:r>
              <a:rPr lang="en-US" altLang="zh-CN" sz="2200" dirty="0">
                <a:latin typeface="+mn-ea"/>
              </a:rPr>
              <a:t>Excel</a:t>
            </a:r>
            <a:r>
              <a:rPr lang="zh-CN" altLang="en-US" sz="2200" dirty="0">
                <a:latin typeface="+mn-ea"/>
              </a:rPr>
              <a:t>表格式的数据表，并对数据进行修改操作；</a:t>
            </a:r>
            <a:endParaRPr lang="en-US" altLang="zh-CN" sz="2200" dirty="0">
              <a:latin typeface="+mn-ea"/>
            </a:endParaRPr>
          </a:p>
          <a:p>
            <a:pPr marL="342900" indent="-342900">
              <a:lnSpc>
                <a:spcPct val="110000"/>
              </a:lnSpc>
              <a:buBlip>
                <a:blip r:embed="rId2"/>
              </a:buBlip>
            </a:pPr>
            <a:r>
              <a:rPr lang="zh-CN" altLang="en-US" sz="2200" dirty="0">
                <a:latin typeface="+mn-ea"/>
              </a:rPr>
              <a:t>从不同的数据源中获取数据，例如：</a:t>
            </a:r>
            <a:r>
              <a:rPr lang="en-US" altLang="zh-CN" sz="2200" dirty="0">
                <a:latin typeface="+mn-ea"/>
              </a:rPr>
              <a:t>SQL Server, Excel</a:t>
            </a:r>
            <a:r>
              <a:rPr lang="zh-CN" altLang="en-US" sz="2200" dirty="0">
                <a:latin typeface="+mn-ea"/>
              </a:rPr>
              <a:t>表格</a:t>
            </a:r>
            <a:r>
              <a:rPr lang="en-US" altLang="zh-CN" sz="2200" dirty="0">
                <a:latin typeface="+mn-ea"/>
              </a:rPr>
              <a:t>, CSV</a:t>
            </a:r>
            <a:r>
              <a:rPr lang="zh-CN" altLang="en-US" sz="2200" dirty="0">
                <a:latin typeface="+mn-ea"/>
              </a:rPr>
              <a:t>文件</a:t>
            </a:r>
            <a:r>
              <a:rPr lang="en-US" altLang="zh-CN" sz="2200" dirty="0">
                <a:latin typeface="+mn-ea"/>
              </a:rPr>
              <a:t>, Oracle</a:t>
            </a:r>
            <a:r>
              <a:rPr lang="zh-CN" altLang="en-US" sz="2200" dirty="0">
                <a:latin typeface="+mn-ea"/>
              </a:rPr>
              <a:t>等；</a:t>
            </a:r>
            <a:endParaRPr lang="en-US" altLang="zh-CN" sz="2200" dirty="0">
              <a:latin typeface="+mn-ea"/>
            </a:endParaRPr>
          </a:p>
          <a:p>
            <a:pPr marL="342900" indent="-342900">
              <a:lnSpc>
                <a:spcPct val="110000"/>
              </a:lnSpc>
              <a:buBlip>
                <a:blip r:embed="rId2"/>
              </a:buBlip>
            </a:pPr>
            <a:r>
              <a:rPr lang="zh-CN" altLang="en-US" sz="2200" dirty="0">
                <a:latin typeface="+mn-ea"/>
              </a:rPr>
              <a:t>在不同的列中使用不同的数据类型，例如：整型，浮点型，字符串型等。</a:t>
            </a:r>
            <a:endParaRPr lang="en-US" altLang="zh-CN" sz="2200" dirty="0">
              <a:latin typeface="+mn-ea"/>
            </a:endParaRPr>
          </a:p>
          <a:p>
            <a:pPr marL="342900" indent="-342900">
              <a:lnSpc>
                <a:spcPct val="110000"/>
              </a:lnSpc>
              <a:buBlip>
                <a:blip r:embed="rId2"/>
              </a:buBlip>
            </a:pPr>
            <a:r>
              <a:rPr lang="zh-CN" altLang="en-US" sz="2200" dirty="0">
                <a:solidFill>
                  <a:srgbClr val="7030A0"/>
                </a:solidFill>
                <a:latin typeface="+mn-ea"/>
              </a:rPr>
              <a:t>更多信息请参考“</a:t>
            </a:r>
            <a:r>
              <a:rPr lang="en-US" altLang="zh-CN" sz="2200" dirty="0">
                <a:solidFill>
                  <a:srgbClr val="7030A0"/>
                </a:solidFill>
                <a:latin typeface="+mn-ea"/>
              </a:rPr>
              <a:t>Pandas</a:t>
            </a:r>
            <a:r>
              <a:rPr lang="zh-CN" altLang="en-US" sz="2200" dirty="0">
                <a:solidFill>
                  <a:srgbClr val="7030A0"/>
                </a:solidFill>
                <a:latin typeface="+mn-ea"/>
              </a:rPr>
              <a:t>中文网”，</a:t>
            </a:r>
            <a:r>
              <a:rPr lang="en-US" altLang="zh-CN" sz="2200" dirty="0">
                <a:solidFill>
                  <a:srgbClr val="7030A0"/>
                </a:solidFill>
                <a:latin typeface="+mn-ea"/>
              </a:rPr>
              <a:t>URL</a:t>
            </a:r>
            <a:r>
              <a:rPr lang="zh-CN" altLang="en-US" sz="2200" dirty="0">
                <a:solidFill>
                  <a:srgbClr val="7030A0"/>
                </a:solidFill>
                <a:latin typeface="+mn-ea"/>
              </a:rPr>
              <a:t>：</a:t>
            </a:r>
            <a:r>
              <a:rPr lang="en-US" altLang="zh-CN" sz="2200" dirty="0">
                <a:solidFill>
                  <a:srgbClr val="7030A0"/>
                </a:solidFill>
                <a:latin typeface="+mn-e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https://www.pypandas.cn/</a:t>
            </a:r>
            <a:endParaRPr lang="en-US" altLang="zh-CN" sz="2200" dirty="0">
              <a:solidFill>
                <a:srgbClr val="7030A0"/>
              </a:solidFill>
              <a:latin typeface="+mn-ea"/>
            </a:endParaRPr>
          </a:p>
          <a:p>
            <a:pPr marL="342900" marR="0" indent="-34290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</a:pP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422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C953DCB-95DA-4F51-8085-908FD3CF1A7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/>
              <a:t>Pandas </a:t>
            </a:r>
            <a:r>
              <a:rPr lang="zh-CN" altLang="en-US" b="1" dirty="0"/>
              <a:t>数据分析工具</a:t>
            </a:r>
            <a:endParaRPr lang="en-US" altLang="zh-CN" b="1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EB264A5-F3E3-49CF-AA1E-521CF7BFB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三、机器学习必需库的安装和测试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9213D59-E3E4-4A50-9EFC-335D9B1696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5"/>
          <a:stretch/>
        </p:blipFill>
        <p:spPr>
          <a:xfrm>
            <a:off x="28575" y="1427142"/>
            <a:ext cx="9086850" cy="430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71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C953DCB-95DA-4F51-8085-908FD3CF1A7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/>
              <a:t>Pandas </a:t>
            </a:r>
            <a:r>
              <a:rPr lang="zh-CN" altLang="en-US" b="1" dirty="0"/>
              <a:t>数据分析工具</a:t>
            </a:r>
            <a:endParaRPr lang="en-US" altLang="zh-CN" b="1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      如果想要把一些数据段进行排除，可以使用查询语句来实现。例如，不显示“魏国”的武将信息。</a:t>
            </a:r>
            <a:endParaRPr lang="en-US" altLang="zh-CN" b="1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EB264A5-F3E3-49CF-AA1E-521CF7BFB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三、机器学习必需库的安装和测试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1C0F94-713B-4A9B-AB28-BF7AD5370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2652028"/>
            <a:ext cx="9144000" cy="206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336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C953DCB-95DA-4F51-8085-908FD3CF1A7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/>
              <a:t>Matplotlib</a:t>
            </a:r>
            <a:r>
              <a:rPr lang="zh-CN" altLang="en-US" b="1" dirty="0"/>
              <a:t>绘图库</a:t>
            </a:r>
            <a:endParaRPr lang="en-US" altLang="zh-CN" b="1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       </a:t>
            </a:r>
            <a:r>
              <a:rPr lang="en-US" altLang="zh-CN" dirty="0"/>
              <a:t>matplotlib</a:t>
            </a:r>
            <a:r>
              <a:rPr lang="zh-CN" altLang="en-US" dirty="0"/>
              <a:t>是</a:t>
            </a:r>
            <a:r>
              <a:rPr lang="en-US" altLang="zh-CN" dirty="0"/>
              <a:t>Python</a:t>
            </a:r>
            <a:r>
              <a:rPr lang="zh-CN" altLang="en-US" dirty="0"/>
              <a:t>中最重要的绘图库，它可以生成出版质量级别的图形，包括折线图、散点图、直方图等。</a:t>
            </a:r>
            <a:endParaRPr lang="en-US" altLang="zh-CN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安装：</a:t>
            </a:r>
            <a:r>
              <a:rPr lang="en-US" altLang="zh-CN" b="1" dirty="0"/>
              <a:t>Matplotlib</a:t>
            </a:r>
            <a:r>
              <a:rPr lang="zh-CN" altLang="en-US" dirty="0"/>
              <a:t>是</a:t>
            </a:r>
            <a:r>
              <a:rPr lang="en-US" altLang="zh-CN" dirty="0"/>
              <a:t>Anaconda</a:t>
            </a:r>
            <a:r>
              <a:rPr lang="zh-CN" altLang="en-US" dirty="0"/>
              <a:t>的内置库，无需额外安装</a:t>
            </a:r>
            <a:endParaRPr lang="en-US" altLang="zh-CN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使用：</a:t>
            </a:r>
            <a:r>
              <a:rPr lang="en-US" altLang="zh-CN" b="1" dirty="0">
                <a:solidFill>
                  <a:srgbClr val="FF0000"/>
                </a:solidFill>
              </a:rPr>
              <a:t>import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0000FF"/>
                </a:solidFill>
              </a:rPr>
              <a:t>matplotlib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as  </a:t>
            </a:r>
            <a:r>
              <a:rPr lang="en-US" altLang="zh-CN" b="1" dirty="0" err="1">
                <a:solidFill>
                  <a:srgbClr val="0000FF"/>
                </a:solidFill>
              </a:rPr>
              <a:t>plt</a:t>
            </a:r>
            <a:r>
              <a:rPr lang="en-US" altLang="zh-CN" b="1" dirty="0">
                <a:solidFill>
                  <a:srgbClr val="0000FF"/>
                </a:solidFill>
              </a:rPr>
              <a:t>   </a:t>
            </a:r>
            <a:r>
              <a:rPr lang="en-US" altLang="zh-CN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</a:t>
            </a:r>
            <a:r>
              <a:rPr lang="zh-CN" alt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载入</a:t>
            </a:r>
            <a:r>
              <a:rPr lang="en-US" altLang="zh-CN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matplotlib</a:t>
            </a:r>
            <a:r>
              <a:rPr lang="zh-CN" alt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库并简化命名</a:t>
            </a:r>
            <a:endParaRPr lang="en-US" altLang="zh-CN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                 %matplotlib inline </a:t>
            </a:r>
            <a:r>
              <a:rPr lang="zh-CN" altLang="en-US" b="1" dirty="0">
                <a:solidFill>
                  <a:srgbClr val="0000FF"/>
                </a:solidFill>
              </a:rPr>
              <a:t> </a:t>
            </a:r>
            <a:r>
              <a:rPr lang="en-US" altLang="zh-CN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</a:t>
            </a:r>
            <a:r>
              <a:rPr lang="zh-CN" alt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实现在 </a:t>
            </a:r>
            <a:r>
              <a:rPr lang="en-US" altLang="zh-CN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jupyter</a:t>
            </a:r>
            <a:r>
              <a:rPr lang="zh-CN" alt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中实时绘图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</a:rPr>
              <a:t>具体信息可以参考</a:t>
            </a:r>
            <a:r>
              <a:rPr lang="en-US" altLang="zh-CN" sz="2000" dirty="0">
                <a:solidFill>
                  <a:srgbClr val="FF0000"/>
                </a:solidFill>
              </a:rPr>
              <a:t>RUNOOB</a:t>
            </a:r>
            <a:r>
              <a:rPr lang="zh-CN" altLang="en-US" sz="2000" dirty="0">
                <a:solidFill>
                  <a:srgbClr val="FF0000"/>
                </a:solidFill>
              </a:rPr>
              <a:t>的</a:t>
            </a:r>
            <a:r>
              <a:rPr lang="en-US" altLang="zh-CN" sz="2000" dirty="0">
                <a:solidFill>
                  <a:srgbClr val="FF0000"/>
                </a:solidFill>
              </a:rPr>
              <a:t>matplotlib</a:t>
            </a:r>
            <a:r>
              <a:rPr lang="zh-CN" altLang="en-US" sz="2000" dirty="0">
                <a:solidFill>
                  <a:srgbClr val="FF0000"/>
                </a:solidFill>
              </a:rPr>
              <a:t>板块：</a:t>
            </a:r>
            <a:r>
              <a:rPr lang="en-US" altLang="zh-CN" sz="2000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https://www.runoob.com/w3cnote/matplotlib-tutorial.html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</a:rPr>
              <a:t>英语不错的同学，可以直接访问</a:t>
            </a:r>
            <a:r>
              <a:rPr lang="en-US" altLang="zh-CN" sz="2000" dirty="0">
                <a:solidFill>
                  <a:srgbClr val="FF0000"/>
                </a:solidFill>
              </a:rPr>
              <a:t>matplotlib</a:t>
            </a:r>
            <a:r>
              <a:rPr lang="zh-CN" altLang="en-US" sz="2000" dirty="0">
                <a:solidFill>
                  <a:srgbClr val="FF0000"/>
                </a:solidFill>
              </a:rPr>
              <a:t>项目页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http://matplotlib.org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b="1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EB264A5-F3E3-49CF-AA1E-521CF7BFB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三、机器学习必需库的安装和测试</a:t>
            </a:r>
          </a:p>
        </p:txBody>
      </p:sp>
    </p:spTree>
    <p:extLst>
      <p:ext uri="{BB962C8B-B14F-4D97-AF65-F5344CB8AC3E}">
        <p14:creationId xmlns:p14="http://schemas.microsoft.com/office/powerpoint/2010/main" val="2846682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C953DCB-95DA-4F51-8085-908FD3CF1A7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/>
              <a:t>Matplotlib</a:t>
            </a:r>
            <a:r>
              <a:rPr lang="zh-CN" altLang="en-US" b="1" dirty="0"/>
              <a:t>绘图库</a:t>
            </a:r>
            <a:endParaRPr lang="en-US" altLang="zh-CN" b="1" dirty="0"/>
          </a:p>
          <a:p>
            <a:pPr marL="0" indent="0">
              <a:lnSpc>
                <a:spcPct val="150000"/>
              </a:lnSpc>
              <a:buNone/>
            </a:pPr>
            <a:endParaRPr lang="en-US" altLang="zh-CN" b="1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EB264A5-F3E3-49CF-AA1E-521CF7BFB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三、机器学习必需库的安装和测试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B60ED4E-E501-4210-A54F-9BF675845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5" y="4996474"/>
            <a:ext cx="5675752" cy="156858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22314C7-38A8-4F17-AADD-9EDDD0826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69633"/>
            <a:ext cx="9015748" cy="346567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203D06B-99CD-4F20-8F49-E616AADAD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8472" y="3114675"/>
            <a:ext cx="3711402" cy="242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42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C953DCB-95DA-4F51-8085-908FD3CF1A7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/>
              <a:t>Matplotlib</a:t>
            </a:r>
            <a:r>
              <a:rPr lang="zh-CN" altLang="en-US" b="1" dirty="0"/>
              <a:t>绘图库</a:t>
            </a:r>
            <a:endParaRPr lang="en-US" altLang="zh-CN" b="1" dirty="0"/>
          </a:p>
          <a:p>
            <a:pPr marL="0" indent="0">
              <a:lnSpc>
                <a:spcPct val="150000"/>
              </a:lnSpc>
              <a:buNone/>
            </a:pPr>
            <a:endParaRPr lang="en-US" altLang="zh-CN" b="1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EB264A5-F3E3-49CF-AA1E-521CF7BFB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三、机器学习必需库的安装和测试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C4CAF3-E856-4FAF-ACDD-31F43F43F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8" y="2093015"/>
            <a:ext cx="9144000" cy="43983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A050A7E-537F-4CD5-BBC4-A0ECAAB8B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992" y="962387"/>
            <a:ext cx="4600630" cy="29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58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C953DCB-95DA-4F51-8085-908FD3CF1A7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 err="1"/>
              <a:t>Scikit</a:t>
            </a:r>
            <a:r>
              <a:rPr lang="en-US" altLang="zh-CN" b="1" dirty="0"/>
              <a:t>-learn </a:t>
            </a:r>
            <a:r>
              <a:rPr lang="zh-CN" altLang="en-US" b="1" dirty="0"/>
              <a:t>机器学习库</a:t>
            </a:r>
            <a:endParaRPr lang="en-US" altLang="zh-CN" b="1" dirty="0"/>
          </a:p>
          <a:p>
            <a:pPr marL="0" indent="0" algn="just">
              <a:buNone/>
            </a:pPr>
            <a:r>
              <a:rPr lang="zh-CN" altLang="en-US" dirty="0"/>
              <a:t>    </a:t>
            </a:r>
            <a:r>
              <a:rPr lang="en-US" altLang="zh-CN" dirty="0" err="1"/>
              <a:t>scikit</a:t>
            </a:r>
            <a:r>
              <a:rPr lang="en-US" altLang="zh-CN" dirty="0"/>
              <a:t>-learn</a:t>
            </a:r>
            <a:r>
              <a:rPr lang="zh-CN" altLang="en-US" dirty="0"/>
              <a:t>是</a:t>
            </a:r>
            <a:r>
              <a:rPr lang="en-US" altLang="zh-CN" dirty="0"/>
              <a:t>Python</a:t>
            </a:r>
            <a:r>
              <a:rPr lang="zh-CN" altLang="en-US" dirty="0"/>
              <a:t>中最重要的机器学习模块之一。它基于</a:t>
            </a:r>
            <a:r>
              <a:rPr lang="en-US" altLang="zh-CN" dirty="0" err="1"/>
              <a:t>Scipy</a:t>
            </a:r>
            <a:r>
              <a:rPr lang="zh-CN" altLang="en-US" dirty="0"/>
              <a:t>库，在不同的领域中已经发展出大量基于</a:t>
            </a:r>
            <a:r>
              <a:rPr lang="en-US" altLang="zh-CN" dirty="0" err="1"/>
              <a:t>Scipy</a:t>
            </a:r>
            <a:r>
              <a:rPr lang="zh-CN" altLang="en-US" dirty="0"/>
              <a:t>的工具包，它们被统一称为</a:t>
            </a:r>
            <a:r>
              <a:rPr lang="en-US" altLang="zh-CN" dirty="0" err="1"/>
              <a:t>Scikits</a:t>
            </a:r>
            <a:r>
              <a:rPr lang="zh-CN" altLang="en-US" dirty="0"/>
              <a:t>，其中最著名的一个分支就是</a:t>
            </a:r>
            <a:r>
              <a:rPr lang="en-US" altLang="zh-CN" dirty="0" err="1"/>
              <a:t>scikit</a:t>
            </a:r>
            <a:r>
              <a:rPr lang="en-US" altLang="zh-CN" dirty="0"/>
              <a:t>-learn</a:t>
            </a:r>
            <a:r>
              <a:rPr lang="zh-CN" altLang="en-US" dirty="0"/>
              <a:t>。它包含众多的机器学习算法，主要分为六大类：分类、回归、聚类、数据降维、模型选择和数据预处理。下列给出一个使用</a:t>
            </a:r>
            <a:r>
              <a:rPr lang="en-US" altLang="zh-CN" dirty="0" err="1"/>
              <a:t>scikit</a:t>
            </a:r>
            <a:r>
              <a:rPr lang="en-US" altLang="zh-CN" dirty="0"/>
              <a:t>-learn</a:t>
            </a:r>
            <a:r>
              <a:rPr lang="zh-CN" altLang="en-US" dirty="0"/>
              <a:t>进行分类的简单例子。在下例中会随机生成包含</a:t>
            </a:r>
            <a:r>
              <a:rPr lang="en-US" altLang="zh-CN" dirty="0"/>
              <a:t>300</a:t>
            </a:r>
            <a:r>
              <a:rPr lang="zh-CN" altLang="en-US" dirty="0"/>
              <a:t>个具有两种属性数据的数据集，然后利用简单的</a:t>
            </a:r>
            <a:r>
              <a:rPr lang="en-US" altLang="zh-CN" dirty="0"/>
              <a:t>SVM</a:t>
            </a:r>
            <a:r>
              <a:rPr lang="zh-CN" altLang="en-US" dirty="0"/>
              <a:t>分类器实现分类。</a:t>
            </a:r>
            <a:endParaRPr lang="en-US" altLang="zh-CN" b="1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安装：</a:t>
            </a:r>
            <a:r>
              <a:rPr lang="en-US" altLang="zh-CN" b="1" dirty="0" err="1"/>
              <a:t>scikit</a:t>
            </a:r>
            <a:r>
              <a:rPr lang="en-US" altLang="zh-CN" b="1" dirty="0"/>
              <a:t>-learn</a:t>
            </a:r>
            <a:r>
              <a:rPr lang="zh-CN" altLang="en-US" dirty="0"/>
              <a:t>是</a:t>
            </a:r>
            <a:r>
              <a:rPr lang="en-US" altLang="zh-CN" dirty="0"/>
              <a:t>Anaconda</a:t>
            </a:r>
            <a:r>
              <a:rPr lang="zh-CN" altLang="en-US" dirty="0"/>
              <a:t>的内置库，无需额外安装</a:t>
            </a:r>
            <a:endParaRPr lang="en-US" altLang="zh-CN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使用：</a:t>
            </a:r>
            <a:r>
              <a:rPr lang="en-US" altLang="zh-CN" b="1" dirty="0" err="1"/>
              <a:t>scikit</a:t>
            </a:r>
            <a:r>
              <a:rPr lang="en-US" altLang="zh-CN" b="1" dirty="0"/>
              <a:t>-learn</a:t>
            </a:r>
            <a:r>
              <a:rPr lang="zh-CN" altLang="en-US" dirty="0"/>
              <a:t>库的使用比较复杂，后续的课程将会逐渐讲解。</a:t>
            </a:r>
            <a:endParaRPr lang="en-US" altLang="zh-CN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b="1" dirty="0"/>
          </a:p>
          <a:p>
            <a:pPr marL="0" indent="0">
              <a:lnSpc>
                <a:spcPct val="150000"/>
              </a:lnSpc>
              <a:buNone/>
            </a:pPr>
            <a:endParaRPr lang="en-US" altLang="zh-CN" b="1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EB264A5-F3E3-49CF-AA1E-521CF7BFB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三、机器学习必需库的安装和测试</a:t>
            </a:r>
          </a:p>
        </p:txBody>
      </p:sp>
    </p:spTree>
    <p:extLst>
      <p:ext uri="{BB962C8B-B14F-4D97-AF65-F5344CB8AC3E}">
        <p14:creationId xmlns:p14="http://schemas.microsoft.com/office/powerpoint/2010/main" val="3211040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C953DCB-95DA-4F51-8085-908FD3CF1A7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 err="1"/>
              <a:t>Scikit</a:t>
            </a:r>
            <a:r>
              <a:rPr lang="en-US" altLang="zh-CN" b="1" dirty="0"/>
              <a:t>-learn </a:t>
            </a:r>
            <a:r>
              <a:rPr lang="zh-CN" altLang="en-US" b="1" dirty="0"/>
              <a:t>机器学习库</a:t>
            </a:r>
            <a:endParaRPr lang="en-US" altLang="zh-CN" b="1" dirty="0"/>
          </a:p>
          <a:p>
            <a:pPr marL="0" indent="0" algn="just">
              <a:buNone/>
            </a:pPr>
            <a:r>
              <a:rPr lang="zh-CN" altLang="en-US" dirty="0"/>
              <a:t> </a:t>
            </a:r>
            <a:endParaRPr lang="en-US" altLang="zh-CN" b="1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EB264A5-F3E3-49CF-AA1E-521CF7BFB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三、机器学习必需库的安装和测试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AAFFDEC-52EA-43E7-879A-B4DCE270A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3" y="1512485"/>
            <a:ext cx="9044054" cy="312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967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C953DCB-95DA-4F51-8085-908FD3CF1A7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 err="1"/>
              <a:t>Scikit</a:t>
            </a:r>
            <a:r>
              <a:rPr lang="en-US" altLang="zh-CN" b="1" dirty="0"/>
              <a:t>-learn </a:t>
            </a:r>
            <a:r>
              <a:rPr lang="zh-CN" altLang="en-US" b="1" dirty="0"/>
              <a:t>机器学习库</a:t>
            </a:r>
            <a:endParaRPr lang="en-US" altLang="zh-CN" b="1" dirty="0"/>
          </a:p>
          <a:p>
            <a:pPr marL="0" indent="0" algn="just">
              <a:buNone/>
            </a:pPr>
            <a:r>
              <a:rPr lang="zh-CN" altLang="en-US" dirty="0"/>
              <a:t> </a:t>
            </a:r>
            <a:endParaRPr lang="en-US" altLang="zh-CN" b="1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EB264A5-F3E3-49CF-AA1E-521CF7BFB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三、机器学习必需库的安装和测试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B4E962-B4ED-49A0-9DD6-DC56D47E2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0" y="1505076"/>
            <a:ext cx="9091679" cy="219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85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81E4E89-87C3-4024-A5C0-047264FDEE9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+mn-ea"/>
                <a:ea typeface="+mn-ea"/>
              </a:rPr>
              <a:t>Python</a:t>
            </a:r>
            <a:r>
              <a:rPr lang="zh-CN" altLang="en-US" b="1" dirty="0">
                <a:latin typeface="+mn-ea"/>
                <a:ea typeface="+mn-ea"/>
              </a:rPr>
              <a:t>环境的安装和配置</a:t>
            </a:r>
            <a:endParaRPr lang="en-US" altLang="zh-CN" b="1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n-ea"/>
                <a:ea typeface="+mn-ea"/>
              </a:rPr>
              <a:t>基本环境的安装</a:t>
            </a:r>
            <a:r>
              <a:rPr lang="zh-CN" altLang="en-US" i="1" dirty="0">
                <a:solidFill>
                  <a:srgbClr val="FF0000"/>
                </a:solidFill>
                <a:latin typeface="+mn-ea"/>
                <a:ea typeface="+mn-ea"/>
              </a:rPr>
              <a:t>（仅适用于</a:t>
            </a:r>
            <a:r>
              <a:rPr lang="en-US" altLang="zh-CN" i="1" dirty="0">
                <a:solidFill>
                  <a:srgbClr val="FF0000"/>
                </a:solidFill>
                <a:latin typeface="+mn-ea"/>
                <a:ea typeface="+mn-ea"/>
              </a:rPr>
              <a:t>Python</a:t>
            </a:r>
            <a:r>
              <a:rPr lang="zh-CN" altLang="en-US" i="1" dirty="0">
                <a:solidFill>
                  <a:srgbClr val="FF0000"/>
                </a:solidFill>
                <a:latin typeface="+mn-ea"/>
                <a:ea typeface="+mn-ea"/>
              </a:rPr>
              <a:t>基础学习）</a:t>
            </a:r>
            <a:endParaRPr lang="en-US" altLang="zh-CN" i="1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n-ea"/>
                <a:ea typeface="+mn-ea"/>
              </a:rPr>
              <a:t>标准环境的安装</a:t>
            </a:r>
            <a:r>
              <a:rPr lang="zh-CN" altLang="en-US" i="1" dirty="0">
                <a:solidFill>
                  <a:srgbClr val="FF0000"/>
                </a:solidFill>
                <a:latin typeface="+mn-ea"/>
                <a:ea typeface="+mn-ea"/>
              </a:rPr>
              <a:t>（适合于包括机器学习、数据分析、可视化等多个领域的开发和学习）</a:t>
            </a:r>
            <a:endParaRPr lang="en-US" altLang="zh-CN" i="1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+mn-ea"/>
                <a:ea typeface="+mn-ea"/>
              </a:rPr>
              <a:t>机器学习必需库的安装和测试</a:t>
            </a:r>
            <a:endParaRPr lang="en-US" altLang="zh-CN" b="1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err="1">
                <a:latin typeface="+mn-ea"/>
                <a:ea typeface="+mn-ea"/>
              </a:rPr>
              <a:t>Numpy</a:t>
            </a:r>
            <a:r>
              <a:rPr lang="zh-CN" altLang="en-US" dirty="0">
                <a:latin typeface="+mn-ea"/>
                <a:ea typeface="+mn-ea"/>
              </a:rPr>
              <a:t>基础科学计算库</a:t>
            </a:r>
            <a:endParaRPr lang="en-US" altLang="zh-CN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err="1">
                <a:latin typeface="+mn-ea"/>
                <a:ea typeface="+mn-ea"/>
              </a:rPr>
              <a:t>Scipy</a:t>
            </a:r>
            <a:r>
              <a:rPr lang="zh-CN" altLang="en-US" dirty="0">
                <a:latin typeface="+mn-ea"/>
                <a:ea typeface="+mn-ea"/>
              </a:rPr>
              <a:t>科学计算工具库</a:t>
            </a:r>
            <a:endParaRPr lang="en-US" altLang="zh-CN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+mn-ea"/>
                <a:ea typeface="+mn-ea"/>
              </a:rPr>
              <a:t>Pandas</a:t>
            </a:r>
            <a:r>
              <a:rPr lang="zh-CN" altLang="en-US" dirty="0">
                <a:latin typeface="+mn-ea"/>
                <a:ea typeface="+mn-ea"/>
              </a:rPr>
              <a:t>数据分析工具</a:t>
            </a:r>
            <a:endParaRPr lang="en-US" altLang="zh-CN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+mn-ea"/>
                <a:ea typeface="+mn-ea"/>
              </a:rPr>
              <a:t>Matplotlib</a:t>
            </a:r>
            <a:r>
              <a:rPr lang="zh-CN" altLang="en-US" dirty="0">
                <a:latin typeface="+mn-ea"/>
                <a:ea typeface="+mn-ea"/>
              </a:rPr>
              <a:t>绘图库</a:t>
            </a:r>
            <a:endParaRPr lang="en-US" altLang="zh-CN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err="1">
                <a:latin typeface="+mn-ea"/>
                <a:ea typeface="+mn-ea"/>
              </a:rPr>
              <a:t>Scikit</a:t>
            </a:r>
            <a:r>
              <a:rPr lang="en-US" altLang="zh-CN" dirty="0">
                <a:latin typeface="+mn-ea"/>
                <a:ea typeface="+mn-ea"/>
              </a:rPr>
              <a:t>-learn</a:t>
            </a:r>
            <a:r>
              <a:rPr lang="zh-CN" altLang="en-US" dirty="0">
                <a:latin typeface="+mn-ea"/>
                <a:ea typeface="+mn-ea"/>
              </a:rPr>
              <a:t>机器学习库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1AD9811-186B-4596-AC1E-E31537E6A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1155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C953DCB-95DA-4F51-8085-908FD3CF1A7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 err="1"/>
              <a:t>Scikit</a:t>
            </a:r>
            <a:r>
              <a:rPr lang="en-US" altLang="zh-CN" b="1" dirty="0"/>
              <a:t>-learn </a:t>
            </a:r>
            <a:r>
              <a:rPr lang="zh-CN" altLang="en-US" b="1" dirty="0"/>
              <a:t>机器学习库</a:t>
            </a:r>
            <a:endParaRPr lang="en-US" altLang="zh-CN" b="1" dirty="0"/>
          </a:p>
          <a:p>
            <a:pPr>
              <a:lnSpc>
                <a:spcPct val="150000"/>
              </a:lnSpc>
            </a:pPr>
            <a:endParaRPr lang="en-US" altLang="zh-CN" b="1" dirty="0"/>
          </a:p>
          <a:p>
            <a:pPr>
              <a:lnSpc>
                <a:spcPct val="150000"/>
              </a:lnSpc>
            </a:pPr>
            <a:endParaRPr lang="en-US" altLang="zh-CN" b="1" dirty="0"/>
          </a:p>
          <a:p>
            <a:pPr>
              <a:lnSpc>
                <a:spcPct val="150000"/>
              </a:lnSpc>
            </a:pPr>
            <a:endParaRPr lang="en-US" altLang="zh-CN" b="1" dirty="0"/>
          </a:p>
          <a:p>
            <a:pPr>
              <a:lnSpc>
                <a:spcPct val="150000"/>
              </a:lnSpc>
            </a:pPr>
            <a:endParaRPr lang="en-US" altLang="zh-CN" b="1" dirty="0"/>
          </a:p>
          <a:p>
            <a:pPr>
              <a:lnSpc>
                <a:spcPct val="150000"/>
              </a:lnSpc>
            </a:pPr>
            <a:endParaRPr lang="en-US" altLang="zh-CN" b="1" dirty="0"/>
          </a:p>
          <a:p>
            <a:pPr>
              <a:lnSpc>
                <a:spcPct val="150000"/>
              </a:lnSpc>
            </a:pPr>
            <a:endParaRPr lang="en-US" altLang="zh-CN" b="1" dirty="0"/>
          </a:p>
          <a:p>
            <a:pPr>
              <a:lnSpc>
                <a:spcPct val="150000"/>
              </a:lnSpc>
            </a:pPr>
            <a:endParaRPr lang="en-US" altLang="zh-CN" b="1" dirty="0"/>
          </a:p>
          <a:p>
            <a:pPr>
              <a:lnSpc>
                <a:spcPct val="150000"/>
              </a:lnSpc>
            </a:pPr>
            <a:endParaRPr lang="en-US" altLang="zh-CN" b="1" dirty="0"/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b="1" dirty="0"/>
              <a:t>0.9666666666666667</a:t>
            </a:r>
          </a:p>
          <a:p>
            <a:pPr marL="0" indent="0" algn="just">
              <a:buNone/>
            </a:pPr>
            <a:r>
              <a:rPr lang="zh-CN" altLang="en-US" dirty="0"/>
              <a:t> </a:t>
            </a:r>
            <a:endParaRPr lang="en-US" altLang="zh-CN" b="1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EB264A5-F3E3-49CF-AA1E-521CF7BFB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三、机器学习必需库的安装和测试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BDAA895-7998-4B1F-94A2-F2437561A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1" y="1495408"/>
            <a:ext cx="9015478" cy="470538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FDDD2FE-4EC6-452A-AFC3-D811056608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973"/>
          <a:stretch/>
        </p:blipFill>
        <p:spPr>
          <a:xfrm>
            <a:off x="5013763" y="657208"/>
            <a:ext cx="4098107" cy="244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041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37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  <a:ea typeface="+mn-ea"/>
              </a:rPr>
              <a:t>优点：</a:t>
            </a:r>
            <a:endParaRPr lang="en-US" altLang="zh-CN" sz="2800" b="1" dirty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>
                <a:latin typeface="+mn-ea"/>
                <a:ea typeface="+mn-ea"/>
              </a:rPr>
              <a:t>           </a:t>
            </a:r>
            <a:r>
              <a:rPr lang="zh-CN" altLang="en-US" sz="2800" b="1" dirty="0">
                <a:latin typeface="+mn-ea"/>
                <a:ea typeface="+mn-ea"/>
              </a:rPr>
              <a:t>简单、原生</a:t>
            </a:r>
            <a:endParaRPr lang="en-US" altLang="zh-CN" sz="28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  <a:ea typeface="+mn-ea"/>
              </a:rPr>
              <a:t>缺点：</a:t>
            </a:r>
            <a:endParaRPr lang="en-US" altLang="zh-CN" sz="2800" b="1" dirty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>
                <a:latin typeface="+mn-ea"/>
                <a:ea typeface="+mn-ea"/>
              </a:rPr>
              <a:t>           </a:t>
            </a:r>
            <a:r>
              <a:rPr lang="zh-CN" altLang="en-US" sz="2800" b="1" dirty="0">
                <a:latin typeface="+mn-ea"/>
                <a:ea typeface="+mn-ea"/>
              </a:rPr>
              <a:t>处理其他领域的应用需要手动安装大量第三方库</a:t>
            </a:r>
            <a:endParaRPr lang="en-US" altLang="zh-CN" sz="28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  <a:ea typeface="+mn-ea"/>
              </a:rPr>
              <a:t>适用于：</a:t>
            </a:r>
            <a:endParaRPr lang="en-US" altLang="zh-CN" sz="2800" b="1" dirty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>
                <a:latin typeface="+mn-ea"/>
                <a:ea typeface="+mn-ea"/>
              </a:rPr>
              <a:t>          《</a:t>
            </a:r>
            <a:r>
              <a:rPr lang="zh-CN" altLang="en-US" sz="2800" b="1" dirty="0">
                <a:latin typeface="+mn-ea"/>
                <a:ea typeface="+mn-ea"/>
              </a:rPr>
              <a:t>程序设计基础（</a:t>
            </a:r>
            <a:r>
              <a:rPr lang="en-US" altLang="zh-CN" sz="2800" b="1" dirty="0">
                <a:latin typeface="+mn-ea"/>
                <a:ea typeface="+mn-ea"/>
              </a:rPr>
              <a:t>Python</a:t>
            </a:r>
            <a:r>
              <a:rPr lang="zh-CN" altLang="en-US" sz="2800" b="1" dirty="0">
                <a:latin typeface="+mn-ea"/>
                <a:ea typeface="+mn-ea"/>
              </a:rPr>
              <a:t>）</a:t>
            </a:r>
            <a:r>
              <a:rPr lang="en-US" altLang="zh-CN" sz="2800" b="1" dirty="0">
                <a:latin typeface="+mn-ea"/>
                <a:ea typeface="+mn-ea"/>
              </a:rPr>
              <a:t>》</a:t>
            </a:r>
            <a:r>
              <a:rPr lang="zh-CN" altLang="en-US" sz="2800" b="1" dirty="0">
                <a:latin typeface="+mn-ea"/>
                <a:ea typeface="+mn-ea"/>
              </a:rPr>
              <a:t>课程学习</a:t>
            </a:r>
            <a:endParaRPr lang="en-US" altLang="zh-CN" sz="2800" b="1" dirty="0">
              <a:latin typeface="+mn-ea"/>
              <a:ea typeface="+mn-ea"/>
            </a:endParaRPr>
          </a:p>
          <a:p>
            <a:pPr marL="397800" lvl="1" indent="0">
              <a:lnSpc>
                <a:spcPct val="150000"/>
              </a:lnSpc>
              <a:buNone/>
            </a:pPr>
            <a:endParaRPr lang="en-US" altLang="zh-CN" sz="28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zh-CN" altLang="en-US" sz="2800" b="1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 </a:t>
            </a:r>
            <a:r>
              <a:rPr lang="en-US" altLang="zh-CN" dirty="0"/>
              <a:t>Python</a:t>
            </a:r>
            <a:r>
              <a:rPr lang="zh-CN" altLang="en-US" dirty="0"/>
              <a:t>环境的安装和配置 </a:t>
            </a:r>
            <a:r>
              <a:rPr lang="en-US" altLang="zh-CN" dirty="0"/>
              <a:t>– </a:t>
            </a:r>
            <a:r>
              <a:rPr lang="zh-CN" altLang="en-US" dirty="0"/>
              <a:t>极简版</a:t>
            </a:r>
          </a:p>
        </p:txBody>
      </p:sp>
    </p:spTree>
    <p:extLst>
      <p:ext uri="{BB962C8B-B14F-4D97-AF65-F5344CB8AC3E}">
        <p14:creationId xmlns:p14="http://schemas.microsoft.com/office/powerpoint/2010/main" val="3085054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b="1" dirty="0"/>
              <a:t>安装</a:t>
            </a:r>
            <a:r>
              <a:rPr lang="en-US" altLang="zh-CN" b="1" dirty="0"/>
              <a:t>Python</a:t>
            </a:r>
            <a:r>
              <a:rPr lang="zh-CN" altLang="en-US" b="1" dirty="0"/>
              <a:t>环境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访问</a:t>
            </a:r>
            <a:r>
              <a:rPr lang="en-US" altLang="zh-CN" dirty="0">
                <a:latin typeface="+mn-ea"/>
                <a:ea typeface="+mn-ea"/>
              </a:rPr>
              <a:t>Python</a:t>
            </a:r>
            <a:r>
              <a:rPr lang="zh-CN" altLang="en-US" dirty="0">
                <a:latin typeface="+mn-ea"/>
                <a:ea typeface="+mn-ea"/>
              </a:rPr>
              <a:t>官网并下载最新版</a:t>
            </a:r>
            <a:r>
              <a:rPr lang="en-US" altLang="zh-CN" dirty="0">
                <a:latin typeface="+mn-ea"/>
                <a:ea typeface="+mn-ea"/>
              </a:rPr>
              <a:t>(</a:t>
            </a:r>
            <a:r>
              <a:rPr lang="en-US" altLang="zh-CN" dirty="0">
                <a:latin typeface="+mn-ea"/>
                <a:ea typeface="+mn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</a:t>
            </a:r>
            <a:r>
              <a:rPr lang="en-US" altLang="zh-CN" dirty="0">
                <a:latin typeface="+mn-ea"/>
                <a:ea typeface="+mn-ea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双击并运行安装，勾选</a:t>
            </a:r>
            <a:r>
              <a:rPr lang="en-US" altLang="zh-CN" dirty="0">
                <a:latin typeface="+mn-ea"/>
                <a:ea typeface="+mn-ea"/>
              </a:rPr>
              <a:t>【Add Python 3.8 to PATH】</a:t>
            </a:r>
          </a:p>
          <a:p>
            <a:pPr marL="397800" lvl="1" indent="0">
              <a:buNone/>
            </a:pPr>
            <a:endParaRPr lang="en-US" altLang="zh-CN" dirty="0">
              <a:latin typeface="+mn-ea"/>
              <a:ea typeface="+mn-ea"/>
            </a:endParaRPr>
          </a:p>
          <a:p>
            <a:pPr marL="228600" lvl="1" indent="-288000"/>
            <a:r>
              <a:rPr lang="zh-CN" altLang="en-US" b="1" dirty="0"/>
              <a:t>安装</a:t>
            </a:r>
            <a:r>
              <a:rPr lang="en-US" altLang="zh-CN" b="1" dirty="0"/>
              <a:t>《</a:t>
            </a:r>
            <a:r>
              <a:rPr lang="zh-CN" altLang="en-US" b="1" dirty="0"/>
              <a:t>程序设计基础（</a:t>
            </a:r>
            <a:r>
              <a:rPr lang="en-US" altLang="zh-CN" b="1" dirty="0"/>
              <a:t>Python</a:t>
            </a:r>
            <a:r>
              <a:rPr lang="zh-CN" altLang="en-US" b="1" dirty="0"/>
              <a:t>）</a:t>
            </a:r>
            <a:r>
              <a:rPr lang="en-US" altLang="zh-CN" b="1" dirty="0"/>
              <a:t>》</a:t>
            </a:r>
            <a:r>
              <a:rPr lang="zh-CN" altLang="en-US" b="1" dirty="0"/>
              <a:t>课程的基本库</a:t>
            </a:r>
          </a:p>
          <a:p>
            <a:pPr marL="397800" lvl="1" indent="0">
              <a:buNone/>
            </a:pPr>
            <a:endParaRPr lang="en-US" altLang="zh-CN" dirty="0">
              <a:latin typeface="+mn-ea"/>
              <a:ea typeface="+mn-ea"/>
            </a:endParaRPr>
          </a:p>
          <a:p>
            <a:pPr marL="397800" lvl="1" indent="0">
              <a:buNone/>
            </a:pP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 </a:t>
            </a:r>
            <a:r>
              <a:rPr lang="en-US" altLang="zh-CN" dirty="0"/>
              <a:t>Python</a:t>
            </a:r>
            <a:r>
              <a:rPr lang="zh-CN" altLang="en-US" dirty="0"/>
              <a:t>环境的安装和配置 </a:t>
            </a:r>
            <a:r>
              <a:rPr lang="en-US" altLang="zh-CN" dirty="0"/>
              <a:t>– </a:t>
            </a:r>
            <a:r>
              <a:rPr lang="zh-CN" altLang="en-US" dirty="0"/>
              <a:t>极简版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C5C534-D1A6-46D4-B135-5871BD8F8E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85"/>
          <a:stretch/>
        </p:blipFill>
        <p:spPr>
          <a:xfrm>
            <a:off x="68074" y="3306233"/>
            <a:ext cx="5736865" cy="297709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9F2D57C-579F-4A9D-A42B-5F7D9BD21482}"/>
              </a:ext>
            </a:extLst>
          </p:cNvPr>
          <p:cNvSpPr/>
          <p:nvPr/>
        </p:nvSpPr>
        <p:spPr>
          <a:xfrm>
            <a:off x="4673600" y="5214843"/>
            <a:ext cx="3529143" cy="991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rgbClr val="FF0000"/>
                </a:solidFill>
                <a:ea typeface="等线" panose="02010600030101010101" pitchFamily="2" charset="-122"/>
              </a:rPr>
              <a:t>注意：因各种未知问题，有时可能需要多次安装才能连接上服务器。</a:t>
            </a:r>
          </a:p>
        </p:txBody>
      </p:sp>
    </p:spTree>
    <p:extLst>
      <p:ext uri="{BB962C8B-B14F-4D97-AF65-F5344CB8AC3E}">
        <p14:creationId xmlns:p14="http://schemas.microsoft.com/office/powerpoint/2010/main" val="482958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914400"/>
            <a:ext cx="9144000" cy="57118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+mn-ea"/>
                <a:ea typeface="+mn-ea"/>
              </a:rPr>
              <a:t>Python</a:t>
            </a:r>
            <a:r>
              <a:rPr lang="zh-CN" altLang="en-US" b="1" dirty="0">
                <a:latin typeface="+mn-ea"/>
                <a:ea typeface="+mn-ea"/>
              </a:rPr>
              <a:t>集成环境</a:t>
            </a:r>
            <a:r>
              <a:rPr lang="en-US" altLang="zh-CN" b="1" dirty="0">
                <a:latin typeface="+mn-ea"/>
                <a:ea typeface="+mn-ea"/>
              </a:rPr>
              <a:t>Anaconda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+mn-ea"/>
                <a:ea typeface="+mn-ea"/>
              </a:rPr>
              <a:t>Visual Studio Code</a:t>
            </a:r>
            <a:r>
              <a:rPr lang="zh-CN" altLang="en-US" b="1" dirty="0">
                <a:latin typeface="+mn-ea"/>
                <a:ea typeface="+mn-ea"/>
              </a:rPr>
              <a:t>（</a:t>
            </a:r>
            <a:r>
              <a:rPr lang="en-US" altLang="zh-CN" b="1" dirty="0" err="1">
                <a:latin typeface="+mn-ea"/>
                <a:ea typeface="+mn-ea"/>
              </a:rPr>
              <a:t>VSCode</a:t>
            </a:r>
            <a:r>
              <a:rPr lang="zh-CN" altLang="en-US" b="1" dirty="0">
                <a:latin typeface="+mn-ea"/>
                <a:ea typeface="+mn-ea"/>
              </a:rPr>
              <a:t>）</a:t>
            </a:r>
            <a:endParaRPr lang="en-US" altLang="zh-CN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err="1">
                <a:latin typeface="+mn-ea"/>
                <a:ea typeface="+mn-ea"/>
              </a:rPr>
              <a:t>JupyterLab</a:t>
            </a:r>
            <a:r>
              <a:rPr lang="en-US" altLang="zh-CN" b="1" dirty="0">
                <a:latin typeface="+mn-ea"/>
                <a:ea typeface="+mn-ea"/>
              </a:rPr>
              <a:t> </a:t>
            </a:r>
            <a:r>
              <a:rPr lang="zh-CN" altLang="en-US" b="1" dirty="0">
                <a:latin typeface="+mn-ea"/>
                <a:ea typeface="+mn-ea"/>
              </a:rPr>
              <a:t>（</a:t>
            </a:r>
            <a:r>
              <a:rPr lang="en-US" altLang="zh-CN" b="1" dirty="0" err="1">
                <a:latin typeface="+mn-ea"/>
                <a:ea typeface="+mn-ea"/>
              </a:rPr>
              <a:t>Jupyter</a:t>
            </a:r>
            <a:r>
              <a:rPr lang="en-US" altLang="zh-CN" b="1" dirty="0">
                <a:latin typeface="+mn-ea"/>
                <a:ea typeface="+mn-ea"/>
              </a:rPr>
              <a:t> Notebook</a:t>
            </a:r>
            <a:r>
              <a:rPr lang="zh-CN" altLang="en-US" b="1" dirty="0">
                <a:latin typeface="+mn-ea"/>
                <a:ea typeface="+mn-ea"/>
              </a:rPr>
              <a:t>）</a:t>
            </a:r>
            <a:endParaRPr lang="en-US" altLang="zh-CN" b="1" dirty="0">
              <a:latin typeface="+mn-ea"/>
              <a:ea typeface="+mn-ea"/>
            </a:endParaRPr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>
                <a:latin typeface="+mn-ea"/>
                <a:ea typeface="+mn-ea"/>
              </a:rPr>
              <a:t>操作方法：参考本课程</a:t>
            </a:r>
            <a:r>
              <a:rPr lang="en-US" altLang="zh-CN" b="1" dirty="0">
                <a:latin typeface="+mn-ea"/>
                <a:ea typeface="+mn-ea"/>
              </a:rPr>
              <a:t>Notebook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  <a:ea typeface="+mn-ea"/>
              </a:rPr>
              <a:t>=&gt; http://ouxinyu.cn/Teaching/ml.html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  <a:ea typeface="+mn-ea"/>
              </a:rPr>
              <a:t>=&gt; </a:t>
            </a:r>
            <a:r>
              <a:rPr lang="zh-CN" altLang="en-US" dirty="0">
                <a:latin typeface="+mn-ea"/>
                <a:ea typeface="+mn-ea"/>
              </a:rPr>
              <a:t>第</a:t>
            </a:r>
            <a:r>
              <a:rPr lang="en-US" altLang="zh-CN" dirty="0">
                <a:latin typeface="+mn-ea"/>
                <a:ea typeface="+mn-ea"/>
              </a:rPr>
              <a:t>02</a:t>
            </a:r>
            <a:r>
              <a:rPr lang="zh-CN" altLang="en-US" dirty="0">
                <a:latin typeface="+mn-ea"/>
                <a:ea typeface="+mn-ea"/>
              </a:rPr>
              <a:t>章 安装和配置 </a:t>
            </a:r>
            <a:r>
              <a:rPr lang="en-US" altLang="zh-CN" dirty="0">
                <a:latin typeface="+mn-ea"/>
                <a:ea typeface="+mn-ea"/>
                <a:hlinkClick r:id="rId2"/>
              </a:rPr>
              <a:t>[Notebook]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 </a:t>
            </a:r>
            <a:r>
              <a:rPr lang="en-US" altLang="zh-CN" dirty="0"/>
              <a:t>Python</a:t>
            </a:r>
            <a:r>
              <a:rPr lang="zh-CN" altLang="en-US" dirty="0"/>
              <a:t>环境的安装和配置 </a:t>
            </a:r>
            <a:r>
              <a:rPr lang="en-US" altLang="zh-CN" dirty="0"/>
              <a:t>– </a:t>
            </a:r>
            <a:r>
              <a:rPr lang="zh-CN" altLang="en-US" dirty="0"/>
              <a:t>标准版</a:t>
            </a:r>
          </a:p>
        </p:txBody>
      </p:sp>
    </p:spTree>
    <p:extLst>
      <p:ext uri="{BB962C8B-B14F-4D97-AF65-F5344CB8AC3E}">
        <p14:creationId xmlns:p14="http://schemas.microsoft.com/office/powerpoint/2010/main" val="2656105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测试</a:t>
            </a:r>
            <a:r>
              <a:rPr lang="en-US" altLang="zh-CN" b="1" dirty="0"/>
              <a:t>Python</a:t>
            </a:r>
            <a:r>
              <a:rPr lang="zh-CN" altLang="en-US" b="1" dirty="0"/>
              <a:t>环境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方法一：打开</a:t>
            </a:r>
            <a:r>
              <a:rPr lang="en-US" altLang="zh-CN" dirty="0"/>
              <a:t>IDLE</a:t>
            </a:r>
            <a:r>
              <a:rPr lang="zh-CN" altLang="en-US" dirty="0"/>
              <a:t>交互环境，并执行下列指令进行测试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方法二：打开</a:t>
            </a:r>
            <a:r>
              <a:rPr lang="en-US" altLang="zh-CN" dirty="0"/>
              <a:t>IDLE</a:t>
            </a:r>
            <a:r>
              <a:rPr lang="zh-CN" altLang="en-US" dirty="0"/>
              <a:t>文件编辑器，并输入下列代码并运行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marL="397800" lvl="1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 </a:t>
            </a:r>
            <a:r>
              <a:rPr lang="en-US" altLang="zh-CN" dirty="0"/>
              <a:t>Python</a:t>
            </a:r>
            <a:r>
              <a:rPr lang="zh-CN" altLang="en-US" dirty="0"/>
              <a:t>环境的测试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3216FC-1542-4707-A9D0-590CC7C39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460" y="4121679"/>
            <a:ext cx="5322643" cy="143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97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914400"/>
            <a:ext cx="9144000" cy="5711825"/>
          </a:xfrm>
        </p:spPr>
        <p:txBody>
          <a:bodyPr/>
          <a:lstStyle/>
          <a:p>
            <a:r>
              <a:rPr lang="zh-CN" altLang="en-US" b="1" dirty="0"/>
              <a:t>更复杂一些的测试代码（请各位同学尝试）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 </a:t>
            </a:r>
            <a:r>
              <a:rPr lang="en-US" altLang="zh-CN" dirty="0"/>
              <a:t>Python</a:t>
            </a:r>
            <a:r>
              <a:rPr lang="zh-CN" altLang="en-US" dirty="0"/>
              <a:t>环境的测试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FB4545-5ED4-4A66-A966-81514E986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5305"/>
            <a:ext cx="9144000" cy="272585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46C2F54-1B50-495F-BD72-79A11BA661AD}"/>
              </a:ext>
            </a:extLst>
          </p:cNvPr>
          <p:cNvSpPr txBox="1"/>
          <p:nvPr/>
        </p:nvSpPr>
        <p:spPr>
          <a:xfrm>
            <a:off x="6406978" y="6314812"/>
            <a:ext cx="2737021" cy="364015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algn="r"/>
            <a:r>
              <a:rPr lang="en-US" altLang="zh-CN" sz="2000" dirty="0">
                <a:solidFill>
                  <a:srgbClr val="3201CF"/>
                </a:solidFill>
                <a:ea typeface="等线" panose="02010600030101010101" pitchFamily="2" charset="-122"/>
              </a:rPr>
              <a:t>0201SimpleExamples.py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3201CF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CCA0EAA-760C-439A-94BA-DAE2B964A4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094"/>
          <a:stretch/>
        </p:blipFill>
        <p:spPr>
          <a:xfrm>
            <a:off x="53029" y="4383239"/>
            <a:ext cx="9037941" cy="144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12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C953DCB-95DA-4F51-8085-908FD3CF1A7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 err="1"/>
              <a:t>Numpy</a:t>
            </a:r>
            <a:r>
              <a:rPr lang="zh-CN" altLang="en-US" b="1" dirty="0"/>
              <a:t>基础科学计算库</a:t>
            </a:r>
            <a:endParaRPr lang="en-US" altLang="zh-CN" b="1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Numpy</a:t>
            </a:r>
            <a:r>
              <a:rPr lang="zh-CN" altLang="en-US" dirty="0"/>
              <a:t>是</a:t>
            </a:r>
            <a:r>
              <a:rPr lang="en-US" altLang="zh-CN" dirty="0"/>
              <a:t>Python</a:t>
            </a:r>
            <a:r>
              <a:rPr lang="zh-CN" altLang="en-US" dirty="0"/>
              <a:t>中最基础的科学计算库，它的功能主要包括高位</a:t>
            </a:r>
            <a:r>
              <a:rPr lang="zh-CN" altLang="en-US" dirty="0">
                <a:solidFill>
                  <a:srgbClr val="0000FF"/>
                </a:solidFill>
              </a:rPr>
              <a:t>数组（</a:t>
            </a:r>
            <a:r>
              <a:rPr lang="en-US" altLang="zh-CN" dirty="0">
                <a:solidFill>
                  <a:srgbClr val="0000FF"/>
                </a:solidFill>
              </a:rPr>
              <a:t>Array</a:t>
            </a:r>
            <a:r>
              <a:rPr lang="zh-CN" altLang="en-US" dirty="0">
                <a:solidFill>
                  <a:srgbClr val="0000FF"/>
                </a:solidFill>
              </a:rPr>
              <a:t>）计算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00FF"/>
                </a:solidFill>
              </a:rPr>
              <a:t>线性代数计算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00FF"/>
                </a:solidFill>
              </a:rPr>
              <a:t>傅里叶变换</a:t>
            </a:r>
            <a:r>
              <a:rPr lang="zh-CN" altLang="en-US" dirty="0"/>
              <a:t>以及</a:t>
            </a:r>
            <a:r>
              <a:rPr lang="zh-CN" altLang="en-US" dirty="0">
                <a:solidFill>
                  <a:srgbClr val="0000FF"/>
                </a:solidFill>
              </a:rPr>
              <a:t>产生伪随机数</a:t>
            </a:r>
            <a:r>
              <a:rPr lang="zh-CN" altLang="en-US" dirty="0"/>
              <a:t>等。</a:t>
            </a:r>
            <a:endParaRPr lang="en-US" altLang="zh-CN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Numpy</a:t>
            </a:r>
            <a:r>
              <a:rPr lang="zh-CN" altLang="en-US" dirty="0"/>
              <a:t>是</a:t>
            </a:r>
            <a:r>
              <a:rPr lang="zh-CN" altLang="en-US" b="1" dirty="0">
                <a:solidFill>
                  <a:srgbClr val="FF0000"/>
                </a:solidFill>
              </a:rPr>
              <a:t>机器学习库</a:t>
            </a:r>
            <a:r>
              <a:rPr lang="en-US" altLang="zh-CN" b="1" dirty="0" err="1">
                <a:solidFill>
                  <a:srgbClr val="FF0000"/>
                </a:solidFill>
              </a:rPr>
              <a:t>scikit</a:t>
            </a:r>
            <a:r>
              <a:rPr lang="en-US" altLang="zh-CN" b="1" dirty="0">
                <a:solidFill>
                  <a:srgbClr val="FF0000"/>
                </a:solidFill>
              </a:rPr>
              <a:t>-learn</a:t>
            </a:r>
            <a:r>
              <a:rPr lang="zh-CN" altLang="en-US" dirty="0"/>
              <a:t>的重要组成部分，因为机器学习库</a:t>
            </a:r>
            <a:r>
              <a:rPr lang="en-US" altLang="zh-CN" dirty="0" err="1"/>
              <a:t>scikit</a:t>
            </a:r>
            <a:r>
              <a:rPr lang="en-US" altLang="zh-CN" dirty="0"/>
              <a:t>-learn</a:t>
            </a:r>
            <a:r>
              <a:rPr lang="zh-CN" altLang="en-US" dirty="0"/>
              <a:t>主要依赖于数组形式的数据来进行处理。</a:t>
            </a:r>
            <a:endParaRPr lang="en-US" altLang="zh-CN" dirty="0"/>
          </a:p>
          <a:p>
            <a:pPr marL="0" indent="0" algn="just">
              <a:lnSpc>
                <a:spcPct val="150000"/>
              </a:lnSpc>
              <a:buNone/>
            </a:pP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更多信息请参考：</a:t>
            </a:r>
            <a:r>
              <a:rPr lang="en-US" altLang="zh-CN" dirty="0"/>
              <a:t>RUNOOB</a:t>
            </a:r>
            <a:r>
              <a:rPr lang="zh-CN" altLang="en-US" dirty="0"/>
              <a:t>站的</a:t>
            </a:r>
            <a:r>
              <a:rPr lang="en-US" altLang="zh-CN" dirty="0" err="1"/>
              <a:t>Numpy</a:t>
            </a:r>
            <a:r>
              <a:rPr lang="zh-CN" altLang="en-US" dirty="0"/>
              <a:t>栏目：</a:t>
            </a:r>
            <a:r>
              <a:rPr lang="en-US" altLang="zh-CN" dirty="0">
                <a:hlinkClick r:id="rId2"/>
              </a:rPr>
              <a:t>https://www.runoob.com/numpy/numpy-tutorial.html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zh-CN" altLang="en-US" b="1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EB264A5-F3E3-49CF-AA1E-521CF7BFB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三、机器学习必需库的安装和测试</a:t>
            </a:r>
          </a:p>
        </p:txBody>
      </p:sp>
    </p:spTree>
    <p:extLst>
      <p:ext uri="{BB962C8B-B14F-4D97-AF65-F5344CB8AC3E}">
        <p14:creationId xmlns:p14="http://schemas.microsoft.com/office/powerpoint/2010/main" val="821811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C953DCB-95DA-4F51-8085-908FD3CF1A7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 err="1"/>
              <a:t>Numpy</a:t>
            </a:r>
            <a:r>
              <a:rPr lang="zh-CN" altLang="en-US" b="1" dirty="0"/>
              <a:t>基础科学计算库</a:t>
            </a:r>
            <a:endParaRPr lang="en-US" altLang="zh-CN" b="1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安装：</a:t>
            </a:r>
            <a:r>
              <a:rPr lang="en-US" altLang="zh-CN" dirty="0" err="1"/>
              <a:t>Numpy</a:t>
            </a:r>
            <a:r>
              <a:rPr lang="zh-CN" altLang="en-US" dirty="0"/>
              <a:t>是</a:t>
            </a:r>
            <a:r>
              <a:rPr lang="en-US" altLang="zh-CN" dirty="0"/>
              <a:t>Anaconda</a:t>
            </a:r>
            <a:r>
              <a:rPr lang="zh-CN" altLang="en-US" dirty="0"/>
              <a:t>的内置库，无需额外安装</a:t>
            </a:r>
            <a:endParaRPr lang="en-US" altLang="zh-CN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使用：</a:t>
            </a:r>
            <a:r>
              <a:rPr lang="en-US" altLang="zh-CN" b="1" dirty="0">
                <a:solidFill>
                  <a:srgbClr val="FF0000"/>
                </a:solidFill>
              </a:rPr>
              <a:t>import</a:t>
            </a:r>
            <a:r>
              <a:rPr lang="en-US" altLang="zh-CN" b="1" dirty="0"/>
              <a:t> </a:t>
            </a:r>
            <a:r>
              <a:rPr lang="en-US" altLang="zh-CN" b="1" dirty="0" err="1">
                <a:solidFill>
                  <a:srgbClr val="0000FF"/>
                </a:solidFill>
              </a:rPr>
              <a:t>numpy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as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0000FF"/>
                </a:solidFill>
              </a:rPr>
              <a:t>np.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使用 </a:t>
            </a:r>
            <a:r>
              <a:rPr lang="en-US" altLang="zh-CN" dirty="0">
                <a:solidFill>
                  <a:srgbClr val="FF0000"/>
                </a:solidFill>
              </a:rPr>
              <a:t>import </a:t>
            </a:r>
            <a:r>
              <a:rPr lang="zh-CN" altLang="en-US" dirty="0"/>
              <a:t>关键字导入</a:t>
            </a:r>
            <a:r>
              <a:rPr lang="en-US" altLang="zh-CN" dirty="0" err="1">
                <a:solidFill>
                  <a:srgbClr val="0000FF"/>
                </a:solidFill>
              </a:rPr>
              <a:t>numpy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zh-CN" altLang="en-US" dirty="0"/>
              <a:t>库，并使用 </a:t>
            </a:r>
            <a:r>
              <a:rPr lang="en-US" altLang="zh-CN" dirty="0">
                <a:solidFill>
                  <a:srgbClr val="FF0000"/>
                </a:solidFill>
              </a:rPr>
              <a:t>as</a:t>
            </a:r>
            <a:r>
              <a:rPr lang="en-US" altLang="zh-CN" dirty="0"/>
              <a:t> </a:t>
            </a:r>
            <a:r>
              <a:rPr lang="zh-CN" altLang="en-US" dirty="0"/>
              <a:t>关键字将其简化为 </a:t>
            </a:r>
            <a:r>
              <a:rPr lang="en-US" altLang="zh-CN" dirty="0"/>
              <a:t>np</a:t>
            </a:r>
            <a:r>
              <a:rPr lang="zh-CN" altLang="en-US" dirty="0"/>
              <a:t>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EB264A5-F3E3-49CF-AA1E-521CF7BFB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三、机器学习必需库的安装和测试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F88D4D7-5678-4DED-8339-2BEFF1693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49" y="3239675"/>
            <a:ext cx="8782501" cy="328311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317238E-8748-41AF-9924-9ACFD93E52C2}"/>
              </a:ext>
            </a:extLst>
          </p:cNvPr>
          <p:cNvSpPr txBox="1"/>
          <p:nvPr/>
        </p:nvSpPr>
        <p:spPr>
          <a:xfrm>
            <a:off x="4161125" y="6177080"/>
            <a:ext cx="4982874" cy="505693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R="0" algn="r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zh-CN" altLang="en-US" sz="2400" dirty="0">
                <a:solidFill>
                  <a:srgbClr val="FFC000"/>
                </a:solidFill>
                <a:latin typeface="Calibri" panose="020F0502020204030204"/>
                <a:ea typeface="等线" panose="02010600030101010101" pitchFamily="2" charset="-122"/>
              </a:rPr>
              <a:t>访问课程</a:t>
            </a:r>
            <a:r>
              <a:rPr lang="en-US" altLang="zh-CN" sz="2400" dirty="0">
                <a:solidFill>
                  <a:srgbClr val="FFC000"/>
                </a:solidFill>
                <a:latin typeface="Calibri" panose="020F0502020204030204"/>
                <a:ea typeface="等线" panose="02010600030101010101" pitchFamily="2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[Notebook]</a:t>
            </a:r>
            <a:r>
              <a:rPr lang="zh-CN" altLang="en-US" sz="2400" dirty="0">
                <a:solidFill>
                  <a:srgbClr val="FFC000"/>
                </a:solidFill>
                <a:latin typeface="Calibri" panose="020F0502020204030204"/>
                <a:ea typeface="等线" panose="02010600030101010101" pitchFamily="2" charset="-122"/>
              </a:rPr>
              <a:t>查看更多实例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87222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a:spPr>
      <a:bodyPr rtlCol="0" anchor="ctr"/>
      <a:lstStyle>
        <a:defPPr algn="ctr">
          <a:defRPr dirty="0" smtClean="0"/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txDef>
      <a:spPr/>
      <a:bodyPr>
        <a:noAutofit/>
      </a:bodyPr>
      <a:lstStyle>
        <a:defPPr marL="342900" marR="0" indent="-342900" algn="l" defTabSz="457200" rtl="0" eaLnBrk="1" fontAlgn="auto" latinLnBrk="0" hangingPunct="1">
          <a:lnSpc>
            <a:spcPct val="110000"/>
          </a:lnSpc>
          <a:spcBef>
            <a:spcPts val="0"/>
          </a:spcBef>
          <a:spcAft>
            <a:spcPts val="0"/>
          </a:spcAft>
          <a:buClrTx/>
          <a:buSzTx/>
          <a:buFontTx/>
          <a:buBlip>
            <a:blip xmlns:r="http://schemas.openxmlformats.org/officeDocument/2006/relationships" r:embed="rId1"/>
          </a:buBlip>
          <a:tabLst/>
          <a:defRPr kumimoji="0" sz="24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Calibri" panose="020F0502020204030204"/>
            <a:ea typeface="等线" panose="02010600030101010101" pitchFamily="2" charset="-122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5638</TotalTime>
  <Words>1035</Words>
  <Application>Microsoft Office PowerPoint</Application>
  <PresentationFormat>全屏显示(4:3)</PresentationFormat>
  <Paragraphs>111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等线</vt:lpstr>
      <vt:lpstr>微软雅黑</vt:lpstr>
      <vt:lpstr>Arial</vt:lpstr>
      <vt:lpstr>Calibri</vt:lpstr>
      <vt:lpstr>Calibri Light</vt:lpstr>
      <vt:lpstr>Times New Roman</vt:lpstr>
      <vt:lpstr>Vrinda</vt:lpstr>
      <vt:lpstr>Office 主题​​</vt:lpstr>
      <vt:lpstr>第2讲 Python机器学习 环境安装和配置</vt:lpstr>
      <vt:lpstr>Outlines</vt:lpstr>
      <vt:lpstr>一、 Python环境的安装和配置 – 极简版</vt:lpstr>
      <vt:lpstr>一、 Python环境的安装和配置 – 极简版</vt:lpstr>
      <vt:lpstr>一、 Python环境的安装和配置 – 标准版</vt:lpstr>
      <vt:lpstr>二、 Python环境的测试</vt:lpstr>
      <vt:lpstr>二、 Python环境的测试</vt:lpstr>
      <vt:lpstr>三、机器学习必需库的安装和测试</vt:lpstr>
      <vt:lpstr>三、机器学习必需库的安装和测试</vt:lpstr>
      <vt:lpstr>三、机器学习必需库的安装和测试</vt:lpstr>
      <vt:lpstr>三、机器学习必需库的安装和测试</vt:lpstr>
      <vt:lpstr>三、机器学习必需库的安装和测试</vt:lpstr>
      <vt:lpstr>三、机器学习必需库的安装和测试</vt:lpstr>
      <vt:lpstr>三、机器学习必需库的安装和测试</vt:lpstr>
      <vt:lpstr>三、机器学习必需库的安装和测试</vt:lpstr>
      <vt:lpstr>三、机器学习必需库的安装和测试</vt:lpstr>
      <vt:lpstr>三、机器学习必需库的安装和测试</vt:lpstr>
      <vt:lpstr>三、机器学习必需库的安装和测试</vt:lpstr>
      <vt:lpstr>三、机器学习必需库的安装和测试</vt:lpstr>
      <vt:lpstr>三、机器学习必需库的安装和测试</vt:lpstr>
      <vt:lpstr>PowerPoint 演示文稿</vt:lpstr>
    </vt:vector>
  </TitlesOfParts>
  <Company>Hust_Ynou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欧新宇</dc:creator>
  <cp:lastModifiedBy>欧 新宇</cp:lastModifiedBy>
  <cp:revision>727</cp:revision>
  <dcterms:created xsi:type="dcterms:W3CDTF">2016-09-20T07:20:31Z</dcterms:created>
  <dcterms:modified xsi:type="dcterms:W3CDTF">2020-02-20T02:20:55Z</dcterms:modified>
</cp:coreProperties>
</file>