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402" r:id="rId2"/>
    <p:sldId id="440" r:id="rId3"/>
    <p:sldId id="441" r:id="rId4"/>
    <p:sldId id="460" r:id="rId5"/>
    <p:sldId id="473" r:id="rId6"/>
    <p:sldId id="461" r:id="rId7"/>
    <p:sldId id="474" r:id="rId8"/>
    <p:sldId id="475" r:id="rId9"/>
    <p:sldId id="471" r:id="rId10"/>
    <p:sldId id="408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欧 新宇" initials="欧" lastIdx="1" clrIdx="0">
    <p:extLst>
      <p:ext uri="{19B8F6BF-5375-455C-9EA6-DF929625EA0E}">
        <p15:presenceInfo xmlns:p15="http://schemas.microsoft.com/office/powerpoint/2012/main" userId="28816f75d3b427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0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14" autoAdjust="0"/>
  </p:normalViewPr>
  <p:slideViewPr>
    <p:cSldViewPr snapToGrid="0">
      <p:cViewPr varScale="1">
        <p:scale>
          <a:sx n="122" d="100"/>
          <a:sy n="122" d="100"/>
        </p:scale>
        <p:origin x="120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D95-2A29-4EE2-B225-52E901FF2496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BAA61-DA0C-4475-9FD7-EDE8EF171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1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2A47-0651-4271-B9F6-B3977625BE84}" type="datetimeFigureOut">
              <a:rPr lang="zh-CN" altLang="en-US" smtClean="0"/>
              <a:t>2020-2-20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8BB62-F2D0-4E38-9BD1-9DF1331EC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736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16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43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0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4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2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7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3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918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8BB62-F2D0-4E38-9BD1-9DF1331EC2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38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881" y="1122363"/>
            <a:ext cx="8694295" cy="179322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77383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0" y="914400"/>
            <a:ext cx="9144000" cy="5711825"/>
          </a:xfrm>
          <a:prstGeom prst="rect">
            <a:avLst/>
          </a:prstGeom>
        </p:spPr>
        <p:txBody>
          <a:bodyPr/>
          <a:lstStyle>
            <a:lvl1pPr marL="228600" indent="-2880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0700" indent="-342900">
              <a:lnSpc>
                <a:spcPct val="120000"/>
              </a:lnSpc>
              <a:spcBef>
                <a:spcPts val="0"/>
              </a:spcBef>
              <a:buFontTx/>
              <a:buBlip>
                <a:blip r:embed="rId3"/>
              </a:buBlip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0" y="20351"/>
            <a:ext cx="7555043" cy="549275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00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>
            <a:extLst>
              <a:ext uri="{FF2B5EF4-FFF2-40B4-BE49-F238E27FC236}">
                <a16:creationId xmlns:a16="http://schemas.microsoft.com/office/drawing/2014/main" id="{0992B3FD-F832-450B-9C3A-D13F02D03090}"/>
              </a:ext>
            </a:extLst>
          </p:cNvPr>
          <p:cNvSpPr txBox="1">
            <a:spLocks/>
          </p:cNvSpPr>
          <p:nvPr userDrawn="1"/>
        </p:nvSpPr>
        <p:spPr>
          <a:xfrm>
            <a:off x="0" y="268001"/>
            <a:ext cx="9144000" cy="549275"/>
          </a:xfrm>
          <a:prstGeom prst="rect">
            <a:avLst/>
          </a:prstGeom>
        </p:spPr>
        <p:txBody>
          <a:bodyPr anchor="ctr" anchorCtr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b="1" cap="none" spc="0">
                <a:ln/>
                <a:solidFill>
                  <a:schemeClr val="accent4"/>
                </a:solidFill>
                <a:effectLst/>
              </a:rPr>
              <a:t>欧老师的联系方式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7691F66-7C21-47C2-9015-04B806E3CDDB}"/>
              </a:ext>
            </a:extLst>
          </p:cNvPr>
          <p:cNvSpPr txBox="1"/>
          <p:nvPr userDrawn="1"/>
        </p:nvSpPr>
        <p:spPr>
          <a:xfrm>
            <a:off x="0" y="2385695"/>
            <a:ext cx="91440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647825" algn="l"/>
                <a:tab pos="3282950" algn="l"/>
              </a:tabLst>
            </a:pPr>
            <a:r>
              <a:rPr sz="2800" b="1" dirty="0">
                <a:solidFill>
                  <a:srgbClr val="FFFF00"/>
                </a:solidFill>
                <a:latin typeface="微软雅黑"/>
                <a:cs typeface="微软雅黑"/>
              </a:rPr>
              <a:t>读万卷书	行万里路	只为最好的修炼</a:t>
            </a:r>
            <a:endParaRPr sz="2800" dirty="0">
              <a:solidFill>
                <a:srgbClr val="FFFF00"/>
              </a:solidFill>
              <a:latin typeface="微软雅黑"/>
              <a:cs typeface="微软雅黑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2C65425-B86B-4B52-B19E-1E1AE5DED67E}"/>
              </a:ext>
            </a:extLst>
          </p:cNvPr>
          <p:cNvSpPr txBox="1"/>
          <p:nvPr userDrawn="1"/>
        </p:nvSpPr>
        <p:spPr>
          <a:xfrm>
            <a:off x="1818385" y="4406868"/>
            <a:ext cx="4397502" cy="1007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QQ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14777591 (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宇宙骑士）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Email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ouxinyu@alumni.hust.edu.cn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Tel</a:t>
            </a:r>
            <a:r>
              <a:rPr lang="zh-CN" altLang="en-US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：</a:t>
            </a:r>
            <a:r>
              <a:rPr lang="en-US" altLang="zh-CN" sz="1400" b="1" spc="-5" dirty="0">
                <a:solidFill>
                  <a:srgbClr val="00AF50"/>
                </a:solidFill>
                <a:latin typeface="微软雅黑"/>
                <a:cs typeface="微软雅黑"/>
              </a:rPr>
              <a:t>18687840023</a:t>
            </a:r>
            <a:endParaRPr sz="1400" b="1" spc="-5" dirty="0">
              <a:solidFill>
                <a:srgbClr val="00AF50"/>
              </a:solidFill>
              <a:latin typeface="微软雅黑"/>
              <a:cs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8C06-0DB6-4D97-A942-3DB7F8D03A92}"/>
              </a:ext>
            </a:extLst>
          </p:cNvPr>
          <p:cNvCxnSpPr/>
          <p:nvPr userDrawn="1"/>
        </p:nvCxnSpPr>
        <p:spPr>
          <a:xfrm>
            <a:off x="88900" y="817276"/>
            <a:ext cx="8636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1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571500" y="5069305"/>
            <a:ext cx="8024648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fld id="{D89B5113-B326-41C4-9D82-9CE3FD3B1E87}" type="datetime4">
              <a:rPr lang="en-US" altLang="zh-CN" sz="2000" b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rinda" panose="020B0502040204020203" pitchFamily="34" charset="0"/>
              </a:rPr>
              <a:t>February 20, 2020</a:t>
            </a:fld>
            <a:endParaRPr lang="zh-CN" altLang="en-US" sz="1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rinda" panose="020B0502040204020203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136481" y="2088004"/>
            <a:ext cx="3249416" cy="8309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9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Thanks</a:t>
            </a:r>
            <a:r>
              <a:rPr lang="zh-CN" altLang="en-US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altLang="zh-CN" sz="4950" b="0" cap="none" spc="0" baseline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you!</a:t>
            </a:r>
            <a:endParaRPr lang="zh-CN" altLang="en-US" sz="49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1441" y="4064548"/>
            <a:ext cx="8001000" cy="716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Vrinda" panose="020B0502040204020203" pitchFamily="34" charset="0"/>
                <a:cs typeface="Vrinda" panose="020B0502040204020203" pitchFamily="34" charset="0"/>
              </a:rPr>
              <a:t>Xinyu OU</a:t>
            </a:r>
          </a:p>
        </p:txBody>
      </p:sp>
    </p:spTree>
    <p:extLst>
      <p:ext uri="{BB962C8B-B14F-4D97-AF65-F5344CB8AC3E}">
        <p14:creationId xmlns:p14="http://schemas.microsoft.com/office/powerpoint/2010/main" val="11972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0" y="6695052"/>
            <a:ext cx="4595648" cy="161584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aseline="0" dirty="0">
                <a:latin typeface="Calibri Light" panose="020F0302020204030204" pitchFamily="34" charset="0"/>
                <a:ea typeface="微软雅黑 Light" panose="020B0502040204020203" pitchFamily="34" charset="-122"/>
              </a:rPr>
              <a:t>OuXinyu | ouxinyu@alumni.hust.edu.cn </a:t>
            </a:r>
            <a:endParaRPr lang="zh-CN" altLang="en-US" sz="1050" baseline="0" dirty="0"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4595648" y="6695052"/>
            <a:ext cx="4548353" cy="161583"/>
          </a:xfrm>
          <a:prstGeom prst="rect">
            <a:avLst/>
          </a:prstGeom>
          <a:solidFill>
            <a:srgbClr val="FF0000"/>
          </a:solidFill>
        </p:spPr>
        <p:txBody>
          <a:bodyPr wrap="square" lIns="135000" tIns="0" rIns="135000" bIns="0" rtlCol="0">
            <a:spAutoFit/>
          </a:bodyPr>
          <a:lstStyle/>
          <a:p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Yunnan Open </a:t>
            </a:r>
            <a:r>
              <a:rPr lang="en-US" altLang="zh-CN" sz="1050" baseline="0" dirty="0" err="1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Univsersity</a:t>
            </a:r>
            <a:r>
              <a:rPr lang="en-US" altLang="zh-CN" sz="105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                                                                               </a:t>
            </a:r>
            <a:fld id="{7202DD23-40A6-4897-9814-C905B8680320}" type="slidenum">
              <a:rPr lang="en-US" altLang="zh-CN" sz="900" baseline="0" smtClean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‹#›</a:t>
            </a:fld>
            <a:r>
              <a:rPr lang="en-US" altLang="zh-CN" sz="900" baseline="0" dirty="0">
                <a:solidFill>
                  <a:schemeClr val="bg1"/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/10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7ECA0AD-7D08-4D27-89C7-F72B9F33BBCF}"/>
              </a:ext>
            </a:extLst>
          </p:cNvPr>
          <p:cNvSpPr txBox="1">
            <a:spLocks/>
          </p:cNvSpPr>
          <p:nvPr userDrawn="1"/>
        </p:nvSpPr>
        <p:spPr>
          <a:xfrm>
            <a:off x="0" y="6699116"/>
            <a:ext cx="2200656" cy="161583"/>
          </a:xfrm>
          <a:prstGeom prst="rect">
            <a:avLst/>
          </a:prstGeom>
          <a:solidFill>
            <a:schemeClr val="tx1"/>
          </a:solidFill>
        </p:spPr>
        <p:txBody>
          <a:bodyPr vert="horz" lIns="135000" tIns="34290" rIns="13500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  <a:r>
              <a:rPr lang="en-US" altLang="zh-CN" sz="1050" baseline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050" baseline="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9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1678-267E-4899-97A3-12055A1B3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9144000" cy="179322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第</a:t>
            </a:r>
            <a:r>
              <a:rPr lang="en-US" altLang="zh-CN" b="1" dirty="0">
                <a:latin typeface="+mn-ea"/>
                <a:ea typeface="+mn-ea"/>
                <a:cs typeface="+mn-ea"/>
                <a:sym typeface="+mn-lt"/>
              </a:rPr>
              <a:t>4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课时</a:t>
            </a:r>
            <a:r>
              <a:rPr lang="zh-CN" altLang="en-US" b="1" dirty="0">
                <a:latin typeface="+mn-ea"/>
                <a:ea typeface="+mn-ea"/>
                <a:cs typeface="+mn-ea"/>
                <a:sym typeface="+mn-lt"/>
              </a:rPr>
              <a:t> 广义线性模型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DC1D6-3361-42BF-B84C-F89CB659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7383"/>
            <a:ext cx="9144000" cy="1655762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cs typeface="+mn-ea"/>
                <a:sym typeface="+mn-lt"/>
              </a:rPr>
              <a:t>主讲教师：欧新宇</a:t>
            </a:r>
          </a:p>
        </p:txBody>
      </p:sp>
    </p:spTree>
    <p:extLst>
      <p:ext uri="{BB962C8B-B14F-4D97-AF65-F5344CB8AC3E}">
        <p14:creationId xmlns:p14="http://schemas.microsoft.com/office/powerpoint/2010/main" val="36947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1E4E89-87C3-4024-A5C0-047264FDE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线性模型的基本概念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线性模式的可视化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线性回归（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Linear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岭回归（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Ridge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套索回归（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Lasso Regression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AD9811-186B-4596-AC1E-E31537E6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Outlines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1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        线性模型是统计学中的一个术语，被广泛应用到基于机器学习的多个领域中，甚至被很多研究人员集成到诸如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神经网络</a:t>
                </a:r>
                <a:r>
                  <a:rPr lang="zh-CN" altLang="en-US" dirty="0"/>
                  <a:t>的复杂系统中。在机器学习中，常见的线性模型包括：线性回归（</a:t>
                </a:r>
                <a:r>
                  <a:rPr lang="en-US" altLang="zh-CN" dirty="0"/>
                  <a:t>Linear Regression</a:t>
                </a:r>
                <a:r>
                  <a:rPr lang="zh-CN" altLang="en-US" dirty="0"/>
                  <a:t>）、岭回归（</a:t>
                </a:r>
                <a:r>
                  <a:rPr lang="en-US" altLang="zh-CN" dirty="0"/>
                  <a:t>Ridge Regression</a:t>
                </a:r>
                <a:r>
                  <a:rPr lang="zh-CN" altLang="en-US" dirty="0"/>
                  <a:t>）、套索回归（</a:t>
                </a:r>
                <a:r>
                  <a:rPr lang="en-US" altLang="zh-CN" dirty="0"/>
                  <a:t>Lasso Regression)</a:t>
                </a:r>
                <a:r>
                  <a:rPr lang="zh-CN" altLang="en-US" dirty="0"/>
                  <a:t>、逻辑回归（</a:t>
                </a:r>
                <a:r>
                  <a:rPr lang="en-US" altLang="zh-CN" dirty="0"/>
                  <a:t>Logistic Regression</a:t>
                </a:r>
                <a:r>
                  <a:rPr lang="zh-CN" altLang="en-US" dirty="0"/>
                  <a:t>）、线性</a:t>
                </a:r>
                <a:r>
                  <a:rPr lang="en-US" altLang="zh-CN" dirty="0"/>
                  <a:t>SVC</a:t>
                </a:r>
                <a:r>
                  <a:rPr lang="zh-CN" altLang="en-US" dirty="0"/>
                  <a:t>等。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b="1" dirty="0">
                    <a:latin typeface="+mn-lt"/>
                    <a:ea typeface="+mn-ea"/>
                    <a:cs typeface="+mn-ea"/>
                    <a:sym typeface="+mn-lt"/>
                  </a:rPr>
                  <a:t>线性模型的数学表达：</a:t>
                </a:r>
                <a:endParaRPr lang="en-US" altLang="zh-CN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𝒚</m:t>
                          </m:r>
                        </m:e>
                      </m:acc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=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𝟎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𝟎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𝟏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𝟏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…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𝒘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𝒑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]∗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𝒙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[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𝒑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] + </m:t>
                      </m:r>
                      <m:r>
                        <a:rPr lang="pl-PL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𝒃</m:t>
                      </m:r>
                    </m:oMath>
                  </m:oMathPara>
                </a14:m>
                <a:endParaRPr lang="en-US" altLang="zh-CN" b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其中，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[0],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[1], ...,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[p]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是数据集中的特征变量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参数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表示每个样本都有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个特征；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w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和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是模型的参数；</a:t>
                </a:r>
                <a:endParaRPr lang="en-US" altLang="zh-CN" sz="2000" dirty="0">
                  <a:solidFill>
                    <a:srgbClr val="0000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30000"/>
                  </a:lnSpc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是模型对给定数据的预测结果，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读作：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y hat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，一般来说 </a:t>
                </a:r>
                <a:r>
                  <a:rPr lang="en-US" altLang="zh-CN" sz="2000" i="1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hat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lt"/>
                    <a:ea typeface="+mn-ea"/>
                    <a:cs typeface="+mn-ea"/>
                    <a:sym typeface="+mn-lt"/>
                  </a:rPr>
                  <a:t>表示估计值。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zh-CN" altLang="en-US" sz="2800" b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t="-213" b="-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线性模型的基本概念</a:t>
            </a:r>
          </a:p>
        </p:txBody>
      </p:sp>
    </p:spTree>
    <p:extLst>
      <p:ext uri="{BB962C8B-B14F-4D97-AF65-F5344CB8AC3E}">
        <p14:creationId xmlns:p14="http://schemas.microsoft.com/office/powerpoint/2010/main" val="308505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若数据只有一个特征变量，则线性模型可以被简化为</a:t>
                </a:r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l-PL" altLang="zh-CN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r>
                            <a:rPr lang="en-US" altLang="zh-CN" sz="28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𝒚</m:t>
                          </m:r>
                        </m:e>
                      </m:acc>
                      <m:r>
                        <m:rPr>
                          <m:nor/>
                        </m:rPr>
                        <a:rPr lang="pl-PL" altLang="zh-CN" sz="2800" b="1" i="1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=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w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[0]</m:t>
                      </m:r>
                      <m:r>
                        <m:rPr>
                          <m:nor/>
                        </m:rPr>
                        <a:rPr lang="en-US" altLang="zh-CN" sz="2800" b="1" i="0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∗</m:t>
                      </m:r>
                      <m:r>
                        <m:rPr>
                          <m:nor/>
                        </m:rPr>
                        <a:rPr lang="en-US" altLang="zh-CN" sz="2800" b="1" i="1" dirty="0" smtClean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x</m:t>
                      </m:r>
                      <m:r>
                        <m:rPr>
                          <m:nor/>
                        </m:rPr>
                        <a:rPr lang="pl-PL" altLang="zh-CN" sz="2800" b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[0] + </m:t>
                      </m:r>
                      <m:r>
                        <m:rPr>
                          <m:nor/>
                        </m:rPr>
                        <a:rPr lang="pl-PL" altLang="zh-CN" sz="2800" b="1" i="1" dirty="0">
                          <a:solidFill>
                            <a:srgbClr val="FF0000"/>
                          </a:solidFill>
                          <a:cs typeface="+mn-ea"/>
                          <a:sym typeface="+mn-lt"/>
                        </a:rPr>
                        <m:t>b</m:t>
                      </m:r>
                    </m:oMath>
                  </m:oMathPara>
                </a14:m>
                <a:endParaRPr lang="en-US" altLang="zh-CN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CN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      对于简化模型来说，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𝒚</m:t>
                        </m:r>
                      </m:e>
                    </m:acc>
                  </m:oMath>
                </a14:m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就是</a:t>
                </a: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  <a:cs typeface="+mn-ea"/>
                    <a:sym typeface="+mn-lt"/>
                  </a:rPr>
                  <a:t>一条直线</a:t>
                </a: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的方程。 </a:t>
                </a:r>
                <a:endParaRPr lang="en-US" altLang="zh-CN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𝑤</a:t>
                </a:r>
                <a:r>
                  <a:rPr lang="en-US" altLang="zh-CN" dirty="0">
                    <a:latin typeface="+mn-ea"/>
                    <a:ea typeface="+mn-ea"/>
                    <a:cs typeface="+mn-ea"/>
                    <a:sym typeface="+mn-lt"/>
                  </a:rPr>
                  <a:t>[0] </a:t>
                </a: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是直线的斜率，也称为权重；</a:t>
                </a:r>
                <a:endParaRPr lang="en-US" altLang="zh-CN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+mn-ea"/>
                    <a:ea typeface="+mn-ea"/>
                    <a:cs typeface="+mn-ea"/>
                    <a:sym typeface="+mn-lt"/>
                  </a:rPr>
                  <a:t> 𝑏 是 𝑦 轴的偏移量（截距）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dirty="0">
                  <a:latin typeface="+mn-ea"/>
                  <a:ea typeface="+mn-ea"/>
                  <a:cs typeface="+mn-ea"/>
                  <a:sym typeface="+mn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  <a:cs typeface="+mn-ea"/>
                    <a:sym typeface="+mn-lt"/>
                  </a:rPr>
                  <a:t>       模型的预测可以看作输入特征的</a:t>
                </a: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ea typeface="+mn-ea"/>
                    <a:cs typeface="+mn-ea"/>
                    <a:sym typeface="+mn-lt"/>
                  </a:rPr>
                  <a:t>加权和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n-ea"/>
                    <a:ea typeface="+mn-ea"/>
                    <a:cs typeface="+mn-ea"/>
                    <a:sym typeface="+mn-lt"/>
                  </a:rPr>
                  <a:t>，参数 𝑤 代表的是每个特征的权值。</a:t>
                </a:r>
                <a:endParaRPr lang="zh-CN" altLang="en-US" sz="2800" b="1" i="1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31B092C-8335-4363-9707-B6A905AD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24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      假设有一条直线，其数学表达式为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: y = 0.5x + 3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，将其可视化后可以得到：</a:t>
            </a:r>
            <a:endParaRPr lang="en-US" altLang="zh-CN" b="1" i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6DF43-0434-473F-9D01-DA1AC771D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5" y="2057886"/>
            <a:ext cx="7680473" cy="41016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2B308F-96BE-45E4-BE2C-C43187D5A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79" y="3926225"/>
            <a:ext cx="3676763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6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b="1" dirty="0">
                <a:cs typeface="+mn-ea"/>
                <a:sym typeface="+mn-lt"/>
              </a:rPr>
              <a:t>线性模型的可视化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生成数据集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拆分数据集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创建模型并拟合训练集数据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输出模型参数（即方程的斜率和截距）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可视化方程曲线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sz="2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b="1" dirty="0"/>
              <a:t>线性模型的优缺点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优点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建模速度快，不需要复杂的计算，特别是在大数据量下依然具有较快的运算速度</a:t>
            </a:r>
            <a:r>
              <a:rPr lang="en-US" altLang="zh-CN" dirty="0"/>
              <a:t>. </a:t>
            </a:r>
            <a:r>
              <a:rPr lang="zh-CN" altLang="en-US" dirty="0"/>
              <a:t>可以根据系数给出每个变量的理解和解释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缺点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不能很好拟合非线性数据，因此需要先判断变量间是否具有线性关系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1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为什么线性回归模型依然有效？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线性回归能够模拟的数据</a:t>
            </a:r>
            <a:r>
              <a:rPr lang="zh-CN" altLang="en-US" b="1" dirty="0"/>
              <a:t>远不止</a:t>
            </a:r>
            <a:r>
              <a:rPr lang="zh-CN" altLang="en-US" dirty="0">
                <a:solidFill>
                  <a:srgbClr val="FF0000"/>
                </a:solidFill>
              </a:rPr>
              <a:t>线性关系</a:t>
            </a:r>
            <a:r>
              <a:rPr lang="zh-CN" altLang="en-US" dirty="0"/>
              <a:t>，并且回归中的“线性</a:t>
            </a:r>
            <a:r>
              <a:rPr lang="en-US" altLang="zh-CN" dirty="0"/>
              <a:t>"</a:t>
            </a:r>
            <a:r>
              <a:rPr lang="zh-CN" altLang="en-US" dirty="0"/>
              <a:t>指的是</a:t>
            </a:r>
            <a:r>
              <a:rPr lang="zh-CN" altLang="en-US" dirty="0">
                <a:solidFill>
                  <a:srgbClr val="0000FF"/>
                </a:solidFill>
              </a:rPr>
              <a:t>系数的线性</a:t>
            </a:r>
            <a:r>
              <a:rPr lang="zh-CN" altLang="en-US" dirty="0"/>
              <a:t>，通过特征的非线性变换及广义线性模型的推广，输出和特征之间</a:t>
            </a:r>
            <a:r>
              <a:rPr lang="zh-CN" altLang="en-US" dirty="0">
                <a:solidFill>
                  <a:srgbClr val="0000FF"/>
                </a:solidFill>
              </a:rPr>
              <a:t>可以是高度非线性的</a:t>
            </a:r>
            <a:r>
              <a:rPr lang="zh-CN" altLang="en-US" dirty="0"/>
              <a:t>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线性模型的易解释性让它在物理学、经济学、商学等领域具有不可替代的地位；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逻辑回归（</a:t>
            </a:r>
            <a:r>
              <a:rPr lang="en-US" altLang="zh-CN" dirty="0"/>
              <a:t>Logistics Regression</a:t>
            </a:r>
            <a:r>
              <a:rPr lang="zh-CN" altLang="en-US" dirty="0"/>
              <a:t>）目前也是基于深度模型的</a:t>
            </a:r>
            <a:r>
              <a:rPr lang="zh-CN" altLang="en-US" b="1" dirty="0">
                <a:solidFill>
                  <a:srgbClr val="FF0000"/>
                </a:solidFill>
              </a:rPr>
              <a:t>目标检测（</a:t>
            </a:r>
            <a:r>
              <a:rPr lang="en-US" altLang="zh-CN" b="1" dirty="0">
                <a:solidFill>
                  <a:srgbClr val="FF0000"/>
                </a:solidFill>
              </a:rPr>
              <a:t>Detection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任务中最常用的回归器。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线性模型的基本概念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17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1B092C-8335-4363-9707-B6A905AD39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/>
              <a:t>线性回归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 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Ch0405LinearRegression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 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ym typeface="+mn-lt"/>
              </a:rPr>
              <a:t>线性回归模型</a:t>
            </a:r>
            <a:endParaRPr lang="en-US" altLang="zh-CN" sz="2000" dirty="0"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线性回归模型（带噪声数据）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线性回归模型（糖尿病数据集）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cs typeface="+mn-ea"/>
                <a:sym typeface="+mn-lt"/>
              </a:rPr>
              <a:t>岭回归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cs typeface="+mn-ea"/>
                <a:sym typeface="+mn-lt"/>
              </a:rPr>
              <a:t> Ch0408RidgeRegression </a:t>
            </a:r>
            <a:r>
              <a:rPr lang="zh-CN" altLang="en-US" sz="2000" b="1" dirty="0">
                <a:solidFill>
                  <a:srgbClr val="0000FF"/>
                </a:solidFill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糖尿病数据集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波士顿房价数据集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超参数</a:t>
            </a:r>
            <a:r>
              <a:rPr lang="en-US" altLang="zh-CN" sz="2000" dirty="0"/>
              <a:t>alpha</a:t>
            </a:r>
            <a:r>
              <a:rPr lang="zh-CN" altLang="en-US" sz="2000" dirty="0"/>
              <a:t>对性能的影响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超参数对训练参数的影响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训练集大小对模型性能的影响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套索回归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cs typeface="+mn-ea"/>
                <a:sym typeface="+mn-lt"/>
              </a:rPr>
              <a:t> Ch0413LassoRegression </a:t>
            </a: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>
                <a:sym typeface="+mn-lt"/>
              </a:rPr>
              <a:t>套索回归模型</a:t>
            </a:r>
            <a:endParaRPr lang="en-US" altLang="zh-CN" sz="2000" dirty="0">
              <a:sym typeface="+mn-lt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套索回归和岭回归的对比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D016B27-241D-4A3E-9C3A-62CA190F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线性回归算法的用法</a:t>
            </a:r>
          </a:p>
        </p:txBody>
      </p:sp>
    </p:spTree>
    <p:extLst>
      <p:ext uri="{BB962C8B-B14F-4D97-AF65-F5344CB8AC3E}">
        <p14:creationId xmlns:p14="http://schemas.microsoft.com/office/powerpoint/2010/main" val="3694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lk5ig0x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a:spPr>
      <a:bodyPr rtlCol="0" anchor="ctr"/>
      <a:lstStyle>
        <a:defPPr algn="ctr">
          <a:defRPr dirty="0" smtClean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/>
      <a:bodyPr>
        <a:noAutofit/>
      </a:bodyPr>
      <a:lstStyle>
        <a:defPPr marL="342900" marR="0" indent="-342900" algn="l" defTabSz="457200" rtl="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Blip>
            <a:blip xmlns:r="http://schemas.openxmlformats.org/officeDocument/2006/relationships" r:embed="rId1"/>
          </a:buBlip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6000</TotalTime>
  <Words>610</Words>
  <Application>Microsoft Office PowerPoint</Application>
  <PresentationFormat>全屏显示(4:3)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微软雅黑</vt:lpstr>
      <vt:lpstr>Arial</vt:lpstr>
      <vt:lpstr>Calibri Light</vt:lpstr>
      <vt:lpstr>Cambria Math</vt:lpstr>
      <vt:lpstr>Times New Roman</vt:lpstr>
      <vt:lpstr>Vrinda</vt:lpstr>
      <vt:lpstr>Wingdings</vt:lpstr>
      <vt:lpstr>Office 主题​​</vt:lpstr>
      <vt:lpstr>第4课时 广义线性模型</vt:lpstr>
      <vt:lpstr>Outlines</vt:lpstr>
      <vt:lpstr>线性模型的基本概念</vt:lpstr>
      <vt:lpstr>线性模型的基本概念</vt:lpstr>
      <vt:lpstr>线性模型的基本概念</vt:lpstr>
      <vt:lpstr>线性模型的基本概念</vt:lpstr>
      <vt:lpstr>线性模型的基本概念</vt:lpstr>
      <vt:lpstr>线性模型的基本概念</vt:lpstr>
      <vt:lpstr>线性回归算法的用法</vt:lpstr>
      <vt:lpstr>PowerPoint 演示文稿</vt:lpstr>
    </vt:vector>
  </TitlesOfParts>
  <Company>Hust_Ynou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欧新宇</dc:creator>
  <cp:lastModifiedBy>欧 新宇</cp:lastModifiedBy>
  <cp:revision>799</cp:revision>
  <dcterms:created xsi:type="dcterms:W3CDTF">2016-09-20T07:20:31Z</dcterms:created>
  <dcterms:modified xsi:type="dcterms:W3CDTF">2020-02-20T01:19:47Z</dcterms:modified>
</cp:coreProperties>
</file>