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402" r:id="rId2"/>
    <p:sldId id="545" r:id="rId3"/>
    <p:sldId id="460" r:id="rId4"/>
    <p:sldId id="549" r:id="rId5"/>
    <p:sldId id="550" r:id="rId6"/>
    <p:sldId id="551" r:id="rId7"/>
    <p:sldId id="552" r:id="rId8"/>
    <p:sldId id="553" r:id="rId9"/>
    <p:sldId id="554" r:id="rId10"/>
    <p:sldId id="555" r:id="rId11"/>
    <p:sldId id="556" r:id="rId12"/>
    <p:sldId id="557" r:id="rId13"/>
    <p:sldId id="558" r:id="rId14"/>
    <p:sldId id="559" r:id="rId15"/>
    <p:sldId id="560" r:id="rId16"/>
    <p:sldId id="561" r:id="rId17"/>
    <p:sldId id="546" r:id="rId18"/>
    <p:sldId id="562" r:id="rId19"/>
    <p:sldId id="563" r:id="rId20"/>
    <p:sldId id="564" r:id="rId21"/>
    <p:sldId id="565" r:id="rId22"/>
    <p:sldId id="566" r:id="rId23"/>
    <p:sldId id="567" r:id="rId24"/>
    <p:sldId id="568" r:id="rId25"/>
    <p:sldId id="547" r:id="rId26"/>
    <p:sldId id="569" r:id="rId27"/>
    <p:sldId id="570" r:id="rId28"/>
    <p:sldId id="548" r:id="rId29"/>
    <p:sldId id="571" r:id="rId30"/>
    <p:sldId id="572" r:id="rId31"/>
    <p:sldId id="573" r:id="rId32"/>
    <p:sldId id="574" r:id="rId33"/>
    <p:sldId id="575" r:id="rId34"/>
    <p:sldId id="576" r:id="rId35"/>
    <p:sldId id="408" r:id="rId36"/>
  </p:sldIdLst>
  <p:sldSz cx="9144000" cy="6858000" type="screen4x3"/>
  <p:notesSz cx="6858000" cy="9144000"/>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 新宇" initials="欧" lastIdx="1" clrIdx="0">
    <p:extLst>
      <p:ext uri="{19B8F6BF-5375-455C-9EA6-DF929625EA0E}">
        <p15:presenceInfo xmlns:p15="http://schemas.microsoft.com/office/powerpoint/2012/main" userId="28816f75d3b427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20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414" autoAdjust="0"/>
  </p:normalViewPr>
  <p:slideViewPr>
    <p:cSldViewPr snapToGrid="0">
      <p:cViewPr varScale="1">
        <p:scale>
          <a:sx n="122" d="100"/>
          <a:sy n="122" d="100"/>
        </p:scale>
        <p:origin x="120" y="864"/>
      </p:cViewPr>
      <p:guideLst/>
    </p:cSldViewPr>
  </p:slideViewPr>
  <p:notesTextViewPr>
    <p:cViewPr>
      <p:scale>
        <a:sx n="3" d="2"/>
        <a:sy n="3" d="2"/>
      </p:scale>
      <p:origin x="0" y="0"/>
    </p:cViewPr>
  </p:notesTextViewPr>
  <p:notesViewPr>
    <p:cSldViewPr snapToGrid="0">
      <p:cViewPr varScale="1">
        <p:scale>
          <a:sx n="97" d="100"/>
          <a:sy n="97" d="100"/>
        </p:scale>
        <p:origin x="353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D1DD95-2A29-4EE2-B225-52E901FF2496}" type="datetimeFigureOut">
              <a:rPr lang="zh-CN" altLang="en-US" smtClean="0"/>
              <a:t>2020-2-20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2BAA61-DA0C-4475-9FD7-EDE8EF171AF8}" type="slidenum">
              <a:rPr lang="zh-CN" altLang="en-US" smtClean="0"/>
              <a:t>‹#›</a:t>
            </a:fld>
            <a:endParaRPr lang="zh-CN" altLang="en-US"/>
          </a:p>
        </p:txBody>
      </p:sp>
    </p:spTree>
    <p:extLst>
      <p:ext uri="{BB962C8B-B14F-4D97-AF65-F5344CB8AC3E}">
        <p14:creationId xmlns:p14="http://schemas.microsoft.com/office/powerpoint/2010/main" val="838218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32A47-0651-4271-B9F6-B3977625BE84}" type="datetimeFigureOut">
              <a:rPr lang="zh-CN" altLang="en-US" smtClean="0"/>
              <a:t>2020-2-20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8BB62-F2D0-4E38-9BD1-9DF1331EC214}" type="slidenum">
              <a:rPr lang="zh-CN" altLang="en-US" smtClean="0"/>
              <a:t>‹#›</a:t>
            </a:fld>
            <a:endParaRPr lang="zh-CN" altLang="en-US"/>
          </a:p>
        </p:txBody>
      </p:sp>
    </p:spTree>
    <p:extLst>
      <p:ext uri="{BB962C8B-B14F-4D97-AF65-F5344CB8AC3E}">
        <p14:creationId xmlns:p14="http://schemas.microsoft.com/office/powerpoint/2010/main" val="152373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a:t>
            </a:fld>
            <a:endParaRPr lang="zh-CN" altLang="en-US"/>
          </a:p>
        </p:txBody>
      </p:sp>
    </p:spTree>
    <p:extLst>
      <p:ext uri="{BB962C8B-B14F-4D97-AF65-F5344CB8AC3E}">
        <p14:creationId xmlns:p14="http://schemas.microsoft.com/office/powerpoint/2010/main" val="3687316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10</a:t>
            </a:fld>
            <a:endParaRPr lang="zh-CN" altLang="en-US"/>
          </a:p>
        </p:txBody>
      </p:sp>
    </p:spTree>
    <p:extLst>
      <p:ext uri="{BB962C8B-B14F-4D97-AF65-F5344CB8AC3E}">
        <p14:creationId xmlns:p14="http://schemas.microsoft.com/office/powerpoint/2010/main" val="1043460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11</a:t>
            </a:fld>
            <a:endParaRPr lang="zh-CN" altLang="en-US"/>
          </a:p>
        </p:txBody>
      </p:sp>
    </p:spTree>
    <p:extLst>
      <p:ext uri="{BB962C8B-B14F-4D97-AF65-F5344CB8AC3E}">
        <p14:creationId xmlns:p14="http://schemas.microsoft.com/office/powerpoint/2010/main" val="1887937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12</a:t>
            </a:fld>
            <a:endParaRPr lang="zh-CN" altLang="en-US"/>
          </a:p>
        </p:txBody>
      </p:sp>
    </p:spTree>
    <p:extLst>
      <p:ext uri="{BB962C8B-B14F-4D97-AF65-F5344CB8AC3E}">
        <p14:creationId xmlns:p14="http://schemas.microsoft.com/office/powerpoint/2010/main" val="1578660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13</a:t>
            </a:fld>
            <a:endParaRPr lang="zh-CN" altLang="en-US"/>
          </a:p>
        </p:txBody>
      </p:sp>
    </p:spTree>
    <p:extLst>
      <p:ext uri="{BB962C8B-B14F-4D97-AF65-F5344CB8AC3E}">
        <p14:creationId xmlns:p14="http://schemas.microsoft.com/office/powerpoint/2010/main" val="2785061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14</a:t>
            </a:fld>
            <a:endParaRPr lang="zh-CN" altLang="en-US"/>
          </a:p>
        </p:txBody>
      </p:sp>
    </p:spTree>
    <p:extLst>
      <p:ext uri="{BB962C8B-B14F-4D97-AF65-F5344CB8AC3E}">
        <p14:creationId xmlns:p14="http://schemas.microsoft.com/office/powerpoint/2010/main" val="2038493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15</a:t>
            </a:fld>
            <a:endParaRPr lang="zh-CN" altLang="en-US"/>
          </a:p>
        </p:txBody>
      </p:sp>
    </p:spTree>
    <p:extLst>
      <p:ext uri="{BB962C8B-B14F-4D97-AF65-F5344CB8AC3E}">
        <p14:creationId xmlns:p14="http://schemas.microsoft.com/office/powerpoint/2010/main" val="991813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16</a:t>
            </a:fld>
            <a:endParaRPr lang="zh-CN" altLang="en-US"/>
          </a:p>
        </p:txBody>
      </p:sp>
    </p:spTree>
    <p:extLst>
      <p:ext uri="{BB962C8B-B14F-4D97-AF65-F5344CB8AC3E}">
        <p14:creationId xmlns:p14="http://schemas.microsoft.com/office/powerpoint/2010/main" val="1516475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35</a:t>
            </a:fld>
            <a:endParaRPr lang="zh-CN" altLang="en-US"/>
          </a:p>
        </p:txBody>
      </p:sp>
    </p:spTree>
    <p:extLst>
      <p:ext uri="{BB962C8B-B14F-4D97-AF65-F5344CB8AC3E}">
        <p14:creationId xmlns:p14="http://schemas.microsoft.com/office/powerpoint/2010/main" val="378243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2</a:t>
            </a:fld>
            <a:endParaRPr lang="zh-CN" altLang="en-US"/>
          </a:p>
        </p:txBody>
      </p:sp>
    </p:spTree>
    <p:extLst>
      <p:ext uri="{BB962C8B-B14F-4D97-AF65-F5344CB8AC3E}">
        <p14:creationId xmlns:p14="http://schemas.microsoft.com/office/powerpoint/2010/main" val="984812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3</a:t>
            </a:fld>
            <a:endParaRPr lang="zh-CN" altLang="en-US"/>
          </a:p>
        </p:txBody>
      </p:sp>
    </p:spTree>
    <p:extLst>
      <p:ext uri="{BB962C8B-B14F-4D97-AF65-F5344CB8AC3E}">
        <p14:creationId xmlns:p14="http://schemas.microsoft.com/office/powerpoint/2010/main" val="243892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4</a:t>
            </a:fld>
            <a:endParaRPr lang="zh-CN" altLang="en-US"/>
          </a:p>
        </p:txBody>
      </p:sp>
    </p:spTree>
    <p:extLst>
      <p:ext uri="{BB962C8B-B14F-4D97-AF65-F5344CB8AC3E}">
        <p14:creationId xmlns:p14="http://schemas.microsoft.com/office/powerpoint/2010/main" val="86683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5</a:t>
            </a:fld>
            <a:endParaRPr lang="zh-CN" altLang="en-US"/>
          </a:p>
        </p:txBody>
      </p:sp>
    </p:spTree>
    <p:extLst>
      <p:ext uri="{BB962C8B-B14F-4D97-AF65-F5344CB8AC3E}">
        <p14:creationId xmlns:p14="http://schemas.microsoft.com/office/powerpoint/2010/main" val="54131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6</a:t>
            </a:fld>
            <a:endParaRPr lang="zh-CN" altLang="en-US"/>
          </a:p>
        </p:txBody>
      </p:sp>
    </p:spTree>
    <p:extLst>
      <p:ext uri="{BB962C8B-B14F-4D97-AF65-F5344CB8AC3E}">
        <p14:creationId xmlns:p14="http://schemas.microsoft.com/office/powerpoint/2010/main" val="3309303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7</a:t>
            </a:fld>
            <a:endParaRPr lang="zh-CN" altLang="en-US"/>
          </a:p>
        </p:txBody>
      </p:sp>
    </p:spTree>
    <p:extLst>
      <p:ext uri="{BB962C8B-B14F-4D97-AF65-F5344CB8AC3E}">
        <p14:creationId xmlns:p14="http://schemas.microsoft.com/office/powerpoint/2010/main" val="1223524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8</a:t>
            </a:fld>
            <a:endParaRPr lang="zh-CN" altLang="en-US"/>
          </a:p>
        </p:txBody>
      </p:sp>
    </p:spTree>
    <p:extLst>
      <p:ext uri="{BB962C8B-B14F-4D97-AF65-F5344CB8AC3E}">
        <p14:creationId xmlns:p14="http://schemas.microsoft.com/office/powerpoint/2010/main" val="1048401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9D8BB62-F2D0-4E38-9BD1-9DF1331EC214}" type="slidenum">
              <a:rPr lang="zh-CN" altLang="en-US" smtClean="0"/>
              <a:t>9</a:t>
            </a:fld>
            <a:endParaRPr lang="zh-CN" altLang="en-US"/>
          </a:p>
        </p:txBody>
      </p:sp>
    </p:spTree>
    <p:extLst>
      <p:ext uri="{BB962C8B-B14F-4D97-AF65-F5344CB8AC3E}">
        <p14:creationId xmlns:p14="http://schemas.microsoft.com/office/powerpoint/2010/main" val="3234621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9881" y="1122363"/>
            <a:ext cx="8694295" cy="1793224"/>
          </a:xfrm>
          <a:prstGeom prst="rect">
            <a:avLst/>
          </a:prstGeom>
        </p:spPr>
        <p:txBody>
          <a:bodyPr anchor="b">
            <a:normAutofit/>
          </a:bodyPr>
          <a:lstStyle>
            <a:lvl1pPr algn="ctr">
              <a:defRPr sz="4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077383"/>
            <a:ext cx="6858000" cy="1655762"/>
          </a:xfrm>
          <a:prstGeom prst="rect">
            <a:avLst/>
          </a:prstGeom>
        </p:spPr>
        <p:txBody>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7" name="文本框 6"/>
          <p:cNvSpPr txBox="1"/>
          <p:nvPr userDrawn="1"/>
        </p:nvSpPr>
        <p:spPr>
          <a:xfrm>
            <a:off x="571500" y="5069305"/>
            <a:ext cx="8024648" cy="615040"/>
          </a:xfrm>
          <a:prstGeom prst="rect">
            <a:avLst/>
          </a:prstGeom>
          <a:noFill/>
        </p:spPr>
        <p:txBody>
          <a:bodyPr wrap="square" rtlCol="0">
            <a:spAutoFit/>
          </a:bodyPr>
          <a:lstStyle/>
          <a:p>
            <a:pPr algn="ctr">
              <a:lnSpc>
                <a:spcPct val="200000"/>
              </a:lnSpc>
            </a:pPr>
            <a:fld id="{D89B5113-B326-41C4-9D82-9CE3FD3B1E87}" type="datetime4">
              <a:rPr lang="en-US" altLang="zh-CN" sz="2000" b="0" smtClean="0">
                <a:solidFill>
                  <a:schemeClr val="bg1"/>
                </a:solidFill>
                <a:latin typeface="微软雅黑" panose="020B0503020204020204" pitchFamily="34" charset="-122"/>
                <a:ea typeface="微软雅黑" panose="020B0503020204020204" pitchFamily="34" charset="-122"/>
                <a:cs typeface="Vrinda" panose="020B0502040204020203" pitchFamily="34" charset="0"/>
              </a:rPr>
              <a:t>February 20, 2020</a:t>
            </a:fld>
            <a:endParaRPr lang="zh-CN" altLang="en-US" sz="1800" b="0" dirty="0">
              <a:solidFill>
                <a:schemeClr val="bg1"/>
              </a:solidFill>
              <a:latin typeface="微软雅黑" panose="020B0503020204020204" pitchFamily="34" charset="-122"/>
              <a:ea typeface="微软雅黑" panose="020B0503020204020204" pitchFamily="34" charset="-122"/>
              <a:cs typeface="Vrinda" panose="020B0502040204020203" pitchFamily="34" charset="0"/>
            </a:endParaRPr>
          </a:p>
        </p:txBody>
      </p:sp>
    </p:spTree>
    <p:extLst>
      <p:ext uri="{BB962C8B-B14F-4D97-AF65-F5344CB8AC3E}">
        <p14:creationId xmlns:p14="http://schemas.microsoft.com/office/powerpoint/2010/main" val="28546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0" y="914400"/>
            <a:ext cx="9144000" cy="5711825"/>
          </a:xfrm>
          <a:prstGeom prst="rect">
            <a:avLst/>
          </a:prstGeom>
        </p:spPr>
        <p:txBody>
          <a:bodyPr/>
          <a:lstStyle>
            <a:lvl1pPr marL="228600" indent="-288000" algn="just">
              <a:lnSpc>
                <a:spcPct val="120000"/>
              </a:lnSpc>
              <a:spcBef>
                <a:spcPts val="0"/>
              </a:spcBef>
              <a:buFontTx/>
              <a:buBlip>
                <a:blip r:embed="rId3"/>
              </a:buBlip>
              <a:defRPr sz="2400" baseline="0">
                <a:latin typeface="Times New Roman" panose="02020603050405020304" pitchFamily="18" charset="0"/>
                <a:ea typeface="微软雅黑" panose="020B0503020204020204" pitchFamily="34" charset="-122"/>
              </a:defRPr>
            </a:lvl1pPr>
            <a:lvl2pPr marL="740700" indent="-342900" algn="just">
              <a:lnSpc>
                <a:spcPct val="120000"/>
              </a:lnSpc>
              <a:spcBef>
                <a:spcPts val="0"/>
              </a:spcBef>
              <a:buFontTx/>
              <a:buBlip>
                <a:blip r:embed="rId3"/>
              </a:buBlip>
              <a:defRPr lang="zh-CN" altLang="en-US" sz="2400" kern="1200" baseline="0" dirty="0" smtClean="0">
                <a:solidFill>
                  <a:schemeClr val="tx1"/>
                </a:solidFill>
                <a:latin typeface="Times New Roman" panose="02020603050405020304" pitchFamily="18" charset="0"/>
                <a:ea typeface="微软雅黑" panose="020B0503020204020204" pitchFamily="34" charset="-122"/>
                <a:cs typeface="+mn-cs"/>
              </a:defRPr>
            </a:lvl2pPr>
          </a:lstStyle>
          <a:p>
            <a:pPr lvl="0"/>
            <a:r>
              <a:rPr lang="zh-CN" altLang="en-US" dirty="0"/>
              <a:t>编辑母版文本样式</a:t>
            </a:r>
          </a:p>
          <a:p>
            <a:pPr lvl="1"/>
            <a:r>
              <a:rPr lang="zh-CN" altLang="en-US" dirty="0"/>
              <a:t>第二级</a:t>
            </a:r>
            <a:endParaRPr lang="en-US" altLang="zh-CN" dirty="0"/>
          </a:p>
        </p:txBody>
      </p:sp>
      <p:sp>
        <p:nvSpPr>
          <p:cNvPr id="6" name="标题 5"/>
          <p:cNvSpPr>
            <a:spLocks noGrp="1"/>
          </p:cNvSpPr>
          <p:nvPr>
            <p:ph type="title"/>
          </p:nvPr>
        </p:nvSpPr>
        <p:spPr>
          <a:xfrm>
            <a:off x="0" y="20351"/>
            <a:ext cx="7555043" cy="549275"/>
          </a:xfrm>
          <a:prstGeom prst="rect">
            <a:avLst/>
          </a:prstGeom>
        </p:spPr>
        <p:txBody>
          <a:bodyPr anchor="ctr" anchorCtr="0"/>
          <a:lstStyle>
            <a:lvl1pPr>
              <a:defRPr sz="32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27500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标题 5">
            <a:extLst>
              <a:ext uri="{FF2B5EF4-FFF2-40B4-BE49-F238E27FC236}">
                <a16:creationId xmlns:a16="http://schemas.microsoft.com/office/drawing/2014/main" id="{0992B3FD-F832-450B-9C3A-D13F02D03090}"/>
              </a:ext>
            </a:extLst>
          </p:cNvPr>
          <p:cNvSpPr txBox="1">
            <a:spLocks/>
          </p:cNvSpPr>
          <p:nvPr userDrawn="1"/>
        </p:nvSpPr>
        <p:spPr>
          <a:xfrm>
            <a:off x="0" y="268001"/>
            <a:ext cx="9144000" cy="549275"/>
          </a:xfrm>
          <a:prstGeom prst="rect">
            <a:avLst/>
          </a:prstGeom>
        </p:spPr>
        <p:txBody>
          <a:bodyPr anchor="ctr" anchorCtr="0">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b="1" cap="none" spc="0">
                <a:ln/>
                <a:solidFill>
                  <a:schemeClr val="accent4"/>
                </a:solidFill>
                <a:effectLst/>
              </a:rPr>
              <a:t>欧老师的联系方式</a:t>
            </a:r>
            <a:endParaRPr lang="zh-CN" altLang="en-US" b="1" cap="none" spc="0" dirty="0">
              <a:ln/>
              <a:solidFill>
                <a:schemeClr val="accent4"/>
              </a:solidFill>
              <a:effectLst/>
            </a:endParaRPr>
          </a:p>
        </p:txBody>
      </p:sp>
      <p:sp>
        <p:nvSpPr>
          <p:cNvPr id="4" name="object 8">
            <a:extLst>
              <a:ext uri="{FF2B5EF4-FFF2-40B4-BE49-F238E27FC236}">
                <a16:creationId xmlns:a16="http://schemas.microsoft.com/office/drawing/2014/main" id="{57691F66-7C21-47C2-9015-04B806E3CDDB}"/>
              </a:ext>
            </a:extLst>
          </p:cNvPr>
          <p:cNvSpPr txBox="1"/>
          <p:nvPr userDrawn="1"/>
        </p:nvSpPr>
        <p:spPr>
          <a:xfrm>
            <a:off x="0" y="2385695"/>
            <a:ext cx="9144000" cy="452755"/>
          </a:xfrm>
          <a:prstGeom prst="rect">
            <a:avLst/>
          </a:prstGeom>
        </p:spPr>
        <p:txBody>
          <a:bodyPr vert="horz" wrap="square" lIns="0" tIns="12700" rIns="0" bIns="0" rtlCol="0">
            <a:spAutoFit/>
          </a:bodyPr>
          <a:lstStyle/>
          <a:p>
            <a:pPr marL="12700" algn="ctr">
              <a:lnSpc>
                <a:spcPct val="100000"/>
              </a:lnSpc>
              <a:spcBef>
                <a:spcPts val="100"/>
              </a:spcBef>
              <a:tabLst>
                <a:tab pos="1647825" algn="l"/>
                <a:tab pos="3282950" algn="l"/>
              </a:tabLst>
            </a:pPr>
            <a:r>
              <a:rPr sz="2800" b="1" dirty="0">
                <a:solidFill>
                  <a:srgbClr val="FFFF00"/>
                </a:solidFill>
                <a:latin typeface="微软雅黑"/>
                <a:cs typeface="微软雅黑"/>
              </a:rPr>
              <a:t>读万卷书	行万里路	只为最好的修炼</a:t>
            </a:r>
            <a:endParaRPr sz="2800" dirty="0">
              <a:solidFill>
                <a:srgbClr val="FFFF00"/>
              </a:solidFill>
              <a:latin typeface="微软雅黑"/>
              <a:cs typeface="微软雅黑"/>
            </a:endParaRPr>
          </a:p>
        </p:txBody>
      </p:sp>
      <p:sp>
        <p:nvSpPr>
          <p:cNvPr id="5" name="object 9">
            <a:extLst>
              <a:ext uri="{FF2B5EF4-FFF2-40B4-BE49-F238E27FC236}">
                <a16:creationId xmlns:a16="http://schemas.microsoft.com/office/drawing/2014/main" id="{82C65425-B86B-4B52-B19E-1E1AE5DED67E}"/>
              </a:ext>
            </a:extLst>
          </p:cNvPr>
          <p:cNvSpPr txBox="1"/>
          <p:nvPr userDrawn="1"/>
        </p:nvSpPr>
        <p:spPr>
          <a:xfrm>
            <a:off x="1818385" y="4406868"/>
            <a:ext cx="4397502" cy="1007968"/>
          </a:xfrm>
          <a:prstGeom prst="rect">
            <a:avLst/>
          </a:prstGeom>
        </p:spPr>
        <p:txBody>
          <a:bodyPr vert="horz" wrap="square" lIns="0" tIns="12700" rIns="0" bIns="0" rtlCol="0">
            <a:spAutoFit/>
          </a:bodyPr>
          <a:lstStyle/>
          <a:p>
            <a:pPr marL="12700" marR="5080">
              <a:lnSpc>
                <a:spcPct val="150000"/>
              </a:lnSpc>
              <a:spcBef>
                <a:spcPts val="100"/>
              </a:spcBef>
            </a:pPr>
            <a:r>
              <a:rPr lang="en-US" altLang="zh-CN" sz="1400" b="1" spc="-5" dirty="0">
                <a:solidFill>
                  <a:srgbClr val="00AF50"/>
                </a:solidFill>
                <a:latin typeface="微软雅黑"/>
                <a:cs typeface="微软雅黑"/>
              </a:rPr>
              <a:t>QQ</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14777591 (</a:t>
            </a:r>
            <a:r>
              <a:rPr lang="zh-CN" altLang="en-US" sz="1400" b="1" spc="-5" dirty="0">
                <a:solidFill>
                  <a:srgbClr val="00AF50"/>
                </a:solidFill>
                <a:latin typeface="微软雅黑" panose="020B0503020204020204" pitchFamily="34" charset="-122"/>
                <a:ea typeface="微软雅黑" panose="020B0503020204020204" pitchFamily="34" charset="-122"/>
                <a:cs typeface="微软雅黑"/>
              </a:rPr>
              <a:t>宇宙骑士）</a:t>
            </a:r>
          </a:p>
          <a:p>
            <a:pPr marL="12700" marR="5080">
              <a:lnSpc>
                <a:spcPct val="150000"/>
              </a:lnSpc>
              <a:spcBef>
                <a:spcPts val="100"/>
              </a:spcBef>
            </a:pPr>
            <a:r>
              <a:rPr sz="1400" b="1" spc="-5" dirty="0">
                <a:solidFill>
                  <a:srgbClr val="00AF50"/>
                </a:solidFill>
                <a:latin typeface="微软雅黑"/>
                <a:cs typeface="微软雅黑"/>
              </a:rPr>
              <a:t>Email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ouxinyu@alumni.hust.edu.cn</a:t>
            </a:r>
          </a:p>
          <a:p>
            <a:pPr marL="12700" marR="5080">
              <a:lnSpc>
                <a:spcPct val="150000"/>
              </a:lnSpc>
              <a:spcBef>
                <a:spcPts val="100"/>
              </a:spcBef>
            </a:pPr>
            <a:r>
              <a:rPr lang="en-US" altLang="zh-CN" sz="1400" b="1" spc="-5" dirty="0">
                <a:solidFill>
                  <a:srgbClr val="00AF50"/>
                </a:solidFill>
                <a:latin typeface="微软雅黑"/>
                <a:cs typeface="微软雅黑"/>
              </a:rPr>
              <a:t>Tel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18687840023</a:t>
            </a:r>
            <a:endParaRPr sz="1400" b="1" spc="-5" dirty="0">
              <a:solidFill>
                <a:srgbClr val="00AF50"/>
              </a:solidFill>
              <a:latin typeface="微软雅黑"/>
              <a:cs typeface="微软雅黑"/>
            </a:endParaRPr>
          </a:p>
        </p:txBody>
      </p:sp>
      <p:cxnSp>
        <p:nvCxnSpPr>
          <p:cNvPr id="7" name="直接连接符 6">
            <a:extLst>
              <a:ext uri="{FF2B5EF4-FFF2-40B4-BE49-F238E27FC236}">
                <a16:creationId xmlns:a16="http://schemas.microsoft.com/office/drawing/2014/main" id="{D52F8C06-0DB6-4D97-A942-3DB7F8D03A92}"/>
              </a:ext>
            </a:extLst>
          </p:cNvPr>
          <p:cNvCxnSpPr/>
          <p:nvPr userDrawn="1"/>
        </p:nvCxnSpPr>
        <p:spPr>
          <a:xfrm>
            <a:off x="88900" y="817276"/>
            <a:ext cx="8636000"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55716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7" name="文本框 6"/>
          <p:cNvSpPr txBox="1"/>
          <p:nvPr userDrawn="1"/>
        </p:nvSpPr>
        <p:spPr>
          <a:xfrm>
            <a:off x="571500" y="5069305"/>
            <a:ext cx="8024648" cy="615040"/>
          </a:xfrm>
          <a:prstGeom prst="rect">
            <a:avLst/>
          </a:prstGeom>
          <a:noFill/>
        </p:spPr>
        <p:txBody>
          <a:bodyPr wrap="square" rtlCol="0">
            <a:spAutoFit/>
          </a:bodyPr>
          <a:lstStyle/>
          <a:p>
            <a:pPr algn="ctr">
              <a:lnSpc>
                <a:spcPct val="200000"/>
              </a:lnSpc>
            </a:pPr>
            <a:fld id="{D89B5113-B326-41C4-9D82-9CE3FD3B1E87}" type="datetime4">
              <a:rPr lang="en-US" altLang="zh-CN" sz="2000" b="0" smtClean="0">
                <a:solidFill>
                  <a:schemeClr val="bg1"/>
                </a:solidFill>
                <a:latin typeface="微软雅黑" panose="020B0503020204020204" pitchFamily="34" charset="-122"/>
                <a:ea typeface="微软雅黑" panose="020B0503020204020204" pitchFamily="34" charset="-122"/>
                <a:cs typeface="Vrinda" panose="020B0502040204020203" pitchFamily="34" charset="0"/>
              </a:rPr>
              <a:t>February 20, 2020</a:t>
            </a:fld>
            <a:endParaRPr lang="zh-CN" altLang="en-US" sz="1800" b="0" dirty="0">
              <a:solidFill>
                <a:schemeClr val="bg1"/>
              </a:solidFill>
              <a:latin typeface="微软雅黑" panose="020B0503020204020204" pitchFamily="34" charset="-122"/>
              <a:ea typeface="微软雅黑" panose="020B0503020204020204" pitchFamily="34" charset="-122"/>
              <a:cs typeface="Vrinda" panose="020B0502040204020203" pitchFamily="34" charset="0"/>
            </a:endParaRPr>
          </a:p>
        </p:txBody>
      </p:sp>
      <p:sp>
        <p:nvSpPr>
          <p:cNvPr id="5" name="矩形 4"/>
          <p:cNvSpPr/>
          <p:nvPr userDrawn="1"/>
        </p:nvSpPr>
        <p:spPr>
          <a:xfrm>
            <a:off x="3136481" y="2088004"/>
            <a:ext cx="3249416" cy="830997"/>
          </a:xfrm>
          <a:prstGeom prst="rect">
            <a:avLst/>
          </a:prstGeom>
          <a:noFill/>
        </p:spPr>
        <p:txBody>
          <a:bodyPr wrap="none" lIns="68580" tIns="34290" rIns="68580" bIns="34290">
            <a:spAutoFit/>
          </a:bodyPr>
          <a:lstStyle/>
          <a:p>
            <a:pPr algn="ctr"/>
            <a:r>
              <a:rPr lang="en-US" altLang="zh-CN" sz="495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a:t>
            </a:r>
            <a:r>
              <a:rPr lang="zh-CN" altLang="en-US" sz="4950" b="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altLang="zh-CN" sz="4950" b="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a:t>
            </a:r>
            <a:endParaRPr lang="zh-CN" altLang="en-US" sz="495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p:cNvSpPr txBox="1"/>
          <p:nvPr userDrawn="1"/>
        </p:nvSpPr>
        <p:spPr>
          <a:xfrm>
            <a:off x="661441" y="4064548"/>
            <a:ext cx="8001000" cy="716030"/>
          </a:xfrm>
          <a:prstGeom prst="rect">
            <a:avLst/>
          </a:prstGeom>
          <a:noFill/>
        </p:spPr>
        <p:txBody>
          <a:bodyPr wrap="square" rtlCol="0" anchor="ctr">
            <a:spAutoFit/>
          </a:bodyPr>
          <a:lstStyle/>
          <a:p>
            <a:pPr algn="ctr">
              <a:lnSpc>
                <a:spcPct val="200000"/>
              </a:lnSpc>
            </a:pPr>
            <a:r>
              <a:rPr lang="en-US" altLang="zh-CN" sz="2400" dirty="0">
                <a:solidFill>
                  <a:schemeClr val="bg1"/>
                </a:solidFill>
                <a:latin typeface="Vrinda" panose="020B0502040204020203" pitchFamily="34" charset="0"/>
                <a:cs typeface="Vrinda" panose="020B0502040204020203" pitchFamily="34" charset="0"/>
              </a:rPr>
              <a:t>Xinyu OU</a:t>
            </a:r>
          </a:p>
        </p:txBody>
      </p:sp>
    </p:spTree>
    <p:extLst>
      <p:ext uri="{BB962C8B-B14F-4D97-AF65-F5344CB8AC3E}">
        <p14:creationId xmlns:p14="http://schemas.microsoft.com/office/powerpoint/2010/main" val="11972226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灯片编号占位符 5"/>
          <p:cNvSpPr txBox="1">
            <a:spLocks/>
          </p:cNvSpPr>
          <p:nvPr userDrawn="1"/>
        </p:nvSpPr>
        <p:spPr>
          <a:xfrm>
            <a:off x="0" y="6695052"/>
            <a:ext cx="4595648" cy="161584"/>
          </a:xfrm>
          <a:prstGeom prst="rect">
            <a:avLst/>
          </a:prstGeom>
          <a:solidFill>
            <a:schemeClr val="tx1"/>
          </a:solidFill>
        </p:spPr>
        <p:txBody>
          <a:bodyPr vert="horz" lIns="135000" tIns="34290" rIns="135000" bIns="3429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050" baseline="0" dirty="0">
                <a:latin typeface="Calibri Light" panose="020F0302020204030204" pitchFamily="34" charset="0"/>
                <a:ea typeface="微软雅黑 Light" panose="020B0502040204020203" pitchFamily="34" charset="-122"/>
              </a:rPr>
              <a:t>OuXinyu | ouxinyu@alumni.hust.edu.cn </a:t>
            </a:r>
            <a:endParaRPr lang="zh-CN" altLang="en-US" sz="1050" baseline="0" dirty="0">
              <a:latin typeface="Calibri Light" panose="020F0302020204030204" pitchFamily="34" charset="0"/>
              <a:ea typeface="微软雅黑 Light" panose="020B0502040204020203" pitchFamily="34" charset="-122"/>
            </a:endParaRPr>
          </a:p>
        </p:txBody>
      </p:sp>
      <p:sp>
        <p:nvSpPr>
          <p:cNvPr id="8" name="文本框 7"/>
          <p:cNvSpPr txBox="1"/>
          <p:nvPr userDrawn="1"/>
        </p:nvSpPr>
        <p:spPr>
          <a:xfrm>
            <a:off x="4595648" y="6695052"/>
            <a:ext cx="4548353" cy="161583"/>
          </a:xfrm>
          <a:prstGeom prst="rect">
            <a:avLst/>
          </a:prstGeom>
          <a:solidFill>
            <a:srgbClr val="FF0000"/>
          </a:solidFill>
        </p:spPr>
        <p:txBody>
          <a:bodyPr wrap="square" lIns="135000" tIns="0" rIns="135000" bIns="0" rtlCol="0">
            <a:spAutoFit/>
          </a:bodyPr>
          <a:lstStyle/>
          <a:p>
            <a:r>
              <a:rPr lang="en-US" altLang="zh-CN" sz="1050" baseline="0" dirty="0">
                <a:solidFill>
                  <a:schemeClr val="bg1"/>
                </a:solidFill>
                <a:latin typeface="Calibri Light" panose="020F0302020204030204" pitchFamily="34" charset="0"/>
                <a:ea typeface="微软雅黑 Light" panose="020B0502040204020203" pitchFamily="34" charset="-122"/>
              </a:rPr>
              <a:t>Yunnan Open </a:t>
            </a:r>
            <a:r>
              <a:rPr lang="en-US" altLang="zh-CN" sz="1050" baseline="0" dirty="0" err="1">
                <a:solidFill>
                  <a:schemeClr val="bg1"/>
                </a:solidFill>
                <a:latin typeface="Calibri Light" panose="020F0302020204030204" pitchFamily="34" charset="0"/>
                <a:ea typeface="微软雅黑 Light" panose="020B0502040204020203" pitchFamily="34" charset="-122"/>
              </a:rPr>
              <a:t>Univsersity</a:t>
            </a:r>
            <a:r>
              <a:rPr lang="en-US" altLang="zh-CN" sz="1050" baseline="0" dirty="0">
                <a:solidFill>
                  <a:schemeClr val="bg1"/>
                </a:solidFill>
                <a:latin typeface="Calibri Light" panose="020F0302020204030204" pitchFamily="34" charset="0"/>
                <a:ea typeface="微软雅黑 Light" panose="020B0502040204020203" pitchFamily="34" charset="-122"/>
              </a:rPr>
              <a:t>                                                                                </a:t>
            </a:r>
            <a:fld id="{7202DD23-40A6-4897-9814-C905B8680320}" type="slidenum">
              <a:rPr lang="en-US" altLang="zh-CN" sz="900" baseline="0" smtClean="0">
                <a:solidFill>
                  <a:schemeClr val="bg1"/>
                </a:solidFill>
                <a:latin typeface="Calibri Light" panose="020F0302020204030204" pitchFamily="34" charset="0"/>
                <a:ea typeface="微软雅黑 Light" panose="020B0502040204020203" pitchFamily="34" charset="-122"/>
              </a:rPr>
              <a:t>‹#›</a:t>
            </a:fld>
            <a:r>
              <a:rPr lang="en-US" altLang="zh-CN" sz="900" baseline="0" dirty="0">
                <a:solidFill>
                  <a:schemeClr val="bg1"/>
                </a:solidFill>
                <a:latin typeface="Calibri Light" panose="020F0302020204030204" pitchFamily="34" charset="0"/>
                <a:ea typeface="微软雅黑 Light" panose="020B0502040204020203" pitchFamily="34" charset="-122"/>
              </a:rPr>
              <a:t>/35</a:t>
            </a:r>
          </a:p>
        </p:txBody>
      </p:sp>
      <p:sp>
        <p:nvSpPr>
          <p:cNvPr id="5" name="灯片编号占位符 5">
            <a:extLst>
              <a:ext uri="{FF2B5EF4-FFF2-40B4-BE49-F238E27FC236}">
                <a16:creationId xmlns:a16="http://schemas.microsoft.com/office/drawing/2014/main" id="{97ECA0AD-7D08-4D27-89C7-F72B9F33BBCF}"/>
              </a:ext>
            </a:extLst>
          </p:cNvPr>
          <p:cNvSpPr txBox="1">
            <a:spLocks/>
          </p:cNvSpPr>
          <p:nvPr userDrawn="1"/>
        </p:nvSpPr>
        <p:spPr>
          <a:xfrm>
            <a:off x="0" y="6699116"/>
            <a:ext cx="2200656" cy="161583"/>
          </a:xfrm>
          <a:prstGeom prst="rect">
            <a:avLst/>
          </a:prstGeom>
          <a:solidFill>
            <a:schemeClr val="tx1"/>
          </a:solidFill>
        </p:spPr>
        <p:txBody>
          <a:bodyPr vert="horz" lIns="135000" tIns="34290" rIns="135000" bIns="34290"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050" baseline="0" dirty="0">
                <a:solidFill>
                  <a:srgbClr val="FFFF00"/>
                </a:solidFill>
                <a:latin typeface="微软雅黑" panose="020B0503020204020204" pitchFamily="34" charset="-122"/>
                <a:ea typeface="微软雅黑" panose="020B0503020204020204" pitchFamily="34" charset="-122"/>
              </a:rPr>
              <a:t>《</a:t>
            </a:r>
            <a:r>
              <a:rPr lang="zh-CN" altLang="en-US" sz="1050" baseline="0" dirty="0">
                <a:solidFill>
                  <a:srgbClr val="FFFF00"/>
                </a:solidFill>
                <a:latin typeface="微软雅黑" panose="020B0503020204020204" pitchFamily="34" charset="-122"/>
                <a:ea typeface="微软雅黑" panose="020B0503020204020204" pitchFamily="34" charset="-122"/>
              </a:rPr>
              <a:t>机器学习</a:t>
            </a:r>
            <a:r>
              <a:rPr lang="en-US" altLang="zh-CN" sz="1050" baseline="0" dirty="0">
                <a:solidFill>
                  <a:srgbClr val="FFFF00"/>
                </a:solidFill>
                <a:latin typeface="微软雅黑" panose="020B0503020204020204" pitchFamily="34" charset="-122"/>
                <a:ea typeface="微软雅黑" panose="020B0503020204020204" pitchFamily="34" charset="-122"/>
              </a:rPr>
              <a:t>》</a:t>
            </a:r>
            <a:endParaRPr lang="zh-CN" altLang="en-US" sz="1050" baseline="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99815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01678-267E-4899-97A3-12055A1B3919}"/>
              </a:ext>
            </a:extLst>
          </p:cNvPr>
          <p:cNvSpPr>
            <a:spLocks noGrp="1"/>
          </p:cNvSpPr>
          <p:nvPr>
            <p:ph type="ctrTitle"/>
          </p:nvPr>
        </p:nvSpPr>
        <p:spPr>
          <a:xfrm>
            <a:off x="1" y="1122363"/>
            <a:ext cx="9144000" cy="1793224"/>
          </a:xfrm>
        </p:spPr>
        <p:txBody>
          <a:bodyPr>
            <a:normAutofit fontScale="90000"/>
          </a:bodyPr>
          <a:lstStyle/>
          <a:p>
            <a:pPr>
              <a:lnSpc>
                <a:spcPct val="130000"/>
              </a:lnSpc>
            </a:pPr>
            <a:r>
              <a:rPr lang="zh-CN" altLang="en-US" b="1" dirty="0">
                <a:latin typeface="+mn-lt"/>
                <a:ea typeface="+mn-ea"/>
                <a:cs typeface="+mn-ea"/>
                <a:sym typeface="+mn-lt"/>
              </a:rPr>
              <a:t>第</a:t>
            </a:r>
            <a:r>
              <a:rPr lang="en-US" altLang="zh-CN" b="1" dirty="0">
                <a:latin typeface="+mn-ea"/>
                <a:ea typeface="+mn-ea"/>
                <a:cs typeface="+mn-ea"/>
                <a:sym typeface="+mn-lt"/>
              </a:rPr>
              <a:t>9</a:t>
            </a:r>
            <a:r>
              <a:rPr lang="zh-CN" altLang="en-US" dirty="0">
                <a:latin typeface="+mn-lt"/>
                <a:ea typeface="+mn-ea"/>
                <a:cs typeface="+mn-ea"/>
                <a:sym typeface="+mn-lt"/>
              </a:rPr>
              <a:t>课时</a:t>
            </a:r>
            <a:r>
              <a:rPr lang="zh-CN" altLang="en-US" b="1" dirty="0">
                <a:latin typeface="+mn-lt"/>
                <a:ea typeface="+mn-ea"/>
                <a:cs typeface="+mn-ea"/>
                <a:sym typeface="+mn-lt"/>
              </a:rPr>
              <a:t> 数据预处理、降维、</a:t>
            </a:r>
            <a:br>
              <a:rPr lang="en-US" altLang="zh-CN" b="1" dirty="0">
                <a:latin typeface="+mn-lt"/>
                <a:ea typeface="+mn-ea"/>
                <a:cs typeface="+mn-ea"/>
                <a:sym typeface="+mn-lt"/>
              </a:rPr>
            </a:br>
            <a:r>
              <a:rPr lang="zh-CN" altLang="en-US" b="1" dirty="0">
                <a:latin typeface="+mn-lt"/>
                <a:ea typeface="+mn-ea"/>
                <a:cs typeface="+mn-ea"/>
                <a:sym typeface="+mn-lt"/>
              </a:rPr>
              <a:t>特征提取及聚类</a:t>
            </a:r>
          </a:p>
        </p:txBody>
      </p:sp>
      <p:sp>
        <p:nvSpPr>
          <p:cNvPr id="3" name="副标题 2">
            <a:extLst>
              <a:ext uri="{FF2B5EF4-FFF2-40B4-BE49-F238E27FC236}">
                <a16:creationId xmlns:a16="http://schemas.microsoft.com/office/drawing/2014/main" id="{DFCDC1D6-3361-42BF-B84C-F89CB6599DA3}"/>
              </a:ext>
            </a:extLst>
          </p:cNvPr>
          <p:cNvSpPr>
            <a:spLocks noGrp="1"/>
          </p:cNvSpPr>
          <p:nvPr>
            <p:ph type="subTitle" idx="1"/>
          </p:nvPr>
        </p:nvSpPr>
        <p:spPr>
          <a:xfrm>
            <a:off x="0" y="3077383"/>
            <a:ext cx="9144000" cy="1655762"/>
          </a:xfrm>
        </p:spPr>
        <p:txBody>
          <a:bodyPr/>
          <a:lstStyle/>
          <a:p>
            <a:pPr>
              <a:lnSpc>
                <a:spcPct val="130000"/>
              </a:lnSpc>
              <a:spcBef>
                <a:spcPts val="0"/>
              </a:spcBef>
            </a:pPr>
            <a:r>
              <a:rPr lang="zh-CN" altLang="en-US" dirty="0">
                <a:cs typeface="+mn-ea"/>
                <a:sym typeface="+mn-lt"/>
              </a:rPr>
              <a:t>主讲教师：欧新宇</a:t>
            </a:r>
          </a:p>
        </p:txBody>
      </p:sp>
    </p:spTree>
    <p:extLst>
      <p:ext uri="{BB962C8B-B14F-4D97-AF65-F5344CB8AC3E}">
        <p14:creationId xmlns:p14="http://schemas.microsoft.com/office/powerpoint/2010/main" val="369470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30000"/>
              </a:lnSpc>
              <a:buNone/>
            </a:pPr>
            <a:r>
              <a:rPr lang="zh-CN" altLang="en-US" dirty="0"/>
              <a:t>        如果最大值或最小值不稳定的话，经过</a:t>
            </a:r>
            <a:r>
              <a:rPr lang="en-US" altLang="zh-CN" b="1" dirty="0">
                <a:solidFill>
                  <a:srgbClr val="0000FF"/>
                </a:solidFill>
              </a:rPr>
              <a:t>MinMaxScaler</a:t>
            </a:r>
            <a:r>
              <a:rPr lang="zh-CN" altLang="en-US" dirty="0"/>
              <a:t>处理的数据结果可能会因此而变得不稳定。但是，对于图像数据，由于像素值范围是</a:t>
            </a:r>
            <a:r>
              <a:rPr lang="en-US" altLang="zh-CN" dirty="0">
                <a:solidFill>
                  <a:srgbClr val="FF0000"/>
                </a:solidFill>
              </a:rPr>
              <a:t>[0,255]</a:t>
            </a:r>
            <a:r>
              <a:rPr lang="zh-CN" altLang="en-US" dirty="0"/>
              <a:t>，因此</a:t>
            </a:r>
            <a:r>
              <a:rPr lang="en-US" altLang="zh-CN" b="1" dirty="0">
                <a:solidFill>
                  <a:srgbClr val="0000FF"/>
                </a:solidFill>
              </a:rPr>
              <a:t>MinMaxScaler</a:t>
            </a:r>
            <a:r>
              <a:rPr lang="zh-CN" altLang="en-US" dirty="0"/>
              <a:t>类通常在图像处理上比较有效。</a:t>
            </a:r>
          </a:p>
          <a:p>
            <a:pPr marL="0" indent="0">
              <a:lnSpc>
                <a:spcPct val="130000"/>
              </a:lnSpc>
              <a:spcBef>
                <a:spcPts val="1800"/>
              </a:spcBef>
              <a:buNone/>
            </a:pPr>
            <a:r>
              <a:rPr lang="zh-CN" altLang="en-US" dirty="0"/>
              <a:t>        默认情况下，我们可以使用 </a:t>
            </a:r>
            <a:r>
              <a:rPr lang="en-US" altLang="zh-CN" b="1" dirty="0">
                <a:solidFill>
                  <a:srgbClr val="0000FF"/>
                </a:solidFill>
              </a:rPr>
              <a:t>MinMaxScaler(X) </a:t>
            </a:r>
            <a:r>
              <a:rPr lang="zh-CN" altLang="en-US" dirty="0"/>
              <a:t>将特征约束到</a:t>
            </a:r>
            <a:r>
              <a:rPr lang="en-US" altLang="zh-CN" dirty="0">
                <a:solidFill>
                  <a:srgbClr val="FF0000"/>
                </a:solidFill>
              </a:rPr>
              <a:t>[0,1]</a:t>
            </a:r>
            <a:r>
              <a:rPr lang="zh-CN" altLang="en-US" dirty="0"/>
              <a:t>之间。当给 </a:t>
            </a:r>
            <a:r>
              <a:rPr lang="en-US" altLang="zh-CN" b="1" dirty="0">
                <a:solidFill>
                  <a:srgbClr val="0000FF"/>
                </a:solidFill>
              </a:rPr>
              <a:t>MinMaxScaler</a:t>
            </a:r>
            <a:r>
              <a:rPr lang="en-US" altLang="zh-CN" dirty="0"/>
              <a:t> </a:t>
            </a:r>
            <a:r>
              <a:rPr lang="zh-CN" altLang="en-US" dirty="0"/>
              <a:t>提供一个明确的 </a:t>
            </a:r>
            <a:r>
              <a:rPr lang="en-US" altLang="zh-CN" dirty="0" err="1"/>
              <a:t>feature_range</a:t>
            </a:r>
            <a:r>
              <a:rPr lang="en-US" altLang="zh-CN" dirty="0"/>
              <a:t> = (min, max)</a:t>
            </a:r>
            <a:r>
              <a:rPr lang="zh-CN" altLang="en-US" dirty="0"/>
              <a:t>时，即：</a:t>
            </a:r>
            <a:r>
              <a:rPr lang="en-US" altLang="zh-CN" dirty="0"/>
              <a:t>scaler = MinMaxScaler(</a:t>
            </a:r>
            <a:r>
              <a:rPr lang="en-US" altLang="zh-CN" dirty="0" err="1"/>
              <a:t>feature_range</a:t>
            </a:r>
            <a:r>
              <a:rPr lang="en-US" altLang="zh-CN" dirty="0"/>
              <a:t>=(min, max))</a:t>
            </a:r>
            <a:r>
              <a:rPr lang="zh-CN" altLang="en-US" dirty="0"/>
              <a:t>，</a:t>
            </a:r>
            <a:endParaRPr lang="en-US" altLang="zh-CN" dirty="0"/>
          </a:p>
          <a:p>
            <a:pPr marL="0" indent="0">
              <a:lnSpc>
                <a:spcPct val="130000"/>
              </a:lnSpc>
              <a:spcBef>
                <a:spcPts val="600"/>
              </a:spcBef>
              <a:buNone/>
            </a:pPr>
            <a:r>
              <a:rPr lang="zh-CN" altLang="en-US" b="1" dirty="0">
                <a:latin typeface="+mn-ea"/>
                <a:ea typeface="+mn-ea"/>
              </a:rPr>
              <a:t>它完整的数学表达是</a:t>
            </a:r>
            <a:r>
              <a:rPr lang="en-US" altLang="zh-CN" b="1" dirty="0">
                <a:latin typeface="+mn-ea"/>
                <a:ea typeface="+mn-ea"/>
              </a:rPr>
              <a:t>:</a:t>
            </a:r>
          </a:p>
          <a:p>
            <a:pPr marL="0" indent="1435100" algn="l">
              <a:lnSpc>
                <a:spcPct val="130000"/>
              </a:lnSpc>
              <a:spcBef>
                <a:spcPts val="600"/>
              </a:spcBef>
              <a:buNone/>
            </a:pPr>
            <a:r>
              <a:rPr lang="en-US" altLang="zh-CN" b="1" dirty="0" err="1">
                <a:solidFill>
                  <a:srgbClr val="002060"/>
                </a:solidFill>
              </a:rPr>
              <a:t>X_std</a:t>
            </a:r>
            <a:r>
              <a:rPr lang="en-US" altLang="zh-CN" b="1" dirty="0">
                <a:solidFill>
                  <a:srgbClr val="002060"/>
                </a:solidFill>
              </a:rPr>
              <a:t> = (X - </a:t>
            </a:r>
            <a:r>
              <a:rPr lang="en-US" altLang="zh-CN" b="1" dirty="0" err="1">
                <a:solidFill>
                  <a:srgbClr val="002060"/>
                </a:solidFill>
              </a:rPr>
              <a:t>X.min</a:t>
            </a:r>
            <a:r>
              <a:rPr lang="en-US" altLang="zh-CN" b="1" dirty="0">
                <a:solidFill>
                  <a:srgbClr val="002060"/>
                </a:solidFill>
              </a:rPr>
              <a:t>)) / (</a:t>
            </a:r>
            <a:r>
              <a:rPr lang="en-US" altLang="zh-CN" b="1" dirty="0" err="1">
                <a:solidFill>
                  <a:srgbClr val="002060"/>
                </a:solidFill>
              </a:rPr>
              <a:t>X.max</a:t>
            </a:r>
            <a:r>
              <a:rPr lang="en-US" altLang="zh-CN" b="1" dirty="0">
                <a:solidFill>
                  <a:srgbClr val="002060"/>
                </a:solidFill>
              </a:rPr>
              <a:t> - </a:t>
            </a:r>
            <a:r>
              <a:rPr lang="en-US" altLang="zh-CN" b="1" dirty="0" err="1">
                <a:solidFill>
                  <a:srgbClr val="002060"/>
                </a:solidFill>
              </a:rPr>
              <a:t>X.min</a:t>
            </a:r>
            <a:r>
              <a:rPr lang="en-US" altLang="zh-CN" b="1" dirty="0">
                <a:solidFill>
                  <a:srgbClr val="002060"/>
                </a:solidFill>
              </a:rPr>
              <a:t>)</a:t>
            </a:r>
          </a:p>
          <a:p>
            <a:pPr marL="0" indent="1435100" algn="l">
              <a:lnSpc>
                <a:spcPct val="130000"/>
              </a:lnSpc>
              <a:buNone/>
            </a:pPr>
            <a:r>
              <a:rPr lang="en-US" altLang="zh-CN" b="1" dirty="0" err="1">
                <a:solidFill>
                  <a:srgbClr val="002060"/>
                </a:solidFill>
              </a:rPr>
              <a:t>X_scaled</a:t>
            </a:r>
            <a:r>
              <a:rPr lang="en-US" altLang="zh-CN" b="1" dirty="0">
                <a:solidFill>
                  <a:srgbClr val="002060"/>
                </a:solidFill>
              </a:rPr>
              <a:t> = </a:t>
            </a:r>
            <a:r>
              <a:rPr lang="en-US" altLang="zh-CN" b="1" dirty="0" err="1">
                <a:solidFill>
                  <a:srgbClr val="002060"/>
                </a:solidFill>
              </a:rPr>
              <a:t>X_std</a:t>
            </a:r>
            <a:r>
              <a:rPr lang="en-US" altLang="zh-CN" b="1" dirty="0">
                <a:solidFill>
                  <a:srgbClr val="002060"/>
                </a:solidFill>
              </a:rPr>
              <a:t> * (max - min) + min</a:t>
            </a:r>
          </a:p>
          <a:p>
            <a:pPr marL="0" indent="0">
              <a:lnSpc>
                <a:spcPct val="130000"/>
              </a:lnSpc>
              <a:spcBef>
                <a:spcPts val="1200"/>
              </a:spcBef>
              <a:buNone/>
            </a:pPr>
            <a:r>
              <a:rPr lang="zh-CN" altLang="en-US" dirty="0"/>
              <a:t>        事实上，对于默认约束到</a:t>
            </a:r>
            <a:r>
              <a:rPr lang="en-US" altLang="zh-CN" dirty="0"/>
              <a:t>[0, 1]</a:t>
            </a:r>
            <a:r>
              <a:rPr lang="zh-CN" altLang="en-US" dirty="0"/>
              <a:t>的操作，我们可以定义：</a:t>
            </a:r>
            <a:r>
              <a:rPr lang="en-US" altLang="zh-CN" dirty="0"/>
              <a:t>MinMaxScaler(</a:t>
            </a:r>
            <a:r>
              <a:rPr lang="en-US" altLang="zh-CN" dirty="0" err="1"/>
              <a:t>feature_range</a:t>
            </a:r>
            <a:r>
              <a:rPr lang="en-US" altLang="zh-CN" dirty="0"/>
              <a:t>=(0, 1)).</a:t>
            </a:r>
            <a:endParaRPr lang="zh-CN" altLang="en-US" dirty="0"/>
          </a:p>
        </p:txBody>
      </p:sp>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MinMaxScaler</a:t>
            </a:r>
            <a:endParaRPr lang="zh-CN" altLang="en-US" dirty="0">
              <a:sym typeface="+mn-lt"/>
            </a:endParaRPr>
          </a:p>
        </p:txBody>
      </p:sp>
    </p:spTree>
    <p:extLst>
      <p:ext uri="{BB962C8B-B14F-4D97-AF65-F5344CB8AC3E}">
        <p14:creationId xmlns:p14="http://schemas.microsoft.com/office/powerpoint/2010/main" val="245666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nodeType="after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animEffect transition="in" filter="fade">
                                      <p:cBhvr>
                                        <p:cTn id="38" dur="1000"/>
                                        <p:tgtEl>
                                          <p:spTgt spid="8">
                                            <p:txEl>
                                              <p:pRg st="5" end="5"/>
                                            </p:txEl>
                                          </p:spTgt>
                                        </p:tgtEl>
                                      </p:cBhvr>
                                    </p:animEffect>
                                    <p:anim calcmode="lin" valueType="num">
                                      <p:cBhvr>
                                        <p:cTn id="3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30000"/>
                  </a:lnSpc>
                  <a:buNone/>
                </a:pPr>
                <a:r>
                  <a:rPr lang="en-US" altLang="zh-CN" b="1" dirty="0">
                    <a:solidFill>
                      <a:srgbClr val="0000FF"/>
                    </a:solidFill>
                  </a:rPr>
                  <a:t>         </a:t>
                </a:r>
                <a:r>
                  <a:rPr lang="en-US" altLang="zh-CN" b="1" dirty="0" err="1">
                    <a:solidFill>
                      <a:srgbClr val="0000FF"/>
                    </a:solidFill>
                  </a:rPr>
                  <a:t>MaxAbsScaler</a:t>
                </a:r>
                <a:r>
                  <a:rPr lang="en-US" altLang="zh-CN" dirty="0"/>
                  <a:t> </a:t>
                </a:r>
                <a:r>
                  <a:rPr lang="zh-CN" altLang="en-US" dirty="0"/>
                  <a:t>与 </a:t>
                </a:r>
                <a:r>
                  <a:rPr lang="en-US" altLang="zh-CN" b="1" dirty="0">
                    <a:solidFill>
                      <a:srgbClr val="0000FF"/>
                    </a:solidFill>
                  </a:rPr>
                  <a:t>MinMaxScaler</a:t>
                </a:r>
                <a:r>
                  <a:rPr lang="en-US" altLang="zh-CN" dirty="0"/>
                  <a:t> </a:t>
                </a:r>
                <a:r>
                  <a:rPr lang="zh-CN" altLang="en-US" dirty="0"/>
                  <a:t>的操作非常相似，也是将数据落入一定区间，不同的是</a:t>
                </a:r>
                <a:r>
                  <a:rPr lang="en-US" altLang="zh-CN" b="1" dirty="0" err="1">
                    <a:solidFill>
                      <a:srgbClr val="0000FF"/>
                    </a:solidFill>
                  </a:rPr>
                  <a:t>MaxAbsScaler</a:t>
                </a:r>
                <a:r>
                  <a:rPr lang="zh-CN" altLang="en-US" dirty="0"/>
                  <a:t>会将特征缩放到</a:t>
                </a:r>
                <a:r>
                  <a:rPr lang="en-US" altLang="zh-CN" dirty="0">
                    <a:solidFill>
                      <a:srgbClr val="FF0000"/>
                    </a:solidFill>
                  </a:rPr>
                  <a:t>[-1, 1]</a:t>
                </a:r>
                <a:r>
                  <a:rPr lang="zh-CN" altLang="en-US" dirty="0"/>
                  <a:t>的范围内，即将特征</a:t>
                </a:r>
                <a:r>
                  <a:rPr lang="zh-CN" altLang="en-US" b="1" dirty="0">
                    <a:solidFill>
                      <a:srgbClr val="0070C0"/>
                    </a:solidFill>
                  </a:rPr>
                  <a:t>绝对值</a:t>
                </a:r>
                <a:r>
                  <a:rPr lang="zh-CN" altLang="en-US" dirty="0"/>
                  <a:t>最大的特征定义为</a:t>
                </a:r>
                <a:r>
                  <a:rPr lang="zh-CN" altLang="en-US" dirty="0">
                    <a:solidFill>
                      <a:srgbClr val="FF0000"/>
                    </a:solidFill>
                  </a:rPr>
                  <a:t>单位大小</a:t>
                </a:r>
                <a:r>
                  <a:rPr lang="zh-CN" altLang="en-US" dirty="0"/>
                  <a:t>（</a:t>
                </a:r>
                <a:r>
                  <a:rPr lang="en-US" altLang="zh-CN" dirty="0"/>
                  <a:t>1</a:t>
                </a:r>
                <a:r>
                  <a:rPr lang="zh-CN" altLang="en-US" dirty="0"/>
                  <a:t>或</a:t>
                </a:r>
                <a:r>
                  <a:rPr lang="en-US" altLang="zh-CN" dirty="0"/>
                  <a:t>-1</a:t>
                </a:r>
                <a:r>
                  <a:rPr lang="zh-CN" altLang="en-US" dirty="0"/>
                  <a:t>），其他特征</a:t>
                </a:r>
                <a:r>
                  <a:rPr lang="zh-CN" altLang="en-US" dirty="0">
                    <a:solidFill>
                      <a:schemeClr val="accent6">
                        <a:lumMod val="75000"/>
                      </a:schemeClr>
                    </a:solidFill>
                  </a:rPr>
                  <a:t>按照比例进行缩放</a:t>
                </a:r>
                <a:r>
                  <a:rPr lang="zh-CN" altLang="en-US" dirty="0"/>
                  <a:t>。</a:t>
                </a:r>
                <a:r>
                  <a:rPr lang="en-US" altLang="zh-CN" b="1" dirty="0">
                    <a:solidFill>
                      <a:srgbClr val="0000FF"/>
                    </a:solidFill>
                  </a:rPr>
                  <a:t>MinMaxScaler</a:t>
                </a:r>
                <a:r>
                  <a:rPr lang="en-US" altLang="zh-CN" dirty="0"/>
                  <a:t> </a:t>
                </a:r>
                <a:r>
                  <a:rPr lang="zh-CN" altLang="en-US" dirty="0"/>
                  <a:t>也具有不破坏原有数据分布结构的特点，因此也可以用于稀疏数据，或者稀疏的</a:t>
                </a:r>
                <a:r>
                  <a:rPr lang="en-US" altLang="zh-CN" dirty="0"/>
                  <a:t>CSR</a:t>
                </a:r>
                <a:r>
                  <a:rPr lang="zh-CN" altLang="en-US" dirty="0"/>
                  <a:t>或</a:t>
                </a:r>
                <a:r>
                  <a:rPr lang="en-US" altLang="zh-CN" dirty="0"/>
                  <a:t>CSC</a:t>
                </a:r>
                <a:r>
                  <a:rPr lang="zh-CN" altLang="en-US" dirty="0"/>
                  <a:t>矩阵。</a:t>
                </a:r>
                <a:endParaRPr lang="en-US" altLang="zh-CN" dirty="0"/>
              </a:p>
              <a:p>
                <a:pPr marL="0" indent="0">
                  <a:lnSpc>
                    <a:spcPct val="130000"/>
                  </a:lnSpc>
                  <a:buNone/>
                </a:pPr>
                <a:r>
                  <a:rPr lang="en-US" altLang="zh-CN" dirty="0"/>
                  <a:t>        </a:t>
                </a:r>
                <a:r>
                  <a:rPr lang="zh-CN" altLang="en-US" dirty="0"/>
                  <a:t>这意味着，训练数据应该是已经</a:t>
                </a:r>
                <a:r>
                  <a:rPr lang="zh-CN" altLang="en-US" dirty="0">
                    <a:solidFill>
                      <a:srgbClr val="FF0000"/>
                    </a:solidFill>
                  </a:rPr>
                  <a:t>零中心化</a:t>
                </a:r>
                <a:r>
                  <a:rPr lang="zh-CN" altLang="en-US" dirty="0"/>
                  <a:t>或者是</a:t>
                </a:r>
                <a:r>
                  <a:rPr lang="zh-CN" altLang="en-US" dirty="0">
                    <a:solidFill>
                      <a:srgbClr val="FF0000"/>
                    </a:solidFill>
                  </a:rPr>
                  <a:t>稀疏数据</a:t>
                </a:r>
                <a:r>
                  <a:rPr lang="zh-CN" altLang="en-US" dirty="0"/>
                  <a:t>。</a:t>
                </a:r>
              </a:p>
              <a:p>
                <a:pPr marL="0" indent="0">
                  <a:lnSpc>
                    <a:spcPct val="130000"/>
                  </a:lnSpc>
                  <a:buNone/>
                </a:pPr>
                <a:endParaRPr lang="zh-CN" altLang="en-US" dirty="0"/>
              </a:p>
              <a:p>
                <a:pPr marL="0" indent="0">
                  <a:lnSpc>
                    <a:spcPct val="130000"/>
                  </a:lnSpc>
                  <a:buNone/>
                </a:pPr>
                <a:r>
                  <a:rPr lang="zh-CN" altLang="en-US" dirty="0"/>
                  <a:t>        假设</a:t>
                </a:r>
                <a:r>
                  <a:rPr lang="zh-CN" altLang="en-US" dirty="0">
                    <a:solidFill>
                      <a:srgbClr val="0000FF"/>
                    </a:solidFill>
                  </a:rPr>
                  <a:t>原转换</a:t>
                </a:r>
                <a:r>
                  <a:rPr lang="zh-CN" altLang="en-US" dirty="0"/>
                  <a:t>的数据为 </a:t>
                </a:r>
                <a:r>
                  <a:rPr lang="en-US" altLang="zh-CN" i="1" dirty="0">
                    <a:solidFill>
                      <a:srgbClr val="0000FF"/>
                    </a:solidFill>
                  </a:rPr>
                  <a:t>x</a:t>
                </a:r>
                <a:r>
                  <a:rPr lang="zh-CN" altLang="en-US" dirty="0"/>
                  <a:t>，</a:t>
                </a:r>
                <a:r>
                  <a:rPr lang="zh-CN" altLang="en-US" dirty="0">
                    <a:solidFill>
                      <a:srgbClr val="0000FF"/>
                    </a:solidFill>
                  </a:rPr>
                  <a:t>转换后</a:t>
                </a:r>
                <a:r>
                  <a:rPr lang="zh-CN" altLang="en-US" dirty="0"/>
                  <a:t>的新数据为 </a:t>
                </a:r>
                <a:r>
                  <a:rPr lang="zh-CN" altLang="en-US" i="1" dirty="0">
                    <a:solidFill>
                      <a:srgbClr val="0000FF"/>
                    </a:solidFill>
                  </a:rPr>
                  <a:t>𝑥</a:t>
                </a:r>
                <a:r>
                  <a:rPr lang="en-US" altLang="zh-CN" i="1" dirty="0">
                    <a:solidFill>
                      <a:srgbClr val="0000FF"/>
                    </a:solidFill>
                  </a:rPr>
                  <a:t>′</a:t>
                </a:r>
                <a:r>
                  <a:rPr lang="zh-CN" altLang="en-US" dirty="0"/>
                  <a:t>，那么存在：</a:t>
                </a:r>
                <a:endParaRPr lang="en-US" altLang="zh-CN" dirty="0"/>
              </a:p>
              <a:p>
                <a:pPr marL="0" indent="0">
                  <a:lnSpc>
                    <a:spcPct val="130000"/>
                  </a:lnSpc>
                  <a:buNone/>
                </a:pPr>
                <a14:m>
                  <m:oMath xmlns:m="http://schemas.openxmlformats.org/officeDocument/2006/math">
                    <m:r>
                      <m:rPr>
                        <m:nor/>
                      </m:rPr>
                      <a:rPr lang="zh-CN" altLang="en-US" dirty="0"/>
                      <m:t>𝑥</m:t>
                    </m:r>
                    <m:r>
                      <m:rPr>
                        <m:nor/>
                      </m:rPr>
                      <a:rPr lang="en-US" altLang="zh-CN" dirty="0"/>
                      <m:t>′</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m:rPr>
                            <m:nor/>
                          </m:rPr>
                          <a:rPr lang="zh-CN" altLang="en-US" dirty="0"/>
                          <m:t>𝑥</m:t>
                        </m:r>
                      </m:num>
                      <m:den>
                        <m:r>
                          <m:rPr>
                            <m:nor/>
                          </m:rPr>
                          <a:rPr lang="en-US" altLang="zh-CN" dirty="0"/>
                          <m:t>|</m:t>
                        </m:r>
                        <m:r>
                          <m:rPr>
                            <m:nor/>
                          </m:rPr>
                          <a:rPr lang="zh-CN" altLang="en-US" dirty="0"/>
                          <m:t>𝑚𝑎𝑥</m:t>
                        </m:r>
                        <m:r>
                          <m:rPr>
                            <m:nor/>
                          </m:rPr>
                          <a:rPr lang="en-US" altLang="zh-CN" dirty="0"/>
                          <m:t>|</m:t>
                        </m:r>
                      </m:den>
                    </m:f>
                  </m:oMath>
                </a14:m>
                <a:r>
                  <a:rPr lang="zh-CN" altLang="en-US" dirty="0"/>
                  <a:t>，</a:t>
                </a:r>
                <a:r>
                  <a:rPr lang="zh-CN" altLang="en-US" dirty="0">
                    <a:latin typeface="+mn-ea"/>
                    <a:ea typeface="+mn-ea"/>
                  </a:rPr>
                  <a:t>其中</a:t>
                </a:r>
                <a:r>
                  <a:rPr lang="zh-CN" altLang="en-US" dirty="0">
                    <a:solidFill>
                      <a:srgbClr val="FF0000"/>
                    </a:solidFill>
                    <a:latin typeface="+mn-ea"/>
                    <a:ea typeface="+mn-ea"/>
                  </a:rPr>
                  <a:t> </a:t>
                </a:r>
                <a:r>
                  <a:rPr lang="en-US" altLang="zh-CN" i="1" dirty="0">
                    <a:solidFill>
                      <a:srgbClr val="FF0000"/>
                    </a:solidFill>
                    <a:latin typeface="+mn-ea"/>
                    <a:ea typeface="+mn-ea"/>
                  </a:rPr>
                  <a:t>max</a:t>
                </a:r>
                <a:r>
                  <a:rPr lang="en-US" altLang="zh-CN" dirty="0">
                    <a:solidFill>
                      <a:srgbClr val="FF0000"/>
                    </a:solidFill>
                    <a:latin typeface="+mn-ea"/>
                    <a:ea typeface="+mn-ea"/>
                  </a:rPr>
                  <a:t> </a:t>
                </a:r>
                <a:r>
                  <a:rPr lang="zh-CN" altLang="en-US" dirty="0">
                    <a:latin typeface="+mn-ea"/>
                    <a:ea typeface="+mn-ea"/>
                  </a:rPr>
                  <a:t>为</a:t>
                </a:r>
                <a:r>
                  <a:rPr lang="zh-CN" altLang="en-US" dirty="0">
                    <a:solidFill>
                      <a:srgbClr val="FF0000"/>
                    </a:solidFill>
                    <a:latin typeface="+mn-ea"/>
                    <a:ea typeface="+mn-ea"/>
                  </a:rPr>
                  <a:t> </a:t>
                </a:r>
                <a:r>
                  <a:rPr lang="en-US" altLang="zh-CN" i="1" dirty="0"/>
                  <a:t>x</a:t>
                </a:r>
                <a:r>
                  <a:rPr lang="en-US" altLang="zh-CN" dirty="0"/>
                  <a:t> </a:t>
                </a:r>
                <a:r>
                  <a:rPr lang="zh-CN" altLang="en-US" dirty="0"/>
                  <a:t>所在列的</a:t>
                </a:r>
                <a:r>
                  <a:rPr lang="zh-CN" altLang="en-US" dirty="0">
                    <a:solidFill>
                      <a:srgbClr val="FF0000"/>
                    </a:solidFill>
                    <a:latin typeface="+mn-ea"/>
                    <a:ea typeface="+mn-ea"/>
                  </a:rPr>
                  <a:t>最大值</a:t>
                </a:r>
                <a:r>
                  <a:rPr lang="zh-CN" altLang="en-US" dirty="0"/>
                  <a:t>。</a:t>
                </a:r>
              </a:p>
            </p:txBody>
          </p:sp>
        </mc:Choice>
        <mc:Fallback xmlns="">
          <p:sp>
            <p:nvSpPr>
              <p:cNvPr id="8" name="内容占位符 6">
                <a:extLst>
                  <a:ext uri="{FF2B5EF4-FFF2-40B4-BE49-F238E27FC236}">
                    <a16:creationId xmlns:a16="http://schemas.microsoft.com/office/drawing/2014/main" id="{D49632A6-A016-45EF-98D2-F70708D0EE1F}"/>
                  </a:ext>
                </a:extLst>
              </p:cNvPr>
              <p:cNvSpPr>
                <a:spLocks noGrp="1" noRot="1" noChangeAspect="1" noMove="1" noResize="1" noEditPoints="1" noAdjustHandles="1" noChangeArrowheads="1" noChangeShapeType="1" noTextEdit="1"/>
              </p:cNvSpPr>
              <p:nvPr>
                <p:ph sz="quarter" idx="10"/>
              </p:nvPr>
            </p:nvSpPr>
            <p:spPr>
              <a:blipFill>
                <a:blip r:embed="rId3"/>
                <a:stretch>
                  <a:fillRect l="-1000" r="-100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a:t>
            </a:r>
            <a:r>
              <a:rPr lang="en-US" altLang="zh-CN" dirty="0" err="1">
                <a:sym typeface="+mn-lt"/>
              </a:rPr>
              <a:t>MaxAbsScaler</a:t>
            </a:r>
            <a:endParaRPr lang="zh-CN" altLang="en-US" dirty="0">
              <a:sym typeface="+mn-lt"/>
            </a:endParaRPr>
          </a:p>
        </p:txBody>
      </p:sp>
    </p:spTree>
    <p:extLst>
      <p:ext uri="{BB962C8B-B14F-4D97-AF65-F5344CB8AC3E}">
        <p14:creationId xmlns:p14="http://schemas.microsoft.com/office/powerpoint/2010/main" val="1085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1000"/>
                                        <p:tgtEl>
                                          <p:spTgt spid="8">
                                            <p:txEl>
                                              <p:pRg st="3" end="3"/>
                                            </p:txEl>
                                          </p:spTgt>
                                        </p:tgtEl>
                                      </p:cBhvr>
                                    </p:animEffect>
                                    <p:anim calcmode="lin" valueType="num">
                                      <p:cBhvr>
                                        <p:cTn id="2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30000"/>
              </a:lnSpc>
              <a:buNone/>
            </a:pPr>
            <a:r>
              <a:rPr lang="zh-CN" altLang="en-US" dirty="0"/>
              <a:t>        某些情况下，假如数据集中有</a:t>
            </a:r>
            <a:r>
              <a:rPr lang="zh-CN" altLang="en-US" b="1" dirty="0">
                <a:solidFill>
                  <a:srgbClr val="FF0000"/>
                </a:solidFill>
              </a:rPr>
              <a:t>离群点</a:t>
            </a:r>
            <a:r>
              <a:rPr lang="zh-CN" altLang="en-US" dirty="0"/>
              <a:t>，我们可以使用</a:t>
            </a:r>
            <a:r>
              <a:rPr lang="en-US" altLang="zh-CN" dirty="0">
                <a:solidFill>
                  <a:srgbClr val="FF0000"/>
                </a:solidFill>
              </a:rPr>
              <a:t>Z-Score</a:t>
            </a:r>
            <a:r>
              <a:rPr lang="zh-CN" altLang="en-US" dirty="0"/>
              <a:t>进行标准化，但是简单的</a:t>
            </a:r>
            <a:r>
              <a:rPr lang="zh-CN" altLang="en-US" dirty="0">
                <a:solidFill>
                  <a:srgbClr val="0000FF"/>
                </a:solidFill>
              </a:rPr>
              <a:t>去均值</a:t>
            </a:r>
            <a:r>
              <a:rPr lang="zh-CN" altLang="en-US" dirty="0"/>
              <a:t>后的数据并不理想，因为</a:t>
            </a:r>
            <a:r>
              <a:rPr lang="zh-CN" altLang="en-US" dirty="0">
                <a:solidFill>
                  <a:schemeClr val="accent6"/>
                </a:solidFill>
              </a:rPr>
              <a:t>异常点的特征往往在标准化之后容易失去离群特征。</a:t>
            </a:r>
            <a:r>
              <a:rPr lang="zh-CN" altLang="en-US" dirty="0"/>
              <a:t>同样，我们也可以采用</a:t>
            </a:r>
            <a:r>
              <a:rPr lang="en-US" altLang="zh-CN" dirty="0">
                <a:solidFill>
                  <a:srgbClr val="0000FF"/>
                </a:solidFill>
              </a:rPr>
              <a:t>Max-Min</a:t>
            </a:r>
            <a:r>
              <a:rPr lang="zh-CN" altLang="en-US" dirty="0">
                <a:solidFill>
                  <a:srgbClr val="0000FF"/>
                </a:solidFill>
              </a:rPr>
              <a:t>标准化</a:t>
            </a:r>
            <a:r>
              <a:rPr lang="zh-CN" altLang="en-US" dirty="0"/>
              <a:t>来进行处理，但是会发生更严重的问题，如果离群点偏离较大时，</a:t>
            </a:r>
            <a:r>
              <a:rPr lang="zh-CN" altLang="en-US" dirty="0">
                <a:solidFill>
                  <a:schemeClr val="accent6"/>
                </a:solidFill>
              </a:rPr>
              <a:t>当将离群点规范到单位长度时，其他数据点可能会被缩放到接近</a:t>
            </a:r>
            <a:r>
              <a:rPr lang="en-US" altLang="zh-CN" dirty="0">
                <a:solidFill>
                  <a:schemeClr val="accent6"/>
                </a:solidFill>
              </a:rPr>
              <a:t>0</a:t>
            </a:r>
            <a:r>
              <a:rPr lang="zh-CN" altLang="en-US" dirty="0">
                <a:solidFill>
                  <a:schemeClr val="accent6"/>
                </a:solidFill>
              </a:rPr>
              <a:t>，从而失去特征的显著性</a:t>
            </a:r>
            <a:r>
              <a:rPr lang="zh-CN" altLang="en-US" dirty="0"/>
              <a:t>，致使模型的学习失效。</a:t>
            </a:r>
          </a:p>
          <a:p>
            <a:pPr marL="0" indent="0">
              <a:lnSpc>
                <a:spcPct val="130000"/>
              </a:lnSpc>
              <a:buNone/>
            </a:pPr>
            <a:endParaRPr lang="zh-CN" altLang="en-US" dirty="0"/>
          </a:p>
          <a:p>
            <a:pPr marL="0" indent="0">
              <a:lnSpc>
                <a:spcPct val="130000"/>
              </a:lnSpc>
              <a:buNone/>
            </a:pPr>
            <a:r>
              <a:rPr lang="zh-CN" altLang="en-US" dirty="0"/>
              <a:t>        基于这些原因，我们可以使用</a:t>
            </a:r>
            <a:r>
              <a:rPr lang="en-US" altLang="zh-CN" b="1" dirty="0">
                <a:solidFill>
                  <a:srgbClr val="0000FF"/>
                </a:solidFill>
              </a:rPr>
              <a:t>RobustScaler</a:t>
            </a:r>
            <a:r>
              <a:rPr lang="zh-CN" altLang="en-US" dirty="0"/>
              <a:t>针对离群点做标准化处理，该方法对数据中心化和数据的缩放鲁棒性有更强的参数控制。</a:t>
            </a:r>
          </a:p>
        </p:txBody>
      </p:sp>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a:t>
            </a:r>
            <a:r>
              <a:rPr lang="en-US" altLang="zh-CN" dirty="0"/>
              <a:t>RobustScaler</a:t>
            </a:r>
            <a:endParaRPr lang="zh-CN" altLang="en-US" dirty="0">
              <a:sym typeface="+mn-lt"/>
            </a:endParaRPr>
          </a:p>
        </p:txBody>
      </p:sp>
    </p:spTree>
    <p:extLst>
      <p:ext uri="{BB962C8B-B14F-4D97-AF65-F5344CB8AC3E}">
        <p14:creationId xmlns:p14="http://schemas.microsoft.com/office/powerpoint/2010/main" val="314983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anim calcmode="lin" valueType="num">
                                      <p:cBhvr>
                                        <p:cTn id="1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30000"/>
                  </a:lnSpc>
                  <a:buNone/>
                </a:pPr>
                <a:r>
                  <a:rPr lang="en-US" altLang="zh-CN" b="1" dirty="0">
                    <a:solidFill>
                      <a:srgbClr val="0000FF"/>
                    </a:solidFill>
                  </a:rPr>
                  <a:t>         Normalizer</a:t>
                </a:r>
                <a:r>
                  <a:rPr lang="zh-CN" altLang="en-US" dirty="0"/>
                  <a:t>是一个相对特殊的正则化方法，它</a:t>
                </a:r>
                <a:r>
                  <a:rPr lang="zh-CN" altLang="en-US" dirty="0">
                    <a:solidFill>
                      <a:srgbClr val="FF0000"/>
                    </a:solidFill>
                  </a:rPr>
                  <a:t>将每个样本特征缩放到单位范数</a:t>
                </a:r>
                <a:r>
                  <a:rPr lang="zh-CN" altLang="en-US" dirty="0"/>
                  <a:t>（即每个样本的范数为</a:t>
                </a:r>
                <a:r>
                  <a:rPr lang="en-US" altLang="zh-CN" dirty="0"/>
                  <a:t>1</a:t>
                </a:r>
                <a:r>
                  <a:rPr lang="zh-CN" altLang="en-US" dirty="0"/>
                  <a:t>）。此时，所有样本的特征向量的欧式距离 </a:t>
                </a:r>
                <a14:m>
                  <m:oMath xmlns:m="http://schemas.openxmlformats.org/officeDocument/2006/math">
                    <m:r>
                      <m:rPr>
                        <m:nor/>
                      </m:rPr>
                      <a:rPr lang="en-US" altLang="zh-CN" dirty="0"/>
                      <m:t>D</m:t>
                    </m:r>
                    <m:r>
                      <m:rPr>
                        <m:nor/>
                      </m:rPr>
                      <a:rPr lang="en-US" altLang="zh-CN" baseline="-25000" dirty="0" smtClean="0"/>
                      <m:t>E</m:t>
                    </m:r>
                    <m:r>
                      <m:rPr>
                        <m:nor/>
                      </m:rPr>
                      <a:rPr lang="en-US" altLang="zh-CN" baseline="-25000" dirty="0"/>
                      <m:t>uclidean</m:t>
                    </m:r>
                    <m:r>
                      <m:rPr>
                        <m:nor/>
                      </m:rPr>
                      <a:rPr lang="en-US" altLang="zh-CN" b="0" i="0" baseline="-25000" dirty="0" smtClean="0"/>
                      <m:t> </m:t>
                    </m:r>
                    <m:r>
                      <m:rPr>
                        <m:nor/>
                      </m:rPr>
                      <a:rPr lang="en-US" altLang="zh-CN" dirty="0"/>
                      <m:t>=</m:t>
                    </m:r>
                    <m:r>
                      <m:rPr>
                        <m:nor/>
                      </m:rPr>
                      <a:rPr lang="en-US" altLang="zh-CN" b="0" i="0" dirty="0" smtClean="0"/>
                      <m:t> </m:t>
                    </m:r>
                    <m:r>
                      <m:rPr>
                        <m:nor/>
                      </m:rPr>
                      <a:rPr lang="en-US" altLang="zh-CN" dirty="0"/>
                      <m:t>1</m:t>
                    </m:r>
                    <m:r>
                      <a:rPr lang="zh-CN" altLang="en-US" i="1" dirty="0" smtClean="0">
                        <a:latin typeface="Cambria Math" panose="02040503050406030204" pitchFamily="18" charset="0"/>
                      </a:rPr>
                      <m:t>。</m:t>
                    </m:r>
                  </m:oMath>
                </a14:m>
                <a:r>
                  <a:rPr lang="zh-CN" altLang="en-US" dirty="0"/>
                  <a:t> 换句话说，数据分布变成一个半径为 </a:t>
                </a:r>
                <a:r>
                  <a:rPr lang="en-US" altLang="zh-CN" dirty="0"/>
                  <a:t>1 </a:t>
                </a:r>
                <a:r>
                  <a:rPr lang="zh-CN" altLang="en-US" dirty="0"/>
                  <a:t>的</a:t>
                </a:r>
                <a:r>
                  <a:rPr lang="zh-CN" altLang="en-US" dirty="0">
                    <a:solidFill>
                      <a:srgbClr val="C00000"/>
                    </a:solidFill>
                  </a:rPr>
                  <a:t>圆</a:t>
                </a:r>
                <a:r>
                  <a:rPr lang="zh-CN" altLang="en-US" dirty="0"/>
                  <a:t>（</a:t>
                </a:r>
                <a:r>
                  <a:rPr lang="en-US" altLang="zh-CN" dirty="0"/>
                  <a:t>2</a:t>
                </a:r>
                <a:r>
                  <a:rPr lang="zh-CN" altLang="en-US" dirty="0"/>
                  <a:t>维空间），或者是一个</a:t>
                </a:r>
                <a:r>
                  <a:rPr lang="zh-CN" altLang="en-US" dirty="0">
                    <a:solidFill>
                      <a:srgbClr val="C00000"/>
                    </a:solidFill>
                  </a:rPr>
                  <a:t>球</a:t>
                </a:r>
                <a:r>
                  <a:rPr lang="zh-CN" altLang="en-US" dirty="0"/>
                  <a:t>（</a:t>
                </a:r>
                <a:r>
                  <a:rPr lang="en-US" altLang="zh-CN" dirty="0"/>
                  <a:t>3</a:t>
                </a:r>
                <a:r>
                  <a:rPr lang="zh-CN" altLang="en-US" dirty="0"/>
                  <a:t>维空间）。</a:t>
                </a:r>
              </a:p>
              <a:p>
                <a:pPr marL="0" indent="0">
                  <a:lnSpc>
                    <a:spcPct val="130000"/>
                  </a:lnSpc>
                  <a:buNone/>
                </a:pPr>
                <a:endParaRPr lang="zh-CN" altLang="en-US" dirty="0"/>
              </a:p>
              <a:p>
                <a:pPr marL="0" indent="0">
                  <a:lnSpc>
                    <a:spcPct val="130000"/>
                  </a:lnSpc>
                  <a:buNone/>
                </a:pPr>
                <a:r>
                  <a:rPr lang="en-US" altLang="zh-CN" b="1" dirty="0">
                    <a:solidFill>
                      <a:srgbClr val="0000FF"/>
                    </a:solidFill>
                  </a:rPr>
                  <a:t>        Normalizer</a:t>
                </a:r>
                <a:r>
                  <a:rPr lang="zh-CN" altLang="en-US" dirty="0"/>
                  <a:t>只保留了数据特征向量的</a:t>
                </a:r>
                <a:r>
                  <a:rPr lang="zh-CN" altLang="en-US" dirty="0">
                    <a:solidFill>
                      <a:srgbClr val="FF0000"/>
                    </a:solidFill>
                  </a:rPr>
                  <a:t>方向</a:t>
                </a:r>
                <a:r>
                  <a:rPr lang="zh-CN" altLang="en-US" dirty="0"/>
                  <a:t>，而忽略了向量的</a:t>
                </a:r>
                <a:r>
                  <a:rPr lang="zh-CN" altLang="en-US" dirty="0">
                    <a:solidFill>
                      <a:srgbClr val="FF0000"/>
                    </a:solidFill>
                  </a:rPr>
                  <a:t>大小</a:t>
                </a:r>
                <a:r>
                  <a:rPr lang="zh-CN" altLang="en-US" dirty="0"/>
                  <a:t>，这对于后面要使用二次型（点积）或其他核方法计算样本相似性的应用会非常有用，比如：文本分类、检索和聚类应用。例如，在检索中对两个</a:t>
                </a:r>
                <a:r>
                  <a:rPr lang="en-US" altLang="zh-CN" dirty="0"/>
                  <a:t>TF-IDF</a:t>
                </a:r>
                <a:r>
                  <a:rPr lang="zh-CN" altLang="en-US" dirty="0"/>
                  <a:t>倒排检索的特征向量的</a:t>
                </a:r>
                <a:r>
                  <a:rPr lang="en-US" altLang="zh-CN" dirty="0"/>
                  <a:t>L2-Norm</a:t>
                </a:r>
                <a:r>
                  <a:rPr lang="zh-CN" altLang="en-US" dirty="0"/>
                  <a:t>进行点积，求特征间的</a:t>
                </a:r>
                <a:r>
                  <a:rPr lang="zh-CN" altLang="en-US" dirty="0">
                    <a:solidFill>
                      <a:srgbClr val="C00000"/>
                    </a:solidFill>
                  </a:rPr>
                  <a:t>余弦相似性</a:t>
                </a:r>
                <a:r>
                  <a:rPr lang="zh-CN" altLang="en-US" dirty="0"/>
                  <a:t>。</a:t>
                </a:r>
              </a:p>
            </p:txBody>
          </p:sp>
        </mc:Choice>
        <mc:Fallback xmlns="">
          <p:sp>
            <p:nvSpPr>
              <p:cNvPr id="8" name="内容占位符 6">
                <a:extLst>
                  <a:ext uri="{FF2B5EF4-FFF2-40B4-BE49-F238E27FC236}">
                    <a16:creationId xmlns:a16="http://schemas.microsoft.com/office/drawing/2014/main" id="{D49632A6-A016-45EF-98D2-F70708D0EE1F}"/>
                  </a:ext>
                </a:extLst>
              </p:cNvPr>
              <p:cNvSpPr>
                <a:spLocks noGrp="1" noRot="1" noChangeAspect="1" noMove="1" noResize="1" noEditPoints="1" noAdjustHandles="1" noChangeArrowheads="1" noChangeShapeType="1" noTextEdit="1"/>
              </p:cNvSpPr>
              <p:nvPr>
                <p:ph sz="quarter" idx="10"/>
              </p:nvPr>
            </p:nvSpPr>
            <p:spPr>
              <a:blipFill>
                <a:blip r:embed="rId3"/>
                <a:stretch>
                  <a:fillRect l="-1000" r="-100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a:t>
            </a:r>
            <a:r>
              <a:rPr lang="en-US" altLang="zh-CN" dirty="0"/>
              <a:t>Normalizer</a:t>
            </a:r>
            <a:endParaRPr lang="zh-CN" altLang="en-US" dirty="0">
              <a:sym typeface="+mn-lt"/>
            </a:endParaRPr>
          </a:p>
        </p:txBody>
      </p:sp>
    </p:spTree>
    <p:extLst>
      <p:ext uri="{BB962C8B-B14F-4D97-AF65-F5344CB8AC3E}">
        <p14:creationId xmlns:p14="http://schemas.microsoft.com/office/powerpoint/2010/main" val="159901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anim calcmode="lin" valueType="num">
                                      <p:cBhvr>
                                        <p:cTn id="1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50000"/>
                  </a:lnSpc>
                  <a:buNone/>
                </a:pPr>
                <a:r>
                  <a:rPr lang="en-US" altLang="zh-CN" dirty="0">
                    <a:latin typeface="+mn-ea"/>
                    <a:ea typeface="+mn-ea"/>
                  </a:rPr>
                  <a:t>       </a:t>
                </a:r>
                <a:r>
                  <a:rPr lang="en-US" altLang="zh-CN" b="1" dirty="0">
                    <a:solidFill>
                      <a:srgbClr val="0000FF"/>
                    </a:solidFill>
                    <a:latin typeface="+mn-ea"/>
                    <a:ea typeface="+mn-ea"/>
                  </a:rPr>
                  <a:t>Normalizer</a:t>
                </a:r>
                <a:r>
                  <a:rPr lang="en-US" altLang="zh-CN" dirty="0">
                    <a:latin typeface="+mn-ea"/>
                    <a:ea typeface="+mn-ea"/>
                  </a:rPr>
                  <a:t> </a:t>
                </a:r>
                <a:r>
                  <a:rPr lang="zh-CN" altLang="en-US" dirty="0">
                    <a:latin typeface="+mn-ea"/>
                    <a:ea typeface="+mn-ea"/>
                  </a:rPr>
                  <a:t>的主要思想是对每个样本计算其 </a:t>
                </a:r>
                <a:r>
                  <a:rPr lang="en-US" altLang="zh-CN" dirty="0">
                    <a:solidFill>
                      <a:srgbClr val="FF0000"/>
                    </a:solidFill>
                    <a:latin typeface="+mn-ea"/>
                    <a:ea typeface="+mn-ea"/>
                  </a:rPr>
                  <a:t>p-</a:t>
                </a:r>
                <a:r>
                  <a:rPr lang="zh-CN" altLang="en-US" dirty="0">
                    <a:solidFill>
                      <a:srgbClr val="FF0000"/>
                    </a:solidFill>
                    <a:latin typeface="+mn-ea"/>
                    <a:ea typeface="+mn-ea"/>
                  </a:rPr>
                  <a:t>范数</a:t>
                </a:r>
                <a:r>
                  <a:rPr lang="zh-CN" altLang="en-US" dirty="0">
                    <a:latin typeface="+mn-ea"/>
                    <a:ea typeface="+mn-ea"/>
                  </a:rPr>
                  <a:t>，然后对该样本中每个元素</a:t>
                </a:r>
                <a:r>
                  <a:rPr lang="zh-CN" altLang="en-US" dirty="0">
                    <a:solidFill>
                      <a:srgbClr val="FF0000"/>
                    </a:solidFill>
                    <a:latin typeface="+mn-ea"/>
                    <a:ea typeface="+mn-ea"/>
                  </a:rPr>
                  <a:t>除以</a:t>
                </a:r>
                <a:r>
                  <a:rPr lang="zh-CN" altLang="en-US" dirty="0">
                    <a:latin typeface="+mn-ea"/>
                    <a:ea typeface="+mn-ea"/>
                  </a:rPr>
                  <a:t>该范数，这样的结果是使得每个处理后的样本的</a:t>
                </a:r>
                <a:r>
                  <a:rPr lang="en-US" altLang="zh-CN" dirty="0">
                    <a:solidFill>
                      <a:srgbClr val="FF0000"/>
                    </a:solidFill>
                    <a:latin typeface="+mn-ea"/>
                    <a:ea typeface="+mn-ea"/>
                  </a:rPr>
                  <a:t>p-</a:t>
                </a:r>
                <a:r>
                  <a:rPr lang="zh-CN" altLang="en-US" dirty="0">
                    <a:solidFill>
                      <a:srgbClr val="FF0000"/>
                    </a:solidFill>
                    <a:latin typeface="+mn-ea"/>
                    <a:ea typeface="+mn-ea"/>
                  </a:rPr>
                  <a:t>范数</a:t>
                </a:r>
                <a:r>
                  <a:rPr lang="zh-CN" altLang="en-US" dirty="0">
                    <a:latin typeface="+mn-ea"/>
                    <a:ea typeface="+mn-ea"/>
                  </a:rPr>
                  <a:t>等于</a:t>
                </a:r>
                <a:r>
                  <a:rPr lang="en-US" altLang="zh-CN" dirty="0">
                    <a:latin typeface="+mn-ea"/>
                    <a:ea typeface="+mn-ea"/>
                  </a:rPr>
                  <a:t>1</a:t>
                </a:r>
                <a:r>
                  <a:rPr lang="zh-CN" altLang="en-US" dirty="0">
                    <a:latin typeface="+mn-ea"/>
                    <a:ea typeface="+mn-ea"/>
                  </a:rPr>
                  <a:t>，该类正则化可以</a:t>
                </a:r>
                <a:r>
                  <a:rPr lang="zh-CN" altLang="en-US" dirty="0">
                    <a:solidFill>
                      <a:srgbClr val="C00000"/>
                    </a:solidFill>
                    <a:latin typeface="+mn-ea"/>
                    <a:ea typeface="+mn-ea"/>
                  </a:rPr>
                  <a:t>公式化</a:t>
                </a:r>
                <a:r>
                  <a:rPr lang="zh-CN" altLang="en-US" dirty="0">
                    <a:latin typeface="+mn-ea"/>
                    <a:ea typeface="+mn-ea"/>
                  </a:rPr>
                  <a:t>为：</a:t>
                </a:r>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mn-ea"/>
                            </a:rPr>
                          </m:ctrlPr>
                        </m:sSubPr>
                        <m:e>
                          <m:r>
                            <a:rPr lang="en-US" altLang="zh-CN" i="1">
                              <a:latin typeface="Cambria Math" panose="02040503050406030204" pitchFamily="18" charset="0"/>
                            </a:rPr>
                            <m:t>||</m:t>
                          </m:r>
                          <m:r>
                            <a:rPr lang="zh-CN" altLang="en-US" i="1">
                              <a:latin typeface="Cambria Math" panose="02040503050406030204" pitchFamily="18" charset="0"/>
                            </a:rPr>
                            <m:t>𝑥</m:t>
                          </m:r>
                          <m:r>
                            <a:rPr lang="en-US" altLang="zh-CN" i="1">
                              <a:latin typeface="Cambria Math" panose="02040503050406030204" pitchFamily="18" charset="0"/>
                            </a:rPr>
                            <m:t>||</m:t>
                          </m:r>
                        </m:e>
                        <m:sub>
                          <m:r>
                            <a:rPr lang="zh-CN" altLang="en-US" i="1">
                              <a:latin typeface="Cambria Math" panose="02040503050406030204" pitchFamily="18" charset="0"/>
                            </a:rPr>
                            <m:t>𝑝</m:t>
                          </m:r>
                        </m:sub>
                      </m:sSub>
                      <m:r>
                        <a:rPr lang="en-US" altLang="zh-CN" b="0" i="1" smtClean="0">
                          <a:latin typeface="Cambria Math" panose="02040503050406030204" pitchFamily="18" charset="0"/>
                          <a:ea typeface="+mn-ea"/>
                        </a:rPr>
                        <m:t>=</m:t>
                      </m:r>
                      <m:sSup>
                        <m:sSupPr>
                          <m:ctrlPr>
                            <a:rPr lang="en-US" altLang="zh-CN" b="0" i="1" smtClean="0">
                              <a:latin typeface="Cambria Math" panose="02040503050406030204" pitchFamily="18" charset="0"/>
                              <a:ea typeface="+mn-ea"/>
                            </a:rPr>
                          </m:ctrlPr>
                        </m:sSupPr>
                        <m:e>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sup>
                              <m:r>
                                <a:rPr lang="en-US" altLang="zh-CN" i="1">
                                  <a:latin typeface="Cambria Math" panose="02040503050406030204" pitchFamily="18" charset="0"/>
                                </a:rPr>
                                <m:t>𝑝</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e>
                            <m:sup>
                              <m:r>
                                <a:rPr lang="en-US" altLang="zh-CN" i="1">
                                  <a:latin typeface="Cambria Math" panose="02040503050406030204" pitchFamily="18" charset="0"/>
                                </a:rPr>
                                <m:t>𝑝</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e>
                            <m:sup>
                              <m:r>
                                <a:rPr lang="en-US" altLang="zh-CN" i="1">
                                  <a:latin typeface="Cambria Math" panose="02040503050406030204" pitchFamily="18" charset="0"/>
                                </a:rPr>
                                <m:t>𝑝</m:t>
                              </m:r>
                            </m:sup>
                          </m:sSup>
                          <m:r>
                            <a:rPr lang="en-US" altLang="zh-CN" i="1">
                              <a:latin typeface="Cambria Math" panose="02040503050406030204" pitchFamily="18" charset="0"/>
                            </a:rPr>
                            <m:t>)</m:t>
                          </m:r>
                        </m:e>
                        <m:sup>
                          <m:r>
                            <a:rPr lang="en-US" altLang="zh-CN" b="0" i="1" smtClean="0">
                              <a:latin typeface="Cambria Math" panose="02040503050406030204" pitchFamily="18" charset="0"/>
                              <a:ea typeface="+mn-ea"/>
                            </a:rPr>
                            <m:t>1/</m:t>
                          </m:r>
                          <m:r>
                            <a:rPr lang="en-US" altLang="zh-CN" b="0" i="1" smtClean="0">
                              <a:latin typeface="Cambria Math" panose="02040503050406030204" pitchFamily="18" charset="0"/>
                              <a:ea typeface="+mn-ea"/>
                            </a:rPr>
                            <m:t>𝑝</m:t>
                          </m:r>
                        </m:sup>
                      </m:sSup>
                    </m:oMath>
                  </m:oMathPara>
                </a14:m>
                <a:endParaRPr lang="zh-CN" altLang="en-US" dirty="0">
                  <a:latin typeface="+mn-ea"/>
                  <a:ea typeface="+mn-ea"/>
                </a:endParaRPr>
              </a:p>
              <a:p>
                <a:pPr marL="0" indent="0">
                  <a:lnSpc>
                    <a:spcPct val="130000"/>
                  </a:lnSpc>
                  <a:buNone/>
                </a:pPr>
                <a:endParaRPr lang="zh-CN" altLang="en-US" dirty="0">
                  <a:latin typeface="+mn-ea"/>
                  <a:ea typeface="+mn-ea"/>
                </a:endParaRPr>
              </a:p>
              <a:p>
                <a:pPr marL="54900" indent="0">
                  <a:lnSpc>
                    <a:spcPct val="150000"/>
                  </a:lnSpc>
                  <a:buNone/>
                </a:pPr>
                <a:r>
                  <a:rPr lang="zh-CN" altLang="en-US" dirty="0">
                    <a:latin typeface="+mn-ea"/>
                    <a:ea typeface="+mn-ea"/>
                  </a:rPr>
                  <a:t>      在</a:t>
                </a:r>
                <a:r>
                  <a:rPr lang="en-US" altLang="zh-CN" dirty="0" err="1">
                    <a:latin typeface="+mn-ea"/>
                    <a:ea typeface="+mn-ea"/>
                  </a:rPr>
                  <a:t>sklearn</a:t>
                </a:r>
                <a:r>
                  <a:rPr lang="zh-CN" altLang="en-US" dirty="0">
                    <a:latin typeface="+mn-ea"/>
                    <a:ea typeface="+mn-ea"/>
                  </a:rPr>
                  <a:t>库中，</a:t>
                </a:r>
                <a:r>
                  <a:rPr lang="en-US" altLang="zh-CN" b="1" dirty="0">
                    <a:solidFill>
                      <a:srgbClr val="0000FF"/>
                    </a:solidFill>
                    <a:latin typeface="+mn-ea"/>
                    <a:ea typeface="+mn-ea"/>
                  </a:rPr>
                  <a:t>Normalizer</a:t>
                </a:r>
                <a:r>
                  <a:rPr lang="zh-CN" altLang="en-US" dirty="0">
                    <a:latin typeface="+mn-ea"/>
                    <a:ea typeface="+mn-ea"/>
                  </a:rPr>
                  <a:t>的参数</a:t>
                </a:r>
                <a:r>
                  <a:rPr lang="en-US" altLang="zh-CN" dirty="0">
                    <a:solidFill>
                      <a:srgbClr val="FF0000"/>
                    </a:solidFill>
                    <a:latin typeface="+mn-ea"/>
                    <a:ea typeface="+mn-ea"/>
                  </a:rPr>
                  <a:t>p-norm</a:t>
                </a:r>
                <a:r>
                  <a:rPr lang="zh-CN" altLang="en-US" dirty="0">
                    <a:latin typeface="+mn-ea"/>
                    <a:ea typeface="+mn-ea"/>
                  </a:rPr>
                  <a:t>有三种取值，分别是 </a:t>
                </a:r>
                <a:r>
                  <a:rPr lang="en-US" altLang="zh-CN" dirty="0">
                    <a:latin typeface="+mn-ea"/>
                    <a:ea typeface="+mn-ea"/>
                  </a:rPr>
                  <a:t>1, 2, ∞</a:t>
                </a:r>
                <a:r>
                  <a:rPr lang="en-US" altLang="zh-CN" dirty="0">
                    <a:latin typeface="+mn-ea"/>
                  </a:rPr>
                  <a:t> </a:t>
                </a:r>
                <a:r>
                  <a:rPr lang="zh-CN" altLang="en-US" dirty="0">
                    <a:latin typeface="+mn-ea"/>
                  </a:rPr>
                  <a:t>，相当于将</a:t>
                </a:r>
                <a:r>
                  <a:rPr lang="en-US" altLang="zh-CN" b="1" dirty="0">
                    <a:solidFill>
                      <a:srgbClr val="0000FF"/>
                    </a:solidFill>
                    <a:latin typeface="+mn-ea"/>
                  </a:rPr>
                  <a:t>Normalizer</a:t>
                </a:r>
                <a:r>
                  <a:rPr lang="zh-CN" altLang="en-US" dirty="0">
                    <a:latin typeface="+mn-ea"/>
                  </a:rPr>
                  <a:t>置于三种</a:t>
                </a:r>
                <a:r>
                  <a:rPr lang="zh-CN" altLang="en-US" i="1" dirty="0">
                    <a:latin typeface="+mn-ea"/>
                  </a:rPr>
                  <a:t>最简形</a:t>
                </a:r>
                <a:r>
                  <a:rPr lang="zh-CN" altLang="en-US" dirty="0">
                    <a:latin typeface="+mn-ea"/>
                  </a:rPr>
                  <a:t>：</a:t>
                </a:r>
              </a:p>
              <a:p>
                <a:pPr marL="342900">
                  <a:lnSpc>
                    <a:spcPct val="150000"/>
                  </a:lnSpc>
                  <a:buFont typeface="Wingdings" panose="05000000000000000000" pitchFamily="2" charset="2"/>
                  <a:buChar char="l"/>
                </a:pPr>
                <a:r>
                  <a:rPr lang="en-US" altLang="zh-CN" b="1" dirty="0">
                    <a:latin typeface="+mn-lt"/>
                    <a:ea typeface="+mn-ea"/>
                  </a:rPr>
                  <a:t>norm=</a:t>
                </a:r>
                <a:r>
                  <a:rPr lang="en-US" altLang="zh-CN" b="1" dirty="0"/>
                  <a:t> '</a:t>
                </a:r>
                <a:r>
                  <a:rPr lang="en-US" altLang="zh-CN" b="1" dirty="0">
                    <a:latin typeface="+mn-lt"/>
                    <a:ea typeface="+mn-ea"/>
                  </a:rPr>
                  <a:t>l1</a:t>
                </a:r>
                <a:r>
                  <a:rPr lang="en-US" altLang="zh-CN" b="1" dirty="0"/>
                  <a:t>'</a:t>
                </a:r>
                <a:r>
                  <a:rPr lang="zh-CN" altLang="en-US" b="1" dirty="0"/>
                  <a:t>：</a:t>
                </a:r>
                <a:r>
                  <a:rPr lang="en-US" altLang="zh-CN" dirty="0">
                    <a:latin typeface="+mn-lt"/>
                    <a:ea typeface="+mn-ea"/>
                  </a:rPr>
                  <a:t>1-</a:t>
                </a:r>
                <a:r>
                  <a:rPr lang="zh-CN" altLang="en-US" dirty="0">
                    <a:latin typeface="+mn-lt"/>
                    <a:ea typeface="+mn-ea"/>
                  </a:rPr>
                  <a:t>范数，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zh-CN" altLang="en-US" i="1">
                            <a:latin typeface="Cambria Math" panose="02040503050406030204" pitchFamily="18" charset="0"/>
                          </a:rPr>
                          <m:t>𝑥</m:t>
                        </m:r>
                        <m:r>
                          <a:rPr lang="en-US" altLang="zh-CN" i="1">
                            <a:latin typeface="Cambria Math" panose="02040503050406030204" pitchFamily="18" charset="0"/>
                          </a:rPr>
                          <m:t>||</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latin typeface="+mn-lt"/>
                  </a:rPr>
                  <a:t> (</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m:rPr>
                                <m:sty m:val="p"/>
                              </m:rPr>
                              <a:rPr lang="en-US" altLang="zh-CN" i="1">
                                <a:latin typeface="Cambria Math" panose="02040503050406030204" pitchFamily="18" charset="0"/>
                              </a:rPr>
                              <m:t>n</m:t>
                            </m:r>
                          </m:sub>
                        </m:sSub>
                      </m:e>
                    </m:d>
                    <m:r>
                      <a:rPr lang="en-US" altLang="zh-CN" i="1">
                        <a:latin typeface="Cambria Math" panose="02040503050406030204" pitchFamily="18" charset="0"/>
                      </a:rPr>
                      <m:t>)</m:t>
                    </m:r>
                  </m:oMath>
                </a14:m>
                <a:endParaRPr lang="en-US" altLang="zh-CN" dirty="0">
                  <a:latin typeface="+mn-lt"/>
                  <a:ea typeface="+mn-ea"/>
                </a:endParaRPr>
              </a:p>
              <a:p>
                <a:pPr marL="342900">
                  <a:lnSpc>
                    <a:spcPct val="150000"/>
                  </a:lnSpc>
                  <a:buFont typeface="Wingdings" panose="05000000000000000000" pitchFamily="2" charset="2"/>
                  <a:buChar char="l"/>
                </a:pPr>
                <a:r>
                  <a:rPr lang="en-US" altLang="zh-CN" b="1" dirty="0">
                    <a:latin typeface="+mn-lt"/>
                    <a:ea typeface="+mn-ea"/>
                  </a:rPr>
                  <a:t>norm=</a:t>
                </a:r>
                <a:r>
                  <a:rPr lang="en-US" altLang="zh-CN" b="1" dirty="0"/>
                  <a:t> '</a:t>
                </a:r>
                <a:r>
                  <a:rPr lang="en-US" altLang="zh-CN" b="1" dirty="0">
                    <a:latin typeface="+mn-lt"/>
                    <a:ea typeface="+mn-ea"/>
                  </a:rPr>
                  <a:t>l2</a:t>
                </a:r>
                <a:r>
                  <a:rPr lang="en-US" altLang="zh-CN" b="1" dirty="0"/>
                  <a:t>' </a:t>
                </a:r>
                <a:r>
                  <a:rPr lang="zh-CN" altLang="en-US" b="1" dirty="0">
                    <a:latin typeface="+mn-lt"/>
                    <a:ea typeface="+mn-ea"/>
                  </a:rPr>
                  <a:t>：</a:t>
                </a:r>
                <a:r>
                  <a:rPr lang="en-US" altLang="zh-CN" dirty="0">
                    <a:latin typeface="+mn-lt"/>
                    <a:ea typeface="+mn-ea"/>
                  </a:rPr>
                  <a:t>2-</a:t>
                </a:r>
                <a:r>
                  <a:rPr lang="zh-CN" altLang="en-US" dirty="0">
                    <a:latin typeface="+mn-lt"/>
                    <a:ea typeface="+mn-ea"/>
                  </a:rPr>
                  <a:t>范数，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zh-CN" altLang="en-US" i="1">
                            <a:latin typeface="Cambria Math" panose="02040503050406030204" pitchFamily="18" charset="0"/>
                          </a:rPr>
                          <m:t>𝑥</m:t>
                        </m:r>
                        <m:r>
                          <a:rPr lang="en-US" altLang="zh-CN" i="1">
                            <a:latin typeface="Cambria Math" panose="02040503050406030204" pitchFamily="18" charset="0"/>
                          </a:rPr>
                          <m:t>||</m:t>
                        </m:r>
                      </m:e>
                      <m:sub>
                        <m:r>
                          <a:rPr lang="en-US" altLang="zh-CN" i="1">
                            <a:latin typeface="Cambria Math" panose="02040503050406030204" pitchFamily="18" charset="0"/>
                          </a:rPr>
                          <m:t>2</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m:t>
                        </m:r>
                      </m:e>
                      <m:sup>
                        <m:r>
                          <a:rPr lang="en-US" altLang="zh-CN" i="1">
                            <a:latin typeface="Cambria Math" panose="02040503050406030204" pitchFamily="18" charset="0"/>
                          </a:rPr>
                          <m:t>1/2</m:t>
                        </m:r>
                      </m:sup>
                    </m:sSup>
                  </m:oMath>
                </a14:m>
                <a:endParaRPr lang="en-US" altLang="zh-CN" dirty="0">
                  <a:latin typeface="+mn-lt"/>
                  <a:ea typeface="+mn-ea"/>
                </a:endParaRPr>
              </a:p>
              <a:p>
                <a:pPr marL="342900">
                  <a:lnSpc>
                    <a:spcPct val="150000"/>
                  </a:lnSpc>
                  <a:buFont typeface="Wingdings" panose="05000000000000000000" pitchFamily="2" charset="2"/>
                  <a:buChar char="l"/>
                </a:pPr>
                <a:r>
                  <a:rPr lang="en-US" altLang="zh-CN" b="1" dirty="0">
                    <a:latin typeface="+mn-lt"/>
                    <a:ea typeface="+mn-ea"/>
                  </a:rPr>
                  <a:t>norm='max'</a:t>
                </a:r>
                <a:r>
                  <a:rPr lang="zh-CN" altLang="en-US" b="1" dirty="0"/>
                  <a:t> ：</a:t>
                </a:r>
                <a:r>
                  <a:rPr lang="en-US" altLang="zh-CN" dirty="0">
                    <a:latin typeface="+mn-lt"/>
                    <a:ea typeface="+mn-ea"/>
                  </a:rPr>
                  <a:t>∞ -</a:t>
                </a:r>
                <a:r>
                  <a:rPr lang="zh-CN" altLang="en-US" dirty="0">
                    <a:latin typeface="+mn-lt"/>
                    <a:ea typeface="+mn-ea"/>
                  </a:rPr>
                  <a:t>范数，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zh-CN" altLang="en-US" i="1">
                            <a:latin typeface="Cambria Math" panose="02040503050406030204" pitchFamily="18" charset="0"/>
                          </a:rPr>
                          <m:t>𝑥</m:t>
                        </m:r>
                        <m:r>
                          <a:rPr lang="en-US" altLang="zh-CN" i="1">
                            <a:latin typeface="Cambria Math" panose="02040503050406030204" pitchFamily="18" charset="0"/>
                          </a:rPr>
                          <m:t>||</m:t>
                        </m:r>
                      </m:e>
                      <m:sub>
                        <m:r>
                          <m:rPr>
                            <m:nor/>
                          </m:rPr>
                          <a:rPr lang="en-US" altLang="zh-CN" dirty="0">
                            <a:latin typeface="+mn-lt"/>
                          </a:rPr>
                          <m:t>∞</m:t>
                        </m:r>
                      </m:sub>
                    </m:sSub>
                  </m:oMath>
                </a14:m>
                <a:r>
                  <a:rPr lang="en-US" altLang="zh-CN" dirty="0">
                    <a:latin typeface="+mn-lt"/>
                  </a:rPr>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𝑚𝑎𝑥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m:rPr>
                                <m:sty m:val="p"/>
                              </m:rPr>
                              <a:rPr lang="en-US" altLang="zh-CN" i="1">
                                <a:latin typeface="Cambria Math" panose="02040503050406030204" pitchFamily="18" charset="0"/>
                              </a:rPr>
                              <m:t>n</m:t>
                            </m:r>
                          </m:sub>
                        </m:sSub>
                      </m:e>
                    </m:d>
                    <m:r>
                      <a:rPr lang="en-US" altLang="zh-CN" i="1">
                        <a:latin typeface="Cambria Math" panose="02040503050406030204" pitchFamily="18" charset="0"/>
                      </a:rPr>
                      <m:t>)</m:t>
                    </m:r>
                  </m:oMath>
                </a14:m>
                <a:endParaRPr lang="zh-CN" altLang="en-US" dirty="0">
                  <a:latin typeface="+mn-lt"/>
                  <a:ea typeface="+mn-ea"/>
                </a:endParaRPr>
              </a:p>
            </p:txBody>
          </p:sp>
        </mc:Choice>
        <mc:Fallback xmlns="">
          <p:sp>
            <p:nvSpPr>
              <p:cNvPr id="8" name="内容占位符 6">
                <a:extLst>
                  <a:ext uri="{FF2B5EF4-FFF2-40B4-BE49-F238E27FC236}">
                    <a16:creationId xmlns:a16="http://schemas.microsoft.com/office/drawing/2014/main" id="{D49632A6-A016-45EF-98D2-F70708D0EE1F}"/>
                  </a:ext>
                </a:extLst>
              </p:cNvPr>
              <p:cNvSpPr>
                <a:spLocks noGrp="1" noRot="1" noChangeAspect="1" noMove="1" noResize="1" noEditPoints="1" noAdjustHandles="1" noChangeArrowheads="1" noChangeShapeType="1" noTextEdit="1"/>
              </p:cNvSpPr>
              <p:nvPr>
                <p:ph sz="quarter" idx="10"/>
              </p:nvPr>
            </p:nvSpPr>
            <p:spPr>
              <a:blipFill>
                <a:blip r:embed="rId3"/>
                <a:stretch>
                  <a:fillRect l="-1000" r="-100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a:t>
            </a:r>
            <a:r>
              <a:rPr lang="en-US" altLang="zh-CN" dirty="0"/>
              <a:t>Normalizer</a:t>
            </a:r>
            <a:endParaRPr lang="zh-CN" altLang="en-US" dirty="0">
              <a:sym typeface="+mn-lt"/>
            </a:endParaRPr>
          </a:p>
        </p:txBody>
      </p:sp>
    </p:spTree>
    <p:extLst>
      <p:ext uri="{BB962C8B-B14F-4D97-AF65-F5344CB8AC3E}">
        <p14:creationId xmlns:p14="http://schemas.microsoft.com/office/powerpoint/2010/main" val="92076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1000"/>
                                        <p:tgtEl>
                                          <p:spTgt spid="8">
                                            <p:txEl>
                                              <p:pRg st="3" end="3"/>
                                            </p:txEl>
                                          </p:spTgt>
                                        </p:tgtEl>
                                      </p:cBhvr>
                                    </p:animEffect>
                                    <p:anim calcmode="lin" valueType="num">
                                      <p:cBhvr>
                                        <p:cTn id="2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1000"/>
                                        <p:tgtEl>
                                          <p:spTgt spid="8">
                                            <p:txEl>
                                              <p:pRg st="4" end="4"/>
                                            </p:txEl>
                                          </p:spTgt>
                                        </p:tgtEl>
                                      </p:cBhvr>
                                    </p:animEffect>
                                    <p:anim calcmode="lin" valueType="num">
                                      <p:cBhvr>
                                        <p:cTn id="27"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1000"/>
                                        <p:tgtEl>
                                          <p:spTgt spid="8">
                                            <p:txEl>
                                              <p:pRg st="5" end="5"/>
                                            </p:txEl>
                                          </p:spTgt>
                                        </p:tgtEl>
                                      </p:cBhvr>
                                    </p:animEffect>
                                    <p:anim calcmode="lin" valueType="num">
                                      <p:cBhvr>
                                        <p:cTn id="3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nodeType="afterEffect">
                                  <p:stCondLst>
                                    <p:cond delay="0"/>
                                  </p:stCondLst>
                                  <p:childTnLst>
                                    <p:set>
                                      <p:cBhvr>
                                        <p:cTn id="37" dur="1" fill="hold">
                                          <p:stCondLst>
                                            <p:cond delay="0"/>
                                          </p:stCondLst>
                                        </p:cTn>
                                        <p:tgtEl>
                                          <p:spTgt spid="8">
                                            <p:txEl>
                                              <p:pRg st="6" end="6"/>
                                            </p:txEl>
                                          </p:spTgt>
                                        </p:tgtEl>
                                        <p:attrNameLst>
                                          <p:attrName>style.visibility</p:attrName>
                                        </p:attrNameLst>
                                      </p:cBhvr>
                                      <p:to>
                                        <p:strVal val="visible"/>
                                      </p:to>
                                    </p:set>
                                    <p:animEffect transition="in" filter="fade">
                                      <p:cBhvr>
                                        <p:cTn id="38" dur="1000"/>
                                        <p:tgtEl>
                                          <p:spTgt spid="8">
                                            <p:txEl>
                                              <p:pRg st="6" end="6"/>
                                            </p:txEl>
                                          </p:spTgt>
                                        </p:tgtEl>
                                      </p:cBhvr>
                                    </p:animEffect>
                                    <p:anim calcmode="lin" valueType="num">
                                      <p:cBhvr>
                                        <p:cTn id="3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50000"/>
                  </a:lnSpc>
                  <a:buNone/>
                </a:pPr>
                <a:r>
                  <a:rPr lang="zh-CN" altLang="en-US" dirty="0">
                    <a:latin typeface="+mn-lt"/>
                    <a:ea typeface="+mn-ea"/>
                  </a:rPr>
                  <a:t>        </a:t>
                </a:r>
                <a:r>
                  <a:rPr lang="zh-CN" altLang="en-US" b="1" dirty="0">
                    <a:latin typeface="+mn-lt"/>
                    <a:ea typeface="+mn-ea"/>
                  </a:rPr>
                  <a:t>特征二值化</a:t>
                </a:r>
                <a:r>
                  <a:rPr lang="zh-CN" altLang="en-US" dirty="0">
                    <a:latin typeface="+mn-lt"/>
                    <a:ea typeface="+mn-ea"/>
                  </a:rPr>
                  <a:t>是 </a:t>
                </a:r>
                <a:r>
                  <a:rPr lang="zh-CN" altLang="en-US" dirty="0">
                    <a:solidFill>
                      <a:srgbClr val="0000FF"/>
                    </a:solidFill>
                    <a:latin typeface="+mn-lt"/>
                    <a:ea typeface="+mn-ea"/>
                  </a:rPr>
                  <a:t>将数值特征用阈值过滤得到布尔值</a:t>
                </a:r>
                <a:r>
                  <a:rPr lang="zh-CN" altLang="en-US" dirty="0">
                    <a:latin typeface="+mn-lt"/>
                    <a:ea typeface="+mn-ea"/>
                  </a:rPr>
                  <a:t> 的过程。这对于下游的</a:t>
                </a:r>
                <a:r>
                  <a:rPr lang="zh-CN" altLang="en-US" dirty="0">
                    <a:solidFill>
                      <a:srgbClr val="FF0000"/>
                    </a:solidFill>
                    <a:latin typeface="+mn-lt"/>
                    <a:ea typeface="+mn-ea"/>
                  </a:rPr>
                  <a:t>概率型</a:t>
                </a:r>
                <a:r>
                  <a:rPr lang="zh-CN" altLang="en-US" dirty="0">
                    <a:latin typeface="+mn-lt"/>
                    <a:ea typeface="+mn-ea"/>
                  </a:rPr>
                  <a:t>模型是有用的，它们假设输入数据是多值 </a:t>
                </a:r>
                <a:r>
                  <a:rPr lang="zh-CN" altLang="en-US" dirty="0">
                    <a:solidFill>
                      <a:srgbClr val="0000FF"/>
                    </a:solidFill>
                    <a:latin typeface="+mn-lt"/>
                    <a:ea typeface="+mn-ea"/>
                  </a:rPr>
                  <a:t>伯努利分布</a:t>
                </a:r>
                <a:r>
                  <a:rPr lang="en-US" altLang="zh-CN" dirty="0">
                    <a:solidFill>
                      <a:srgbClr val="0000FF"/>
                    </a:solidFill>
                    <a:latin typeface="+mn-lt"/>
                    <a:ea typeface="+mn-ea"/>
                  </a:rPr>
                  <a:t>(Bernoulli distribution)</a:t>
                </a:r>
                <a:r>
                  <a:rPr lang="zh-CN" altLang="en-US" dirty="0">
                    <a:latin typeface="+mn-lt"/>
                    <a:ea typeface="+mn-ea"/>
                  </a:rPr>
                  <a:t>。 </a:t>
                </a:r>
                <a:endParaRPr lang="en-US" altLang="zh-CN" dirty="0">
                  <a:latin typeface="+mn-lt"/>
                  <a:ea typeface="+mn-ea"/>
                </a:endParaRPr>
              </a:p>
              <a:p>
                <a:pPr marL="0" indent="0">
                  <a:lnSpc>
                    <a:spcPct val="150000"/>
                  </a:lnSpc>
                  <a:buNone/>
                </a:pPr>
                <a:r>
                  <a:rPr lang="en-US" altLang="zh-CN" dirty="0">
                    <a:latin typeface="+mn-lt"/>
                    <a:ea typeface="+mn-ea"/>
                  </a:rPr>
                  <a:t>        </a:t>
                </a:r>
                <a:r>
                  <a:rPr lang="en-US" altLang="zh-CN" b="1" dirty="0">
                    <a:solidFill>
                      <a:srgbClr val="0000FF"/>
                    </a:solidFill>
                    <a:latin typeface="+mn-lt"/>
                    <a:ea typeface="+mn-ea"/>
                  </a:rPr>
                  <a:t>Binarizer</a:t>
                </a:r>
                <a:r>
                  <a:rPr lang="en-US" altLang="zh-CN" dirty="0">
                    <a:latin typeface="+mn-lt"/>
                    <a:ea typeface="+mn-ea"/>
                  </a:rPr>
                  <a:t> </a:t>
                </a:r>
                <a:r>
                  <a:rPr lang="zh-CN" altLang="en-US" dirty="0">
                    <a:latin typeface="+mn-lt"/>
                    <a:ea typeface="+mn-ea"/>
                  </a:rPr>
                  <a:t>可以实现将所有特征</a:t>
                </a:r>
                <a:r>
                  <a:rPr lang="zh-CN" altLang="en-US" dirty="0">
                    <a:solidFill>
                      <a:srgbClr val="0000FF"/>
                    </a:solidFill>
                    <a:latin typeface="+mn-lt"/>
                    <a:ea typeface="+mn-ea"/>
                  </a:rPr>
                  <a:t>按照阈值进行二次赋值</a:t>
                </a:r>
                <a:r>
                  <a:rPr lang="zh-CN" altLang="en-US" dirty="0">
                    <a:latin typeface="+mn-lt"/>
                    <a:ea typeface="+mn-ea"/>
                  </a:rPr>
                  <a:t>，大于等于阈值的特征设置为</a:t>
                </a:r>
                <a:r>
                  <a:rPr lang="en-US" altLang="zh-CN" dirty="0">
                    <a:latin typeface="+mn-lt"/>
                    <a:ea typeface="+mn-ea"/>
                  </a:rPr>
                  <a:t>1</a:t>
                </a:r>
                <a:r>
                  <a:rPr lang="zh-CN" altLang="en-US" dirty="0">
                    <a:latin typeface="+mn-lt"/>
                    <a:ea typeface="+mn-ea"/>
                  </a:rPr>
                  <a:t>，小于等于阈值的特征设置为</a:t>
                </a:r>
                <a:r>
                  <a:rPr lang="en-US" altLang="zh-CN" dirty="0">
                    <a:latin typeface="+mn-lt"/>
                    <a:ea typeface="+mn-ea"/>
                  </a:rPr>
                  <a:t>0</a:t>
                </a:r>
                <a:r>
                  <a:rPr lang="zh-CN" altLang="en-US" dirty="0">
                    <a:latin typeface="+mn-lt"/>
                    <a:ea typeface="+mn-ea"/>
                  </a:rPr>
                  <a:t>。</a:t>
                </a:r>
                <a:endParaRPr lang="en-US" altLang="zh-CN" dirty="0">
                  <a:latin typeface="+mn-lt"/>
                  <a:ea typeface="+mn-ea"/>
                </a:endParaRPr>
              </a:p>
              <a:p>
                <a:pPr marL="0" indent="0">
                  <a:lnSpc>
                    <a:spcPct val="150000"/>
                  </a:lnSpc>
                  <a:buNone/>
                </a:pPr>
                <a:r>
                  <a:rPr lang="en-US" altLang="zh-CN" dirty="0">
                    <a:latin typeface="+mn-lt"/>
                    <a:ea typeface="+mn-ea"/>
                  </a:rPr>
                  <a:t>        </a:t>
                </a:r>
                <a:r>
                  <a:rPr lang="zh-CN" altLang="en-US" dirty="0">
                    <a:latin typeface="+mn-lt"/>
                    <a:ea typeface="+mn-ea"/>
                  </a:rPr>
                  <a:t>这个过程可以公式化为：</a:t>
                </a: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n-ea"/>
                        </a:rPr>
                        <m:t>𝑓</m:t>
                      </m:r>
                      <m:d>
                        <m:dPr>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𝑥</m:t>
                          </m:r>
                        </m:e>
                      </m:d>
                      <m:r>
                        <a:rPr lang="en-US" altLang="zh-CN" b="0" i="1" smtClean="0">
                          <a:latin typeface="Cambria Math" panose="02040503050406030204" pitchFamily="18" charset="0"/>
                          <a:ea typeface="+mn-ea"/>
                        </a:rPr>
                        <m:t>=</m:t>
                      </m:r>
                      <m:d>
                        <m:dPr>
                          <m:begChr m:val="{"/>
                          <m:endChr m:val=""/>
                          <m:ctrlPr>
                            <a:rPr lang="en-US" altLang="zh-CN" i="1" smtClean="0">
                              <a:latin typeface="Cambria Math" panose="02040503050406030204" pitchFamily="18" charset="0"/>
                              <a:ea typeface="+mn-ea"/>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1</m:t>
                                </m:r>
                              </m:e>
                              <m:e>
                                <m:r>
                                  <m:rPr>
                                    <m:nor/>
                                  </m:rPr>
                                  <a:rPr lang="zh-CN" altLang="en-US" dirty="0"/>
                                  <m:t>𝑥</m:t>
                                </m:r>
                                <m:r>
                                  <a:rPr lang="en-US" altLang="zh-CN" i="1" dirty="0" smtClean="0">
                                    <a:latin typeface="Cambria Math" panose="02040503050406030204" pitchFamily="18" charset="0"/>
                                    <a:ea typeface="Cambria Math" panose="02040503050406030204" pitchFamily="18" charset="0"/>
                                  </a:rPr>
                                  <m:t>&gt;</m:t>
                                </m:r>
                                <m:r>
                                  <m:rPr>
                                    <m:nor/>
                                  </m:rPr>
                                  <a:rPr lang="zh-CN" altLang="en-US" dirty="0"/>
                                  <m:t>𝑡</m:t>
                                </m:r>
                                <m:r>
                                  <m:rPr>
                                    <m:nor/>
                                  </m:rPr>
                                  <a:rPr lang="en-US" altLang="zh-CN" dirty="0"/>
                                  <m:t>h</m:t>
                                </m:r>
                                <m:r>
                                  <m:rPr>
                                    <m:nor/>
                                  </m:rPr>
                                  <a:rPr lang="zh-CN" altLang="en-US" dirty="0"/>
                                  <m:t>𝑟𝑒𝑠</m:t>
                                </m:r>
                                <m:r>
                                  <m:rPr>
                                    <m:nor/>
                                  </m:rPr>
                                  <a:rPr lang="en-US" altLang="zh-CN" dirty="0"/>
                                  <m:t>h</m:t>
                                </m:r>
                                <m:r>
                                  <m:rPr>
                                    <m:nor/>
                                  </m:rPr>
                                  <a:rPr lang="zh-CN" altLang="en-US" dirty="0"/>
                                  <m:t>𝑜𝑙𝑑</m:t>
                                </m:r>
                              </m:e>
                            </m:mr>
                            <m:mr>
                              <m:e>
                                <m:r>
                                  <a:rPr lang="en-US" altLang="zh-CN" b="0" i="1" smtClean="0">
                                    <a:latin typeface="Cambria Math" panose="02040503050406030204" pitchFamily="18" charset="0"/>
                                  </a:rPr>
                                  <m:t>0</m:t>
                                </m:r>
                              </m:e>
                              <m:e>
                                <m:r>
                                  <m:rPr>
                                    <m:nor/>
                                  </m:rPr>
                                  <a:rPr lang="zh-CN" altLang="en-US" dirty="0"/>
                                  <m:t>𝑥</m:t>
                                </m:r>
                                <m:r>
                                  <a:rPr lang="en-US" altLang="zh-CN" i="1" dirty="0" smtClean="0">
                                    <a:latin typeface="Cambria Math" panose="02040503050406030204" pitchFamily="18" charset="0"/>
                                    <a:ea typeface="Cambria Math" panose="02040503050406030204" pitchFamily="18" charset="0"/>
                                  </a:rPr>
                                  <m:t>≤</m:t>
                                </m:r>
                                <m:r>
                                  <m:rPr>
                                    <m:nor/>
                                  </m:rPr>
                                  <a:rPr lang="zh-CN" altLang="en-US" dirty="0"/>
                                  <m:t>𝑡</m:t>
                                </m:r>
                                <m:r>
                                  <m:rPr>
                                    <m:nor/>
                                  </m:rPr>
                                  <a:rPr lang="en-US" altLang="zh-CN" dirty="0"/>
                                  <m:t>h</m:t>
                                </m:r>
                                <m:r>
                                  <m:rPr>
                                    <m:nor/>
                                  </m:rPr>
                                  <a:rPr lang="zh-CN" altLang="en-US" dirty="0"/>
                                  <m:t>𝑟𝑒𝑠</m:t>
                                </m:r>
                                <m:r>
                                  <m:rPr>
                                    <m:nor/>
                                  </m:rPr>
                                  <a:rPr lang="en-US" altLang="zh-CN" dirty="0"/>
                                  <m:t>h</m:t>
                                </m:r>
                                <m:r>
                                  <m:rPr>
                                    <m:nor/>
                                  </m:rPr>
                                  <a:rPr lang="zh-CN" altLang="en-US" dirty="0"/>
                                  <m:t>𝑜𝑙𝑑</m:t>
                                </m:r>
                              </m:e>
                            </m:mr>
                          </m:m>
                        </m:e>
                      </m:d>
                    </m:oMath>
                  </m:oMathPara>
                </a14:m>
                <a:endParaRPr lang="zh-CN" altLang="en-US" dirty="0">
                  <a:latin typeface="+mn-lt"/>
                  <a:ea typeface="+mn-ea"/>
                </a:endParaRPr>
              </a:p>
            </p:txBody>
          </p:sp>
        </mc:Choice>
        <mc:Fallback xmlns="">
          <p:sp>
            <p:nvSpPr>
              <p:cNvPr id="8" name="内容占位符 6">
                <a:extLst>
                  <a:ext uri="{FF2B5EF4-FFF2-40B4-BE49-F238E27FC236}">
                    <a16:creationId xmlns:a16="http://schemas.microsoft.com/office/drawing/2014/main" id="{D49632A6-A016-45EF-98D2-F70708D0EE1F}"/>
                  </a:ext>
                </a:extLst>
              </p:cNvPr>
              <p:cNvSpPr>
                <a:spLocks noGrp="1" noRot="1" noChangeAspect="1" noMove="1" noResize="1" noEditPoints="1" noAdjustHandles="1" noChangeArrowheads="1" noChangeShapeType="1" noTextEdit="1"/>
              </p:cNvSpPr>
              <p:nvPr>
                <p:ph sz="quarter" idx="10"/>
              </p:nvPr>
            </p:nvSpPr>
            <p:spPr>
              <a:blipFill>
                <a:blip r:embed="rId3"/>
                <a:stretch>
                  <a:fillRect l="-1000" r="-100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a:t>
            </a:r>
            <a:r>
              <a:rPr lang="en-US" altLang="zh-CN" dirty="0"/>
              <a:t>Binarizer</a:t>
            </a:r>
            <a:endParaRPr lang="zh-CN" altLang="en-US" dirty="0">
              <a:sym typeface="+mn-lt"/>
            </a:endParaRPr>
          </a:p>
        </p:txBody>
      </p:sp>
    </p:spTree>
    <p:extLst>
      <p:ext uri="{BB962C8B-B14F-4D97-AF65-F5344CB8AC3E}">
        <p14:creationId xmlns:p14="http://schemas.microsoft.com/office/powerpoint/2010/main" val="397362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50000"/>
              </a:lnSpc>
              <a:buNone/>
            </a:pPr>
            <a:r>
              <a:rPr lang="zh-CN" altLang="en-US" dirty="0"/>
              <a:t>         </a:t>
            </a:r>
            <a:r>
              <a:rPr lang="zh-CN" altLang="en-US" sz="2800" b="1" dirty="0">
                <a:latin typeface="+mn-ea"/>
                <a:ea typeface="+mn-ea"/>
              </a:rPr>
              <a:t>数据预处理</a:t>
            </a:r>
            <a:r>
              <a:rPr lang="zh-CN" altLang="en-US" sz="2800" dirty="0">
                <a:latin typeface="+mn-ea"/>
                <a:ea typeface="+mn-ea"/>
              </a:rPr>
              <a:t>的目的是让模型能够学到更具判别性的特征，从而</a:t>
            </a:r>
            <a:r>
              <a:rPr lang="zh-CN" altLang="en-US" sz="2800" dirty="0">
                <a:solidFill>
                  <a:srgbClr val="0000FF"/>
                </a:solidFill>
                <a:latin typeface="+mn-ea"/>
                <a:ea typeface="+mn-ea"/>
              </a:rPr>
              <a:t>提高模型的识别能力</a:t>
            </a:r>
            <a:r>
              <a:rPr lang="zh-CN" altLang="en-US" sz="2800" dirty="0">
                <a:latin typeface="+mn-ea"/>
                <a:ea typeface="+mn-ea"/>
              </a:rPr>
              <a:t>。因此，数据预处理通常会作为模型训练的</a:t>
            </a:r>
            <a:r>
              <a:rPr lang="zh-CN" altLang="en-US" sz="2800" dirty="0">
                <a:solidFill>
                  <a:srgbClr val="FF0000"/>
                </a:solidFill>
                <a:latin typeface="+mn-ea"/>
                <a:ea typeface="+mn-ea"/>
              </a:rPr>
              <a:t>前置工作</a:t>
            </a:r>
            <a:r>
              <a:rPr lang="zh-CN" altLang="en-US" sz="2800" dirty="0">
                <a:latin typeface="+mn-ea"/>
                <a:ea typeface="+mn-ea"/>
              </a:rPr>
              <a:t>。</a:t>
            </a:r>
          </a:p>
          <a:p>
            <a:pPr>
              <a:lnSpc>
                <a:spcPct val="150000"/>
              </a:lnSpc>
            </a:pPr>
            <a:endParaRPr lang="zh-CN" altLang="en-US" sz="2800" dirty="0">
              <a:latin typeface="+mn-ea"/>
              <a:ea typeface="+mn-ea"/>
            </a:endParaRPr>
          </a:p>
          <a:p>
            <a:pPr marL="0" indent="0">
              <a:lnSpc>
                <a:spcPct val="150000"/>
              </a:lnSpc>
              <a:buNone/>
            </a:pPr>
            <a:r>
              <a:rPr lang="zh-CN" altLang="en-US" sz="2800" dirty="0">
                <a:latin typeface="+mn-ea"/>
                <a:ea typeface="+mn-ea"/>
              </a:rPr>
              <a:t>       训练模型前的数据处理一般包含两个步骤，</a:t>
            </a:r>
            <a:endParaRPr lang="en-US" altLang="zh-CN" sz="2800" dirty="0">
              <a:latin typeface="+mn-ea"/>
              <a:ea typeface="+mn-ea"/>
            </a:endParaRPr>
          </a:p>
          <a:p>
            <a:pPr>
              <a:lnSpc>
                <a:spcPct val="150000"/>
              </a:lnSpc>
            </a:pPr>
            <a:r>
              <a:rPr lang="zh-CN" altLang="en-US" sz="2800" b="1" dirty="0">
                <a:latin typeface="+mn-ea"/>
                <a:ea typeface="+mn-ea"/>
              </a:rPr>
              <a:t>数据清洗：</a:t>
            </a:r>
            <a:r>
              <a:rPr lang="zh-CN" altLang="en-US" sz="2800" dirty="0">
                <a:latin typeface="+mn-ea"/>
                <a:ea typeface="+mn-ea"/>
              </a:rPr>
              <a:t>让数据更干净，噪声数据更少（但不绝对）；</a:t>
            </a:r>
            <a:endParaRPr lang="en-US" altLang="zh-CN" sz="2800" dirty="0">
              <a:latin typeface="+mn-ea"/>
              <a:ea typeface="+mn-ea"/>
            </a:endParaRPr>
          </a:p>
          <a:p>
            <a:pPr>
              <a:lnSpc>
                <a:spcPct val="150000"/>
              </a:lnSpc>
            </a:pPr>
            <a:r>
              <a:rPr lang="zh-CN" altLang="en-US" sz="2800" b="1" dirty="0">
                <a:latin typeface="+mn-ea"/>
                <a:ea typeface="+mn-ea"/>
              </a:rPr>
              <a:t>数据预处理：</a:t>
            </a:r>
            <a:r>
              <a:rPr lang="zh-CN" altLang="en-US" sz="2800" dirty="0">
                <a:latin typeface="+mn-ea"/>
                <a:ea typeface="+mn-ea"/>
              </a:rPr>
              <a:t>让数据特征更具</a:t>
            </a:r>
            <a:r>
              <a:rPr lang="zh-CN" altLang="en-US" sz="2800" dirty="0">
                <a:solidFill>
                  <a:srgbClr val="0000FF"/>
                </a:solidFill>
                <a:latin typeface="+mn-ea"/>
                <a:ea typeface="+mn-ea"/>
              </a:rPr>
              <a:t>显著性</a:t>
            </a:r>
            <a:r>
              <a:rPr lang="zh-CN" altLang="en-US" sz="2800" dirty="0">
                <a:latin typeface="+mn-ea"/>
                <a:ea typeface="+mn-ea"/>
              </a:rPr>
              <a:t>，更容易被模型学到数据集内在的知识和信息。</a:t>
            </a:r>
          </a:p>
        </p:txBody>
      </p:sp>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a:xfrm>
            <a:off x="0" y="20351"/>
            <a:ext cx="9144000" cy="549275"/>
          </a:xfrm>
        </p:spPr>
        <p:txBody>
          <a:bodyPr/>
          <a:lstStyle/>
          <a:p>
            <a:r>
              <a:rPr lang="zh-CN" altLang="en-US" dirty="0">
                <a:sym typeface="+mn-lt"/>
              </a:rPr>
              <a:t>数据预处理 </a:t>
            </a:r>
            <a:r>
              <a:rPr lang="en-US" altLang="zh-CN" dirty="0">
                <a:sym typeface="+mn-lt"/>
              </a:rPr>
              <a:t>-</a:t>
            </a:r>
            <a:r>
              <a:rPr lang="zh-CN" altLang="en-US" dirty="0">
                <a:sym typeface="+mn-lt"/>
              </a:rPr>
              <a:t>通过数据预处理提高模型准确率</a:t>
            </a:r>
          </a:p>
        </p:txBody>
      </p:sp>
    </p:spTree>
    <p:extLst>
      <p:ext uri="{BB962C8B-B14F-4D97-AF65-F5344CB8AC3E}">
        <p14:creationId xmlns:p14="http://schemas.microsoft.com/office/powerpoint/2010/main" val="9973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anim calcmode="lin" valueType="num">
                                      <p:cBhvr>
                                        <p:cTn id="1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1000"/>
                                        <p:tgtEl>
                                          <p:spTgt spid="8">
                                            <p:txEl>
                                              <p:pRg st="3" end="3"/>
                                            </p:txEl>
                                          </p:spTgt>
                                        </p:tgtEl>
                                      </p:cBhvr>
                                    </p:animEffect>
                                    <p:anim calcmode="lin" valueType="num">
                                      <p:cBhvr>
                                        <p:cTn id="2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1000"/>
                                        <p:tgtEl>
                                          <p:spTgt spid="8">
                                            <p:txEl>
                                              <p:pRg st="4" end="4"/>
                                            </p:txEl>
                                          </p:spTgt>
                                        </p:tgtEl>
                                      </p:cBhvr>
                                    </p:animEffect>
                                    <p:anim calcmode="lin" valueType="num">
                                      <p:cBhvr>
                                        <p:cTn id="2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zh-CN" altLang="en-US" sz="2800" dirty="0">
                <a:latin typeface="+mn-ea"/>
                <a:ea typeface="+mn-ea"/>
              </a:rPr>
              <a:t>    </a:t>
            </a:r>
            <a:r>
              <a:rPr lang="zh-CN" altLang="en-US" sz="2800" b="1" dirty="0">
                <a:latin typeface="+mn-ea"/>
                <a:ea typeface="+mn-ea"/>
              </a:rPr>
              <a:t>数据简化的作用：</a:t>
            </a:r>
            <a:endParaRPr lang="en-US" altLang="zh-CN" sz="2800" b="1" dirty="0">
              <a:latin typeface="+mn-ea"/>
              <a:ea typeface="+mn-ea"/>
            </a:endParaRPr>
          </a:p>
          <a:p>
            <a:pPr>
              <a:lnSpc>
                <a:spcPct val="150000"/>
              </a:lnSpc>
            </a:pPr>
            <a:r>
              <a:rPr lang="zh-CN" altLang="en-US" sz="2800" b="1" dirty="0">
                <a:solidFill>
                  <a:srgbClr val="FF0000"/>
                </a:solidFill>
                <a:latin typeface="+mn-ea"/>
                <a:ea typeface="+mn-ea"/>
              </a:rPr>
              <a:t>方便可视化</a:t>
            </a:r>
            <a:endParaRPr lang="en-US" altLang="zh-CN" sz="2800" b="1" dirty="0">
              <a:solidFill>
                <a:srgbClr val="FF0000"/>
              </a:solidFill>
              <a:latin typeface="+mn-ea"/>
              <a:ea typeface="+mn-ea"/>
            </a:endParaRPr>
          </a:p>
          <a:p>
            <a:pPr>
              <a:lnSpc>
                <a:spcPct val="150000"/>
              </a:lnSpc>
            </a:pPr>
            <a:r>
              <a:rPr lang="zh-CN" altLang="en-US" sz="2800" dirty="0">
                <a:latin typeface="+mn-ea"/>
                <a:ea typeface="+mn-ea"/>
              </a:rPr>
              <a:t>使得数据集更易使用</a:t>
            </a:r>
          </a:p>
          <a:p>
            <a:pPr>
              <a:lnSpc>
                <a:spcPct val="150000"/>
              </a:lnSpc>
            </a:pPr>
            <a:r>
              <a:rPr lang="zh-CN" altLang="en-US" sz="2800" dirty="0">
                <a:latin typeface="+mn-ea"/>
                <a:ea typeface="+mn-ea"/>
              </a:rPr>
              <a:t>降低更多算法的计算开销</a:t>
            </a:r>
          </a:p>
          <a:p>
            <a:pPr>
              <a:lnSpc>
                <a:spcPct val="150000"/>
              </a:lnSpc>
            </a:pPr>
            <a:r>
              <a:rPr lang="zh-CN" altLang="en-US" sz="2800" dirty="0">
                <a:latin typeface="+mn-ea"/>
                <a:ea typeface="+mn-ea"/>
              </a:rPr>
              <a:t>去除噪声</a:t>
            </a:r>
          </a:p>
          <a:p>
            <a:pPr>
              <a:lnSpc>
                <a:spcPct val="150000"/>
              </a:lnSpc>
            </a:pPr>
            <a:r>
              <a:rPr lang="zh-CN" altLang="en-US" sz="2800" dirty="0">
                <a:latin typeface="+mn-ea"/>
                <a:ea typeface="+mn-ea"/>
              </a:rPr>
              <a:t>使得结果易懂</a:t>
            </a:r>
          </a:p>
          <a:p>
            <a:endParaRPr lang="zh-CN" altLang="en-US" dirty="0"/>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a:t>
            </a:r>
          </a:p>
        </p:txBody>
      </p:sp>
    </p:spTree>
    <p:extLst>
      <p:ext uri="{BB962C8B-B14F-4D97-AF65-F5344CB8AC3E}">
        <p14:creationId xmlns:p14="http://schemas.microsoft.com/office/powerpoint/2010/main" val="18514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1000"/>
                                        <p:tgtEl>
                                          <p:spTgt spid="2">
                                            <p:txEl>
                                              <p:pRg st="5" end="5"/>
                                            </p:txEl>
                                          </p:spTgt>
                                        </p:tgtEl>
                                      </p:cBhvr>
                                    </p:animEffect>
                                    <p:anim calcmode="lin" valueType="num">
                                      <p:cBhvr>
                                        <p:cTn id="3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358775" indent="-358775">
              <a:lnSpc>
                <a:spcPct val="150000"/>
              </a:lnSpc>
            </a:pPr>
            <a:r>
              <a:rPr lang="zh-CN" altLang="en-US" b="1" dirty="0"/>
              <a:t>成分分析（</a:t>
            </a:r>
            <a:r>
              <a:rPr lang="en-US" altLang="zh-CN" b="1" dirty="0"/>
              <a:t>Principal Component Analysis, PCA</a:t>
            </a:r>
            <a:r>
              <a:rPr lang="zh-CN" altLang="en-US" b="1" dirty="0"/>
              <a:t>）</a:t>
            </a:r>
            <a:endParaRPr lang="en-US" altLang="zh-CN" dirty="0"/>
          </a:p>
          <a:p>
            <a:pPr marL="0" indent="0">
              <a:lnSpc>
                <a:spcPct val="150000"/>
              </a:lnSpc>
              <a:buNone/>
            </a:pPr>
            <a:r>
              <a:rPr lang="en-US" altLang="zh-CN" dirty="0"/>
              <a:t>        </a:t>
            </a:r>
            <a:r>
              <a:rPr lang="zh-CN" altLang="en-US" dirty="0"/>
              <a:t>在</a:t>
            </a:r>
            <a:r>
              <a:rPr lang="en-US" altLang="zh-CN" dirty="0"/>
              <a:t>PCA</a:t>
            </a:r>
            <a:r>
              <a:rPr lang="zh-CN" altLang="en-US" dirty="0"/>
              <a:t>中数据从</a:t>
            </a:r>
            <a:r>
              <a:rPr lang="zh-CN" altLang="en-US" dirty="0">
                <a:solidFill>
                  <a:srgbClr val="0000FF"/>
                </a:solidFill>
              </a:rPr>
              <a:t>原来的坐标系</a:t>
            </a:r>
            <a:r>
              <a:rPr lang="zh-CN" altLang="en-US" dirty="0"/>
              <a:t>转换到了</a:t>
            </a:r>
            <a:r>
              <a:rPr lang="zh-CN" altLang="en-US" dirty="0">
                <a:solidFill>
                  <a:srgbClr val="0000FF"/>
                </a:solidFill>
              </a:rPr>
              <a:t>新的坐标系</a:t>
            </a:r>
            <a:r>
              <a:rPr lang="zh-CN" altLang="en-US" dirty="0"/>
              <a:t>，新坐标系的选择是</a:t>
            </a:r>
            <a:r>
              <a:rPr lang="zh-CN" altLang="en-US" b="1" dirty="0">
                <a:solidFill>
                  <a:srgbClr val="C00000"/>
                </a:solidFill>
              </a:rPr>
              <a:t>由数据本身决定</a:t>
            </a:r>
            <a:r>
              <a:rPr lang="zh-CN" altLang="en-US" dirty="0"/>
              <a:t>。</a:t>
            </a:r>
            <a:endParaRPr lang="en-US" altLang="zh-CN" dirty="0"/>
          </a:p>
          <a:p>
            <a:pPr marL="855000" lvl="1">
              <a:lnSpc>
                <a:spcPct val="150000"/>
              </a:lnSpc>
              <a:buFont typeface="Wingdings" panose="05000000000000000000" pitchFamily="2" charset="2"/>
              <a:buChar char="l"/>
            </a:pPr>
            <a:r>
              <a:rPr lang="zh-CN" altLang="en-US" dirty="0">
                <a:solidFill>
                  <a:schemeClr val="accent2"/>
                </a:solidFill>
              </a:rPr>
              <a:t>第一个</a:t>
            </a:r>
            <a:r>
              <a:rPr lang="zh-CN" altLang="en-US" dirty="0"/>
              <a:t>新坐标轴选择的是原始数据中</a:t>
            </a:r>
            <a:r>
              <a:rPr lang="zh-CN" altLang="en-US" dirty="0">
                <a:solidFill>
                  <a:srgbClr val="0000FF"/>
                </a:solidFill>
              </a:rPr>
              <a:t>方差最大</a:t>
            </a:r>
            <a:r>
              <a:rPr lang="zh-CN" altLang="en-US" dirty="0"/>
              <a:t>的方向，</a:t>
            </a:r>
            <a:endParaRPr lang="en-US" altLang="zh-CN" dirty="0"/>
          </a:p>
          <a:p>
            <a:pPr marL="855000" lvl="1">
              <a:lnSpc>
                <a:spcPct val="150000"/>
              </a:lnSpc>
              <a:buFont typeface="Wingdings" panose="05000000000000000000" pitchFamily="2" charset="2"/>
              <a:buChar char="l"/>
            </a:pPr>
            <a:r>
              <a:rPr lang="zh-CN" altLang="en-US" dirty="0">
                <a:solidFill>
                  <a:schemeClr val="accent2"/>
                </a:solidFill>
              </a:rPr>
              <a:t>第二个</a:t>
            </a:r>
            <a:r>
              <a:rPr lang="zh-CN" altLang="en-US" dirty="0"/>
              <a:t>新坐标轴的选择和第一个坐标轴</a:t>
            </a:r>
            <a:r>
              <a:rPr lang="zh-CN" altLang="en-US" dirty="0">
                <a:solidFill>
                  <a:srgbClr val="0000FF"/>
                </a:solidFill>
              </a:rPr>
              <a:t>正交且具有最大方差</a:t>
            </a:r>
            <a:r>
              <a:rPr lang="zh-CN" altLang="en-US" dirty="0"/>
              <a:t>的方向。</a:t>
            </a:r>
            <a:endParaRPr lang="en-US" altLang="zh-CN" dirty="0"/>
          </a:p>
          <a:p>
            <a:pPr marL="855000" lvl="1">
              <a:lnSpc>
                <a:spcPct val="150000"/>
              </a:lnSpc>
              <a:buFont typeface="Wingdings" panose="05000000000000000000" pitchFamily="2" charset="2"/>
              <a:buChar char="l"/>
            </a:pPr>
            <a:r>
              <a:rPr lang="zh-CN" altLang="en-US" dirty="0"/>
              <a:t>该过程一直</a:t>
            </a:r>
            <a:r>
              <a:rPr lang="zh-CN" altLang="en-US" dirty="0">
                <a:solidFill>
                  <a:srgbClr val="0000FF"/>
                </a:solidFill>
              </a:rPr>
              <a:t>重复</a:t>
            </a:r>
            <a:r>
              <a:rPr lang="zh-CN" altLang="en-US" dirty="0"/>
              <a:t>，重复次数为</a:t>
            </a:r>
            <a:r>
              <a:rPr lang="zh-CN" altLang="en-US" dirty="0">
                <a:solidFill>
                  <a:srgbClr val="FF0000"/>
                </a:solidFill>
              </a:rPr>
              <a:t>原始数据</a:t>
            </a:r>
            <a:r>
              <a:rPr lang="zh-CN" altLang="en-US" dirty="0"/>
              <a:t>中</a:t>
            </a:r>
            <a:r>
              <a:rPr lang="zh-CN" altLang="en-US" dirty="0">
                <a:solidFill>
                  <a:srgbClr val="0000FF"/>
                </a:solidFill>
              </a:rPr>
              <a:t>特征的数目</a:t>
            </a:r>
            <a:r>
              <a:rPr lang="zh-CN" altLang="en-US" dirty="0"/>
              <a:t>。</a:t>
            </a:r>
            <a:endParaRPr lang="en-US" altLang="zh-CN" dirty="0"/>
          </a:p>
          <a:p>
            <a:pPr marL="0" indent="0">
              <a:lnSpc>
                <a:spcPct val="150000"/>
              </a:lnSpc>
              <a:buNone/>
            </a:pPr>
            <a:r>
              <a:rPr lang="en-US" altLang="zh-CN" dirty="0">
                <a:solidFill>
                  <a:schemeClr val="accent4">
                    <a:lumMod val="75000"/>
                  </a:schemeClr>
                </a:solidFill>
              </a:rPr>
              <a:t>        </a:t>
            </a:r>
            <a:r>
              <a:rPr lang="zh-CN" altLang="en-US" dirty="0"/>
              <a:t>我们会发现，</a:t>
            </a:r>
            <a:r>
              <a:rPr lang="zh-CN" altLang="en-US" dirty="0">
                <a:solidFill>
                  <a:srgbClr val="FF0000"/>
                </a:solidFill>
              </a:rPr>
              <a:t>大部分方差</a:t>
            </a:r>
            <a:r>
              <a:rPr lang="zh-CN" altLang="en-US" dirty="0"/>
              <a:t>都包含在</a:t>
            </a:r>
            <a:r>
              <a:rPr lang="zh-CN" altLang="en-US" b="1" dirty="0">
                <a:solidFill>
                  <a:srgbClr val="0000FF"/>
                </a:solidFill>
              </a:rPr>
              <a:t>最前面</a:t>
            </a:r>
            <a:r>
              <a:rPr lang="zh-CN" altLang="en-US" dirty="0"/>
              <a:t>的几个坐标轴中。因此，我们可以</a:t>
            </a:r>
            <a:r>
              <a:rPr lang="zh-CN" altLang="en-US" b="1" dirty="0"/>
              <a:t>忽略</a:t>
            </a:r>
            <a:r>
              <a:rPr lang="zh-CN" altLang="en-US" b="1" dirty="0">
                <a:solidFill>
                  <a:schemeClr val="accent4"/>
                </a:solidFill>
              </a:rPr>
              <a:t>余下的坐标轴</a:t>
            </a:r>
            <a:r>
              <a:rPr lang="zh-CN" altLang="en-US" dirty="0"/>
              <a:t>，即实现对数据进行</a:t>
            </a:r>
            <a:r>
              <a:rPr lang="zh-CN" altLang="en-US" b="1" dirty="0">
                <a:solidFill>
                  <a:srgbClr val="FF0000"/>
                </a:solidFill>
              </a:rPr>
              <a:t>降维</a:t>
            </a:r>
            <a:r>
              <a:rPr lang="zh-CN" altLang="en-US" dirty="0"/>
              <a:t>处理。</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 </a:t>
            </a:r>
            <a:r>
              <a:rPr lang="en-US" altLang="zh-CN" dirty="0"/>
              <a:t>- </a:t>
            </a:r>
            <a:r>
              <a:rPr lang="zh-CN" altLang="en-US" dirty="0"/>
              <a:t>常见的数据降维方法</a:t>
            </a:r>
          </a:p>
        </p:txBody>
      </p:sp>
    </p:spTree>
    <p:extLst>
      <p:ext uri="{BB962C8B-B14F-4D97-AF65-F5344CB8AC3E}">
        <p14:creationId xmlns:p14="http://schemas.microsoft.com/office/powerpoint/2010/main" val="14349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000"/>
                                        <p:tgtEl>
                                          <p:spTgt spid="2">
                                            <p:txEl>
                                              <p:pRg st="2" end="2"/>
                                            </p:txEl>
                                          </p:spTgt>
                                        </p:tgtEl>
                                      </p:cBhvr>
                                    </p:animEffect>
                                    <p:anim calcmode="lin" valueType="num">
                                      <p:cBhvr>
                                        <p:cTn id="2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1000"/>
                                        <p:tgtEl>
                                          <p:spTgt spid="2">
                                            <p:txEl>
                                              <p:pRg st="4" end="4"/>
                                            </p:txEl>
                                          </p:spTgt>
                                        </p:tgtEl>
                                      </p:cBhvr>
                                    </p:animEffect>
                                    <p:anim calcmode="lin" valueType="num">
                                      <p:cBhvr>
                                        <p:cTn id="3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r>
              <a:rPr lang="zh-CN" altLang="en-US" b="1" dirty="0"/>
              <a:t>因子分析（</a:t>
            </a:r>
            <a:r>
              <a:rPr lang="en-US" altLang="zh-CN" b="1" dirty="0"/>
              <a:t>Factor Analysis</a:t>
            </a:r>
            <a:r>
              <a:rPr lang="zh-CN" altLang="en-US" b="1" dirty="0"/>
              <a:t>）</a:t>
            </a:r>
            <a:endParaRPr lang="en-US" altLang="zh-CN" b="1" dirty="0"/>
          </a:p>
          <a:p>
            <a:pPr marL="0" indent="0">
              <a:buNone/>
            </a:pPr>
            <a:r>
              <a:rPr lang="en-US" altLang="zh-CN" b="1" dirty="0"/>
              <a:t>        </a:t>
            </a:r>
            <a:r>
              <a:rPr lang="zh-CN" altLang="en-US" dirty="0"/>
              <a:t>在因子分析中，我们假设在观察数据的生成中有一些观察不到的</a:t>
            </a:r>
            <a:r>
              <a:rPr lang="zh-CN" altLang="en-US" b="1" dirty="0">
                <a:solidFill>
                  <a:srgbClr val="0000FF"/>
                </a:solidFill>
              </a:rPr>
              <a:t>隐变量（</a:t>
            </a:r>
            <a:r>
              <a:rPr lang="en-US" altLang="zh-CN" b="1" dirty="0">
                <a:solidFill>
                  <a:srgbClr val="0000FF"/>
                </a:solidFill>
              </a:rPr>
              <a:t>latent variable</a:t>
            </a:r>
            <a:r>
              <a:rPr lang="zh-CN" altLang="en-US" b="1" dirty="0">
                <a:solidFill>
                  <a:srgbClr val="0000FF"/>
                </a:solidFill>
              </a:rPr>
              <a:t>）</a:t>
            </a:r>
            <a:r>
              <a:rPr lang="zh-CN" altLang="en-US" dirty="0"/>
              <a:t>。假设</a:t>
            </a:r>
            <a:r>
              <a:rPr lang="zh-CN" altLang="en-US" dirty="0">
                <a:solidFill>
                  <a:srgbClr val="FF0000"/>
                </a:solidFill>
              </a:rPr>
              <a:t>观察数据</a:t>
            </a:r>
            <a:r>
              <a:rPr lang="zh-CN" altLang="en-US" dirty="0"/>
              <a:t>是这些隐变量和某些噪声的线性组合。那么</a:t>
            </a:r>
            <a:r>
              <a:rPr lang="zh-CN" altLang="en-US" dirty="0">
                <a:solidFill>
                  <a:schemeClr val="accent6">
                    <a:lumMod val="75000"/>
                  </a:schemeClr>
                </a:solidFill>
              </a:rPr>
              <a:t>隐变量的数据可能比观察数据特征的数目少</a:t>
            </a:r>
            <a:r>
              <a:rPr lang="zh-CN" altLang="en-US" dirty="0"/>
              <a:t>，也就是说通过找到</a:t>
            </a:r>
            <a:r>
              <a:rPr lang="zh-CN" altLang="en-US" dirty="0">
                <a:solidFill>
                  <a:srgbClr val="0000FF"/>
                </a:solidFill>
              </a:rPr>
              <a:t>隐变量</a:t>
            </a:r>
            <a:r>
              <a:rPr lang="zh-CN" altLang="en-US" dirty="0"/>
              <a:t>就可以实现数据的</a:t>
            </a:r>
            <a:r>
              <a:rPr lang="zh-CN" altLang="en-US" dirty="0">
                <a:solidFill>
                  <a:srgbClr val="0000FF"/>
                </a:solidFill>
              </a:rPr>
              <a:t>降维</a:t>
            </a:r>
            <a:r>
              <a:rPr lang="zh-CN" altLang="en-US" dirty="0"/>
              <a:t>。因子分析被广泛应用在社会科学、金融和其他领域。</a:t>
            </a:r>
          </a:p>
          <a:p>
            <a:pPr>
              <a:spcBef>
                <a:spcPts val="1200"/>
              </a:spcBef>
            </a:pPr>
            <a:r>
              <a:rPr lang="zh-CN" altLang="en-US" b="1" dirty="0"/>
              <a:t>独立成分分析（</a:t>
            </a:r>
            <a:r>
              <a:rPr lang="en-US" altLang="zh-CN" b="1" dirty="0"/>
              <a:t>Independent Component Analysis</a:t>
            </a:r>
            <a:r>
              <a:rPr lang="zh-CN" altLang="en-US" b="1" dirty="0"/>
              <a:t>，</a:t>
            </a:r>
            <a:r>
              <a:rPr lang="en-US" altLang="zh-CN" b="1" dirty="0"/>
              <a:t>ICA</a:t>
            </a:r>
            <a:r>
              <a:rPr lang="zh-CN" altLang="en-US" b="1" dirty="0"/>
              <a:t>）</a:t>
            </a:r>
            <a:endParaRPr lang="en-US" altLang="zh-CN" b="1" dirty="0"/>
          </a:p>
          <a:p>
            <a:pPr marL="0" indent="0">
              <a:buNone/>
            </a:pPr>
            <a:r>
              <a:rPr lang="en-US" altLang="zh-CN" b="1" dirty="0"/>
              <a:t>        </a:t>
            </a:r>
            <a:r>
              <a:rPr lang="en-US" altLang="zh-CN" dirty="0"/>
              <a:t>ICA</a:t>
            </a:r>
            <a:r>
              <a:rPr lang="zh-CN" altLang="en-US" dirty="0"/>
              <a:t>假设数据是从</a:t>
            </a:r>
            <a:r>
              <a:rPr lang="en-US" altLang="zh-CN" dirty="0"/>
              <a:t>N</a:t>
            </a:r>
            <a:r>
              <a:rPr lang="zh-CN" altLang="en-US" dirty="0"/>
              <a:t>个数据源生成的，这一点和因子分析有点相似。假设数据为多个数据源的混合观察结果，这些</a:t>
            </a:r>
            <a:r>
              <a:rPr lang="zh-CN" altLang="en-US" dirty="0">
                <a:solidFill>
                  <a:srgbClr val="0000FF"/>
                </a:solidFill>
              </a:rPr>
              <a:t>数据源之间</a:t>
            </a:r>
            <a:r>
              <a:rPr lang="zh-CN" altLang="en-US" dirty="0"/>
              <a:t>在统计上是</a:t>
            </a:r>
            <a:r>
              <a:rPr lang="zh-CN" altLang="en-US" dirty="0">
                <a:solidFill>
                  <a:srgbClr val="FF0000"/>
                </a:solidFill>
              </a:rPr>
              <a:t>相互独立的</a:t>
            </a:r>
            <a:r>
              <a:rPr lang="zh-CN" altLang="en-US" dirty="0"/>
              <a:t>，而在</a:t>
            </a:r>
            <a:r>
              <a:rPr lang="en-US" altLang="zh-CN" dirty="0"/>
              <a:t>PCA</a:t>
            </a:r>
            <a:r>
              <a:rPr lang="zh-CN" altLang="en-US" dirty="0"/>
              <a:t>中之假设数据是不相关的。同因子分析一样，如果</a:t>
            </a:r>
            <a:r>
              <a:rPr lang="zh-CN" altLang="en-US" dirty="0">
                <a:solidFill>
                  <a:schemeClr val="accent6">
                    <a:lumMod val="75000"/>
                  </a:schemeClr>
                </a:solidFill>
              </a:rPr>
              <a:t>数据源的数量少于观察数据特征的数量，则可以实现降维过程</a:t>
            </a:r>
            <a:r>
              <a:rPr lang="zh-CN" altLang="en-US" dirty="0"/>
              <a:t>。</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a:t>
            </a:r>
          </a:p>
        </p:txBody>
      </p:sp>
    </p:spTree>
    <p:extLst>
      <p:ext uri="{BB962C8B-B14F-4D97-AF65-F5344CB8AC3E}">
        <p14:creationId xmlns:p14="http://schemas.microsoft.com/office/powerpoint/2010/main" val="114457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000"/>
                                        <p:tgtEl>
                                          <p:spTgt spid="2">
                                            <p:txEl>
                                              <p:pRg st="2" end="2"/>
                                            </p:txEl>
                                          </p:spTgt>
                                        </p:tgtEl>
                                      </p:cBhvr>
                                    </p:animEffect>
                                    <p:anim calcmode="lin" valueType="num">
                                      <p:cBhvr>
                                        <p:cTn id="2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1E4E89-87C3-4024-A5C0-047264FDEE94}"/>
              </a:ext>
            </a:extLst>
          </p:cNvPr>
          <p:cNvSpPr>
            <a:spLocks noGrp="1"/>
          </p:cNvSpPr>
          <p:nvPr>
            <p:ph sz="quarter" idx="10"/>
          </p:nvPr>
        </p:nvSpPr>
        <p:spPr>
          <a:xfrm>
            <a:off x="0" y="914400"/>
            <a:ext cx="4294094" cy="5711825"/>
          </a:xfrm>
        </p:spPr>
        <p:txBody>
          <a:bodyPr/>
          <a:lstStyle/>
          <a:p>
            <a:pPr>
              <a:lnSpc>
                <a:spcPct val="150000"/>
              </a:lnSpc>
            </a:pPr>
            <a:r>
              <a:rPr lang="zh-CN" altLang="en-US" b="1" dirty="0">
                <a:latin typeface="+mn-lt"/>
                <a:ea typeface="+mn-ea"/>
                <a:cs typeface="+mn-ea"/>
                <a:sym typeface="+mn-lt"/>
              </a:rPr>
              <a:t>数据预处理</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StandardScaler</a:t>
            </a:r>
          </a:p>
          <a:p>
            <a:pPr lvl="1">
              <a:lnSpc>
                <a:spcPct val="150000"/>
              </a:lnSpc>
            </a:pPr>
            <a:r>
              <a:rPr lang="en-US" altLang="zh-CN" b="1" dirty="0">
                <a:latin typeface="+mn-lt"/>
                <a:ea typeface="+mn-ea"/>
                <a:cs typeface="+mn-ea"/>
                <a:sym typeface="+mn-lt"/>
              </a:rPr>
              <a:t>MinMaxScaler</a:t>
            </a:r>
          </a:p>
          <a:p>
            <a:pPr lvl="1">
              <a:lnSpc>
                <a:spcPct val="150000"/>
              </a:lnSpc>
            </a:pPr>
            <a:r>
              <a:rPr lang="en-US" altLang="zh-CN" b="1" dirty="0" err="1">
                <a:latin typeface="+mn-lt"/>
                <a:ea typeface="+mn-ea"/>
                <a:cs typeface="+mn-ea"/>
                <a:sym typeface="+mn-lt"/>
              </a:rPr>
              <a:t>MaxAbsScaler</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RobustScaler</a:t>
            </a:r>
          </a:p>
          <a:p>
            <a:pPr lvl="1">
              <a:lnSpc>
                <a:spcPct val="150000"/>
              </a:lnSpc>
            </a:pPr>
            <a:r>
              <a:rPr lang="en-US" altLang="zh-CN" b="1" dirty="0">
                <a:latin typeface="+mn-lt"/>
                <a:ea typeface="+mn-ea"/>
                <a:cs typeface="+mn-ea"/>
                <a:sym typeface="+mn-lt"/>
              </a:rPr>
              <a:t>Normalizer</a:t>
            </a:r>
          </a:p>
          <a:p>
            <a:pPr lvl="1">
              <a:lnSpc>
                <a:spcPct val="150000"/>
              </a:lnSpc>
            </a:pPr>
            <a:r>
              <a:rPr lang="en-US" altLang="zh-CN" b="1" dirty="0">
                <a:latin typeface="+mn-lt"/>
                <a:ea typeface="+mn-ea"/>
                <a:cs typeface="+mn-ea"/>
                <a:sym typeface="+mn-lt"/>
              </a:rPr>
              <a:t>Binarizer</a:t>
            </a:r>
          </a:p>
          <a:p>
            <a:pPr>
              <a:lnSpc>
                <a:spcPct val="150000"/>
              </a:lnSpc>
            </a:pPr>
            <a:r>
              <a:rPr lang="zh-CN" altLang="en-US" b="1" dirty="0">
                <a:latin typeface="+mn-lt"/>
                <a:ea typeface="+mn-ea"/>
                <a:cs typeface="+mn-ea"/>
                <a:sym typeface="+mn-lt"/>
              </a:rPr>
              <a:t>数据降维</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PCA</a:t>
            </a:r>
            <a:r>
              <a:rPr lang="zh-CN" altLang="en-US" b="1" dirty="0">
                <a:latin typeface="+mn-lt"/>
                <a:ea typeface="+mn-ea"/>
                <a:cs typeface="+mn-ea"/>
                <a:sym typeface="+mn-lt"/>
              </a:rPr>
              <a:t>主成分分析</a:t>
            </a:r>
            <a:endParaRPr lang="en-US" altLang="zh-CN" b="1" dirty="0">
              <a:latin typeface="+mn-lt"/>
              <a:ea typeface="+mn-ea"/>
              <a:cs typeface="+mn-ea"/>
              <a:sym typeface="+mn-lt"/>
            </a:endParaRPr>
          </a:p>
        </p:txBody>
      </p:sp>
      <p:sp>
        <p:nvSpPr>
          <p:cNvPr id="3" name="标题 2">
            <a:extLst>
              <a:ext uri="{FF2B5EF4-FFF2-40B4-BE49-F238E27FC236}">
                <a16:creationId xmlns:a16="http://schemas.microsoft.com/office/drawing/2014/main" id="{31AD9811-186B-4596-AC1E-E31537E6A9C4}"/>
              </a:ext>
            </a:extLst>
          </p:cNvPr>
          <p:cNvSpPr>
            <a:spLocks noGrp="1"/>
          </p:cNvSpPr>
          <p:nvPr>
            <p:ph type="title"/>
          </p:nvPr>
        </p:nvSpPr>
        <p:spPr/>
        <p:txBody>
          <a:bodyPr/>
          <a:lstStyle/>
          <a:p>
            <a:pPr>
              <a:lnSpc>
                <a:spcPct val="130000"/>
              </a:lnSpc>
            </a:pPr>
            <a:r>
              <a:rPr lang="en-US" altLang="zh-CN" dirty="0">
                <a:latin typeface="+mn-lt"/>
                <a:ea typeface="+mn-ea"/>
                <a:cs typeface="+mn-ea"/>
                <a:sym typeface="+mn-lt"/>
              </a:rPr>
              <a:t>Outlines</a:t>
            </a:r>
            <a:endParaRPr lang="zh-CN" altLang="en-US" dirty="0">
              <a:latin typeface="+mn-lt"/>
              <a:ea typeface="+mn-ea"/>
              <a:cs typeface="+mn-ea"/>
              <a:sym typeface="+mn-lt"/>
            </a:endParaRPr>
          </a:p>
        </p:txBody>
      </p:sp>
      <p:sp>
        <p:nvSpPr>
          <p:cNvPr id="4" name="内容占位符 1">
            <a:extLst>
              <a:ext uri="{FF2B5EF4-FFF2-40B4-BE49-F238E27FC236}">
                <a16:creationId xmlns:a16="http://schemas.microsoft.com/office/drawing/2014/main" id="{4D688307-EFFA-4100-ACC1-581569010A2D}"/>
              </a:ext>
            </a:extLst>
          </p:cNvPr>
          <p:cNvSpPr txBox="1">
            <a:spLocks/>
          </p:cNvSpPr>
          <p:nvPr/>
        </p:nvSpPr>
        <p:spPr>
          <a:xfrm>
            <a:off x="4572000" y="914399"/>
            <a:ext cx="4294094" cy="5711825"/>
          </a:xfrm>
          <a:prstGeom prst="rect">
            <a:avLst/>
          </a:prstGeom>
        </p:spPr>
        <p:txBody>
          <a:bodyPr/>
          <a:lstStyle>
            <a:lvl1pPr marL="228600" indent="-288000" algn="just" defTabSz="914400" rtl="0" eaLnBrk="1" latinLnBrk="0" hangingPunct="1">
              <a:lnSpc>
                <a:spcPct val="120000"/>
              </a:lnSpc>
              <a:spcBef>
                <a:spcPts val="0"/>
              </a:spcBef>
              <a:buFontTx/>
              <a:buBlip>
                <a:blip r:embed="rId3"/>
              </a:buBlip>
              <a:defRPr sz="2400" kern="1200" baseline="0">
                <a:solidFill>
                  <a:schemeClr val="tx1"/>
                </a:solidFill>
                <a:latin typeface="Times New Roman" panose="02020603050405020304" pitchFamily="18" charset="0"/>
                <a:ea typeface="微软雅黑" panose="020B0503020204020204" pitchFamily="34" charset="-122"/>
                <a:cs typeface="+mn-cs"/>
              </a:defRPr>
            </a:lvl1pPr>
            <a:lvl2pPr marL="740700" indent="-342900" algn="just" defTabSz="914400" rtl="0" eaLnBrk="1" latinLnBrk="0" hangingPunct="1">
              <a:lnSpc>
                <a:spcPct val="120000"/>
              </a:lnSpc>
              <a:spcBef>
                <a:spcPts val="0"/>
              </a:spcBef>
              <a:buFontTx/>
              <a:buBlip>
                <a:blip r:embed="rId3"/>
              </a:buBlip>
              <a:defRPr lang="zh-CN" altLang="en-US" sz="2400" kern="1200" baseline="0" dirty="0" smtClean="0">
                <a:solidFill>
                  <a:schemeClr val="tx1"/>
                </a:solidFill>
                <a:latin typeface="Times New Roman" panose="02020603050405020304" pitchFamily="18"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a:latin typeface="+mn-lt"/>
                <a:ea typeface="+mn-ea"/>
                <a:cs typeface="+mn-ea"/>
                <a:sym typeface="+mn-lt"/>
              </a:rPr>
              <a:t>特征提取</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PCA</a:t>
            </a:r>
            <a:r>
              <a:rPr lang="zh-CN" altLang="en-US" b="1" dirty="0">
                <a:latin typeface="+mn-lt"/>
                <a:ea typeface="+mn-ea"/>
                <a:cs typeface="+mn-ea"/>
                <a:sym typeface="+mn-lt"/>
              </a:rPr>
              <a:t>特征提取</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NMF</a:t>
            </a:r>
            <a:r>
              <a:rPr lang="zh-CN" altLang="en-US" b="1" dirty="0">
                <a:latin typeface="+mn-lt"/>
                <a:ea typeface="+mn-ea"/>
                <a:cs typeface="+mn-ea"/>
                <a:sym typeface="+mn-lt"/>
              </a:rPr>
              <a:t>非负矩阵分解</a:t>
            </a:r>
            <a:endParaRPr lang="en-US" altLang="zh-CN" b="1" dirty="0">
              <a:latin typeface="+mn-lt"/>
              <a:ea typeface="+mn-ea"/>
              <a:cs typeface="+mn-ea"/>
              <a:sym typeface="+mn-lt"/>
            </a:endParaRPr>
          </a:p>
          <a:p>
            <a:pPr>
              <a:lnSpc>
                <a:spcPct val="150000"/>
              </a:lnSpc>
            </a:pPr>
            <a:r>
              <a:rPr lang="zh-CN" altLang="en-US" b="1" dirty="0">
                <a:latin typeface="+mn-lt"/>
                <a:ea typeface="+mn-ea"/>
                <a:cs typeface="+mn-ea"/>
                <a:sym typeface="+mn-lt"/>
              </a:rPr>
              <a:t>聚类</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K-Means</a:t>
            </a:r>
          </a:p>
          <a:p>
            <a:pPr lvl="1">
              <a:lnSpc>
                <a:spcPct val="150000"/>
              </a:lnSpc>
            </a:pPr>
            <a:r>
              <a:rPr lang="zh-CN" altLang="en-US" b="1" dirty="0">
                <a:latin typeface="+mn-lt"/>
                <a:ea typeface="+mn-ea"/>
                <a:cs typeface="+mn-ea"/>
                <a:sym typeface="+mn-lt"/>
              </a:rPr>
              <a:t>凝聚聚类</a:t>
            </a:r>
            <a:endParaRPr lang="en-US" altLang="zh-CN" b="1" dirty="0">
              <a:latin typeface="+mn-lt"/>
              <a:ea typeface="+mn-ea"/>
              <a:cs typeface="+mn-ea"/>
              <a:sym typeface="+mn-lt"/>
            </a:endParaRPr>
          </a:p>
          <a:p>
            <a:pPr lvl="1">
              <a:lnSpc>
                <a:spcPct val="150000"/>
              </a:lnSpc>
            </a:pPr>
            <a:r>
              <a:rPr lang="en-US" altLang="zh-CN" b="1" dirty="0">
                <a:latin typeface="+mn-lt"/>
                <a:ea typeface="+mn-ea"/>
                <a:cs typeface="+mn-ea"/>
                <a:sym typeface="+mn-lt"/>
              </a:rPr>
              <a:t>DBSCAN</a:t>
            </a:r>
            <a:endParaRPr lang="zh-CN" altLang="en-US" b="1" dirty="0">
              <a:latin typeface="+mn-lt"/>
              <a:ea typeface="+mn-ea"/>
              <a:cs typeface="+mn-ea"/>
              <a:sym typeface="+mn-lt"/>
            </a:endParaRPr>
          </a:p>
        </p:txBody>
      </p:sp>
    </p:spTree>
    <p:extLst>
      <p:ext uri="{BB962C8B-B14F-4D97-AF65-F5344CB8AC3E}">
        <p14:creationId xmlns:p14="http://schemas.microsoft.com/office/powerpoint/2010/main" val="243595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1000"/>
                                        <p:tgtEl>
                                          <p:spTgt spid="2">
                                            <p:txEl>
                                              <p:pRg st="5" end="5"/>
                                            </p:txEl>
                                          </p:spTgt>
                                        </p:tgtEl>
                                      </p:cBhvr>
                                    </p:animEffect>
                                    <p:anim calcmode="lin" valueType="num">
                                      <p:cBhvr>
                                        <p:cTn id="3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fade">
                                      <p:cBhvr>
                                        <p:cTn id="50" dur="1000"/>
                                        <p:tgtEl>
                                          <p:spTgt spid="2">
                                            <p:txEl>
                                              <p:pRg st="7" end="7"/>
                                            </p:txEl>
                                          </p:spTgt>
                                        </p:tgtEl>
                                      </p:cBhvr>
                                    </p:animEffect>
                                    <p:anim calcmode="lin" valueType="num">
                                      <p:cBhvr>
                                        <p:cTn id="51"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42" presetClass="entr" presetSubtype="0" fill="hold" nodeType="after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Effect transition="in" filter="fade">
                                      <p:cBhvr>
                                        <p:cTn id="63" dur="1000"/>
                                        <p:tgtEl>
                                          <p:spTgt spid="4">
                                            <p:txEl>
                                              <p:pRg st="0" end="0"/>
                                            </p:txEl>
                                          </p:spTgt>
                                        </p:tgtEl>
                                      </p:cBhvr>
                                    </p:animEffect>
                                    <p:anim calcmode="lin" valueType="num">
                                      <p:cBhvr>
                                        <p:cTn id="6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42" presetClass="entr" presetSubtype="0" fill="hold" nodeType="after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animEffect transition="in" filter="fade">
                                      <p:cBhvr>
                                        <p:cTn id="69" dur="1000"/>
                                        <p:tgtEl>
                                          <p:spTgt spid="4">
                                            <p:txEl>
                                              <p:pRg st="1" end="1"/>
                                            </p:txEl>
                                          </p:spTgt>
                                        </p:tgtEl>
                                      </p:cBhvr>
                                    </p:animEffect>
                                    <p:anim calcmode="lin" valueType="num">
                                      <p:cBhvr>
                                        <p:cTn id="7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72" fill="hold">
                            <p:stCondLst>
                              <p:cond delay="2000"/>
                            </p:stCondLst>
                            <p:childTnLst>
                              <p:par>
                                <p:cTn id="73" presetID="42" presetClass="entr" presetSubtype="0" fill="hold" nodeType="after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1000"/>
                                        <p:tgtEl>
                                          <p:spTgt spid="4">
                                            <p:txEl>
                                              <p:pRg st="2" end="2"/>
                                            </p:txEl>
                                          </p:spTgt>
                                        </p:tgtEl>
                                      </p:cBhvr>
                                    </p:animEffect>
                                    <p:anim calcmode="lin" valueType="num">
                                      <p:cBhvr>
                                        <p:cTn id="7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4">
                                            <p:txEl>
                                              <p:pRg st="3" end="3"/>
                                            </p:txEl>
                                          </p:spTgt>
                                        </p:tgtEl>
                                        <p:attrNameLst>
                                          <p:attrName>style.visibility</p:attrName>
                                        </p:attrNameLst>
                                      </p:cBhvr>
                                      <p:to>
                                        <p:strVal val="visible"/>
                                      </p:to>
                                    </p:set>
                                    <p:animEffect transition="in" filter="fade">
                                      <p:cBhvr>
                                        <p:cTn id="82" dur="1000"/>
                                        <p:tgtEl>
                                          <p:spTgt spid="4">
                                            <p:txEl>
                                              <p:pRg st="3" end="3"/>
                                            </p:txEl>
                                          </p:spTgt>
                                        </p:tgtEl>
                                      </p:cBhvr>
                                    </p:animEffect>
                                    <p:anim calcmode="lin" valueType="num">
                                      <p:cBhvr>
                                        <p:cTn id="8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8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85" fill="hold">
                            <p:stCondLst>
                              <p:cond delay="1000"/>
                            </p:stCondLst>
                            <p:childTnLst>
                              <p:par>
                                <p:cTn id="86" presetID="42" presetClass="entr" presetSubtype="0" fill="hold" nodeType="afterEffect">
                                  <p:stCondLst>
                                    <p:cond delay="0"/>
                                  </p:stCondLst>
                                  <p:childTnLst>
                                    <p:set>
                                      <p:cBhvr>
                                        <p:cTn id="87" dur="1" fill="hold">
                                          <p:stCondLst>
                                            <p:cond delay="0"/>
                                          </p:stCondLst>
                                        </p:cTn>
                                        <p:tgtEl>
                                          <p:spTgt spid="4">
                                            <p:txEl>
                                              <p:pRg st="4" end="4"/>
                                            </p:txEl>
                                          </p:spTgt>
                                        </p:tgtEl>
                                        <p:attrNameLst>
                                          <p:attrName>style.visibility</p:attrName>
                                        </p:attrNameLst>
                                      </p:cBhvr>
                                      <p:to>
                                        <p:strVal val="visible"/>
                                      </p:to>
                                    </p:set>
                                    <p:animEffect transition="in" filter="fade">
                                      <p:cBhvr>
                                        <p:cTn id="88" dur="1000"/>
                                        <p:tgtEl>
                                          <p:spTgt spid="4">
                                            <p:txEl>
                                              <p:pRg st="4" end="4"/>
                                            </p:txEl>
                                          </p:spTgt>
                                        </p:tgtEl>
                                      </p:cBhvr>
                                    </p:animEffect>
                                    <p:anim calcmode="lin" valueType="num">
                                      <p:cBhvr>
                                        <p:cTn id="8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91" fill="hold">
                            <p:stCondLst>
                              <p:cond delay="2000"/>
                            </p:stCondLst>
                            <p:childTnLst>
                              <p:par>
                                <p:cTn id="92" presetID="42" presetClass="entr" presetSubtype="0" fill="hold" nodeType="afterEffect">
                                  <p:stCondLst>
                                    <p:cond delay="0"/>
                                  </p:stCondLst>
                                  <p:childTnLst>
                                    <p:set>
                                      <p:cBhvr>
                                        <p:cTn id="93" dur="1" fill="hold">
                                          <p:stCondLst>
                                            <p:cond delay="0"/>
                                          </p:stCondLst>
                                        </p:cTn>
                                        <p:tgtEl>
                                          <p:spTgt spid="4">
                                            <p:txEl>
                                              <p:pRg st="5" end="5"/>
                                            </p:txEl>
                                          </p:spTgt>
                                        </p:tgtEl>
                                        <p:attrNameLst>
                                          <p:attrName>style.visibility</p:attrName>
                                        </p:attrNameLst>
                                      </p:cBhvr>
                                      <p:to>
                                        <p:strVal val="visible"/>
                                      </p:to>
                                    </p:set>
                                    <p:animEffect transition="in" filter="fade">
                                      <p:cBhvr>
                                        <p:cTn id="94" dur="1000"/>
                                        <p:tgtEl>
                                          <p:spTgt spid="4">
                                            <p:txEl>
                                              <p:pRg st="5" end="5"/>
                                            </p:txEl>
                                          </p:spTgt>
                                        </p:tgtEl>
                                      </p:cBhvr>
                                    </p:animEffect>
                                    <p:anim calcmode="lin" valueType="num">
                                      <p:cBhvr>
                                        <p:cTn id="9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97" fill="hold">
                            <p:stCondLst>
                              <p:cond delay="3000"/>
                            </p:stCondLst>
                            <p:childTnLst>
                              <p:par>
                                <p:cTn id="98" presetID="42" presetClass="entr" presetSubtype="0" fill="hold" nodeType="afterEffect">
                                  <p:stCondLst>
                                    <p:cond delay="0"/>
                                  </p:stCondLst>
                                  <p:childTnLst>
                                    <p:set>
                                      <p:cBhvr>
                                        <p:cTn id="99" dur="1" fill="hold">
                                          <p:stCondLst>
                                            <p:cond delay="0"/>
                                          </p:stCondLst>
                                        </p:cTn>
                                        <p:tgtEl>
                                          <p:spTgt spid="4">
                                            <p:txEl>
                                              <p:pRg st="6" end="6"/>
                                            </p:txEl>
                                          </p:spTgt>
                                        </p:tgtEl>
                                        <p:attrNameLst>
                                          <p:attrName>style.visibility</p:attrName>
                                        </p:attrNameLst>
                                      </p:cBhvr>
                                      <p:to>
                                        <p:strVal val="visible"/>
                                      </p:to>
                                    </p:set>
                                    <p:animEffect transition="in" filter="fade">
                                      <p:cBhvr>
                                        <p:cTn id="100" dur="1000"/>
                                        <p:tgtEl>
                                          <p:spTgt spid="4">
                                            <p:txEl>
                                              <p:pRg st="6" end="6"/>
                                            </p:txEl>
                                          </p:spTgt>
                                        </p:tgtEl>
                                      </p:cBhvr>
                                    </p:animEffect>
                                    <p:anim calcmode="lin" valueType="num">
                                      <p:cBhvr>
                                        <p:cTn id="10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02"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a:lnSpc>
                <a:spcPct val="150000"/>
              </a:lnSpc>
            </a:pPr>
            <a:r>
              <a:rPr lang="zh-CN" altLang="en-US" b="1" dirty="0"/>
              <a:t>优点</a:t>
            </a:r>
            <a:r>
              <a:rPr lang="zh-CN" altLang="en-US" dirty="0"/>
              <a:t>：</a:t>
            </a:r>
            <a:endParaRPr lang="en-US" altLang="zh-CN" dirty="0"/>
          </a:p>
          <a:p>
            <a:pPr marL="0" indent="0">
              <a:lnSpc>
                <a:spcPct val="150000"/>
              </a:lnSpc>
              <a:buNone/>
            </a:pPr>
            <a:r>
              <a:rPr lang="en-US" altLang="zh-CN" dirty="0"/>
              <a:t>           </a:t>
            </a:r>
            <a:r>
              <a:rPr lang="zh-CN" altLang="en-US" dirty="0"/>
              <a:t>减低数据的复杂性，识别最重要的多个特征。</a:t>
            </a:r>
          </a:p>
          <a:p>
            <a:pPr>
              <a:lnSpc>
                <a:spcPct val="150000"/>
              </a:lnSpc>
            </a:pPr>
            <a:r>
              <a:rPr lang="zh-CN" altLang="en-US" b="1" dirty="0"/>
              <a:t>缺点</a:t>
            </a:r>
            <a:r>
              <a:rPr lang="zh-CN" altLang="en-US" dirty="0"/>
              <a:t>：</a:t>
            </a:r>
            <a:endParaRPr lang="en-US" altLang="zh-CN" dirty="0"/>
          </a:p>
          <a:p>
            <a:pPr marL="0" indent="0">
              <a:lnSpc>
                <a:spcPct val="150000"/>
              </a:lnSpc>
              <a:buNone/>
            </a:pPr>
            <a:r>
              <a:rPr lang="en-US" altLang="zh-CN" dirty="0"/>
              <a:t>          </a:t>
            </a:r>
            <a:r>
              <a:rPr lang="zh-CN" altLang="en-US" dirty="0"/>
              <a:t>不一定需要，且可能损失有用信息。（需要丢弃一些方差不大的特征）</a:t>
            </a:r>
          </a:p>
          <a:p>
            <a:pPr>
              <a:lnSpc>
                <a:spcPct val="150000"/>
              </a:lnSpc>
            </a:pPr>
            <a:r>
              <a:rPr lang="zh-CN" altLang="en-US" b="1" dirty="0"/>
              <a:t>适用数据类型</a:t>
            </a:r>
            <a:r>
              <a:rPr lang="zh-CN" altLang="en-US" dirty="0"/>
              <a:t>：数值型数据。</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 </a:t>
            </a:r>
            <a:r>
              <a:rPr lang="en-US" altLang="zh-CN" dirty="0"/>
              <a:t>- PCA</a:t>
            </a:r>
            <a:r>
              <a:rPr lang="zh-CN" altLang="en-US" dirty="0"/>
              <a:t>主成分分析</a:t>
            </a:r>
          </a:p>
        </p:txBody>
      </p:sp>
    </p:spTree>
    <p:extLst>
      <p:ext uri="{BB962C8B-B14F-4D97-AF65-F5344CB8AC3E}">
        <p14:creationId xmlns:p14="http://schemas.microsoft.com/office/powerpoint/2010/main" val="414455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1A9A300-474E-471B-893C-007FF6EA0817}"/>
              </a:ext>
            </a:extLst>
          </p:cNvPr>
          <p:cNvPicPr>
            <a:picLocks noGrp="1" noChangeAspect="1"/>
          </p:cNvPicPr>
          <p:nvPr>
            <p:ph sz="quarter" idx="10"/>
          </p:nvPr>
        </p:nvPicPr>
        <p:blipFill>
          <a:blip r:embed="rId2"/>
          <a:stretch>
            <a:fillRect/>
          </a:stretch>
        </p:blipFill>
        <p:spPr>
          <a:xfrm>
            <a:off x="151919" y="1001374"/>
            <a:ext cx="2713703" cy="1843548"/>
          </a:xfrm>
          <a:prstGeom prst="rect">
            <a:avLst/>
          </a:prstGeom>
        </p:spPr>
      </p:pic>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 </a:t>
            </a:r>
            <a:r>
              <a:rPr lang="en-US" altLang="zh-CN" dirty="0"/>
              <a:t>- PCA</a:t>
            </a:r>
            <a:r>
              <a:rPr lang="zh-CN" altLang="en-US" dirty="0"/>
              <a:t>主成分分析 </a:t>
            </a:r>
            <a:r>
              <a:rPr lang="en-US" altLang="zh-CN" dirty="0"/>
              <a:t>– Example1</a:t>
            </a:r>
            <a:endParaRPr lang="zh-CN" altLang="en-US" dirty="0"/>
          </a:p>
        </p:txBody>
      </p:sp>
      <p:pic>
        <p:nvPicPr>
          <p:cNvPr id="5" name="图片 4">
            <a:extLst>
              <a:ext uri="{FF2B5EF4-FFF2-40B4-BE49-F238E27FC236}">
                <a16:creationId xmlns:a16="http://schemas.microsoft.com/office/drawing/2014/main" id="{C0C916BD-EFE5-45E6-8B54-320296863913}"/>
              </a:ext>
            </a:extLst>
          </p:cNvPr>
          <p:cNvPicPr>
            <a:picLocks noChangeAspect="1"/>
          </p:cNvPicPr>
          <p:nvPr/>
        </p:nvPicPr>
        <p:blipFill>
          <a:blip r:embed="rId3"/>
          <a:stretch>
            <a:fillRect/>
          </a:stretch>
        </p:blipFill>
        <p:spPr>
          <a:xfrm>
            <a:off x="3380309" y="1001374"/>
            <a:ext cx="2552977" cy="1843548"/>
          </a:xfrm>
          <a:prstGeom prst="rect">
            <a:avLst/>
          </a:prstGeom>
        </p:spPr>
      </p:pic>
      <p:pic>
        <p:nvPicPr>
          <p:cNvPr id="6" name="图片 5">
            <a:extLst>
              <a:ext uri="{FF2B5EF4-FFF2-40B4-BE49-F238E27FC236}">
                <a16:creationId xmlns:a16="http://schemas.microsoft.com/office/drawing/2014/main" id="{8F105C13-FA8C-484D-A8B6-795B648CADE8}"/>
              </a:ext>
            </a:extLst>
          </p:cNvPr>
          <p:cNvPicPr>
            <a:picLocks noChangeAspect="1"/>
          </p:cNvPicPr>
          <p:nvPr/>
        </p:nvPicPr>
        <p:blipFill>
          <a:blip r:embed="rId4"/>
          <a:stretch>
            <a:fillRect/>
          </a:stretch>
        </p:blipFill>
        <p:spPr>
          <a:xfrm>
            <a:off x="6447973" y="1001374"/>
            <a:ext cx="2520193" cy="1843200"/>
          </a:xfrm>
          <a:prstGeom prst="rect">
            <a:avLst/>
          </a:prstGeom>
        </p:spPr>
      </p:pic>
      <p:sp>
        <p:nvSpPr>
          <p:cNvPr id="7" name="箭头: 右 6">
            <a:extLst>
              <a:ext uri="{FF2B5EF4-FFF2-40B4-BE49-F238E27FC236}">
                <a16:creationId xmlns:a16="http://schemas.microsoft.com/office/drawing/2014/main" id="{B001BD1D-8DA7-4307-9CE5-3A97ADE3A91E}"/>
              </a:ext>
            </a:extLst>
          </p:cNvPr>
          <p:cNvSpPr/>
          <p:nvPr/>
        </p:nvSpPr>
        <p:spPr>
          <a:xfrm>
            <a:off x="2989006" y="1632155"/>
            <a:ext cx="265471" cy="393290"/>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8" name="箭头: 右 7">
            <a:extLst>
              <a:ext uri="{FF2B5EF4-FFF2-40B4-BE49-F238E27FC236}">
                <a16:creationId xmlns:a16="http://schemas.microsoft.com/office/drawing/2014/main" id="{A8D66E25-69EA-4217-ACBA-2EF987F663C0}"/>
              </a:ext>
            </a:extLst>
          </p:cNvPr>
          <p:cNvSpPr/>
          <p:nvPr/>
        </p:nvSpPr>
        <p:spPr>
          <a:xfrm>
            <a:off x="6039453" y="1617407"/>
            <a:ext cx="265471" cy="393290"/>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7E2E6ED6-43B9-4920-8BA7-A2E6CA5A07D8}"/>
              </a:ext>
            </a:extLst>
          </p:cNvPr>
          <p:cNvSpPr txBox="1"/>
          <p:nvPr/>
        </p:nvSpPr>
        <p:spPr>
          <a:xfrm>
            <a:off x="151919" y="3057832"/>
            <a:ext cx="8840162" cy="3264310"/>
          </a:xfrm>
          <a:prstGeom prst="rect">
            <a:avLst/>
          </a:prstGeom>
        </p:spPr>
        <p:txBody>
          <a:bodyPr wrap="square" rtlCol="0">
            <a:noAutofit/>
          </a:bodyPr>
          <a:lstStyle/>
          <a:p>
            <a:pPr marR="0" algn="l" defTabSz="457200" rtl="0" eaLnBrk="1" fontAlgn="auto" latinLnBrk="0" hangingPunct="1">
              <a:lnSpc>
                <a:spcPct val="130000"/>
              </a:lnSpc>
              <a:buClrTx/>
              <a:buSzTx/>
              <a:tabLst/>
            </a:pPr>
            <a:r>
              <a:rPr kumimoji="0" lang="en-US" altLang="zh-CN" sz="2400" b="0" i="0" u="none" strike="noStrike" kern="1200" cap="none" spc="0" normalizeH="0" baseline="0" noProof="0" dirty="0">
                <a:ln>
                  <a:noFill/>
                </a:ln>
                <a:solidFill>
                  <a:prstClr val="black"/>
                </a:solidFill>
                <a:effectLst/>
                <a:uLnTx/>
                <a:uFillTx/>
                <a:latin typeface="+mn-ea"/>
                <a:cs typeface="+mn-cs"/>
              </a:rPr>
              <a:t>     </a:t>
            </a:r>
            <a:r>
              <a:rPr kumimoji="0" lang="en-US" altLang="zh-CN" sz="2400" b="1" i="0" u="none" strike="noStrike" kern="1200" cap="none" spc="0" normalizeH="0" baseline="0" noProof="0" dirty="0">
                <a:ln>
                  <a:noFill/>
                </a:ln>
                <a:solidFill>
                  <a:prstClr val="black"/>
                </a:solidFill>
                <a:effectLst/>
                <a:uLnTx/>
                <a:uFillTx/>
                <a:latin typeface="+mn-ea"/>
                <a:cs typeface="+mn-cs"/>
              </a:rPr>
              <a:t>PCA</a:t>
            </a:r>
            <a:r>
              <a:rPr kumimoji="0" lang="zh-CN" altLang="en-US" sz="2400" b="1" i="0" u="none" strike="noStrike" kern="1200" cap="none" spc="0" normalizeH="0" baseline="0" noProof="0" dirty="0">
                <a:ln>
                  <a:noFill/>
                </a:ln>
                <a:solidFill>
                  <a:prstClr val="black"/>
                </a:solidFill>
                <a:effectLst/>
                <a:uLnTx/>
                <a:uFillTx/>
                <a:latin typeface="+mn-ea"/>
                <a:cs typeface="+mn-cs"/>
              </a:rPr>
              <a:t>降维的基本过程</a:t>
            </a:r>
            <a:endParaRPr kumimoji="0" lang="en-US" altLang="zh-CN" sz="2400" b="1" i="0" u="none" strike="noStrike" kern="1200" cap="none" spc="0" normalizeH="0" baseline="0" noProof="0" dirty="0">
              <a:ln>
                <a:noFill/>
              </a:ln>
              <a:solidFill>
                <a:prstClr val="black"/>
              </a:solidFill>
              <a:effectLst/>
              <a:uLnTx/>
              <a:uFillTx/>
              <a:latin typeface="+mn-ea"/>
              <a:cs typeface="+mn-cs"/>
            </a:endParaRPr>
          </a:p>
          <a:p>
            <a:pPr marL="342900" indent="-342900">
              <a:lnSpc>
                <a:spcPct val="130000"/>
              </a:lnSpc>
              <a:buBlip>
                <a:blip r:embed="rId5"/>
              </a:buBlip>
            </a:pPr>
            <a:r>
              <a:rPr lang="zh-CN" altLang="en-US" sz="2400" dirty="0">
                <a:solidFill>
                  <a:prstClr val="black"/>
                </a:solidFill>
                <a:latin typeface="+mn-ea"/>
              </a:rPr>
              <a:t>将数据点分布最长的方向标注为成分</a:t>
            </a:r>
            <a:r>
              <a:rPr lang="en-US" altLang="zh-CN" sz="2400" dirty="0">
                <a:solidFill>
                  <a:prstClr val="black"/>
                </a:solidFill>
                <a:latin typeface="+mn-ea"/>
              </a:rPr>
              <a:t>1</a:t>
            </a:r>
          </a:p>
          <a:p>
            <a:pPr marL="342900" indent="-342900">
              <a:lnSpc>
                <a:spcPct val="130000"/>
              </a:lnSpc>
              <a:buBlip>
                <a:blip r:embed="rId5"/>
              </a:buBlip>
            </a:pPr>
            <a:r>
              <a:rPr lang="zh-CN" altLang="en-US" sz="2400" dirty="0">
                <a:solidFill>
                  <a:prstClr val="black"/>
                </a:solidFill>
                <a:latin typeface="+mn-ea"/>
              </a:rPr>
              <a:t>与成分</a:t>
            </a:r>
            <a:r>
              <a:rPr lang="en-US" altLang="zh-CN" sz="2400" dirty="0">
                <a:solidFill>
                  <a:prstClr val="black"/>
                </a:solidFill>
                <a:latin typeface="+mn-ea"/>
              </a:rPr>
              <a:t>1</a:t>
            </a:r>
            <a:r>
              <a:rPr lang="zh-CN" altLang="en-US" sz="2400" dirty="0">
                <a:solidFill>
                  <a:prstClr val="black"/>
                </a:solidFill>
                <a:latin typeface="+mn-ea"/>
              </a:rPr>
              <a:t>垂直的方向标注为成分</a:t>
            </a:r>
            <a:r>
              <a:rPr lang="en-US" altLang="zh-CN" sz="2400" dirty="0">
                <a:solidFill>
                  <a:prstClr val="black"/>
                </a:solidFill>
                <a:latin typeface="+mn-ea"/>
              </a:rPr>
              <a:t>2</a:t>
            </a:r>
          </a:p>
          <a:p>
            <a:pPr marL="342900" indent="-342900">
              <a:lnSpc>
                <a:spcPct val="130000"/>
              </a:lnSpc>
              <a:buBlip>
                <a:blip r:embed="rId5"/>
              </a:buBlip>
            </a:pPr>
            <a:r>
              <a:rPr lang="zh-CN" altLang="en-US" sz="2400" dirty="0">
                <a:solidFill>
                  <a:prstClr val="black"/>
                </a:solidFill>
                <a:latin typeface="+mn-ea"/>
              </a:rPr>
              <a:t>设成分</a:t>
            </a:r>
            <a:r>
              <a:rPr lang="en-US" altLang="zh-CN" sz="2400" dirty="0">
                <a:solidFill>
                  <a:prstClr val="black"/>
                </a:solidFill>
                <a:latin typeface="+mn-ea"/>
              </a:rPr>
              <a:t>2</a:t>
            </a:r>
            <a:r>
              <a:rPr lang="zh-CN" altLang="en-US" sz="2400" dirty="0">
                <a:solidFill>
                  <a:prstClr val="black"/>
                </a:solidFill>
                <a:latin typeface="+mn-ea"/>
              </a:rPr>
              <a:t>的取值 </a:t>
            </a:r>
            <a:r>
              <a:rPr lang="en-US" altLang="zh-CN" sz="2400" dirty="0">
                <a:solidFill>
                  <a:prstClr val="black"/>
                </a:solidFill>
                <a:latin typeface="+mn-ea"/>
              </a:rPr>
              <a:t>= 0 </a:t>
            </a:r>
            <a:r>
              <a:rPr lang="zh-CN" altLang="en-US" sz="2400" dirty="0">
                <a:solidFill>
                  <a:prstClr val="black"/>
                </a:solidFill>
                <a:latin typeface="+mn-ea"/>
              </a:rPr>
              <a:t>，成分</a:t>
            </a:r>
            <a:r>
              <a:rPr lang="en-US" altLang="zh-CN" sz="2400" dirty="0">
                <a:solidFill>
                  <a:prstClr val="black"/>
                </a:solidFill>
                <a:latin typeface="+mn-ea"/>
              </a:rPr>
              <a:t>1</a:t>
            </a:r>
            <a:r>
              <a:rPr lang="zh-CN" altLang="en-US" sz="2400" dirty="0">
                <a:solidFill>
                  <a:prstClr val="black"/>
                </a:solidFill>
                <a:latin typeface="+mn-ea"/>
              </a:rPr>
              <a:t>作为横坐标</a:t>
            </a:r>
            <a:endParaRPr lang="en-US" altLang="zh-CN" sz="2400" dirty="0">
              <a:solidFill>
                <a:prstClr val="black"/>
              </a:solidFill>
              <a:latin typeface="+mn-ea"/>
            </a:endParaRPr>
          </a:p>
          <a:p>
            <a:pPr marL="342900" indent="-342900">
              <a:lnSpc>
                <a:spcPct val="130000"/>
              </a:lnSpc>
              <a:buBlip>
                <a:blip r:embed="rId5"/>
              </a:buBlip>
            </a:pPr>
            <a:endParaRPr kumimoji="0" lang="en-US" altLang="zh-CN" sz="2400" b="0" i="0" u="none" strike="noStrike" kern="1200" cap="none" spc="0" normalizeH="0" baseline="0" noProof="0" dirty="0">
              <a:ln>
                <a:noFill/>
              </a:ln>
              <a:solidFill>
                <a:prstClr val="black"/>
              </a:solidFill>
              <a:effectLst/>
              <a:uLnTx/>
              <a:uFillTx/>
              <a:latin typeface="+mn-ea"/>
              <a:cs typeface="+mn-cs"/>
            </a:endParaRPr>
          </a:p>
          <a:p>
            <a:pPr>
              <a:lnSpc>
                <a:spcPct val="130000"/>
              </a:lnSpc>
            </a:pPr>
            <a:r>
              <a:rPr lang="zh-CN" altLang="en-US" sz="2400" dirty="0">
                <a:solidFill>
                  <a:prstClr val="black"/>
                </a:solidFill>
                <a:latin typeface="+mn-ea"/>
              </a:rPr>
              <a:t>       可以看出 ，表情散点从</a:t>
            </a:r>
            <a:r>
              <a:rPr lang="zh-CN" altLang="en-US" sz="2400" dirty="0">
                <a:solidFill>
                  <a:srgbClr val="0000FF"/>
                </a:solidFill>
                <a:latin typeface="+mn-ea"/>
              </a:rPr>
              <a:t>一个平面</a:t>
            </a:r>
            <a:r>
              <a:rPr lang="zh-CN" altLang="en-US" sz="2400" dirty="0">
                <a:solidFill>
                  <a:prstClr val="black"/>
                </a:solidFill>
                <a:latin typeface="+mn-ea"/>
              </a:rPr>
              <a:t>变成了</a:t>
            </a:r>
            <a:r>
              <a:rPr lang="zh-CN" altLang="en-US" sz="2400" dirty="0">
                <a:solidFill>
                  <a:srgbClr val="FF0000"/>
                </a:solidFill>
                <a:latin typeface="+mn-ea"/>
              </a:rPr>
              <a:t>一条直线</a:t>
            </a:r>
            <a:r>
              <a:rPr lang="zh-CN" altLang="en-US" sz="2400" dirty="0">
                <a:solidFill>
                  <a:prstClr val="black"/>
                </a:solidFill>
                <a:latin typeface="+mn-ea"/>
              </a:rPr>
              <a:t>。也就是说，</a:t>
            </a:r>
            <a:r>
              <a:rPr lang="zh-CN" altLang="en-US" sz="2400" dirty="0">
                <a:solidFill>
                  <a:srgbClr val="0000FF"/>
                </a:solidFill>
                <a:latin typeface="+mn-ea"/>
              </a:rPr>
              <a:t>二维</a:t>
            </a:r>
            <a:r>
              <a:rPr lang="zh-CN" altLang="en-US" sz="2400" dirty="0">
                <a:solidFill>
                  <a:prstClr val="black"/>
                </a:solidFill>
                <a:latin typeface="+mn-ea"/>
              </a:rPr>
              <a:t>的特征变成了</a:t>
            </a:r>
            <a:r>
              <a:rPr lang="zh-CN" altLang="en-US" sz="2400" dirty="0">
                <a:solidFill>
                  <a:srgbClr val="FF0000"/>
                </a:solidFill>
                <a:latin typeface="+mn-ea"/>
              </a:rPr>
              <a:t>一维</a:t>
            </a:r>
            <a:r>
              <a:rPr lang="zh-CN" altLang="en-US" sz="2400" dirty="0">
                <a:solidFill>
                  <a:prstClr val="black"/>
                </a:solidFill>
                <a:latin typeface="+mn-ea"/>
              </a:rPr>
              <a:t>。特征的维度降低了</a:t>
            </a:r>
            <a:r>
              <a:rPr lang="en-US" altLang="zh-CN" sz="2400" dirty="0">
                <a:solidFill>
                  <a:prstClr val="black"/>
                </a:solidFill>
                <a:latin typeface="+mn-ea"/>
              </a:rPr>
              <a:t>——</a:t>
            </a:r>
            <a:r>
              <a:rPr lang="zh-CN" altLang="en-US" sz="2400" b="1" dirty="0">
                <a:solidFill>
                  <a:prstClr val="black"/>
                </a:solidFill>
                <a:latin typeface="+mn-ea"/>
              </a:rPr>
              <a:t>降维</a:t>
            </a:r>
            <a:r>
              <a:rPr lang="zh-CN" altLang="en-US" sz="2400" dirty="0">
                <a:solidFill>
                  <a:prstClr val="black"/>
                </a:solidFill>
                <a:latin typeface="+mn-ea"/>
              </a:rPr>
              <a:t>。</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Tree>
    <p:extLst>
      <p:ext uri="{BB962C8B-B14F-4D97-AF65-F5344CB8AC3E}">
        <p14:creationId xmlns:p14="http://schemas.microsoft.com/office/powerpoint/2010/main" val="236540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nodeType="after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Effect transition="in" filter="fade">
                                      <p:cBhvr>
                                        <p:cTn id="34" dur="1000"/>
                                        <p:tgtEl>
                                          <p:spTgt spid="9">
                                            <p:txEl>
                                              <p:pRg st="1" end="1"/>
                                            </p:txEl>
                                          </p:spTgt>
                                        </p:tgtEl>
                                      </p:cBhvr>
                                    </p:animEffect>
                                    <p:anim calcmode="lin" valueType="num">
                                      <p:cBhvr>
                                        <p:cTn id="3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1000"/>
                                        <p:tgtEl>
                                          <p:spTgt spid="9">
                                            <p:txEl>
                                              <p:pRg st="2" end="2"/>
                                            </p:txEl>
                                          </p:spTgt>
                                        </p:tgtEl>
                                      </p:cBhvr>
                                    </p:animEffect>
                                    <p:anim calcmode="lin" valueType="num">
                                      <p:cBhvr>
                                        <p:cTn id="41"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42" presetClass="entr" presetSubtype="0" fill="hold" nodeType="afterEffect">
                                  <p:stCondLst>
                                    <p:cond delay="0"/>
                                  </p:stCondLst>
                                  <p:childTnLst>
                                    <p:set>
                                      <p:cBhvr>
                                        <p:cTn id="45" dur="1" fill="hold">
                                          <p:stCondLst>
                                            <p:cond delay="0"/>
                                          </p:stCondLst>
                                        </p:cTn>
                                        <p:tgtEl>
                                          <p:spTgt spid="9">
                                            <p:txEl>
                                              <p:pRg st="3" end="3"/>
                                            </p:txEl>
                                          </p:spTgt>
                                        </p:tgtEl>
                                        <p:attrNameLst>
                                          <p:attrName>style.visibility</p:attrName>
                                        </p:attrNameLst>
                                      </p:cBhvr>
                                      <p:to>
                                        <p:strVal val="visible"/>
                                      </p:to>
                                    </p:set>
                                    <p:animEffect transition="in" filter="fade">
                                      <p:cBhvr>
                                        <p:cTn id="46" dur="1000"/>
                                        <p:tgtEl>
                                          <p:spTgt spid="9">
                                            <p:txEl>
                                              <p:pRg st="3" end="3"/>
                                            </p:txEl>
                                          </p:spTgt>
                                        </p:tgtEl>
                                      </p:cBhvr>
                                    </p:animEffect>
                                    <p:anim calcmode="lin" valueType="num">
                                      <p:cBhvr>
                                        <p:cTn id="47"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9">
                                            <p:txEl>
                                              <p:pRg st="5" end="5"/>
                                            </p:txEl>
                                          </p:spTgt>
                                        </p:tgtEl>
                                        <p:attrNameLst>
                                          <p:attrName>style.visibility</p:attrName>
                                        </p:attrNameLst>
                                      </p:cBhvr>
                                      <p:to>
                                        <p:strVal val="visible"/>
                                      </p:to>
                                    </p:set>
                                    <p:animEffect transition="in" filter="fade">
                                      <p:cBhvr>
                                        <p:cTn id="53" dur="1000"/>
                                        <p:tgtEl>
                                          <p:spTgt spid="9">
                                            <p:txEl>
                                              <p:pRg st="5" end="5"/>
                                            </p:txEl>
                                          </p:spTgt>
                                        </p:tgtEl>
                                      </p:cBhvr>
                                    </p:animEffect>
                                    <p:anim calcmode="lin" valueType="num">
                                      <p:cBhvr>
                                        <p:cTn id="54"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55"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 </a:t>
            </a:r>
            <a:r>
              <a:rPr lang="en-US" altLang="zh-CN" dirty="0"/>
              <a:t>- PCA</a:t>
            </a:r>
            <a:r>
              <a:rPr lang="zh-CN" altLang="en-US" dirty="0"/>
              <a:t>主成分分析 </a:t>
            </a:r>
            <a:r>
              <a:rPr lang="en-US" altLang="zh-CN" dirty="0"/>
              <a:t>– Example2</a:t>
            </a:r>
            <a:endParaRPr lang="zh-CN" altLang="en-US" dirty="0"/>
          </a:p>
        </p:txBody>
      </p:sp>
      <p:sp>
        <p:nvSpPr>
          <p:cNvPr id="10" name="内容占位符 9">
            <a:extLst>
              <a:ext uri="{FF2B5EF4-FFF2-40B4-BE49-F238E27FC236}">
                <a16:creationId xmlns:a16="http://schemas.microsoft.com/office/drawing/2014/main" id="{EE72CDAB-2FB0-466E-9196-1D9157AF6BBE}"/>
              </a:ext>
            </a:extLst>
          </p:cNvPr>
          <p:cNvSpPr>
            <a:spLocks noGrp="1"/>
          </p:cNvSpPr>
          <p:nvPr>
            <p:ph sz="quarter" idx="10"/>
          </p:nvPr>
        </p:nvSpPr>
        <p:spPr>
          <a:xfrm>
            <a:off x="0" y="914400"/>
            <a:ext cx="6165709" cy="5711825"/>
          </a:xfrm>
        </p:spPr>
        <p:txBody>
          <a:bodyPr/>
          <a:lstStyle/>
          <a:p>
            <a:r>
              <a:rPr lang="zh-CN" altLang="en-US" b="1" dirty="0"/>
              <a:t>选择主成分</a:t>
            </a:r>
            <a:endParaRPr lang="en-US" altLang="zh-CN" b="1" dirty="0"/>
          </a:p>
          <a:p>
            <a:pPr marL="0" indent="0">
              <a:buNone/>
            </a:pPr>
            <a:r>
              <a:rPr lang="zh-CN" altLang="en-US" dirty="0"/>
              <a:t>       考虑图中的大量数据点。如果要求我们画出一条直线，这条直线要</a:t>
            </a:r>
            <a:r>
              <a:rPr lang="zh-CN" altLang="en-US" dirty="0">
                <a:solidFill>
                  <a:srgbClr val="0000FF"/>
                </a:solidFill>
              </a:rPr>
              <a:t>尽可能覆盖这些点</a:t>
            </a:r>
            <a:r>
              <a:rPr lang="zh-CN" altLang="en-US" dirty="0"/>
              <a:t>，那么最长的线可能是哪一条？</a:t>
            </a:r>
            <a:endParaRPr lang="en-US" altLang="zh-CN" dirty="0"/>
          </a:p>
          <a:p>
            <a:pPr marL="0" indent="0">
              <a:buNone/>
            </a:pPr>
            <a:r>
              <a:rPr lang="zh-CN" altLang="en-US" b="1" dirty="0">
                <a:solidFill>
                  <a:srgbClr val="FF0000"/>
                </a:solidFill>
              </a:rPr>
              <a:t>       直线</a:t>
            </a:r>
            <a:r>
              <a:rPr lang="en-US" altLang="zh-CN" b="1" dirty="0">
                <a:solidFill>
                  <a:srgbClr val="FF0000"/>
                </a:solidFill>
              </a:rPr>
              <a:t>B</a:t>
            </a:r>
          </a:p>
          <a:p>
            <a:pPr marL="0" indent="0" algn="l">
              <a:buNone/>
            </a:pPr>
            <a:r>
              <a:rPr lang="zh-CN" altLang="en-US" i="1" dirty="0">
                <a:latin typeface="+mn-ea"/>
                <a:ea typeface="+mn-ea"/>
              </a:rPr>
              <a:t>（在</a:t>
            </a:r>
            <a:r>
              <a:rPr lang="en-US" altLang="zh-CN" i="1" dirty="0">
                <a:latin typeface="+mn-ea"/>
                <a:ea typeface="+mn-ea"/>
              </a:rPr>
              <a:t>PCA</a:t>
            </a:r>
            <a:r>
              <a:rPr lang="zh-CN" altLang="en-US" i="1" dirty="0">
                <a:latin typeface="+mn-ea"/>
                <a:ea typeface="+mn-ea"/>
              </a:rPr>
              <a:t>中，我们需要对数据坐标进行旋转，旋转的过程与方向</a:t>
            </a:r>
            <a:r>
              <a:rPr lang="zh-CN" altLang="en-US" b="1" i="1" dirty="0">
                <a:latin typeface="+mn-ea"/>
                <a:ea typeface="+mn-ea"/>
              </a:rPr>
              <a:t>取决于数据</a:t>
            </a:r>
            <a:r>
              <a:rPr lang="zh-CN" altLang="en-US" i="1" dirty="0">
                <a:latin typeface="+mn-ea"/>
                <a:ea typeface="+mn-ea"/>
              </a:rPr>
              <a:t>本身</a:t>
            </a:r>
            <a:r>
              <a:rPr lang="zh-CN" altLang="en-US" i="1" dirty="0">
                <a:solidFill>
                  <a:srgbClr val="00B050"/>
                </a:solidFill>
                <a:latin typeface="+mn-ea"/>
                <a:ea typeface="+mn-ea"/>
              </a:rPr>
              <a:t>→</a:t>
            </a:r>
            <a:r>
              <a:rPr lang="zh-CN" altLang="en-US" i="1" dirty="0">
                <a:solidFill>
                  <a:srgbClr val="00B050"/>
                </a:solidFill>
                <a:latin typeface="+mn-ea"/>
              </a:rPr>
              <a:t>→</a:t>
            </a:r>
            <a:r>
              <a:rPr lang="zh-CN" altLang="en-US" i="1" dirty="0">
                <a:latin typeface="+mn-ea"/>
                <a:ea typeface="+mn-ea"/>
              </a:rPr>
              <a:t>我们需要将第一条坐标轴旋转到覆盖数据的</a:t>
            </a:r>
            <a:r>
              <a:rPr lang="zh-CN" altLang="en-US" b="1" i="1" dirty="0">
                <a:solidFill>
                  <a:srgbClr val="0000FF"/>
                </a:solidFill>
                <a:latin typeface="+mn-ea"/>
                <a:ea typeface="+mn-ea"/>
              </a:rPr>
              <a:t>最大方差</a:t>
            </a:r>
            <a:r>
              <a:rPr lang="zh-CN" altLang="en-US" i="1" dirty="0">
                <a:latin typeface="+mn-ea"/>
                <a:ea typeface="+mn-ea"/>
              </a:rPr>
              <a:t>位置）</a:t>
            </a:r>
            <a:endParaRPr lang="en-US" altLang="zh-CN" i="1" dirty="0">
              <a:latin typeface="+mn-ea"/>
              <a:ea typeface="+mn-ea"/>
            </a:endParaRPr>
          </a:p>
          <a:p>
            <a:pPr marL="0" indent="0" algn="l">
              <a:buNone/>
            </a:pPr>
            <a:endParaRPr lang="en-US" altLang="zh-CN" i="1" dirty="0">
              <a:latin typeface="+mn-ea"/>
              <a:ea typeface="+mn-ea"/>
            </a:endParaRPr>
          </a:p>
          <a:p>
            <a:pPr marL="0" indent="0" algn="l">
              <a:buNone/>
            </a:pPr>
            <a:r>
              <a:rPr lang="zh-CN" altLang="en-US" b="1" dirty="0">
                <a:solidFill>
                  <a:srgbClr val="FF0000"/>
                </a:solidFill>
                <a:latin typeface="-apple-system"/>
              </a:rPr>
              <a:t>数据的最大方差给出了数据最重要的信息。</a:t>
            </a:r>
            <a:endParaRPr lang="zh-CN" altLang="en-US" dirty="0">
              <a:solidFill>
                <a:srgbClr val="FF0000"/>
              </a:solidFill>
            </a:endParaRPr>
          </a:p>
          <a:p>
            <a:pPr marL="0" indent="0" algn="l">
              <a:buNone/>
            </a:pPr>
            <a:endParaRPr lang="zh-CN" altLang="en-US" i="1" dirty="0">
              <a:latin typeface="+mn-ea"/>
              <a:ea typeface="+mn-ea"/>
            </a:endParaRPr>
          </a:p>
        </p:txBody>
      </p:sp>
      <p:pic>
        <p:nvPicPr>
          <p:cNvPr id="12" name="图片 11">
            <a:extLst>
              <a:ext uri="{FF2B5EF4-FFF2-40B4-BE49-F238E27FC236}">
                <a16:creationId xmlns:a16="http://schemas.microsoft.com/office/drawing/2014/main" id="{000E35AB-1618-4CD7-948E-586374EC94E7}"/>
              </a:ext>
            </a:extLst>
          </p:cNvPr>
          <p:cNvPicPr>
            <a:picLocks noChangeAspect="1"/>
          </p:cNvPicPr>
          <p:nvPr/>
        </p:nvPicPr>
        <p:blipFill>
          <a:blip r:embed="rId2"/>
          <a:stretch>
            <a:fillRect/>
          </a:stretch>
        </p:blipFill>
        <p:spPr>
          <a:xfrm>
            <a:off x="6165709" y="1035422"/>
            <a:ext cx="2778668" cy="3534509"/>
          </a:xfrm>
          <a:prstGeom prst="rect">
            <a:avLst/>
          </a:prstGeom>
        </p:spPr>
      </p:pic>
    </p:spTree>
    <p:extLst>
      <p:ext uri="{BB962C8B-B14F-4D97-AF65-F5344CB8AC3E}">
        <p14:creationId xmlns:p14="http://schemas.microsoft.com/office/powerpoint/2010/main" val="360919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1000"/>
                                        <p:tgtEl>
                                          <p:spTgt spid="10">
                                            <p:txEl>
                                              <p:pRg st="2" end="2"/>
                                            </p:txEl>
                                          </p:spTgt>
                                        </p:tgtEl>
                                      </p:cBhvr>
                                    </p:animEffect>
                                    <p:anim calcmode="lin" valueType="num">
                                      <p:cBhvr>
                                        <p:cTn id="15"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1000"/>
                                        <p:tgtEl>
                                          <p:spTgt spid="10">
                                            <p:txEl>
                                              <p:pRg st="3" end="3"/>
                                            </p:txEl>
                                          </p:spTgt>
                                        </p:tgtEl>
                                      </p:cBhvr>
                                    </p:animEffect>
                                    <p:anim calcmode="lin" valueType="num">
                                      <p:cBhvr>
                                        <p:cTn id="22"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animEffect transition="in" filter="fade">
                                      <p:cBhvr>
                                        <p:cTn id="28" dur="1000"/>
                                        <p:tgtEl>
                                          <p:spTgt spid="10">
                                            <p:txEl>
                                              <p:pRg st="5" end="5"/>
                                            </p:txEl>
                                          </p:spTgt>
                                        </p:tgtEl>
                                      </p:cBhvr>
                                    </p:animEffect>
                                    <p:anim calcmode="lin" valueType="num">
                                      <p:cBhvr>
                                        <p:cTn id="29"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 </a:t>
            </a:r>
            <a:r>
              <a:rPr lang="en-US" altLang="zh-CN" dirty="0"/>
              <a:t>- PCA</a:t>
            </a:r>
            <a:r>
              <a:rPr lang="zh-CN" altLang="en-US" dirty="0"/>
              <a:t>主成分分析 </a:t>
            </a:r>
            <a:r>
              <a:rPr lang="en-US" altLang="zh-CN" dirty="0"/>
              <a:t>– Example2</a:t>
            </a:r>
            <a:endParaRPr lang="zh-CN" altLang="en-US" dirty="0"/>
          </a:p>
        </p:txBody>
      </p:sp>
      <p:sp>
        <p:nvSpPr>
          <p:cNvPr id="10" name="内容占位符 9">
            <a:extLst>
              <a:ext uri="{FF2B5EF4-FFF2-40B4-BE49-F238E27FC236}">
                <a16:creationId xmlns:a16="http://schemas.microsoft.com/office/drawing/2014/main" id="{EE72CDAB-2FB0-466E-9196-1D9157AF6BBE}"/>
              </a:ext>
            </a:extLst>
          </p:cNvPr>
          <p:cNvSpPr>
            <a:spLocks noGrp="1"/>
          </p:cNvSpPr>
          <p:nvPr>
            <p:ph sz="quarter" idx="10"/>
          </p:nvPr>
        </p:nvSpPr>
        <p:spPr>
          <a:xfrm>
            <a:off x="0" y="914400"/>
            <a:ext cx="6165709" cy="5531223"/>
          </a:xfrm>
        </p:spPr>
        <p:txBody>
          <a:bodyPr/>
          <a:lstStyle/>
          <a:p>
            <a:r>
              <a:rPr lang="zh-CN" altLang="en-US" b="1" dirty="0"/>
              <a:t>选择主成分</a:t>
            </a:r>
            <a:endParaRPr lang="en-US" altLang="zh-CN" b="1" dirty="0"/>
          </a:p>
          <a:p>
            <a:pPr marL="0" indent="0" algn="l">
              <a:buNone/>
            </a:pPr>
            <a:r>
              <a:rPr lang="en-US" altLang="zh-CN" dirty="0"/>
              <a:t>1.  </a:t>
            </a:r>
            <a:r>
              <a:rPr lang="zh-CN" altLang="en-US" dirty="0"/>
              <a:t>选择覆盖数据最大差异性的坐标轴</a:t>
            </a:r>
            <a:endParaRPr lang="en-US" altLang="zh-CN" dirty="0"/>
          </a:p>
          <a:p>
            <a:pPr marL="0" indent="0">
              <a:buNone/>
            </a:pPr>
            <a:r>
              <a:rPr lang="en-US" altLang="zh-CN" dirty="0"/>
              <a:t>2. </a:t>
            </a:r>
            <a:r>
              <a:rPr lang="zh-CN" altLang="en-US" dirty="0"/>
              <a:t>选择第二条坐标轴，该坐标轴与第一条坐标轴</a:t>
            </a:r>
            <a:r>
              <a:rPr lang="zh-CN" altLang="en-US" dirty="0">
                <a:solidFill>
                  <a:srgbClr val="0000FF"/>
                </a:solidFill>
              </a:rPr>
              <a:t>垂直</a:t>
            </a:r>
            <a:r>
              <a:rPr lang="zh-CN" altLang="en-US" dirty="0"/>
              <a:t>，即覆盖数据次大差异性的坐标轴。更严谨的说法就是</a:t>
            </a:r>
            <a:r>
              <a:rPr lang="zh-CN" altLang="en-US" b="1" dirty="0">
                <a:solidFill>
                  <a:srgbClr val="0000FF"/>
                </a:solidFill>
              </a:rPr>
              <a:t>正交（</a:t>
            </a:r>
            <a:r>
              <a:rPr lang="en-US" altLang="zh-CN" b="1" dirty="0">
                <a:solidFill>
                  <a:srgbClr val="0000FF"/>
                </a:solidFill>
              </a:rPr>
              <a:t>orthogonal</a:t>
            </a:r>
            <a:r>
              <a:rPr lang="zh-CN" altLang="en-US" b="1" dirty="0">
                <a:solidFill>
                  <a:srgbClr val="0000FF"/>
                </a:solidFill>
              </a:rPr>
              <a:t>）</a:t>
            </a:r>
            <a:r>
              <a:rPr lang="zh-CN" altLang="en-US" dirty="0"/>
              <a:t>。</a:t>
            </a:r>
            <a:endParaRPr lang="en-US" altLang="zh-CN" dirty="0"/>
          </a:p>
          <a:p>
            <a:pPr marL="0" indent="0">
              <a:buNone/>
            </a:pPr>
            <a:endParaRPr lang="en-US" altLang="zh-CN" dirty="0"/>
          </a:p>
          <a:p>
            <a:pPr marL="0" indent="0">
              <a:buNone/>
            </a:pPr>
            <a:r>
              <a:rPr lang="zh-CN" altLang="en-US" dirty="0"/>
              <a:t>        在</a:t>
            </a:r>
            <a:r>
              <a:rPr lang="zh-CN" altLang="en-US" dirty="0">
                <a:solidFill>
                  <a:srgbClr val="FF0000"/>
                </a:solidFill>
              </a:rPr>
              <a:t>二维平面</a:t>
            </a:r>
            <a:r>
              <a:rPr lang="zh-CN" altLang="en-US" dirty="0"/>
              <a:t>下，</a:t>
            </a:r>
            <a:r>
              <a:rPr lang="zh-CN" altLang="en-US" dirty="0">
                <a:solidFill>
                  <a:srgbClr val="0000FF"/>
                </a:solidFill>
              </a:rPr>
              <a:t>垂直</a:t>
            </a:r>
            <a:r>
              <a:rPr lang="zh-CN" altLang="en-US" dirty="0"/>
              <a:t>和</a:t>
            </a:r>
            <a:r>
              <a:rPr lang="zh-CN" altLang="en-US" dirty="0">
                <a:solidFill>
                  <a:srgbClr val="0000FF"/>
                </a:solidFill>
              </a:rPr>
              <a:t>正交</a:t>
            </a:r>
            <a:r>
              <a:rPr lang="zh-CN" altLang="en-US" dirty="0"/>
              <a:t>是一回事。</a:t>
            </a:r>
            <a:r>
              <a:rPr lang="zh-CN" altLang="en-US" dirty="0">
                <a:solidFill>
                  <a:schemeClr val="accent6">
                    <a:lumMod val="75000"/>
                  </a:schemeClr>
                </a:solidFill>
              </a:rPr>
              <a:t>直线</a:t>
            </a:r>
            <a:r>
              <a:rPr lang="en-US" altLang="zh-CN" dirty="0">
                <a:solidFill>
                  <a:schemeClr val="accent6">
                    <a:lumMod val="75000"/>
                  </a:schemeClr>
                </a:solidFill>
              </a:rPr>
              <a:t>C</a:t>
            </a:r>
            <a:r>
              <a:rPr lang="zh-CN" altLang="en-US" dirty="0"/>
              <a:t>就是第二条坐标轴，即和第一条坐标轴</a:t>
            </a:r>
            <a:r>
              <a:rPr lang="zh-CN" altLang="en-US" dirty="0">
                <a:solidFill>
                  <a:srgbClr val="0000FF"/>
                </a:solidFill>
              </a:rPr>
              <a:t>正交</a:t>
            </a:r>
            <a:r>
              <a:rPr lang="zh-CN" altLang="en-US" dirty="0"/>
              <a:t>的坐标轴。</a:t>
            </a:r>
          </a:p>
        </p:txBody>
      </p:sp>
      <p:pic>
        <p:nvPicPr>
          <p:cNvPr id="12" name="图片 11">
            <a:extLst>
              <a:ext uri="{FF2B5EF4-FFF2-40B4-BE49-F238E27FC236}">
                <a16:creationId xmlns:a16="http://schemas.microsoft.com/office/drawing/2014/main" id="{000E35AB-1618-4CD7-948E-586374EC94E7}"/>
              </a:ext>
            </a:extLst>
          </p:cNvPr>
          <p:cNvPicPr>
            <a:picLocks noChangeAspect="1"/>
          </p:cNvPicPr>
          <p:nvPr/>
        </p:nvPicPr>
        <p:blipFill>
          <a:blip r:embed="rId2"/>
          <a:stretch>
            <a:fillRect/>
          </a:stretch>
        </p:blipFill>
        <p:spPr>
          <a:xfrm>
            <a:off x="6165709" y="1035422"/>
            <a:ext cx="2778668" cy="3534509"/>
          </a:xfrm>
          <a:prstGeom prst="rect">
            <a:avLst/>
          </a:prstGeom>
        </p:spPr>
      </p:pic>
      <p:sp>
        <p:nvSpPr>
          <p:cNvPr id="2" name="文本框 1">
            <a:extLst>
              <a:ext uri="{FF2B5EF4-FFF2-40B4-BE49-F238E27FC236}">
                <a16:creationId xmlns:a16="http://schemas.microsoft.com/office/drawing/2014/main" id="{22B35777-9FB5-4141-9D96-8196B574486F}"/>
              </a:ext>
            </a:extLst>
          </p:cNvPr>
          <p:cNvSpPr txBox="1"/>
          <p:nvPr/>
        </p:nvSpPr>
        <p:spPr>
          <a:xfrm>
            <a:off x="-1" y="4975412"/>
            <a:ext cx="9144001" cy="1730188"/>
          </a:xfrm>
          <a:prstGeom prst="rect">
            <a:avLst/>
          </a:prstGeom>
        </p:spPr>
        <p:txBody>
          <a:bodyPr wrap="square" rtlCol="0">
            <a:noAutofit/>
          </a:bodyPr>
          <a:lstStyle/>
          <a:p>
            <a:pPr algn="just">
              <a:lnSpc>
                <a:spcPct val="110000"/>
              </a:lnSpc>
            </a:pPr>
            <a:r>
              <a:rPr lang="zh-CN" altLang="en-US" sz="2400" dirty="0"/>
              <a:t>        </a:t>
            </a:r>
            <a:r>
              <a:rPr lang="zh-CN" altLang="en-US" sz="2400" dirty="0">
                <a:solidFill>
                  <a:schemeClr val="tx1">
                    <a:lumMod val="65000"/>
                    <a:lumOff val="35000"/>
                  </a:schemeClr>
                </a:solidFill>
              </a:rPr>
              <a:t>不难想象，如果主成分不只</a:t>
            </a:r>
            <a:r>
              <a:rPr lang="en-US" altLang="zh-CN" sz="2400" dirty="0">
                <a:solidFill>
                  <a:schemeClr val="tx1">
                    <a:lumMod val="65000"/>
                    <a:lumOff val="35000"/>
                  </a:schemeClr>
                </a:solidFill>
              </a:rPr>
              <a:t>2</a:t>
            </a:r>
            <a:r>
              <a:rPr lang="zh-CN" altLang="en-US" sz="2400" dirty="0">
                <a:solidFill>
                  <a:schemeClr val="tx1">
                    <a:lumMod val="65000"/>
                    <a:lumOff val="35000"/>
                  </a:schemeClr>
                </a:solidFill>
              </a:rPr>
              <a:t>个的话，那么我们还需要继续选择第三条坐标轴，第四条坐标轴。只不过第三条、第四条坐标轴需要在高维空间中进行选择。这需要一点空间想象力</a:t>
            </a:r>
            <a:r>
              <a:rPr lang="zh-CN" altLang="en-US" sz="2400" dirty="0"/>
              <a:t>。</a:t>
            </a:r>
            <a:endParaRPr lang="en-US" altLang="zh-CN" sz="2400" dirty="0"/>
          </a:p>
          <a:p>
            <a:pPr algn="ctr">
              <a:lnSpc>
                <a:spcPct val="110000"/>
              </a:lnSpc>
            </a:pPr>
            <a:r>
              <a:rPr lang="en-US" altLang="zh-CN" sz="2400" b="1" dirty="0">
                <a:solidFill>
                  <a:srgbClr val="FF0000"/>
                </a:solidFill>
                <a:latin typeface="+mn-ea"/>
              </a:rPr>
              <a:t>PCA</a:t>
            </a:r>
            <a:r>
              <a:rPr lang="zh-CN" altLang="en-US" sz="2400" b="1" dirty="0">
                <a:solidFill>
                  <a:srgbClr val="FF0000"/>
                </a:solidFill>
                <a:latin typeface="+mn-ea"/>
              </a:rPr>
              <a:t>将数据坐标轴旋转到数据角度上的那些</a:t>
            </a:r>
            <a:r>
              <a:rPr lang="zh-CN" altLang="en-US" sz="2400" b="1" dirty="0">
                <a:solidFill>
                  <a:srgbClr val="FF0000"/>
                </a:solidFill>
                <a:effectLst>
                  <a:outerShdw blurRad="38100" dist="38100" dir="2700000" algn="tl">
                    <a:srgbClr val="000000">
                      <a:alpha val="43137"/>
                    </a:srgbClr>
                  </a:outerShdw>
                </a:effectLst>
                <a:latin typeface="+mn-ea"/>
              </a:rPr>
              <a:t>最重要</a:t>
            </a:r>
            <a:r>
              <a:rPr lang="zh-CN" altLang="en-US" sz="2400" b="1" dirty="0">
                <a:solidFill>
                  <a:srgbClr val="FF0000"/>
                </a:solidFill>
                <a:latin typeface="+mn-ea"/>
              </a:rPr>
              <a:t>的方向。</a:t>
            </a:r>
            <a:endParaRPr lang="zh-CN" altLang="en-US" sz="2400" i="1" dirty="0">
              <a:solidFill>
                <a:srgbClr val="FF0000"/>
              </a:solidFill>
              <a:latin typeface="+mn-ea"/>
            </a:endParaRPr>
          </a:p>
          <a:p>
            <a:pPr marL="342900" marR="0" indent="-342900" algn="just" defTabSz="457200" rtl="0" eaLnBrk="1" fontAlgn="auto" latinLnBrk="0" hangingPunct="1">
              <a:lnSpc>
                <a:spcPct val="110000"/>
              </a:lnSpc>
              <a:spcBef>
                <a:spcPts val="0"/>
              </a:spcBef>
              <a:spcAft>
                <a:spcPts val="0"/>
              </a:spcAft>
              <a:buClrTx/>
              <a:buSzTx/>
              <a:buFontTx/>
              <a:buBlip>
                <a:blip r:embed="rId3"/>
              </a:buBlip>
              <a:tabLst/>
            </a:pP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189480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1000"/>
                                        <p:tgtEl>
                                          <p:spTgt spid="10">
                                            <p:txEl>
                                              <p:pRg st="0" end="0"/>
                                            </p:txEl>
                                          </p:spTgt>
                                        </p:tgtEl>
                                      </p:cBhvr>
                                    </p:animEffect>
                                    <p:anim calcmode="lin" valueType="num">
                                      <p:cBhvr>
                                        <p:cTn id="14"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1000"/>
                                        <p:tgtEl>
                                          <p:spTgt spid="10">
                                            <p:txEl>
                                              <p:pRg st="1" end="1"/>
                                            </p:txEl>
                                          </p:spTgt>
                                        </p:tgtEl>
                                      </p:cBhvr>
                                    </p:animEffect>
                                    <p:anim calcmode="lin" valueType="num">
                                      <p:cBhvr>
                                        <p:cTn id="20"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fade">
                                      <p:cBhvr>
                                        <p:cTn id="25" dur="1000"/>
                                        <p:tgtEl>
                                          <p:spTgt spid="10">
                                            <p:txEl>
                                              <p:pRg st="2" end="2"/>
                                            </p:txEl>
                                          </p:spTgt>
                                        </p:tgtEl>
                                      </p:cBhvr>
                                    </p:animEffect>
                                    <p:anim calcmode="lin" valueType="num">
                                      <p:cBhvr>
                                        <p:cTn id="26"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1000"/>
                                        <p:tgtEl>
                                          <p:spTgt spid="10">
                                            <p:txEl>
                                              <p:pRg st="4" end="4"/>
                                            </p:txEl>
                                          </p:spTgt>
                                        </p:tgtEl>
                                      </p:cBhvr>
                                    </p:animEffect>
                                    <p:anim calcmode="lin" valueType="num">
                                      <p:cBhvr>
                                        <p:cTn id="3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animEffect transition="in" filter="fade">
                                      <p:cBhvr>
                                        <p:cTn id="39" dur="1000"/>
                                        <p:tgtEl>
                                          <p:spTgt spid="2">
                                            <p:txEl>
                                              <p:pRg st="0" end="0"/>
                                            </p:txEl>
                                          </p:spTgt>
                                        </p:tgtEl>
                                      </p:cBhvr>
                                    </p:animEffect>
                                    <p:anim calcmode="lin" valueType="num">
                                      <p:cBhvr>
                                        <p:cTn id="40"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
                                            <p:txEl>
                                              <p:pRg st="1" end="1"/>
                                            </p:txEl>
                                          </p:spTgt>
                                        </p:tgtEl>
                                        <p:attrNameLst>
                                          <p:attrName>style.visibility</p:attrName>
                                        </p:attrNameLst>
                                      </p:cBhvr>
                                      <p:to>
                                        <p:strVal val="visible"/>
                                      </p:to>
                                    </p:set>
                                    <p:animEffect transition="in" filter="fade">
                                      <p:cBhvr>
                                        <p:cTn id="46" dur="1000"/>
                                        <p:tgtEl>
                                          <p:spTgt spid="2">
                                            <p:txEl>
                                              <p:pRg st="1" end="1"/>
                                            </p:txEl>
                                          </p:spTgt>
                                        </p:tgtEl>
                                      </p:cBhvr>
                                    </p:animEffect>
                                    <p:anim calcmode="lin" valueType="num">
                                      <p:cBhvr>
                                        <p:cTn id="4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数据降维 </a:t>
            </a:r>
            <a:r>
              <a:rPr lang="en-US" altLang="zh-CN" dirty="0"/>
              <a:t>- PCA</a:t>
            </a:r>
            <a:r>
              <a:rPr lang="zh-CN" altLang="en-US" dirty="0"/>
              <a:t>主成分分析 </a:t>
            </a:r>
            <a:r>
              <a:rPr lang="en-US" altLang="zh-CN" dirty="0"/>
              <a:t>– Example2</a:t>
            </a:r>
            <a:endParaRPr lang="zh-CN" altLang="en-US" dirty="0"/>
          </a:p>
        </p:txBody>
      </p:sp>
      <p:sp>
        <p:nvSpPr>
          <p:cNvPr id="10" name="内容占位符 9">
            <a:extLst>
              <a:ext uri="{FF2B5EF4-FFF2-40B4-BE49-F238E27FC236}">
                <a16:creationId xmlns:a16="http://schemas.microsoft.com/office/drawing/2014/main" id="{EE72CDAB-2FB0-466E-9196-1D9157AF6BBE}"/>
              </a:ext>
            </a:extLst>
          </p:cNvPr>
          <p:cNvSpPr>
            <a:spLocks noGrp="1"/>
          </p:cNvSpPr>
          <p:nvPr>
            <p:ph sz="quarter" idx="10"/>
          </p:nvPr>
        </p:nvSpPr>
        <p:spPr>
          <a:xfrm>
            <a:off x="0" y="914400"/>
            <a:ext cx="9144000" cy="5531223"/>
          </a:xfrm>
        </p:spPr>
        <p:txBody>
          <a:bodyPr/>
          <a:lstStyle/>
          <a:p>
            <a:r>
              <a:rPr lang="zh-CN" altLang="en-US" b="1" dirty="0"/>
              <a:t>降维</a:t>
            </a:r>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pPr marL="0" indent="0">
              <a:buNone/>
            </a:pPr>
            <a:r>
              <a:rPr lang="zh-CN" altLang="en-US" b="1" dirty="0"/>
              <a:t>        </a:t>
            </a:r>
            <a:endParaRPr lang="en-US" altLang="zh-CN" b="1" dirty="0"/>
          </a:p>
          <a:p>
            <a:pPr marL="0" indent="0">
              <a:buNone/>
            </a:pPr>
            <a:r>
              <a:rPr lang="en-US" altLang="zh-CN" b="1" dirty="0">
                <a:latin typeface="+mn-ea"/>
                <a:ea typeface="+mn-ea"/>
              </a:rPr>
              <a:t>       </a:t>
            </a:r>
            <a:r>
              <a:rPr lang="zh-CN" altLang="en-US" dirty="0">
                <a:latin typeface="+mn-ea"/>
                <a:ea typeface="+mn-ea"/>
              </a:rPr>
              <a:t>从左图到右图，数据从二维降低到了一维，决策面变得简单而且准确。在右图中，我们也只需要一维信息即可，因为另一维信息只是对分类缺乏贡献的噪声数据。</a:t>
            </a:r>
            <a:endParaRPr lang="en-US" altLang="zh-CN" dirty="0">
              <a:latin typeface="+mn-ea"/>
              <a:ea typeface="+mn-ea"/>
            </a:endParaRPr>
          </a:p>
          <a:p>
            <a:pPr marL="0" indent="0" algn="l">
              <a:buNone/>
            </a:pPr>
            <a:endParaRPr lang="zh-CN" altLang="en-US" dirty="0"/>
          </a:p>
        </p:txBody>
      </p:sp>
      <p:pic>
        <p:nvPicPr>
          <p:cNvPr id="4" name="图片 3">
            <a:extLst>
              <a:ext uri="{FF2B5EF4-FFF2-40B4-BE49-F238E27FC236}">
                <a16:creationId xmlns:a16="http://schemas.microsoft.com/office/drawing/2014/main" id="{195BEEEC-F344-4AEE-B69D-08E17BE2FDAF}"/>
              </a:ext>
            </a:extLst>
          </p:cNvPr>
          <p:cNvPicPr>
            <a:picLocks noChangeAspect="1"/>
          </p:cNvPicPr>
          <p:nvPr/>
        </p:nvPicPr>
        <p:blipFill>
          <a:blip r:embed="rId2"/>
          <a:stretch>
            <a:fillRect/>
          </a:stretch>
        </p:blipFill>
        <p:spPr>
          <a:xfrm>
            <a:off x="529782" y="1666738"/>
            <a:ext cx="3351937" cy="2536956"/>
          </a:xfrm>
          <a:prstGeom prst="rect">
            <a:avLst/>
          </a:prstGeom>
        </p:spPr>
      </p:pic>
      <p:pic>
        <p:nvPicPr>
          <p:cNvPr id="5" name="图片 4">
            <a:extLst>
              <a:ext uri="{FF2B5EF4-FFF2-40B4-BE49-F238E27FC236}">
                <a16:creationId xmlns:a16="http://schemas.microsoft.com/office/drawing/2014/main" id="{4770A4F4-BD76-4D7B-8A31-139644851889}"/>
              </a:ext>
            </a:extLst>
          </p:cNvPr>
          <p:cNvPicPr>
            <a:picLocks noChangeAspect="1"/>
          </p:cNvPicPr>
          <p:nvPr/>
        </p:nvPicPr>
        <p:blipFill>
          <a:blip r:embed="rId3"/>
          <a:stretch>
            <a:fillRect/>
          </a:stretch>
        </p:blipFill>
        <p:spPr>
          <a:xfrm>
            <a:off x="4840941" y="1660965"/>
            <a:ext cx="3647675" cy="2605482"/>
          </a:xfrm>
          <a:prstGeom prst="rect">
            <a:avLst/>
          </a:prstGeom>
        </p:spPr>
      </p:pic>
      <p:sp>
        <p:nvSpPr>
          <p:cNvPr id="6" name="箭头: 右 5">
            <a:extLst>
              <a:ext uri="{FF2B5EF4-FFF2-40B4-BE49-F238E27FC236}">
                <a16:creationId xmlns:a16="http://schemas.microsoft.com/office/drawing/2014/main" id="{19A6FFB0-7086-420F-8ED5-BBD84B62D435}"/>
              </a:ext>
            </a:extLst>
          </p:cNvPr>
          <p:cNvSpPr/>
          <p:nvPr/>
        </p:nvSpPr>
        <p:spPr>
          <a:xfrm>
            <a:off x="4168588" y="2630774"/>
            <a:ext cx="403412" cy="645459"/>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32216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animEffect transition="in" filter="fade">
                                      <p:cBhvr>
                                        <p:cTn id="25" dur="1000"/>
                                        <p:tgtEl>
                                          <p:spTgt spid="10">
                                            <p:txEl>
                                              <p:pRg st="8" end="8"/>
                                            </p:txEl>
                                          </p:spTgt>
                                        </p:tgtEl>
                                      </p:cBhvr>
                                    </p:animEffect>
                                    <p:anim calcmode="lin" valueType="num">
                                      <p:cBhvr>
                                        <p:cTn id="26"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zh-CN" altLang="en-US" b="1" dirty="0"/>
              <a:t>特征表达（</a:t>
            </a:r>
            <a:r>
              <a:rPr lang="en-US" altLang="zh-CN" b="1" dirty="0"/>
              <a:t>Feature Representation</a:t>
            </a:r>
            <a:r>
              <a:rPr lang="zh-CN" altLang="en-US" b="1" dirty="0"/>
              <a:t>）</a:t>
            </a:r>
            <a:r>
              <a:rPr lang="en-US" altLang="zh-CN" b="1" dirty="0"/>
              <a:t>: </a:t>
            </a:r>
          </a:p>
          <a:p>
            <a:pPr marL="0" indent="0">
              <a:lnSpc>
                <a:spcPct val="150000"/>
              </a:lnSpc>
              <a:buNone/>
            </a:pPr>
            <a:r>
              <a:rPr lang="en-US" altLang="zh-CN" b="1" dirty="0"/>
              <a:t>        </a:t>
            </a:r>
            <a:r>
              <a:rPr lang="zh-CN" altLang="en-US" dirty="0"/>
              <a:t>为了便于处理，将原始数据进行一定的变换，转换为易于处理的数据格式。</a:t>
            </a:r>
          </a:p>
          <a:p>
            <a:pPr>
              <a:lnSpc>
                <a:spcPct val="150000"/>
              </a:lnSpc>
            </a:pPr>
            <a:r>
              <a:rPr lang="zh-CN" altLang="en-US" dirty="0">
                <a:solidFill>
                  <a:srgbClr val="0000FF"/>
                </a:solidFill>
              </a:rPr>
              <a:t>如何实现比较良好的数据表达？</a:t>
            </a:r>
          </a:p>
          <a:p>
            <a:pPr marL="0" indent="0">
              <a:lnSpc>
                <a:spcPct val="150000"/>
              </a:lnSpc>
              <a:buNone/>
            </a:pPr>
            <a:r>
              <a:rPr lang="zh-CN" altLang="en-US" dirty="0">
                <a:solidFill>
                  <a:srgbClr val="0000FF"/>
                </a:solidFill>
              </a:rPr>
              <a:t>         </a:t>
            </a:r>
            <a:r>
              <a:rPr lang="zh-CN" altLang="en-US" dirty="0">
                <a:solidFill>
                  <a:srgbClr val="FF0000"/>
                </a:solidFill>
              </a:rPr>
              <a:t>特征提取（</a:t>
            </a:r>
            <a:r>
              <a:rPr lang="en-US" altLang="zh-CN" dirty="0">
                <a:solidFill>
                  <a:srgbClr val="FF0000"/>
                </a:solidFill>
              </a:rPr>
              <a:t>Feature Extraction</a:t>
            </a:r>
            <a:r>
              <a:rPr lang="zh-CN" altLang="en-US" dirty="0">
                <a:solidFill>
                  <a:srgbClr val="FF0000"/>
                </a:solidFill>
              </a:rPr>
              <a:t>）</a:t>
            </a:r>
          </a:p>
          <a:p>
            <a:pPr marL="0" indent="0">
              <a:lnSpc>
                <a:spcPct val="150000"/>
              </a:lnSpc>
              <a:buNone/>
            </a:pPr>
            <a:r>
              <a:rPr lang="zh-CN" altLang="en-US" dirty="0"/>
              <a:t>     </a:t>
            </a:r>
            <a:endParaRPr lang="en-US" altLang="zh-CN" dirty="0"/>
          </a:p>
          <a:p>
            <a:pPr marL="0" indent="0">
              <a:lnSpc>
                <a:spcPct val="150000"/>
              </a:lnSpc>
              <a:buNone/>
            </a:pPr>
            <a:r>
              <a:rPr lang="zh-CN" altLang="en-US" dirty="0"/>
              <a:t>         在机器学习中，特征提取是非常重要的一个过程，选择合适的特征直接关系到后续分类器的判决能力。</a:t>
            </a:r>
          </a:p>
          <a:p>
            <a:pPr marL="0" indent="0">
              <a:lnSpc>
                <a:spcPct val="150000"/>
              </a:lnSpc>
              <a:buNone/>
            </a:pPr>
            <a:r>
              <a:rPr lang="zh-CN" altLang="en-US" dirty="0"/>
              <a:t>        值得注意的是，在深度学习中，一个非常重要的区别是：</a:t>
            </a:r>
            <a:r>
              <a:rPr lang="zh-CN" altLang="en-US" b="1" dirty="0"/>
              <a:t>特征选择是由模型来完成</a:t>
            </a:r>
            <a:r>
              <a:rPr lang="zh-CN" altLang="en-US" dirty="0"/>
              <a:t>。</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特征提取</a:t>
            </a:r>
          </a:p>
        </p:txBody>
      </p:sp>
    </p:spTree>
    <p:extLst>
      <p:ext uri="{BB962C8B-B14F-4D97-AF65-F5344CB8AC3E}">
        <p14:creationId xmlns:p14="http://schemas.microsoft.com/office/powerpoint/2010/main" val="176181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000"/>
                                        <p:tgtEl>
                                          <p:spTgt spid="2">
                                            <p:txEl>
                                              <p:pRg st="2" end="2"/>
                                            </p:txEl>
                                          </p:spTgt>
                                        </p:tgtEl>
                                      </p:cBhvr>
                                    </p:animEffect>
                                    <p:anim calcmode="lin" valueType="num">
                                      <p:cBhvr>
                                        <p:cTn id="2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1000"/>
                                        <p:tgtEl>
                                          <p:spTgt spid="2">
                                            <p:txEl>
                                              <p:pRg st="3" end="3"/>
                                            </p:txEl>
                                          </p:spTgt>
                                        </p:tgtEl>
                                      </p:cBhvr>
                                    </p:animEffect>
                                    <p:anim calcmode="lin" valueType="num">
                                      <p:cBhvr>
                                        <p:cTn id="2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1000"/>
                                        <p:tgtEl>
                                          <p:spTgt spid="2">
                                            <p:txEl>
                                              <p:pRg st="5" end="5"/>
                                            </p:txEl>
                                          </p:spTgt>
                                        </p:tgtEl>
                                      </p:cBhvr>
                                    </p:animEffect>
                                    <p:anim calcmode="lin" valueType="num">
                                      <p:cBhvr>
                                        <p:cTn id="3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presetSubtype="0" fill="hold" nodeType="after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fade">
                                      <p:cBhvr>
                                        <p:cTn id="40" dur="1000"/>
                                        <p:tgtEl>
                                          <p:spTgt spid="2">
                                            <p:txEl>
                                              <p:pRg st="6" end="6"/>
                                            </p:txEl>
                                          </p:spTgt>
                                        </p:tgtEl>
                                      </p:cBhvr>
                                    </p:animEffect>
                                    <p:anim calcmode="lin" valueType="num">
                                      <p:cBhvr>
                                        <p:cTn id="41"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342900" indent="-342900">
              <a:lnSpc>
                <a:spcPct val="150000"/>
              </a:lnSpc>
              <a:buFont typeface="Wingdings" panose="05000000000000000000" pitchFamily="2" charset="2"/>
              <a:buChar char="l"/>
            </a:pPr>
            <a:r>
              <a:rPr lang="zh-CN" altLang="en-US" b="1" dirty="0"/>
              <a:t>非负矩阵分解</a:t>
            </a:r>
            <a:r>
              <a:rPr lang="en-US" altLang="zh-CN" b="1" dirty="0"/>
              <a:t>(Nonnegative Matrix Factorization</a:t>
            </a:r>
            <a:r>
              <a:rPr lang="zh-CN" altLang="en-US" b="1" dirty="0"/>
              <a:t>，</a:t>
            </a:r>
            <a:r>
              <a:rPr lang="en-US" altLang="zh-CN" b="1" dirty="0"/>
              <a:t>NMF)</a:t>
            </a:r>
            <a:endParaRPr lang="en-US" altLang="zh-CN" dirty="0"/>
          </a:p>
          <a:p>
            <a:pPr marL="0" indent="0">
              <a:lnSpc>
                <a:spcPct val="150000"/>
              </a:lnSpc>
              <a:buNone/>
            </a:pPr>
            <a:r>
              <a:rPr lang="en-US" altLang="zh-CN" dirty="0"/>
              <a:t>        </a:t>
            </a:r>
            <a:r>
              <a:rPr lang="zh-CN" altLang="en-US" dirty="0"/>
              <a:t>由</a:t>
            </a:r>
            <a:r>
              <a:rPr lang="en-US" altLang="zh-CN" dirty="0"/>
              <a:t>Lee</a:t>
            </a:r>
            <a:r>
              <a:rPr lang="zh-CN" altLang="en-US" dirty="0"/>
              <a:t>和</a:t>
            </a:r>
            <a:r>
              <a:rPr lang="en-US" altLang="zh-CN" dirty="0"/>
              <a:t>Seung</a:t>
            </a:r>
            <a:r>
              <a:rPr lang="zh-CN" altLang="en-US" dirty="0"/>
              <a:t>于</a:t>
            </a:r>
            <a:r>
              <a:rPr lang="en-US" altLang="zh-CN" dirty="0"/>
              <a:t>1999</a:t>
            </a:r>
            <a:r>
              <a:rPr lang="zh-CN" altLang="en-US" dirty="0"/>
              <a:t>年在自然（</a:t>
            </a:r>
            <a:r>
              <a:rPr lang="en-US" altLang="zh-CN" dirty="0"/>
              <a:t>Nature</a:t>
            </a:r>
            <a:r>
              <a:rPr lang="zh-CN" altLang="en-US" dirty="0"/>
              <a:t>）杂志上提出的一种矩阵分解方法，它使</a:t>
            </a:r>
            <a:r>
              <a:rPr lang="zh-CN" altLang="en-US" dirty="0">
                <a:solidFill>
                  <a:srgbClr val="0000FF"/>
                </a:solidFill>
              </a:rPr>
              <a:t>分解后的所有分量均为非负值</a:t>
            </a:r>
            <a:r>
              <a:rPr lang="en-US" altLang="zh-CN" dirty="0"/>
              <a:t>(</a:t>
            </a:r>
            <a:r>
              <a:rPr lang="zh-CN" altLang="en-US" dirty="0"/>
              <a:t>要求纯加性的描述</a:t>
            </a:r>
            <a:r>
              <a:rPr lang="en-US" altLang="zh-CN" dirty="0"/>
              <a:t>)</a:t>
            </a:r>
            <a:r>
              <a:rPr lang="zh-CN" altLang="en-US" dirty="0"/>
              <a:t>，并且同时实现</a:t>
            </a:r>
            <a:r>
              <a:rPr lang="zh-CN" altLang="en-US" dirty="0">
                <a:solidFill>
                  <a:srgbClr val="FF0000"/>
                </a:solidFill>
              </a:rPr>
              <a:t>非线性的维数约减</a:t>
            </a:r>
            <a:r>
              <a:rPr lang="zh-CN" altLang="en-US" dirty="0"/>
              <a:t>。</a:t>
            </a:r>
            <a:r>
              <a:rPr lang="en-US" altLang="zh-CN" dirty="0"/>
              <a:t>NMF</a:t>
            </a:r>
            <a:r>
              <a:rPr lang="zh-CN" altLang="en-US" dirty="0"/>
              <a:t>的心理学和生理学构造依据是对</a:t>
            </a:r>
            <a:r>
              <a:rPr lang="zh-CN" altLang="en-US" dirty="0">
                <a:solidFill>
                  <a:srgbClr val="FF0000"/>
                </a:solidFill>
              </a:rPr>
              <a:t>整体的感知</a:t>
            </a:r>
            <a:r>
              <a:rPr lang="zh-CN" altLang="en-US" dirty="0"/>
              <a:t>由对</a:t>
            </a:r>
            <a:r>
              <a:rPr lang="zh-CN" altLang="en-US" dirty="0">
                <a:solidFill>
                  <a:srgbClr val="0000FF"/>
                </a:solidFill>
              </a:rPr>
              <a:t>组成整体的部分的感知构成</a:t>
            </a:r>
            <a:r>
              <a:rPr lang="zh-CN" altLang="en-US" dirty="0"/>
              <a:t>的</a:t>
            </a:r>
            <a:r>
              <a:rPr lang="en-US" altLang="zh-CN" dirty="0"/>
              <a:t>(</a:t>
            </a:r>
            <a:r>
              <a:rPr lang="zh-CN" altLang="en-US" dirty="0"/>
              <a:t>纯加性的</a:t>
            </a:r>
            <a:r>
              <a:rPr lang="en-US" altLang="zh-CN" dirty="0"/>
              <a:t>)</a:t>
            </a:r>
            <a:r>
              <a:rPr lang="zh-CN" altLang="en-US" dirty="0"/>
              <a:t>，这也符合直观的理解：整体是由部分组成的，因此它在某种意义上抓住了智能数据描述的本质。此外，这种非负性的限制导致了相应描述在一定程度上的稀疏性，稀疏性的表述已被证明是介于完全分布式的描述和单一活跃分量的描述之间的一种有效数据描述形式。</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特征提取</a:t>
            </a:r>
          </a:p>
        </p:txBody>
      </p:sp>
    </p:spTree>
    <p:extLst>
      <p:ext uri="{BB962C8B-B14F-4D97-AF65-F5344CB8AC3E}">
        <p14:creationId xmlns:p14="http://schemas.microsoft.com/office/powerpoint/2010/main" val="399345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03661A18-153B-4C84-8D7C-542DFA12AFB8}"/>
              </a:ext>
            </a:extLst>
          </p:cNvPr>
          <p:cNvPicPr>
            <a:picLocks noGrp="1" noChangeAspect="1"/>
          </p:cNvPicPr>
          <p:nvPr>
            <p:ph sz="quarter" idx="10"/>
          </p:nvPr>
        </p:nvPicPr>
        <p:blipFill>
          <a:blip r:embed="rId2"/>
          <a:stretch>
            <a:fillRect/>
          </a:stretch>
        </p:blipFill>
        <p:spPr>
          <a:xfrm>
            <a:off x="4572000" y="996915"/>
            <a:ext cx="4572000" cy="2981361"/>
          </a:xfrm>
          <a:prstGeom prst="rect">
            <a:avLst/>
          </a:prstGeom>
        </p:spPr>
      </p:pic>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特征提取</a:t>
            </a:r>
          </a:p>
        </p:txBody>
      </p:sp>
      <p:grpSp>
        <p:nvGrpSpPr>
          <p:cNvPr id="2" name="组合 1">
            <a:extLst>
              <a:ext uri="{FF2B5EF4-FFF2-40B4-BE49-F238E27FC236}">
                <a16:creationId xmlns:a16="http://schemas.microsoft.com/office/drawing/2014/main" id="{6A031BCD-1C9D-4BDD-82F3-9E7E6939FEB6}"/>
              </a:ext>
            </a:extLst>
          </p:cNvPr>
          <p:cNvGrpSpPr/>
          <p:nvPr/>
        </p:nvGrpSpPr>
        <p:grpSpPr>
          <a:xfrm>
            <a:off x="98611" y="996915"/>
            <a:ext cx="8884023" cy="4460582"/>
            <a:chOff x="98611" y="996915"/>
            <a:chExt cx="8884023" cy="4460582"/>
          </a:xfrm>
        </p:grpSpPr>
        <p:sp>
          <p:nvSpPr>
            <p:cNvPr id="5" name="矩形 4">
              <a:extLst>
                <a:ext uri="{FF2B5EF4-FFF2-40B4-BE49-F238E27FC236}">
                  <a16:creationId xmlns:a16="http://schemas.microsoft.com/office/drawing/2014/main" id="{695F0D7A-F1A2-4B31-A958-08907AC5C42C}"/>
                </a:ext>
              </a:extLst>
            </p:cNvPr>
            <p:cNvSpPr/>
            <p:nvPr/>
          </p:nvSpPr>
          <p:spPr>
            <a:xfrm>
              <a:off x="98611" y="996915"/>
              <a:ext cx="4572001" cy="3351046"/>
            </a:xfrm>
            <a:prstGeom prst="rect">
              <a:avLst/>
            </a:prstGeom>
          </p:spPr>
          <p:txBody>
            <a:bodyPr wrap="square">
              <a:spAutoFit/>
            </a:bodyPr>
            <a:lstStyle/>
            <a:p>
              <a:pPr>
                <a:lnSpc>
                  <a:spcPct val="150000"/>
                </a:lnSpc>
              </a:pPr>
              <a:r>
                <a:rPr lang="zh-CN" altLang="en-US" sz="2400" dirty="0">
                  <a:latin typeface="+mn-ea"/>
                </a:rPr>
                <a:t>       相对而言，</a:t>
              </a:r>
              <a:r>
                <a:rPr lang="en-US" altLang="zh-CN" sz="2400" dirty="0">
                  <a:latin typeface="+mn-ea"/>
                </a:rPr>
                <a:t>PCA</a:t>
              </a:r>
              <a:r>
                <a:rPr lang="zh-CN" altLang="en-US" sz="2400" dirty="0">
                  <a:latin typeface="+mn-ea"/>
                </a:rPr>
                <a:t>降维中的主成分的数量 </a:t>
              </a:r>
              <a:r>
                <a:rPr lang="en-US" altLang="zh-CN" sz="2400" dirty="0">
                  <a:latin typeface="+mn-ea"/>
                </a:rPr>
                <a:t>N</a:t>
              </a:r>
              <a:r>
                <a:rPr lang="zh-CN" altLang="en-US" sz="2400" dirty="0">
                  <a:latin typeface="+mn-ea"/>
                </a:rPr>
                <a:t>，是</a:t>
              </a:r>
              <a:r>
                <a:rPr lang="zh-CN" altLang="en-US" sz="2400" dirty="0">
                  <a:solidFill>
                    <a:srgbClr val="0000FF"/>
                  </a:solidFill>
                  <a:latin typeface="+mn-ea"/>
                </a:rPr>
                <a:t>按照方差最大原则</a:t>
              </a:r>
              <a:r>
                <a:rPr lang="zh-CN" altLang="en-US" sz="2400" dirty="0">
                  <a:latin typeface="+mn-ea"/>
                </a:rPr>
                <a:t>进行排序后</a:t>
              </a:r>
              <a:r>
                <a:rPr lang="zh-CN" altLang="en-US" sz="2400" dirty="0">
                  <a:solidFill>
                    <a:srgbClr val="FF0000"/>
                  </a:solidFill>
                  <a:latin typeface="+mn-ea"/>
                </a:rPr>
                <a:t>选择 </a:t>
              </a:r>
              <a:r>
                <a:rPr lang="en-US" altLang="zh-CN" sz="2400" dirty="0" err="1">
                  <a:solidFill>
                    <a:srgbClr val="FF0000"/>
                  </a:solidFill>
                  <a:latin typeface="+mn-ea"/>
                </a:rPr>
                <a:t>TopN</a:t>
              </a:r>
              <a:r>
                <a:rPr lang="en-US" altLang="zh-CN" sz="2400" dirty="0">
                  <a:solidFill>
                    <a:srgbClr val="FF0000"/>
                  </a:solidFill>
                  <a:latin typeface="+mn-ea"/>
                </a:rPr>
                <a:t> </a:t>
              </a:r>
              <a:r>
                <a:rPr lang="zh-CN" altLang="en-US" sz="2400" dirty="0">
                  <a:latin typeface="+mn-ea"/>
                </a:rPr>
                <a:t>获得，选择不同数量的主成分，只需要调整</a:t>
              </a:r>
              <a:r>
                <a:rPr lang="en-US" altLang="zh-CN" sz="2400" dirty="0">
                  <a:latin typeface="+mn-ea"/>
                </a:rPr>
                <a:t>Top</a:t>
              </a:r>
              <a:r>
                <a:rPr lang="zh-CN" altLang="en-US" sz="2400" dirty="0">
                  <a:latin typeface="+mn-ea"/>
                </a:rPr>
                <a:t>中的</a:t>
              </a:r>
              <a:r>
                <a:rPr lang="en-US" altLang="zh-CN" sz="2400" dirty="0">
                  <a:latin typeface="+mn-ea"/>
                </a:rPr>
                <a:t>N</a:t>
              </a:r>
              <a:r>
                <a:rPr lang="zh-CN" altLang="en-US" sz="2400" dirty="0">
                  <a:latin typeface="+mn-ea"/>
                </a:rPr>
                <a:t>即可，不需要重复计算；选择不同数量的</a:t>
              </a:r>
              <a:r>
                <a:rPr lang="en-US" altLang="zh-CN" sz="2400" dirty="0">
                  <a:latin typeface="+mn-ea"/>
                </a:rPr>
                <a:t>NMF</a:t>
              </a:r>
              <a:endParaRPr lang="zh-CN" altLang="en-US" sz="2400" dirty="0">
                <a:latin typeface="+mn-ea"/>
              </a:endParaRPr>
            </a:p>
          </p:txBody>
        </p:sp>
        <p:sp>
          <p:nvSpPr>
            <p:cNvPr id="6" name="矩形 5">
              <a:extLst>
                <a:ext uri="{FF2B5EF4-FFF2-40B4-BE49-F238E27FC236}">
                  <a16:creationId xmlns:a16="http://schemas.microsoft.com/office/drawing/2014/main" id="{9FDDCC87-DFFB-426B-BD9F-946A484655D0}"/>
                </a:ext>
              </a:extLst>
            </p:cNvPr>
            <p:cNvSpPr/>
            <p:nvPr/>
          </p:nvSpPr>
          <p:spPr>
            <a:xfrm>
              <a:off x="98611" y="4322443"/>
              <a:ext cx="8884023" cy="1135054"/>
            </a:xfrm>
            <a:prstGeom prst="rect">
              <a:avLst/>
            </a:prstGeom>
          </p:spPr>
          <p:txBody>
            <a:bodyPr wrap="square">
              <a:spAutoFit/>
            </a:bodyPr>
            <a:lstStyle/>
            <a:p>
              <a:pPr>
                <a:lnSpc>
                  <a:spcPct val="150000"/>
                </a:lnSpc>
              </a:pPr>
              <a:r>
                <a:rPr lang="zh-CN" altLang="en-US" sz="2400" dirty="0">
                  <a:latin typeface="+mn-ea"/>
                </a:rPr>
                <a:t>的分量时，都需要重新计算。此外，</a:t>
              </a:r>
              <a:r>
                <a:rPr lang="en-US" altLang="zh-CN" sz="2400" dirty="0">
                  <a:latin typeface="+mn-ea"/>
                </a:rPr>
                <a:t>NMF</a:t>
              </a:r>
              <a:r>
                <a:rPr lang="zh-CN" altLang="en-US" sz="2400" dirty="0">
                  <a:latin typeface="+mn-ea"/>
                </a:rPr>
                <a:t>中的成分没有顺序关系，不像</a:t>
              </a:r>
              <a:r>
                <a:rPr lang="en-US" altLang="zh-CN" sz="2400" dirty="0">
                  <a:latin typeface="+mn-ea"/>
                </a:rPr>
                <a:t>PCA</a:t>
              </a:r>
              <a:r>
                <a:rPr lang="zh-CN" altLang="en-US" sz="2400" dirty="0">
                  <a:latin typeface="+mn-ea"/>
                </a:rPr>
                <a:t>中的成分是按照方差大小顺序排列。</a:t>
              </a:r>
            </a:p>
          </p:txBody>
        </p:sp>
      </p:grpSp>
    </p:spTree>
    <p:extLst>
      <p:ext uri="{BB962C8B-B14F-4D97-AF65-F5344CB8AC3E}">
        <p14:creationId xmlns:p14="http://schemas.microsoft.com/office/powerpoint/2010/main" val="373287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buNone/>
            </a:pPr>
            <a:r>
              <a:rPr lang="zh-CN" altLang="en-US" b="1" dirty="0"/>
              <a:t>聚类（</a:t>
            </a:r>
            <a:r>
              <a:rPr lang="en-US" altLang="zh-CN" b="1" dirty="0"/>
              <a:t>Clustering</a:t>
            </a:r>
            <a:r>
              <a:rPr lang="zh-CN" altLang="en-US" b="1" dirty="0"/>
              <a:t>）</a:t>
            </a:r>
            <a:r>
              <a:rPr lang="zh-CN" altLang="en-US" dirty="0"/>
              <a:t>：根据在数据中发现的描述对象及其关系的信息，将数据对象分组</a:t>
            </a:r>
            <a:r>
              <a:rPr lang="en-US" altLang="zh-CN" dirty="0"/>
              <a:t>(</a:t>
            </a:r>
            <a:r>
              <a:rPr lang="zh-CN" altLang="en-US" dirty="0"/>
              <a:t>簇</a:t>
            </a:r>
            <a:r>
              <a:rPr lang="en-US" altLang="zh-CN" dirty="0"/>
              <a:t>)</a:t>
            </a:r>
            <a:r>
              <a:rPr lang="zh-CN" altLang="en-US" dirty="0"/>
              <a:t>。聚类的目标是，</a:t>
            </a:r>
            <a:r>
              <a:rPr lang="zh-CN" altLang="en-US" dirty="0">
                <a:solidFill>
                  <a:srgbClr val="0000FF"/>
                </a:solidFill>
              </a:rPr>
              <a:t>让组内的对象相互之间尽量相似，而不同组中的对象尽量不同</a:t>
            </a:r>
            <a:r>
              <a:rPr lang="zh-CN" altLang="en-US" dirty="0"/>
              <a:t>。同一组内相似性越大，组间差别越大，聚类就越好。</a:t>
            </a:r>
          </a:p>
          <a:p>
            <a:endParaRPr lang="zh-CN" altLang="en-US" dirty="0"/>
          </a:p>
          <a:p>
            <a:pPr marL="0" indent="0">
              <a:buNone/>
            </a:pPr>
            <a:r>
              <a:rPr lang="zh-CN" altLang="en-US" dirty="0"/>
              <a:t>下面简要介绍</a:t>
            </a:r>
            <a:r>
              <a:rPr lang="zh-CN" altLang="en-US" b="1" dirty="0">
                <a:solidFill>
                  <a:srgbClr val="FF0000"/>
                </a:solidFill>
              </a:rPr>
              <a:t>三种</a:t>
            </a:r>
            <a:r>
              <a:rPr lang="zh-CN" altLang="en-US" dirty="0"/>
              <a:t>聚类算法：</a:t>
            </a:r>
          </a:p>
          <a:p>
            <a:pPr marL="397800" indent="-457200">
              <a:lnSpc>
                <a:spcPct val="150000"/>
              </a:lnSpc>
              <a:buFont typeface="+mj-lt"/>
              <a:buAutoNum type="arabicPeriod"/>
            </a:pPr>
            <a:r>
              <a:rPr lang="en-US" altLang="zh-CN" b="1" dirty="0"/>
              <a:t>K</a:t>
            </a:r>
            <a:r>
              <a:rPr lang="zh-CN" altLang="en-US" b="1" dirty="0"/>
              <a:t>均值聚类（</a:t>
            </a:r>
            <a:r>
              <a:rPr lang="en-US" altLang="zh-CN" b="1" dirty="0"/>
              <a:t>K-Means</a:t>
            </a:r>
            <a:r>
              <a:rPr lang="zh-CN" altLang="en-US" b="1" dirty="0"/>
              <a:t>）</a:t>
            </a:r>
            <a:r>
              <a:rPr lang="zh-CN" altLang="en-US" dirty="0"/>
              <a:t>：基于原型的，划分的聚类技术，试图从全部数据对象中发现用户指定个数的簇。</a:t>
            </a:r>
          </a:p>
          <a:p>
            <a:pPr marL="397800" indent="-457200">
              <a:lnSpc>
                <a:spcPct val="150000"/>
              </a:lnSpc>
              <a:buFont typeface="+mj-lt"/>
              <a:buAutoNum type="arabicPeriod"/>
            </a:pPr>
            <a:r>
              <a:rPr lang="zh-CN" altLang="en-US" b="1" dirty="0"/>
              <a:t>凝聚层次聚类</a:t>
            </a:r>
            <a:r>
              <a:rPr lang="zh-CN" altLang="en-US" dirty="0"/>
              <a:t>：开始每个点各成一簇，然后重复的合并两个最近的簇，直到指定的簇个数。</a:t>
            </a:r>
          </a:p>
          <a:p>
            <a:pPr marL="397800" indent="-457200">
              <a:lnSpc>
                <a:spcPct val="150000"/>
              </a:lnSpc>
              <a:buFont typeface="+mj-lt"/>
              <a:buAutoNum type="arabicPeriod"/>
            </a:pPr>
            <a:r>
              <a:rPr lang="en-US" altLang="zh-CN" b="1" dirty="0"/>
              <a:t>DBSCAN</a:t>
            </a:r>
            <a:r>
              <a:rPr lang="zh-CN" altLang="en-US" dirty="0"/>
              <a:t>：一种基于密度的聚类算法。</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a:t>
            </a:r>
          </a:p>
        </p:txBody>
      </p:sp>
    </p:spTree>
    <p:extLst>
      <p:ext uri="{BB962C8B-B14F-4D97-AF65-F5344CB8AC3E}">
        <p14:creationId xmlns:p14="http://schemas.microsoft.com/office/powerpoint/2010/main" val="64300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anim calcmode="lin" valueType="num">
                                      <p:cBhvr>
                                        <p:cTn id="2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en-US" altLang="zh-CN" b="1" dirty="0">
                <a:solidFill>
                  <a:srgbClr val="0000FF"/>
                </a:solidFill>
              </a:rPr>
              <a:t>         K-means</a:t>
            </a:r>
            <a:r>
              <a:rPr lang="zh-CN" altLang="en-US" b="1" dirty="0">
                <a:solidFill>
                  <a:srgbClr val="0000FF"/>
                </a:solidFill>
              </a:rPr>
              <a:t>算法</a:t>
            </a:r>
            <a:r>
              <a:rPr lang="zh-CN" altLang="en-US" dirty="0"/>
              <a:t>是一种聚类算法，所谓聚类，即根据</a:t>
            </a:r>
            <a:r>
              <a:rPr lang="zh-CN" altLang="en-US" dirty="0">
                <a:solidFill>
                  <a:srgbClr val="FF0000"/>
                </a:solidFill>
              </a:rPr>
              <a:t>相似性原则</a:t>
            </a:r>
            <a:r>
              <a:rPr lang="zh-CN" altLang="en-US" dirty="0"/>
              <a:t>，</a:t>
            </a:r>
            <a:endParaRPr lang="en-US" altLang="zh-CN" dirty="0"/>
          </a:p>
          <a:p>
            <a:pPr marL="342900" indent="-342900">
              <a:lnSpc>
                <a:spcPct val="150000"/>
              </a:lnSpc>
              <a:buFont typeface="Wingdings" panose="05000000000000000000" pitchFamily="2" charset="2"/>
              <a:buChar char="l"/>
            </a:pPr>
            <a:r>
              <a:rPr lang="zh-CN" altLang="en-US" dirty="0"/>
              <a:t>将具有</a:t>
            </a:r>
            <a:r>
              <a:rPr lang="zh-CN" altLang="en-US" dirty="0">
                <a:solidFill>
                  <a:srgbClr val="0000FF"/>
                </a:solidFill>
              </a:rPr>
              <a:t>较高相似度</a:t>
            </a:r>
            <a:r>
              <a:rPr lang="zh-CN" altLang="en-US" dirty="0"/>
              <a:t>的数据对象划分至</a:t>
            </a:r>
            <a:r>
              <a:rPr lang="zh-CN" altLang="en-US" dirty="0">
                <a:solidFill>
                  <a:srgbClr val="FF0000"/>
                </a:solidFill>
              </a:rPr>
              <a:t>同一类簇</a:t>
            </a:r>
            <a:r>
              <a:rPr lang="zh-CN" altLang="en-US" dirty="0"/>
              <a:t>；</a:t>
            </a:r>
            <a:endParaRPr lang="en-US" altLang="zh-CN" dirty="0"/>
          </a:p>
          <a:p>
            <a:pPr marL="342900" indent="-342900">
              <a:lnSpc>
                <a:spcPct val="150000"/>
              </a:lnSpc>
              <a:buFont typeface="Wingdings" panose="05000000000000000000" pitchFamily="2" charset="2"/>
              <a:buChar char="l"/>
            </a:pPr>
            <a:r>
              <a:rPr lang="zh-CN" altLang="en-US" dirty="0"/>
              <a:t>将具有</a:t>
            </a:r>
            <a:r>
              <a:rPr lang="zh-CN" altLang="en-US" dirty="0">
                <a:solidFill>
                  <a:srgbClr val="0000FF"/>
                </a:solidFill>
              </a:rPr>
              <a:t>较高相异度</a:t>
            </a:r>
            <a:r>
              <a:rPr lang="zh-CN" altLang="en-US" dirty="0"/>
              <a:t>的数据对象划分至</a:t>
            </a:r>
            <a:r>
              <a:rPr lang="zh-CN" altLang="en-US" dirty="0">
                <a:solidFill>
                  <a:srgbClr val="FF0000"/>
                </a:solidFill>
              </a:rPr>
              <a:t>不同类簇</a:t>
            </a:r>
            <a:r>
              <a:rPr lang="zh-CN" altLang="en-US" dirty="0"/>
              <a:t>。</a:t>
            </a:r>
            <a:endParaRPr lang="en-US" altLang="zh-CN" dirty="0"/>
          </a:p>
          <a:p>
            <a:pPr marL="0" indent="0">
              <a:lnSpc>
                <a:spcPct val="150000"/>
              </a:lnSpc>
              <a:buNone/>
            </a:pPr>
            <a:endParaRPr lang="en-US" altLang="zh-CN" b="1" dirty="0">
              <a:solidFill>
                <a:schemeClr val="accent6">
                  <a:lumMod val="75000"/>
                </a:schemeClr>
              </a:solidFill>
            </a:endParaRPr>
          </a:p>
          <a:p>
            <a:pPr marL="0" indent="0">
              <a:lnSpc>
                <a:spcPct val="150000"/>
              </a:lnSpc>
              <a:buNone/>
            </a:pPr>
            <a:r>
              <a:rPr lang="zh-CN" altLang="en-US" b="1" dirty="0">
                <a:solidFill>
                  <a:schemeClr val="accent6">
                    <a:lumMod val="75000"/>
                  </a:schemeClr>
                </a:solidFill>
              </a:rPr>
              <a:t>        聚类</a:t>
            </a:r>
            <a:r>
              <a:rPr lang="zh-CN" altLang="en-US" dirty="0"/>
              <a:t>与</a:t>
            </a:r>
            <a:r>
              <a:rPr lang="zh-CN" altLang="en-US" b="1" dirty="0">
                <a:solidFill>
                  <a:schemeClr val="accent6">
                    <a:lumMod val="75000"/>
                  </a:schemeClr>
                </a:solidFill>
              </a:rPr>
              <a:t>分类</a:t>
            </a:r>
            <a:r>
              <a:rPr lang="zh-CN" altLang="en-US" dirty="0"/>
              <a:t>最大的区别在于：</a:t>
            </a:r>
            <a:endParaRPr lang="en-US" altLang="zh-CN" dirty="0"/>
          </a:p>
          <a:p>
            <a:pPr marL="342900" indent="-342900">
              <a:lnSpc>
                <a:spcPct val="150000"/>
              </a:lnSpc>
              <a:buFont typeface="Wingdings" panose="05000000000000000000" pitchFamily="2" charset="2"/>
              <a:buChar char="l"/>
            </a:pPr>
            <a:r>
              <a:rPr lang="zh-CN" altLang="en-US" b="1" dirty="0">
                <a:solidFill>
                  <a:schemeClr val="accent6">
                    <a:lumMod val="75000"/>
                  </a:schemeClr>
                </a:solidFill>
              </a:rPr>
              <a:t>聚类</a:t>
            </a:r>
            <a:r>
              <a:rPr lang="zh-CN" altLang="en-US" dirty="0"/>
              <a:t>，</a:t>
            </a:r>
            <a:r>
              <a:rPr lang="zh-CN" altLang="en-US" dirty="0">
                <a:solidFill>
                  <a:srgbClr val="0000FF"/>
                </a:solidFill>
              </a:rPr>
              <a:t>无监督</a:t>
            </a:r>
            <a:r>
              <a:rPr lang="zh-CN" altLang="en-US" dirty="0"/>
              <a:t>（没有标签 </a:t>
            </a:r>
            <a:r>
              <a:rPr lang="en-US" altLang="zh-CN" dirty="0"/>
              <a:t>y</a:t>
            </a:r>
            <a:r>
              <a:rPr lang="zh-CN" altLang="en-US" dirty="0"/>
              <a:t>）过程，待处理数据对象没有任何先验知识；</a:t>
            </a:r>
            <a:endParaRPr lang="en-US" altLang="zh-CN" dirty="0"/>
          </a:p>
          <a:p>
            <a:pPr marL="342900" indent="-342900">
              <a:lnSpc>
                <a:spcPct val="150000"/>
              </a:lnSpc>
              <a:buFont typeface="Wingdings" panose="05000000000000000000" pitchFamily="2" charset="2"/>
              <a:buChar char="l"/>
            </a:pPr>
            <a:r>
              <a:rPr lang="zh-CN" altLang="en-US" b="1" dirty="0">
                <a:solidFill>
                  <a:schemeClr val="accent6">
                    <a:lumMod val="75000"/>
                  </a:schemeClr>
                </a:solidFill>
              </a:rPr>
              <a:t>分类</a:t>
            </a:r>
            <a:r>
              <a:rPr lang="zh-CN" altLang="en-US" dirty="0"/>
              <a:t>，</a:t>
            </a:r>
            <a:r>
              <a:rPr lang="zh-CN" altLang="en-US" dirty="0">
                <a:solidFill>
                  <a:srgbClr val="0000FF"/>
                </a:solidFill>
              </a:rPr>
              <a:t>有监督</a:t>
            </a:r>
            <a:r>
              <a:rPr lang="zh-CN" altLang="en-US" dirty="0"/>
              <a:t>过程（有标签 </a:t>
            </a:r>
            <a:r>
              <a:rPr lang="en-US" altLang="zh-CN" dirty="0"/>
              <a:t>y</a:t>
            </a:r>
            <a:r>
              <a:rPr lang="zh-CN" altLang="en-US" dirty="0"/>
              <a:t>），存在有先验知识的训练数据集。</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 </a:t>
            </a:r>
            <a:r>
              <a:rPr lang="en-US" altLang="zh-CN" dirty="0"/>
              <a:t>- K</a:t>
            </a:r>
            <a:r>
              <a:rPr lang="zh-CN" altLang="en-US" dirty="0"/>
              <a:t>均值聚类算法（</a:t>
            </a:r>
            <a:r>
              <a:rPr lang="en-US" altLang="zh-CN" dirty="0"/>
              <a:t>K-Means</a:t>
            </a:r>
            <a:r>
              <a:rPr lang="zh-CN" altLang="en-US" dirty="0"/>
              <a:t>）</a:t>
            </a:r>
          </a:p>
        </p:txBody>
      </p:sp>
    </p:spTree>
    <p:extLst>
      <p:ext uri="{BB962C8B-B14F-4D97-AF65-F5344CB8AC3E}">
        <p14:creationId xmlns:p14="http://schemas.microsoft.com/office/powerpoint/2010/main" val="218214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nodeType="after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fade">
                                      <p:cBhvr>
                                        <p:cTn id="38" dur="1000"/>
                                        <p:tgtEl>
                                          <p:spTgt spid="2">
                                            <p:txEl>
                                              <p:pRg st="6" end="6"/>
                                            </p:txEl>
                                          </p:spTgt>
                                        </p:tgtEl>
                                      </p:cBhvr>
                                    </p:animEffect>
                                    <p:anim calcmode="lin" valueType="num">
                                      <p:cBhvr>
                                        <p:cTn id="3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a:t>
            </a:r>
          </a:p>
        </p:txBody>
      </p:sp>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a:xfrm>
            <a:off x="0" y="914400"/>
            <a:ext cx="9144000" cy="5711825"/>
          </a:xfrm>
        </p:spPr>
        <p:txBody>
          <a:bodyPr/>
          <a:lstStyle/>
          <a:p>
            <a:pPr marL="0" indent="0">
              <a:lnSpc>
                <a:spcPct val="150000"/>
              </a:lnSpc>
              <a:buNone/>
            </a:pPr>
            <a:r>
              <a:rPr lang="zh-CN" altLang="en-US" b="1" dirty="0"/>
              <a:t>场景一：</a:t>
            </a:r>
            <a:endParaRPr lang="en-US" altLang="zh-CN" b="1" dirty="0"/>
          </a:p>
          <a:p>
            <a:pPr marL="0" indent="0">
              <a:buNone/>
            </a:pPr>
            <a:r>
              <a:rPr lang="zh-CN" altLang="en-US" dirty="0"/>
              <a:t>        我们正在通过一台高清电视而非现场看世界杯足球赛，在电视的纯平显示器上有一个漂亮的足球。在</a:t>
            </a:r>
            <a:r>
              <a:rPr lang="en-US" altLang="zh-CN" dirty="0"/>
              <a:t>4K</a:t>
            </a:r>
            <a:r>
              <a:rPr lang="zh-CN" altLang="en-US" dirty="0"/>
              <a:t>的显示器上大概包含了</a:t>
            </a:r>
            <a:r>
              <a:rPr lang="en-US" altLang="zh-CN" dirty="0">
                <a:solidFill>
                  <a:srgbClr val="0000FF"/>
                </a:solidFill>
              </a:rPr>
              <a:t>880</a:t>
            </a:r>
            <a:r>
              <a:rPr lang="zh-CN" altLang="en-US" dirty="0">
                <a:solidFill>
                  <a:srgbClr val="0000FF"/>
                </a:solidFill>
              </a:rPr>
              <a:t>万像素</a:t>
            </a:r>
            <a:r>
              <a:rPr lang="zh-CN" altLang="en-US" dirty="0"/>
              <a:t>，而足球则可能是由较少的像素组成，比如说只有</a:t>
            </a:r>
            <a:r>
              <a:rPr lang="en-US" altLang="zh-CN" dirty="0">
                <a:solidFill>
                  <a:srgbClr val="0000FF"/>
                </a:solidFill>
              </a:rPr>
              <a:t>1000</a:t>
            </a:r>
            <a:r>
              <a:rPr lang="zh-CN" altLang="en-US" dirty="0">
                <a:solidFill>
                  <a:srgbClr val="0000FF"/>
                </a:solidFill>
              </a:rPr>
              <a:t>个像素</a:t>
            </a:r>
            <a:r>
              <a:rPr lang="zh-CN" altLang="en-US" dirty="0"/>
              <a:t>。在大部分的体育比赛中，我们关注的是给定时刻</a:t>
            </a:r>
            <a:r>
              <a:rPr lang="zh-CN" altLang="en-US" dirty="0">
                <a:solidFill>
                  <a:srgbClr val="FF0000"/>
                </a:solidFill>
              </a:rPr>
              <a:t>球的位置</a:t>
            </a:r>
            <a:r>
              <a:rPr lang="zh-CN" altLang="en-US" dirty="0"/>
              <a:t>。人的大脑想要了解比赛的进展，就需要了解球在运动场中的位置。对于人来说，这一切显得十分的自然，甚至不需要做任何的思考。在这个场景中，人们的大脑会</a:t>
            </a:r>
            <a:r>
              <a:rPr lang="zh-CN" altLang="en-US" dirty="0">
                <a:solidFill>
                  <a:schemeClr val="accent6">
                    <a:lumMod val="75000"/>
                  </a:schemeClr>
                </a:solidFill>
              </a:rPr>
              <a:t>自动地</a:t>
            </a:r>
            <a:r>
              <a:rPr lang="zh-CN" altLang="en-US" dirty="0"/>
              <a:t>将显示器上数百万的像素</a:t>
            </a:r>
            <a:r>
              <a:rPr lang="zh-CN" altLang="en-US" dirty="0">
                <a:solidFill>
                  <a:schemeClr val="accent6">
                    <a:lumMod val="75000"/>
                  </a:schemeClr>
                </a:solidFill>
              </a:rPr>
              <a:t>转换</a:t>
            </a:r>
            <a:r>
              <a:rPr lang="zh-CN" altLang="en-US" dirty="0"/>
              <a:t>为一个三维的图像，球就落在这个三维图像的中心，而且其他的区域会被大脑</a:t>
            </a:r>
            <a:r>
              <a:rPr lang="zh-CN" altLang="en-US" dirty="0">
                <a:solidFill>
                  <a:srgbClr val="0000FF"/>
                </a:solidFill>
              </a:rPr>
              <a:t>自然虚化</a:t>
            </a:r>
            <a:r>
              <a:rPr lang="zh-CN" altLang="en-US" dirty="0"/>
              <a:t>，甚至</a:t>
            </a:r>
            <a:r>
              <a:rPr lang="zh-CN" altLang="en-US" dirty="0">
                <a:solidFill>
                  <a:srgbClr val="0000FF"/>
                </a:solidFill>
              </a:rPr>
              <a:t>隐藏</a:t>
            </a:r>
            <a:r>
              <a:rPr lang="en-US" altLang="zh-CN" dirty="0"/>
              <a:t>(</a:t>
            </a:r>
            <a:r>
              <a:rPr lang="zh-CN" altLang="en-US" dirty="0"/>
              <a:t>这就是传说中的绝技：我的眼里只有你）。该图像给出了运动场上球的位置。</a:t>
            </a:r>
            <a:endParaRPr lang="en-US" altLang="zh-CN" dirty="0"/>
          </a:p>
          <a:p>
            <a:pPr marL="0" indent="0">
              <a:buNone/>
            </a:pPr>
            <a:r>
              <a:rPr lang="en-US" altLang="zh-CN" dirty="0"/>
              <a:t>        </a:t>
            </a:r>
            <a:r>
              <a:rPr lang="zh-CN" altLang="en-US" dirty="0"/>
              <a:t>在这个过程中，人的大脑已经自动地将数据从</a:t>
            </a:r>
            <a:r>
              <a:rPr lang="zh-CN" altLang="en-US" dirty="0">
                <a:solidFill>
                  <a:srgbClr val="0000FF"/>
                </a:solidFill>
              </a:rPr>
              <a:t>一百万维</a:t>
            </a:r>
            <a:r>
              <a:rPr lang="zh-CN" altLang="en-US" dirty="0"/>
              <a:t>降至了</a:t>
            </a:r>
            <a:r>
              <a:rPr lang="zh-CN" altLang="en-US" dirty="0">
                <a:solidFill>
                  <a:srgbClr val="0000FF"/>
                </a:solidFill>
              </a:rPr>
              <a:t>三维</a:t>
            </a:r>
            <a:r>
              <a:rPr lang="en-US" altLang="zh-CN" dirty="0"/>
              <a:t>(</a:t>
            </a:r>
            <a:r>
              <a:rPr lang="en-US" altLang="zh-CN" dirty="0" err="1"/>
              <a:t>x,y,z</a:t>
            </a:r>
            <a:r>
              <a:rPr lang="zh-CN" altLang="en-US" dirty="0"/>
              <a:t>三个轴方向</a:t>
            </a:r>
            <a:r>
              <a:rPr lang="en-US" altLang="zh-CN" dirty="0"/>
              <a:t>).</a:t>
            </a:r>
            <a:endParaRPr lang="zh-CN" altLang="en-US" dirty="0"/>
          </a:p>
        </p:txBody>
      </p:sp>
    </p:spTree>
    <p:extLst>
      <p:ext uri="{BB962C8B-B14F-4D97-AF65-F5344CB8AC3E}">
        <p14:creationId xmlns:p14="http://schemas.microsoft.com/office/powerpoint/2010/main" val="412924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30000"/>
              </a:lnSpc>
              <a:buNone/>
            </a:pPr>
            <a:r>
              <a:rPr lang="en-US" altLang="zh-CN" dirty="0"/>
              <a:t>        </a:t>
            </a:r>
            <a:r>
              <a:rPr lang="en-US" altLang="zh-CN" b="1" dirty="0">
                <a:solidFill>
                  <a:srgbClr val="0000FF"/>
                </a:solidFill>
              </a:rPr>
              <a:t>K-means</a:t>
            </a:r>
            <a:r>
              <a:rPr lang="zh-CN" altLang="en-US" b="1" dirty="0">
                <a:solidFill>
                  <a:srgbClr val="0000FF"/>
                </a:solidFill>
              </a:rPr>
              <a:t>算法</a:t>
            </a:r>
            <a:r>
              <a:rPr lang="zh-CN" altLang="en-US" dirty="0"/>
              <a:t>中的 </a:t>
            </a:r>
            <a:r>
              <a:rPr lang="en-US" altLang="zh-CN" i="1" dirty="0">
                <a:solidFill>
                  <a:srgbClr val="FF0000"/>
                </a:solidFill>
              </a:rPr>
              <a:t>k</a:t>
            </a:r>
            <a:r>
              <a:rPr lang="en-US" altLang="zh-CN" dirty="0"/>
              <a:t> </a:t>
            </a:r>
            <a:r>
              <a:rPr lang="zh-CN" altLang="en-US" dirty="0"/>
              <a:t>代表类簇个数，</a:t>
            </a:r>
            <a:r>
              <a:rPr lang="en-US" altLang="zh-CN" dirty="0">
                <a:solidFill>
                  <a:srgbClr val="FF0000"/>
                </a:solidFill>
              </a:rPr>
              <a:t>means</a:t>
            </a:r>
            <a:r>
              <a:rPr lang="en-US" altLang="zh-CN" dirty="0"/>
              <a:t> </a:t>
            </a:r>
            <a:r>
              <a:rPr lang="zh-CN" altLang="en-US" dirty="0"/>
              <a:t>代表类簇内数据对象的均值（这种均值是一种对类簇中心的描述），因此，</a:t>
            </a:r>
            <a:r>
              <a:rPr lang="en-US" altLang="zh-CN" dirty="0"/>
              <a:t>k-means</a:t>
            </a:r>
            <a:r>
              <a:rPr lang="zh-CN" altLang="en-US" dirty="0"/>
              <a:t>算法又称为</a:t>
            </a:r>
            <a:r>
              <a:rPr lang="en-US" altLang="zh-CN" b="1" i="1" dirty="0">
                <a:solidFill>
                  <a:srgbClr val="FF0000"/>
                </a:solidFill>
              </a:rPr>
              <a:t>k-</a:t>
            </a:r>
            <a:r>
              <a:rPr lang="zh-CN" altLang="en-US" b="1" i="1" dirty="0">
                <a:solidFill>
                  <a:srgbClr val="FF0000"/>
                </a:solidFill>
              </a:rPr>
              <a:t>均值 </a:t>
            </a:r>
            <a:r>
              <a:rPr lang="zh-CN" altLang="en-US" dirty="0"/>
              <a:t>算法。</a:t>
            </a:r>
            <a:r>
              <a:rPr lang="en-US" altLang="zh-CN" dirty="0"/>
              <a:t>k-means</a:t>
            </a:r>
            <a:r>
              <a:rPr lang="zh-CN" altLang="en-US" dirty="0"/>
              <a:t>算法是一种基于划分的聚类算法，以</a:t>
            </a:r>
            <a:r>
              <a:rPr lang="zh-CN" altLang="en-US" dirty="0">
                <a:solidFill>
                  <a:srgbClr val="FF0000"/>
                </a:solidFill>
              </a:rPr>
              <a:t>距离</a:t>
            </a:r>
            <a:r>
              <a:rPr lang="zh-CN" altLang="en-US" dirty="0"/>
              <a:t>作为数据对象间</a:t>
            </a:r>
            <a:r>
              <a:rPr lang="zh-CN" altLang="en-US" dirty="0">
                <a:solidFill>
                  <a:srgbClr val="0000FF"/>
                </a:solidFill>
              </a:rPr>
              <a:t>相似性度量</a:t>
            </a:r>
            <a:r>
              <a:rPr lang="zh-CN" altLang="en-US" dirty="0"/>
              <a:t>的标准，即数据对象间的距离越小，则它们的相似性越高，它们越有可能在同一个类簇。</a:t>
            </a:r>
          </a:p>
          <a:p>
            <a:pPr marL="0" indent="0">
              <a:lnSpc>
                <a:spcPct val="130000"/>
              </a:lnSpc>
              <a:buNone/>
            </a:pPr>
            <a:r>
              <a:rPr lang="zh-CN" altLang="en-US" dirty="0"/>
              <a:t>        数据对象间距离的计算有很多种，</a:t>
            </a:r>
            <a:r>
              <a:rPr lang="en-US" altLang="zh-CN" dirty="0"/>
              <a:t>k-means</a:t>
            </a:r>
            <a:r>
              <a:rPr lang="zh-CN" altLang="en-US" dirty="0"/>
              <a:t>算法通常采用</a:t>
            </a:r>
            <a:r>
              <a:rPr lang="zh-CN" altLang="en-US" b="1" dirty="0"/>
              <a:t>欧氏距离</a:t>
            </a:r>
            <a:r>
              <a:rPr lang="zh-CN" altLang="en-US" dirty="0"/>
              <a:t>来计算数据对象间的距离。算法详细的流程描述如下：</a:t>
            </a:r>
          </a:p>
          <a:p>
            <a:pPr marL="855000" lvl="1" indent="-457200">
              <a:lnSpc>
                <a:spcPct val="130000"/>
              </a:lnSpc>
              <a:buFont typeface="+mj-lt"/>
              <a:buAutoNum type="arabicPeriod"/>
            </a:pPr>
            <a:r>
              <a:rPr lang="zh-CN" altLang="en-US" dirty="0"/>
              <a:t>随机选定</a:t>
            </a:r>
            <a:r>
              <a:rPr lang="en-US" altLang="zh-CN" i="1" dirty="0">
                <a:solidFill>
                  <a:srgbClr val="0000FF"/>
                </a:solidFill>
              </a:rPr>
              <a:t>n</a:t>
            </a:r>
            <a:r>
              <a:rPr lang="zh-CN" altLang="en-US" dirty="0">
                <a:solidFill>
                  <a:srgbClr val="0000FF"/>
                </a:solidFill>
              </a:rPr>
              <a:t>个聚类中心</a:t>
            </a:r>
          </a:p>
          <a:p>
            <a:pPr marL="855000" lvl="1" indent="-457200">
              <a:lnSpc>
                <a:spcPct val="130000"/>
              </a:lnSpc>
              <a:buFont typeface="+mj-lt"/>
              <a:buAutoNum type="arabicPeriod"/>
            </a:pPr>
            <a:r>
              <a:rPr lang="zh-CN" altLang="en-US" dirty="0"/>
              <a:t>计算每个样本与这</a:t>
            </a:r>
            <a:r>
              <a:rPr lang="en-US" altLang="zh-CN" i="1" dirty="0">
                <a:solidFill>
                  <a:srgbClr val="0000FF"/>
                </a:solidFill>
              </a:rPr>
              <a:t>n</a:t>
            </a:r>
            <a:r>
              <a:rPr lang="zh-CN" altLang="en-US" dirty="0"/>
              <a:t>个聚类中心的</a:t>
            </a:r>
            <a:r>
              <a:rPr lang="zh-CN" altLang="en-US" dirty="0">
                <a:solidFill>
                  <a:srgbClr val="0000FF"/>
                </a:solidFill>
              </a:rPr>
              <a:t>距离</a:t>
            </a:r>
          </a:p>
          <a:p>
            <a:pPr marL="855000" lvl="1" indent="-457200">
              <a:lnSpc>
                <a:spcPct val="130000"/>
              </a:lnSpc>
              <a:buFont typeface="+mj-lt"/>
              <a:buAutoNum type="arabicPeriod"/>
            </a:pPr>
            <a:r>
              <a:rPr lang="zh-CN" altLang="en-US" dirty="0"/>
              <a:t>将样本</a:t>
            </a:r>
            <a:r>
              <a:rPr lang="zh-CN" altLang="en-US" dirty="0">
                <a:solidFill>
                  <a:srgbClr val="0000FF"/>
                </a:solidFill>
              </a:rPr>
              <a:t>划分</a:t>
            </a:r>
            <a:r>
              <a:rPr lang="zh-CN" altLang="en-US" dirty="0"/>
              <a:t>至最近的聚类中心所在的类</a:t>
            </a:r>
          </a:p>
          <a:p>
            <a:pPr marL="855000" lvl="1" indent="-457200">
              <a:lnSpc>
                <a:spcPct val="130000"/>
              </a:lnSpc>
              <a:buFont typeface="+mj-lt"/>
              <a:buAutoNum type="arabicPeriod"/>
            </a:pPr>
            <a:r>
              <a:rPr lang="zh-CN" altLang="en-US" dirty="0">
                <a:solidFill>
                  <a:srgbClr val="0000FF"/>
                </a:solidFill>
              </a:rPr>
              <a:t>更新</a:t>
            </a:r>
            <a:r>
              <a:rPr lang="zh-CN" altLang="en-US" dirty="0"/>
              <a:t>所有聚类中心，并计算误差</a:t>
            </a:r>
          </a:p>
          <a:p>
            <a:pPr marL="855000" lvl="1" indent="-457200">
              <a:lnSpc>
                <a:spcPct val="130000"/>
              </a:lnSpc>
              <a:buFont typeface="+mj-lt"/>
              <a:buAutoNum type="arabicPeriod"/>
            </a:pPr>
            <a:r>
              <a:rPr lang="zh-CN" altLang="en-US" dirty="0"/>
              <a:t>重新</a:t>
            </a:r>
            <a:r>
              <a:rPr lang="zh-CN" altLang="en-US" dirty="0">
                <a:solidFill>
                  <a:srgbClr val="0000FF"/>
                </a:solidFill>
              </a:rPr>
              <a:t>迭代</a:t>
            </a:r>
            <a:r>
              <a:rPr lang="zh-CN" altLang="en-US" dirty="0"/>
              <a:t>执行</a:t>
            </a:r>
            <a:r>
              <a:rPr lang="en-US" altLang="zh-CN" dirty="0"/>
              <a:t>2-4</a:t>
            </a:r>
            <a:endParaRPr lang="zh-CN" altLang="en-US" dirty="0"/>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 </a:t>
            </a:r>
            <a:r>
              <a:rPr lang="en-US" altLang="zh-CN" dirty="0"/>
              <a:t>- K</a:t>
            </a:r>
            <a:r>
              <a:rPr lang="zh-CN" altLang="en-US" dirty="0"/>
              <a:t>均值聚类算法（</a:t>
            </a:r>
            <a:r>
              <a:rPr lang="en-US" altLang="zh-CN" dirty="0"/>
              <a:t>K-Means</a:t>
            </a:r>
            <a:r>
              <a:rPr lang="zh-CN" altLang="en-US" dirty="0"/>
              <a:t>）</a:t>
            </a:r>
          </a:p>
        </p:txBody>
      </p:sp>
    </p:spTree>
    <p:extLst>
      <p:ext uri="{BB962C8B-B14F-4D97-AF65-F5344CB8AC3E}">
        <p14:creationId xmlns:p14="http://schemas.microsoft.com/office/powerpoint/2010/main" val="41504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000"/>
                                        <p:tgtEl>
                                          <p:spTgt spid="2">
                                            <p:txEl>
                                              <p:pRg st="2" end="2"/>
                                            </p:txEl>
                                          </p:spTgt>
                                        </p:tgtEl>
                                      </p:cBhvr>
                                    </p:animEffect>
                                    <p:anim calcmode="lin" valueType="num">
                                      <p:cBhvr>
                                        <p:cTn id="2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1000"/>
                                        <p:tgtEl>
                                          <p:spTgt spid="2">
                                            <p:txEl>
                                              <p:pRg st="4" end="4"/>
                                            </p:txEl>
                                          </p:spTgt>
                                        </p:tgtEl>
                                      </p:cBhvr>
                                    </p:animEffect>
                                    <p:anim calcmode="lin" valueType="num">
                                      <p:cBhvr>
                                        <p:cTn id="3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fade">
                                      <p:cBhvr>
                                        <p:cTn id="38" dur="1000"/>
                                        <p:tgtEl>
                                          <p:spTgt spid="2">
                                            <p:txEl>
                                              <p:pRg st="5" end="5"/>
                                            </p:txEl>
                                          </p:spTgt>
                                        </p:tgtEl>
                                      </p:cBhvr>
                                    </p:animEffect>
                                    <p:anim calcmode="lin" valueType="num">
                                      <p:cBhvr>
                                        <p:cTn id="3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42" presetClass="entr" presetSubtype="0" fill="hold" nodeType="after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fade">
                                      <p:cBhvr>
                                        <p:cTn id="44" dur="1000"/>
                                        <p:tgtEl>
                                          <p:spTgt spid="2">
                                            <p:txEl>
                                              <p:pRg st="6" end="6"/>
                                            </p:txEl>
                                          </p:spTgt>
                                        </p:tgtEl>
                                      </p:cBhvr>
                                    </p:animEffect>
                                    <p:anim calcmode="lin" valueType="num">
                                      <p:cBhvr>
                                        <p:cTn id="4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en-US" altLang="zh-CN" b="1" dirty="0"/>
              <a:t>k-means</a:t>
            </a:r>
            <a:r>
              <a:rPr lang="zh-CN" altLang="en-US" b="1" dirty="0"/>
              <a:t>算法优缺点分析</a:t>
            </a:r>
          </a:p>
          <a:p>
            <a:pPr>
              <a:lnSpc>
                <a:spcPct val="150000"/>
              </a:lnSpc>
            </a:pPr>
            <a:r>
              <a:rPr lang="zh-CN" altLang="en-US" b="1" dirty="0"/>
              <a:t>优点</a:t>
            </a:r>
            <a:r>
              <a:rPr lang="zh-CN" altLang="en-US" dirty="0"/>
              <a:t>： 算法简单易实现；</a:t>
            </a:r>
          </a:p>
          <a:p>
            <a:pPr>
              <a:lnSpc>
                <a:spcPct val="150000"/>
              </a:lnSpc>
            </a:pPr>
            <a:r>
              <a:rPr lang="zh-CN" altLang="en-US" b="1" dirty="0"/>
              <a:t>缺点</a:t>
            </a:r>
            <a:r>
              <a:rPr lang="zh-CN" altLang="en-US" dirty="0"/>
              <a:t>：</a:t>
            </a:r>
          </a:p>
          <a:p>
            <a:pPr lvl="1">
              <a:lnSpc>
                <a:spcPct val="150000"/>
              </a:lnSpc>
            </a:pPr>
            <a:r>
              <a:rPr lang="zh-CN" altLang="en-US" dirty="0"/>
              <a:t>需要用户事先指定类簇个数；</a:t>
            </a:r>
          </a:p>
          <a:p>
            <a:pPr lvl="1">
              <a:lnSpc>
                <a:spcPct val="150000"/>
              </a:lnSpc>
            </a:pPr>
            <a:r>
              <a:rPr lang="zh-CN" altLang="en-US" dirty="0"/>
              <a:t>聚类结果对初始类簇中心的选取较为敏感；</a:t>
            </a:r>
          </a:p>
          <a:p>
            <a:pPr lvl="1">
              <a:lnSpc>
                <a:spcPct val="150000"/>
              </a:lnSpc>
            </a:pPr>
            <a:r>
              <a:rPr lang="zh-CN" altLang="en-US" dirty="0"/>
              <a:t>容易陷入局部最优；</a:t>
            </a:r>
          </a:p>
          <a:p>
            <a:pPr lvl="1">
              <a:lnSpc>
                <a:spcPct val="150000"/>
              </a:lnSpc>
            </a:pPr>
            <a:r>
              <a:rPr lang="zh-CN" altLang="en-US" dirty="0"/>
              <a:t>在大规模数据集上收敛较慢</a:t>
            </a:r>
          </a:p>
          <a:p>
            <a:pPr marL="0" indent="0">
              <a:lnSpc>
                <a:spcPct val="150000"/>
              </a:lnSpc>
              <a:buNone/>
            </a:pPr>
            <a:endParaRPr lang="zh-CN" altLang="en-US" dirty="0"/>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 </a:t>
            </a:r>
            <a:r>
              <a:rPr lang="en-US" altLang="zh-CN" dirty="0"/>
              <a:t>- K</a:t>
            </a:r>
            <a:r>
              <a:rPr lang="zh-CN" altLang="en-US" dirty="0"/>
              <a:t>均值聚类算法（</a:t>
            </a:r>
            <a:r>
              <a:rPr lang="en-US" altLang="zh-CN" dirty="0"/>
              <a:t>K-Means</a:t>
            </a:r>
            <a:r>
              <a:rPr lang="zh-CN" altLang="en-US" dirty="0"/>
              <a:t>）</a:t>
            </a:r>
          </a:p>
        </p:txBody>
      </p:sp>
    </p:spTree>
    <p:extLst>
      <p:ext uri="{BB962C8B-B14F-4D97-AF65-F5344CB8AC3E}">
        <p14:creationId xmlns:p14="http://schemas.microsoft.com/office/powerpoint/2010/main" val="114133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1000"/>
                                        <p:tgtEl>
                                          <p:spTgt spid="2">
                                            <p:txEl>
                                              <p:pRg st="5" end="5"/>
                                            </p:txEl>
                                          </p:spTgt>
                                        </p:tgtEl>
                                      </p:cBhvr>
                                    </p:animEffect>
                                    <p:anim calcmode="lin" valueType="num">
                                      <p:cBhvr>
                                        <p:cTn id="3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zh-CN" altLang="en-US" b="1" dirty="0"/>
              <a:t>        凝聚：</a:t>
            </a:r>
            <a:r>
              <a:rPr lang="zh-CN" altLang="en-US" dirty="0"/>
              <a:t>算法初始时，将每个点作为一个簇，每一步合并两个</a:t>
            </a:r>
            <a:r>
              <a:rPr lang="zh-CN" altLang="en-US" dirty="0">
                <a:solidFill>
                  <a:srgbClr val="0000FF"/>
                </a:solidFill>
              </a:rPr>
              <a:t>最接近</a:t>
            </a:r>
            <a:r>
              <a:rPr lang="zh-CN" altLang="en-US" dirty="0"/>
              <a:t>的簇。另外即使到最后，对于</a:t>
            </a:r>
            <a:r>
              <a:rPr lang="zh-CN" altLang="en-US" dirty="0">
                <a:solidFill>
                  <a:srgbClr val="FF0000"/>
                </a:solidFill>
              </a:rPr>
              <a:t>噪音点</a:t>
            </a:r>
            <a:r>
              <a:rPr lang="zh-CN" altLang="en-US" dirty="0"/>
              <a:t>或是</a:t>
            </a:r>
            <a:r>
              <a:rPr lang="zh-CN" altLang="en-US" dirty="0">
                <a:solidFill>
                  <a:srgbClr val="FF0000"/>
                </a:solidFill>
              </a:rPr>
              <a:t>离群点</a:t>
            </a:r>
            <a:r>
              <a:rPr lang="zh-CN" altLang="en-US" dirty="0"/>
              <a:t>也往往还是各占一簇的，除非过度合并。对于这里的最接近，有下面三种定义：</a:t>
            </a:r>
          </a:p>
          <a:p>
            <a:pPr>
              <a:lnSpc>
                <a:spcPct val="150000"/>
              </a:lnSpc>
            </a:pPr>
            <a:r>
              <a:rPr lang="zh-CN" altLang="en-US" b="1" dirty="0"/>
              <a:t>单链</a:t>
            </a:r>
            <a:r>
              <a:rPr lang="en-US" altLang="zh-CN" b="1" dirty="0"/>
              <a:t>(MIN): </a:t>
            </a:r>
            <a:r>
              <a:rPr lang="zh-CN" altLang="en-US" dirty="0"/>
              <a:t>定义簇的邻近度为不同两个簇的两个最近的点之间的距离。</a:t>
            </a:r>
          </a:p>
          <a:p>
            <a:pPr>
              <a:lnSpc>
                <a:spcPct val="150000"/>
              </a:lnSpc>
            </a:pPr>
            <a:r>
              <a:rPr lang="zh-CN" altLang="en-US" b="1" dirty="0"/>
              <a:t>全链</a:t>
            </a:r>
            <a:r>
              <a:rPr lang="en-US" altLang="zh-CN" b="1" dirty="0"/>
              <a:t>(MAX):</a:t>
            </a:r>
            <a:r>
              <a:rPr lang="zh-CN" altLang="en-US" dirty="0"/>
              <a:t>定义簇的邻近度为不同两个簇的两个最远的点之间的距离。</a:t>
            </a:r>
          </a:p>
          <a:p>
            <a:pPr>
              <a:lnSpc>
                <a:spcPct val="150000"/>
              </a:lnSpc>
            </a:pPr>
            <a:r>
              <a:rPr lang="zh-CN" altLang="en-US" b="1" dirty="0"/>
              <a:t>组平均：</a:t>
            </a:r>
            <a:r>
              <a:rPr lang="zh-CN" altLang="en-US" dirty="0"/>
              <a:t>定义簇的邻近度为取自两个不同簇的所有点对邻近度的平均值。</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 </a:t>
            </a:r>
            <a:r>
              <a:rPr lang="en-US" altLang="zh-CN" dirty="0"/>
              <a:t>- </a:t>
            </a:r>
            <a:r>
              <a:rPr lang="zh-CN" altLang="en-US" dirty="0"/>
              <a:t>凝聚聚类算法</a:t>
            </a:r>
          </a:p>
        </p:txBody>
      </p:sp>
    </p:spTree>
    <p:extLst>
      <p:ext uri="{BB962C8B-B14F-4D97-AF65-F5344CB8AC3E}">
        <p14:creationId xmlns:p14="http://schemas.microsoft.com/office/powerpoint/2010/main" val="372201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en-US" altLang="zh-CN" b="1" dirty="0"/>
              <a:t>DBSCAN</a:t>
            </a:r>
            <a:r>
              <a:rPr lang="zh-CN" altLang="en-US" dirty="0"/>
              <a:t>：全称</a:t>
            </a:r>
            <a:r>
              <a:rPr lang="zh-CN" altLang="en-US" dirty="0">
                <a:solidFill>
                  <a:srgbClr val="0000FF"/>
                </a:solidFill>
              </a:rPr>
              <a:t>基于密度的有噪声应用空间聚类</a:t>
            </a:r>
            <a:r>
              <a:rPr lang="zh-CN" altLang="en-US" dirty="0"/>
              <a:t>（</a:t>
            </a:r>
            <a:r>
              <a:rPr lang="en-US" altLang="zh-CN" b="1" dirty="0"/>
              <a:t>D</a:t>
            </a:r>
            <a:r>
              <a:rPr lang="en-US" altLang="zh-CN" dirty="0"/>
              <a:t>ensity-</a:t>
            </a:r>
            <a:r>
              <a:rPr lang="en-US" altLang="zh-CN" b="1" dirty="0"/>
              <a:t>B</a:t>
            </a:r>
            <a:r>
              <a:rPr lang="en-US" altLang="zh-CN" dirty="0"/>
              <a:t>ased </a:t>
            </a:r>
            <a:r>
              <a:rPr lang="en-US" altLang="zh-CN" b="1" dirty="0" err="1"/>
              <a:t>S</a:t>
            </a:r>
            <a:r>
              <a:rPr lang="en-US" altLang="zh-CN" dirty="0" err="1"/>
              <a:t>ppatial</a:t>
            </a:r>
            <a:r>
              <a:rPr lang="en-US" altLang="zh-CN" dirty="0"/>
              <a:t> </a:t>
            </a:r>
            <a:r>
              <a:rPr lang="en-US" altLang="zh-CN" b="1" dirty="0"/>
              <a:t>C</a:t>
            </a:r>
            <a:r>
              <a:rPr lang="en-US" altLang="zh-CN" dirty="0"/>
              <a:t>lustering of </a:t>
            </a:r>
            <a:r>
              <a:rPr lang="en-US" altLang="zh-CN" b="1" dirty="0"/>
              <a:t>A</a:t>
            </a:r>
            <a:r>
              <a:rPr lang="en-US" altLang="zh-CN" dirty="0"/>
              <a:t>pplications with </a:t>
            </a:r>
            <a:r>
              <a:rPr lang="en-US" altLang="zh-CN" b="1" dirty="0"/>
              <a:t>N</a:t>
            </a:r>
            <a:r>
              <a:rPr lang="en-US" altLang="zh-CN" dirty="0"/>
              <a:t>oise</a:t>
            </a:r>
            <a:r>
              <a:rPr lang="zh-CN" altLang="en-US" dirty="0"/>
              <a:t>），它是一种简单的、基于密度的聚类算法。</a:t>
            </a:r>
            <a:r>
              <a:rPr lang="en-US" altLang="zh-CN" b="1" dirty="0"/>
              <a:t>DBSCAN</a:t>
            </a:r>
            <a:r>
              <a:rPr lang="zh-CN" altLang="en-US" dirty="0"/>
              <a:t>使用</a:t>
            </a:r>
            <a:r>
              <a:rPr lang="zh-CN" altLang="en-US" dirty="0">
                <a:solidFill>
                  <a:srgbClr val="FF0000"/>
                </a:solidFill>
              </a:rPr>
              <a:t>基于中心</a:t>
            </a:r>
            <a:r>
              <a:rPr lang="zh-CN" altLang="en-US" dirty="0"/>
              <a:t>的方法，每个数据点的</a:t>
            </a:r>
            <a:r>
              <a:rPr lang="zh-CN" altLang="en-US" dirty="0">
                <a:solidFill>
                  <a:srgbClr val="FF0000"/>
                </a:solidFill>
              </a:rPr>
              <a:t>密度</a:t>
            </a:r>
            <a:r>
              <a:rPr lang="zh-CN" altLang="en-US" dirty="0"/>
              <a:t>通过对以“</a:t>
            </a:r>
            <a:r>
              <a:rPr lang="zh-CN" altLang="en-US" dirty="0">
                <a:solidFill>
                  <a:srgbClr val="0000FF"/>
                </a:solidFill>
              </a:rPr>
              <a:t>该点为中心，</a:t>
            </a:r>
            <a:r>
              <a:rPr lang="zh-CN" altLang="en-US" dirty="0"/>
              <a:t>以边长为</a:t>
            </a:r>
            <a:r>
              <a:rPr lang="en-US" altLang="zh-CN" dirty="0">
                <a:solidFill>
                  <a:srgbClr val="0000FF"/>
                </a:solidFill>
              </a:rPr>
              <a:t>2eps</a:t>
            </a:r>
            <a:r>
              <a:rPr lang="zh-CN" altLang="en-US" dirty="0">
                <a:solidFill>
                  <a:srgbClr val="0000FF"/>
                </a:solidFill>
              </a:rPr>
              <a:t>”</a:t>
            </a:r>
            <a:r>
              <a:rPr lang="zh-CN" altLang="en-US" dirty="0"/>
              <a:t>的网格</a:t>
            </a:r>
            <a:r>
              <a:rPr lang="en-US" altLang="zh-CN" dirty="0"/>
              <a:t>(</a:t>
            </a:r>
            <a:r>
              <a:rPr lang="zh-CN" altLang="en-US" dirty="0">
                <a:solidFill>
                  <a:srgbClr val="FF0000"/>
                </a:solidFill>
              </a:rPr>
              <a:t>邻域</a:t>
            </a:r>
            <a:r>
              <a:rPr lang="en-US" altLang="zh-CN" dirty="0"/>
              <a:t>)</a:t>
            </a:r>
            <a:r>
              <a:rPr lang="zh-CN" altLang="en-US" dirty="0"/>
              <a:t>内的</a:t>
            </a:r>
            <a:r>
              <a:rPr lang="zh-CN" altLang="en-US" dirty="0">
                <a:solidFill>
                  <a:schemeClr val="accent6">
                    <a:lumMod val="75000"/>
                  </a:schemeClr>
                </a:solidFill>
              </a:rPr>
              <a:t>其他数据点的个数</a:t>
            </a:r>
            <a:r>
              <a:rPr lang="zh-CN" altLang="en-US" dirty="0"/>
              <a:t>来度量。</a:t>
            </a:r>
            <a:endParaRPr lang="en-US" altLang="zh-CN" dirty="0"/>
          </a:p>
          <a:p>
            <a:pPr marL="0" indent="0">
              <a:lnSpc>
                <a:spcPct val="150000"/>
              </a:lnSpc>
              <a:buNone/>
            </a:pPr>
            <a:r>
              <a:rPr lang="en-US" altLang="zh-CN" dirty="0"/>
              <a:t>       </a:t>
            </a:r>
            <a:r>
              <a:rPr lang="zh-CN" altLang="en-US" dirty="0"/>
              <a:t>简单的说，它会通过对特征空间内的密度进行检测，</a:t>
            </a:r>
            <a:r>
              <a:rPr lang="zh-CN" altLang="en-US" dirty="0">
                <a:solidFill>
                  <a:srgbClr val="0000FF"/>
                </a:solidFill>
              </a:rPr>
              <a:t>密度大的地方，</a:t>
            </a:r>
            <a:r>
              <a:rPr lang="en-US" altLang="zh-CN" dirty="0">
                <a:solidFill>
                  <a:srgbClr val="0000FF"/>
                </a:solidFill>
              </a:rPr>
              <a:t>DBSCAN</a:t>
            </a:r>
            <a:r>
              <a:rPr lang="zh-CN" altLang="en-US" dirty="0">
                <a:solidFill>
                  <a:srgbClr val="0000FF"/>
                </a:solidFill>
              </a:rPr>
              <a:t>认为是一个类</a:t>
            </a:r>
            <a:r>
              <a:rPr lang="zh-CN" altLang="en-US" dirty="0"/>
              <a:t>；而</a:t>
            </a:r>
            <a:r>
              <a:rPr lang="zh-CN" altLang="en-US" dirty="0">
                <a:solidFill>
                  <a:schemeClr val="accent6">
                    <a:lumMod val="75000"/>
                  </a:schemeClr>
                </a:solidFill>
              </a:rPr>
              <a:t>密度相对较小的区域会认为存在一个分界线</a:t>
            </a:r>
            <a:r>
              <a:rPr lang="zh-CN" altLang="en-US" dirty="0"/>
              <a:t>。基于这样的工作机制，</a:t>
            </a:r>
            <a:r>
              <a:rPr lang="en-US" altLang="zh-CN" b="1" dirty="0"/>
              <a:t>DBSCAN</a:t>
            </a:r>
            <a:r>
              <a:rPr lang="zh-CN" altLang="en-US" dirty="0"/>
              <a:t>不需要像</a:t>
            </a:r>
            <a:r>
              <a:rPr lang="en-US" altLang="zh-CN" b="1" dirty="0"/>
              <a:t>K-Means</a:t>
            </a:r>
            <a:r>
              <a:rPr lang="zh-CN" altLang="en-US" dirty="0"/>
              <a:t>和</a:t>
            </a:r>
            <a:r>
              <a:rPr lang="zh-CN" altLang="en-US" b="1" dirty="0"/>
              <a:t>凝聚聚类</a:t>
            </a:r>
            <a:r>
              <a:rPr lang="zh-CN" altLang="en-US" dirty="0"/>
              <a:t>算法一样，一开始指定聚类的数量</a:t>
            </a:r>
            <a:r>
              <a:rPr lang="en-US" altLang="zh-CN" i="1" dirty="0" err="1">
                <a:solidFill>
                  <a:srgbClr val="FF0000"/>
                </a:solidFill>
              </a:rPr>
              <a:t>n_clusters</a:t>
            </a:r>
            <a:r>
              <a:rPr lang="zh-CN" altLang="en-US" dirty="0"/>
              <a:t>，而是根据算法的执行</a:t>
            </a:r>
            <a:r>
              <a:rPr lang="zh-CN" altLang="en-US" i="1" dirty="0">
                <a:solidFill>
                  <a:schemeClr val="accent6">
                    <a:lumMod val="75000"/>
                  </a:schemeClr>
                </a:solidFill>
              </a:rPr>
              <a:t>（依据密度参数</a:t>
            </a:r>
            <a:r>
              <a:rPr lang="en-US" altLang="zh-CN" i="1" dirty="0">
                <a:solidFill>
                  <a:schemeClr val="accent6">
                    <a:lumMod val="75000"/>
                  </a:schemeClr>
                </a:solidFill>
              </a:rPr>
              <a:t>eps</a:t>
            </a:r>
            <a:r>
              <a:rPr lang="zh-CN" altLang="en-US" i="1" dirty="0">
                <a:solidFill>
                  <a:schemeClr val="accent6">
                    <a:lumMod val="75000"/>
                  </a:schemeClr>
                </a:solidFill>
              </a:rPr>
              <a:t>和</a:t>
            </a:r>
            <a:r>
              <a:rPr lang="en-US" altLang="zh-CN" i="1" dirty="0" err="1">
                <a:solidFill>
                  <a:schemeClr val="accent6">
                    <a:lumMod val="75000"/>
                  </a:schemeClr>
                </a:solidFill>
              </a:rPr>
              <a:t>min_samples</a:t>
            </a:r>
            <a:r>
              <a:rPr lang="en-US" altLang="zh-CN" i="1" dirty="0">
                <a:solidFill>
                  <a:schemeClr val="accent6">
                    <a:lumMod val="75000"/>
                  </a:schemeClr>
                </a:solidFill>
              </a:rPr>
              <a:t>)</a:t>
            </a:r>
            <a:r>
              <a:rPr lang="zh-CN" altLang="en-US" dirty="0">
                <a:solidFill>
                  <a:srgbClr val="0000FF"/>
                </a:solidFill>
              </a:rPr>
              <a:t>自动确定</a:t>
            </a:r>
            <a:r>
              <a:rPr lang="zh-CN" altLang="en-US" dirty="0"/>
              <a:t>类别的数量。</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 </a:t>
            </a:r>
            <a:r>
              <a:rPr lang="en-US" altLang="zh-CN" dirty="0"/>
              <a:t>- DBSCAN</a:t>
            </a:r>
            <a:r>
              <a:rPr lang="zh-CN" altLang="en-US" dirty="0"/>
              <a:t>算法</a:t>
            </a:r>
          </a:p>
        </p:txBody>
      </p:sp>
    </p:spTree>
    <p:extLst>
      <p:ext uri="{BB962C8B-B14F-4D97-AF65-F5344CB8AC3E}">
        <p14:creationId xmlns:p14="http://schemas.microsoft.com/office/powerpoint/2010/main" val="318892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4850AB-B311-4D8F-A833-DE9906454380}"/>
              </a:ext>
            </a:extLst>
          </p:cNvPr>
          <p:cNvSpPr>
            <a:spLocks noGrp="1"/>
          </p:cNvSpPr>
          <p:nvPr>
            <p:ph sz="quarter" idx="10"/>
          </p:nvPr>
        </p:nvSpPr>
        <p:spPr/>
        <p:txBody>
          <a:bodyPr/>
          <a:lstStyle/>
          <a:p>
            <a:pPr marL="0" indent="0">
              <a:lnSpc>
                <a:spcPct val="150000"/>
              </a:lnSpc>
              <a:buNone/>
            </a:pPr>
            <a:r>
              <a:rPr lang="en-US" altLang="zh-CN" dirty="0"/>
              <a:t>    DBSCAN</a:t>
            </a:r>
            <a:r>
              <a:rPr lang="zh-CN" altLang="en-US" dirty="0"/>
              <a:t>根据密度的不同，将数据点分为三类：</a:t>
            </a:r>
          </a:p>
          <a:p>
            <a:pPr>
              <a:lnSpc>
                <a:spcPct val="150000"/>
              </a:lnSpc>
            </a:pPr>
            <a:r>
              <a:rPr lang="zh-CN" altLang="en-US" b="1" dirty="0"/>
              <a:t>核心点</a:t>
            </a:r>
            <a:r>
              <a:rPr lang="zh-CN" altLang="en-US" dirty="0"/>
              <a:t>：该点在邻域内的密度超过给定的阀值</a:t>
            </a:r>
            <a:r>
              <a:rPr lang="en-US" altLang="zh-CN" dirty="0" err="1"/>
              <a:t>MinPs</a:t>
            </a:r>
            <a:r>
              <a:rPr lang="zh-CN" altLang="en-US" dirty="0"/>
              <a:t>。</a:t>
            </a:r>
          </a:p>
          <a:p>
            <a:pPr>
              <a:lnSpc>
                <a:spcPct val="150000"/>
              </a:lnSpc>
            </a:pPr>
            <a:r>
              <a:rPr lang="zh-CN" altLang="en-US" b="1" dirty="0"/>
              <a:t>边界点</a:t>
            </a:r>
            <a:r>
              <a:rPr lang="zh-CN" altLang="en-US" dirty="0"/>
              <a:t>：该点不是核心点，但是其邻域内包含至少一个核心点。</a:t>
            </a:r>
          </a:p>
          <a:p>
            <a:pPr>
              <a:lnSpc>
                <a:spcPct val="150000"/>
              </a:lnSpc>
            </a:pPr>
            <a:r>
              <a:rPr lang="zh-CN" altLang="en-US" b="1" dirty="0"/>
              <a:t>噪音点</a:t>
            </a:r>
            <a:r>
              <a:rPr lang="zh-CN" altLang="en-US" dirty="0"/>
              <a:t>：不是核心点，也不是边界点。</a:t>
            </a:r>
          </a:p>
          <a:p>
            <a:pPr marL="0" indent="0">
              <a:lnSpc>
                <a:spcPct val="150000"/>
              </a:lnSpc>
              <a:buNone/>
            </a:pPr>
            <a:r>
              <a:rPr lang="zh-CN" altLang="en-US" dirty="0"/>
              <a:t>       </a:t>
            </a:r>
            <a:endParaRPr lang="en-US" altLang="zh-CN" dirty="0"/>
          </a:p>
          <a:p>
            <a:pPr marL="0" indent="0">
              <a:lnSpc>
                <a:spcPct val="150000"/>
              </a:lnSpc>
              <a:buNone/>
            </a:pPr>
            <a:r>
              <a:rPr lang="zh-CN" altLang="en-US" dirty="0"/>
              <a:t> 有了以上对数据点的划分，聚合可以这样进行：</a:t>
            </a:r>
            <a:endParaRPr lang="en-US" altLang="zh-CN" dirty="0"/>
          </a:p>
          <a:p>
            <a:pPr marL="0" indent="0">
              <a:lnSpc>
                <a:spcPct val="150000"/>
              </a:lnSpc>
              <a:buNone/>
            </a:pPr>
            <a:r>
              <a:rPr lang="en-US" altLang="zh-CN" dirty="0"/>
              <a:t>        </a:t>
            </a:r>
            <a:r>
              <a:rPr lang="zh-CN" altLang="en-US" dirty="0"/>
              <a:t>各个</a:t>
            </a:r>
            <a:r>
              <a:rPr lang="zh-CN" altLang="en-US" b="1" dirty="0"/>
              <a:t>核心点</a:t>
            </a:r>
            <a:r>
              <a:rPr lang="zh-CN" altLang="en-US" dirty="0"/>
              <a:t>与其</a:t>
            </a:r>
            <a:r>
              <a:rPr lang="zh-CN" altLang="en-US" b="1" dirty="0"/>
              <a:t>邻域内</a:t>
            </a:r>
            <a:r>
              <a:rPr lang="zh-CN" altLang="en-US" dirty="0"/>
              <a:t>的所有核心点放在同一个簇中，把边界点跟其邻域内的某个核心点放在同一个簇中。</a:t>
            </a:r>
          </a:p>
        </p:txBody>
      </p:sp>
      <p:sp>
        <p:nvSpPr>
          <p:cNvPr id="3" name="标题 2">
            <a:extLst>
              <a:ext uri="{FF2B5EF4-FFF2-40B4-BE49-F238E27FC236}">
                <a16:creationId xmlns:a16="http://schemas.microsoft.com/office/drawing/2014/main" id="{239AD04F-0FA0-4A39-840F-F18E4E2E2A08}"/>
              </a:ext>
            </a:extLst>
          </p:cNvPr>
          <p:cNvSpPr>
            <a:spLocks noGrp="1"/>
          </p:cNvSpPr>
          <p:nvPr>
            <p:ph type="title"/>
          </p:nvPr>
        </p:nvSpPr>
        <p:spPr/>
        <p:txBody>
          <a:bodyPr/>
          <a:lstStyle/>
          <a:p>
            <a:r>
              <a:rPr lang="zh-CN" altLang="en-US" dirty="0"/>
              <a:t>聚类 </a:t>
            </a:r>
            <a:r>
              <a:rPr lang="en-US" altLang="zh-CN" dirty="0"/>
              <a:t>- DBSCAN</a:t>
            </a:r>
            <a:r>
              <a:rPr lang="zh-CN" altLang="en-US" dirty="0"/>
              <a:t>算法</a:t>
            </a:r>
          </a:p>
        </p:txBody>
      </p:sp>
    </p:spTree>
    <p:extLst>
      <p:ext uri="{BB962C8B-B14F-4D97-AF65-F5344CB8AC3E}">
        <p14:creationId xmlns:p14="http://schemas.microsoft.com/office/powerpoint/2010/main" val="190528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1000"/>
                                        <p:tgtEl>
                                          <p:spTgt spid="2">
                                            <p:txEl>
                                              <p:pRg st="5" end="5"/>
                                            </p:txEl>
                                          </p:spTgt>
                                        </p:tgtEl>
                                      </p:cBhvr>
                                    </p:animEffect>
                                    <p:anim calcmode="lin" valueType="num">
                                      <p:cBhvr>
                                        <p:cTn id="3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3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a:t>
            </a:r>
          </a:p>
        </p:txBody>
      </p:sp>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a:xfrm>
            <a:off x="0" y="914400"/>
            <a:ext cx="9144000" cy="5711825"/>
          </a:xfrm>
        </p:spPr>
        <p:txBody>
          <a:bodyPr/>
          <a:lstStyle/>
          <a:p>
            <a:pPr marL="0" indent="0">
              <a:lnSpc>
                <a:spcPct val="150000"/>
              </a:lnSpc>
              <a:buNone/>
            </a:pPr>
            <a:r>
              <a:rPr lang="zh-CN" altLang="en-US" b="1" dirty="0"/>
              <a:t>场景一：</a:t>
            </a:r>
            <a:endParaRPr lang="en-US" altLang="zh-CN" b="1" dirty="0"/>
          </a:p>
          <a:p>
            <a:pPr marL="0" indent="0">
              <a:lnSpc>
                <a:spcPct val="150000"/>
              </a:lnSpc>
              <a:buNone/>
            </a:pPr>
            <a:r>
              <a:rPr lang="zh-CN" altLang="en-US" dirty="0"/>
              <a:t>         在上述比赛的例子中，人们面对的原本是百万像素的数据，但是只有球的三维位置才是最重要的，这就称为</a:t>
            </a:r>
            <a:r>
              <a:rPr lang="zh-CN" altLang="en-US" b="1" dirty="0">
                <a:solidFill>
                  <a:srgbClr val="0000FF"/>
                </a:solidFill>
              </a:rPr>
              <a:t>降维（</a:t>
            </a:r>
            <a:r>
              <a:rPr lang="en-US" altLang="zh-CN" b="1" dirty="0">
                <a:solidFill>
                  <a:srgbClr val="0000FF"/>
                </a:solidFill>
              </a:rPr>
              <a:t>Dimensional Reduction</a:t>
            </a:r>
            <a:r>
              <a:rPr lang="zh-CN" altLang="en-US" b="1" dirty="0">
                <a:solidFill>
                  <a:srgbClr val="0000FF"/>
                </a:solidFill>
              </a:rPr>
              <a:t>）</a:t>
            </a:r>
            <a:r>
              <a:rPr lang="zh-CN" altLang="en-US" dirty="0"/>
              <a:t>。</a:t>
            </a:r>
            <a:endParaRPr lang="en-US" altLang="zh-CN" dirty="0"/>
          </a:p>
          <a:p>
            <a:pPr marL="0" indent="0">
              <a:lnSpc>
                <a:spcPct val="150000"/>
              </a:lnSpc>
              <a:buNone/>
            </a:pPr>
            <a:r>
              <a:rPr lang="en-US" altLang="zh-CN" dirty="0"/>
              <a:t>         </a:t>
            </a:r>
            <a:r>
              <a:rPr lang="zh-CN" altLang="en-US" dirty="0"/>
              <a:t>降维的目的是为了</a:t>
            </a:r>
            <a:r>
              <a:rPr lang="zh-CN" altLang="en-US" dirty="0">
                <a:solidFill>
                  <a:srgbClr val="FF0000"/>
                </a:solidFill>
              </a:rPr>
              <a:t>简化计算</a:t>
            </a:r>
            <a:r>
              <a:rPr lang="zh-CN" altLang="en-US" dirty="0"/>
              <a:t>。</a:t>
            </a:r>
            <a:endParaRPr lang="en-US" altLang="zh-CN" dirty="0"/>
          </a:p>
          <a:p>
            <a:pPr marL="0" indent="0">
              <a:lnSpc>
                <a:spcPct val="150000"/>
              </a:lnSpc>
              <a:buNone/>
            </a:pPr>
            <a:r>
              <a:rPr lang="en-US" altLang="zh-CN" dirty="0"/>
              <a:t>        </a:t>
            </a:r>
            <a:r>
              <a:rPr lang="zh-CN" altLang="en-US" dirty="0"/>
              <a:t>和人一样，对于计算机来说，</a:t>
            </a:r>
            <a:r>
              <a:rPr lang="zh-CN" altLang="en-US" dirty="0">
                <a:solidFill>
                  <a:srgbClr val="0070C0"/>
                </a:solidFill>
              </a:rPr>
              <a:t>更</a:t>
            </a:r>
            <a:r>
              <a:rPr lang="zh-CN" altLang="en-US" dirty="0"/>
              <a:t>简单的数据</a:t>
            </a:r>
            <a:r>
              <a:rPr lang="zh-CN" altLang="en-US" dirty="0">
                <a:solidFill>
                  <a:srgbClr val="0070C0"/>
                </a:solidFill>
              </a:rPr>
              <a:t>更</a:t>
            </a:r>
            <a:r>
              <a:rPr lang="zh-CN" altLang="en-US" dirty="0"/>
              <a:t>便于计算</a:t>
            </a:r>
            <a:r>
              <a:rPr lang="en-US" altLang="zh-CN" dirty="0"/>
              <a:t>.</a:t>
            </a:r>
            <a:endParaRPr lang="zh-CN" altLang="en-US" dirty="0"/>
          </a:p>
        </p:txBody>
      </p:sp>
    </p:spTree>
    <p:extLst>
      <p:ext uri="{BB962C8B-B14F-4D97-AF65-F5344CB8AC3E}">
        <p14:creationId xmlns:p14="http://schemas.microsoft.com/office/powerpoint/2010/main" val="24403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1000"/>
                                        <p:tgtEl>
                                          <p:spTgt spid="8">
                                            <p:txEl>
                                              <p:pRg st="3" end="3"/>
                                            </p:txEl>
                                          </p:spTgt>
                                        </p:tgtEl>
                                      </p:cBhvr>
                                    </p:animEffect>
                                    <p:anim calcmode="lin" valueType="num">
                                      <p:cBhvr>
                                        <p:cTn id="2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a:t>
            </a:r>
          </a:p>
        </p:txBody>
      </p:sp>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a:xfrm>
            <a:off x="0" y="914400"/>
            <a:ext cx="9144000" cy="5711825"/>
          </a:xfrm>
        </p:spPr>
        <p:txBody>
          <a:bodyPr/>
          <a:lstStyle/>
          <a:p>
            <a:pPr marL="0" indent="0">
              <a:lnSpc>
                <a:spcPct val="150000"/>
              </a:lnSpc>
              <a:buNone/>
            </a:pPr>
            <a:r>
              <a:rPr lang="zh-CN" altLang="en-US" b="1" dirty="0"/>
              <a:t>场景二：</a:t>
            </a:r>
            <a:endParaRPr lang="en-US" altLang="zh-CN" b="1" dirty="0"/>
          </a:p>
          <a:p>
            <a:pPr marL="0" indent="0">
              <a:buNone/>
            </a:pPr>
            <a:r>
              <a:rPr lang="zh-CN" altLang="en-US" dirty="0"/>
              <a:t>        假设我们正在玩一款游戏，比如</a:t>
            </a:r>
            <a:r>
              <a:rPr lang="en-US" altLang="zh-CN" dirty="0"/>
              <a:t>: </a:t>
            </a:r>
            <a:r>
              <a:rPr lang="zh-CN" altLang="en-US" dirty="0"/>
              <a:t>王者荣耀或者暗黑破坏神</a:t>
            </a:r>
            <a:r>
              <a:rPr lang="en-US" altLang="zh-CN" dirty="0"/>
              <a:t>III. </a:t>
            </a:r>
            <a:r>
              <a:rPr lang="zh-CN" altLang="en-US" dirty="0"/>
              <a:t>你的人物是一个</a:t>
            </a:r>
            <a:r>
              <a:rPr lang="en-US" altLang="zh-CN" dirty="0"/>
              <a:t>70</a:t>
            </a:r>
            <a:r>
              <a:rPr lang="zh-CN" altLang="en-US" dirty="0"/>
              <a:t>级的魔法师，你的血量是</a:t>
            </a:r>
            <a:r>
              <a:rPr lang="en-US" altLang="zh-CN" dirty="0"/>
              <a:t>56000</a:t>
            </a:r>
            <a:r>
              <a:rPr lang="zh-CN" altLang="en-US" dirty="0"/>
              <a:t>点，魔法值：</a:t>
            </a:r>
            <a:r>
              <a:rPr lang="en-US" altLang="zh-CN" dirty="0"/>
              <a:t>54800</a:t>
            </a:r>
            <a:r>
              <a:rPr lang="zh-CN" altLang="en-US" dirty="0"/>
              <a:t>，力量</a:t>
            </a:r>
            <a:r>
              <a:rPr lang="en-US" altLang="zh-CN" dirty="0"/>
              <a:t>780</a:t>
            </a:r>
            <a:r>
              <a:rPr lang="zh-CN" altLang="en-US" dirty="0"/>
              <a:t>，敏捷</a:t>
            </a:r>
            <a:r>
              <a:rPr lang="en-US" altLang="zh-CN" dirty="0"/>
              <a:t>890</a:t>
            </a:r>
            <a:r>
              <a:rPr lang="zh-CN" altLang="en-US" dirty="0"/>
              <a:t>，火焰抗性：</a:t>
            </a:r>
            <a:r>
              <a:rPr lang="en-US" altLang="zh-CN" dirty="0"/>
              <a:t>56%</a:t>
            </a:r>
            <a:r>
              <a:rPr lang="zh-CN" altLang="en-US" dirty="0"/>
              <a:t>，雷电抗性：</a:t>
            </a:r>
            <a:r>
              <a:rPr lang="en-US" altLang="zh-CN" dirty="0"/>
              <a:t>21%</a:t>
            </a:r>
            <a:r>
              <a:rPr lang="zh-CN" altLang="en-US" dirty="0"/>
              <a:t>，身上全套橙色塔拉夏套装，镶嵌了</a:t>
            </a:r>
            <a:r>
              <a:rPr lang="en-US" altLang="zh-CN" dirty="0"/>
              <a:t>5</a:t>
            </a:r>
            <a:r>
              <a:rPr lang="zh-CN" altLang="en-US" dirty="0"/>
              <a:t>个红色宝石，</a:t>
            </a:r>
            <a:r>
              <a:rPr lang="en-US" altLang="zh-CN" dirty="0"/>
              <a:t>3</a:t>
            </a:r>
            <a:r>
              <a:rPr lang="zh-CN" altLang="en-US" dirty="0"/>
              <a:t>个绿色宝石，</a:t>
            </a:r>
            <a:r>
              <a:rPr lang="en-US" altLang="zh-CN" dirty="0"/>
              <a:t>4</a:t>
            </a:r>
            <a:r>
              <a:rPr lang="zh-CN" altLang="en-US" dirty="0"/>
              <a:t>个紫色宝石，最后有一个</a:t>
            </a:r>
            <a:r>
              <a:rPr lang="en-US" altLang="zh-CN" dirty="0"/>
              <a:t>70</a:t>
            </a:r>
            <a:r>
              <a:rPr lang="zh-CN" altLang="en-US" dirty="0"/>
              <a:t>级的圣殿骑士的护卫。那么，如果你有一个对手，他是</a:t>
            </a:r>
            <a:r>
              <a:rPr lang="en-US" altLang="zh-CN" dirty="0"/>
              <a:t>69</a:t>
            </a:r>
            <a:r>
              <a:rPr lang="zh-CN" altLang="en-US" dirty="0"/>
              <a:t>级的猎魔师，血量是</a:t>
            </a:r>
            <a:r>
              <a:rPr lang="en-US" altLang="zh-CN" dirty="0"/>
              <a:t>60000</a:t>
            </a:r>
            <a:r>
              <a:rPr lang="zh-CN" altLang="en-US" dirty="0"/>
              <a:t>点，魔法值：</a:t>
            </a:r>
            <a:r>
              <a:rPr lang="en-US" altLang="zh-CN" dirty="0"/>
              <a:t>14480</a:t>
            </a:r>
            <a:r>
              <a:rPr lang="zh-CN" altLang="en-US" dirty="0"/>
              <a:t>，敏捷</a:t>
            </a:r>
            <a:r>
              <a:rPr lang="en-US" altLang="zh-CN" dirty="0"/>
              <a:t>19040</a:t>
            </a:r>
            <a:r>
              <a:rPr lang="zh-CN" altLang="en-US" dirty="0"/>
              <a:t>，力量</a:t>
            </a:r>
            <a:r>
              <a:rPr lang="en-US" altLang="zh-CN" dirty="0"/>
              <a:t>3400</a:t>
            </a:r>
            <a:r>
              <a:rPr lang="zh-CN" altLang="en-US" dirty="0"/>
              <a:t>，火焰抗性：</a:t>
            </a:r>
            <a:r>
              <a:rPr lang="en-US" altLang="zh-CN" dirty="0"/>
              <a:t>26%</a:t>
            </a:r>
            <a:r>
              <a:rPr lang="zh-CN" altLang="en-US" dirty="0"/>
              <a:t>，雷电抗性：</a:t>
            </a:r>
            <a:r>
              <a:rPr lang="en-US" altLang="zh-CN" dirty="0"/>
              <a:t>45%</a:t>
            </a:r>
            <a:r>
              <a:rPr lang="zh-CN" altLang="en-US" dirty="0"/>
              <a:t>，身上全套橙色掠夺套装，镶嵌了</a:t>
            </a:r>
            <a:r>
              <a:rPr lang="en-US" altLang="zh-CN" dirty="0"/>
              <a:t>4</a:t>
            </a:r>
            <a:r>
              <a:rPr lang="zh-CN" altLang="en-US" dirty="0"/>
              <a:t>个红色宝石，</a:t>
            </a:r>
            <a:r>
              <a:rPr lang="en-US" altLang="zh-CN" dirty="0"/>
              <a:t>2</a:t>
            </a:r>
            <a:r>
              <a:rPr lang="zh-CN" altLang="en-US" dirty="0"/>
              <a:t>个绿色宝石，</a:t>
            </a:r>
            <a:r>
              <a:rPr lang="en-US" altLang="zh-CN" dirty="0"/>
              <a:t>9</a:t>
            </a:r>
            <a:r>
              <a:rPr lang="zh-CN" altLang="en-US" dirty="0"/>
              <a:t>个紫色宝石，最后有一个</a:t>
            </a:r>
            <a:r>
              <a:rPr lang="en-US" altLang="zh-CN" dirty="0"/>
              <a:t>70</a:t>
            </a:r>
            <a:r>
              <a:rPr lang="zh-CN" altLang="en-US" dirty="0"/>
              <a:t>级的魔女护卫。 </a:t>
            </a:r>
            <a:endParaRPr lang="en-US" altLang="zh-CN" dirty="0"/>
          </a:p>
          <a:p>
            <a:pPr marL="0" indent="0">
              <a:buNone/>
            </a:pPr>
            <a:r>
              <a:rPr lang="en-US" altLang="zh-CN" dirty="0">
                <a:solidFill>
                  <a:srgbClr val="0000FF"/>
                </a:solidFill>
              </a:rPr>
              <a:t>        </a:t>
            </a:r>
            <a:r>
              <a:rPr lang="zh-CN" altLang="en-US" dirty="0">
                <a:solidFill>
                  <a:srgbClr val="0000FF"/>
                </a:solidFill>
              </a:rPr>
              <a:t>好了，请问你和这个对手进行</a:t>
            </a:r>
            <a:r>
              <a:rPr lang="en-US" altLang="zh-CN" dirty="0">
                <a:solidFill>
                  <a:srgbClr val="0000FF"/>
                </a:solidFill>
              </a:rPr>
              <a:t>PK</a:t>
            </a:r>
            <a:r>
              <a:rPr lang="zh-CN" altLang="en-US" dirty="0">
                <a:solidFill>
                  <a:srgbClr val="0000FF"/>
                </a:solidFill>
              </a:rPr>
              <a:t>，你的胜率是多少？</a:t>
            </a:r>
            <a:endParaRPr lang="en-US" altLang="zh-CN" dirty="0">
              <a:solidFill>
                <a:srgbClr val="0000FF"/>
              </a:solidFill>
            </a:endParaRPr>
          </a:p>
          <a:p>
            <a:pPr marL="0" indent="0" algn="ctr">
              <a:lnSpc>
                <a:spcPct val="150000"/>
              </a:lnSpc>
              <a:buNone/>
            </a:pPr>
            <a:r>
              <a:rPr lang="zh-CN" altLang="en-US" dirty="0">
                <a:solidFill>
                  <a:srgbClr val="FF0000"/>
                </a:solidFill>
              </a:rPr>
              <a:t>惨了，基本上没法进行进行比较，除非连续打几场，是吧？</a:t>
            </a:r>
          </a:p>
        </p:txBody>
      </p:sp>
    </p:spTree>
    <p:extLst>
      <p:ext uri="{BB962C8B-B14F-4D97-AF65-F5344CB8AC3E}">
        <p14:creationId xmlns:p14="http://schemas.microsoft.com/office/powerpoint/2010/main" val="333221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a:t>
            </a:r>
          </a:p>
        </p:txBody>
      </p:sp>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a:xfrm>
            <a:off x="0" y="914400"/>
            <a:ext cx="9144000" cy="5711825"/>
          </a:xfrm>
        </p:spPr>
        <p:txBody>
          <a:bodyPr/>
          <a:lstStyle/>
          <a:p>
            <a:pPr marL="0" indent="0">
              <a:lnSpc>
                <a:spcPct val="150000"/>
              </a:lnSpc>
              <a:buNone/>
            </a:pPr>
            <a:r>
              <a:rPr lang="zh-CN" altLang="en-US" b="1" dirty="0"/>
              <a:t>场景二：</a:t>
            </a:r>
            <a:endParaRPr lang="en-US" altLang="zh-CN" b="1" dirty="0"/>
          </a:p>
          <a:p>
            <a:pPr marL="0" indent="0">
              <a:lnSpc>
                <a:spcPct val="100000"/>
              </a:lnSpc>
              <a:buNone/>
            </a:pPr>
            <a:r>
              <a:rPr lang="zh-CN" altLang="en-US" b="1" dirty="0"/>
              <a:t>       </a:t>
            </a:r>
            <a:r>
              <a:rPr lang="zh-CN" altLang="en-US" dirty="0">
                <a:latin typeface="+mn-ea"/>
                <a:ea typeface="+mn-ea"/>
              </a:rPr>
              <a:t>设想一下，如果我们将所有属性都转换为 </a:t>
            </a:r>
            <a:r>
              <a:rPr lang="en-US" altLang="zh-CN" dirty="0">
                <a:latin typeface="+mn-ea"/>
                <a:ea typeface="+mn-ea"/>
              </a:rPr>
              <a:t>{0−1} </a:t>
            </a:r>
            <a:r>
              <a:rPr lang="zh-CN" altLang="en-US" dirty="0">
                <a:latin typeface="+mn-ea"/>
                <a:ea typeface="+mn-ea"/>
              </a:rPr>
              <a:t>之间的一个数值，并将每个属性按照重要程度给定一个权重值。这样，我们可以将每个人的能力用线性公式来表示：</a:t>
            </a:r>
          </a:p>
          <a:p>
            <a:pPr marL="0" indent="0" algn="ctr">
              <a:lnSpc>
                <a:spcPct val="150000"/>
              </a:lnSpc>
              <a:buNone/>
            </a:pPr>
            <a:r>
              <a:rPr lang="zh-CN" altLang="en-US" dirty="0">
                <a:solidFill>
                  <a:srgbClr val="0000FF"/>
                </a:solidFill>
                <a:latin typeface="+mn-ea"/>
                <a:ea typeface="+mn-ea"/>
              </a:rPr>
              <a:t>𝑓</a:t>
            </a:r>
            <a:r>
              <a:rPr lang="en-US" altLang="zh-CN" dirty="0">
                <a:solidFill>
                  <a:srgbClr val="0000FF"/>
                </a:solidFill>
                <a:latin typeface="+mn-ea"/>
                <a:ea typeface="+mn-ea"/>
              </a:rPr>
              <a:t>(</a:t>
            </a:r>
            <a:r>
              <a:rPr lang="zh-CN" altLang="en-US" dirty="0">
                <a:solidFill>
                  <a:srgbClr val="0000FF"/>
                </a:solidFill>
                <a:latin typeface="+mn-ea"/>
                <a:ea typeface="+mn-ea"/>
              </a:rPr>
              <a:t>𝑥</a:t>
            </a:r>
            <a:r>
              <a:rPr lang="en-US" altLang="zh-CN" dirty="0">
                <a:solidFill>
                  <a:srgbClr val="0000FF"/>
                </a:solidFill>
                <a:latin typeface="+mn-ea"/>
                <a:ea typeface="+mn-ea"/>
              </a:rPr>
              <a:t>)=</a:t>
            </a:r>
            <a:r>
              <a:rPr lang="zh-CN" altLang="en-US" dirty="0">
                <a:solidFill>
                  <a:srgbClr val="0000FF"/>
                </a:solidFill>
                <a:latin typeface="+mn-ea"/>
                <a:ea typeface="+mn-ea"/>
              </a:rPr>
              <a:t>𝑤</a:t>
            </a:r>
            <a:r>
              <a:rPr lang="en-US" altLang="zh-CN" dirty="0">
                <a:solidFill>
                  <a:srgbClr val="0000FF"/>
                </a:solidFill>
                <a:latin typeface="+mn-ea"/>
                <a:ea typeface="+mn-ea"/>
              </a:rPr>
              <a:t>[0]∗</a:t>
            </a:r>
            <a:r>
              <a:rPr lang="zh-CN" altLang="en-US" dirty="0">
                <a:solidFill>
                  <a:srgbClr val="0000FF"/>
                </a:solidFill>
                <a:latin typeface="+mn-ea"/>
                <a:ea typeface="+mn-ea"/>
              </a:rPr>
              <a:t>𝑥</a:t>
            </a:r>
            <a:r>
              <a:rPr lang="en-US" altLang="zh-CN" dirty="0">
                <a:solidFill>
                  <a:srgbClr val="0000FF"/>
                </a:solidFill>
                <a:latin typeface="+mn-ea"/>
                <a:ea typeface="+mn-ea"/>
              </a:rPr>
              <a:t>[0]+</a:t>
            </a:r>
            <a:r>
              <a:rPr lang="zh-CN" altLang="en-US" dirty="0">
                <a:solidFill>
                  <a:srgbClr val="0000FF"/>
                </a:solidFill>
                <a:latin typeface="+mn-ea"/>
                <a:ea typeface="+mn-ea"/>
              </a:rPr>
              <a:t>𝑤</a:t>
            </a:r>
            <a:r>
              <a:rPr lang="en-US" altLang="zh-CN" dirty="0">
                <a:solidFill>
                  <a:srgbClr val="0000FF"/>
                </a:solidFill>
                <a:latin typeface="+mn-ea"/>
                <a:ea typeface="+mn-ea"/>
              </a:rPr>
              <a:t>[1]∗</a:t>
            </a:r>
            <a:r>
              <a:rPr lang="zh-CN" altLang="en-US" dirty="0">
                <a:solidFill>
                  <a:srgbClr val="0000FF"/>
                </a:solidFill>
                <a:latin typeface="+mn-ea"/>
                <a:ea typeface="+mn-ea"/>
              </a:rPr>
              <a:t>𝑥</a:t>
            </a:r>
            <a:r>
              <a:rPr lang="en-US" altLang="zh-CN" dirty="0">
                <a:solidFill>
                  <a:srgbClr val="0000FF"/>
                </a:solidFill>
                <a:latin typeface="+mn-ea"/>
                <a:ea typeface="+mn-ea"/>
              </a:rPr>
              <a:t>[1]+...+</a:t>
            </a:r>
            <a:r>
              <a:rPr lang="zh-CN" altLang="en-US" dirty="0">
                <a:solidFill>
                  <a:srgbClr val="0000FF"/>
                </a:solidFill>
                <a:latin typeface="+mn-ea"/>
                <a:ea typeface="+mn-ea"/>
              </a:rPr>
              <a:t>𝑤</a:t>
            </a:r>
            <a:r>
              <a:rPr lang="en-US" altLang="zh-CN" dirty="0">
                <a:solidFill>
                  <a:srgbClr val="0000FF"/>
                </a:solidFill>
                <a:latin typeface="+mn-ea"/>
                <a:ea typeface="+mn-ea"/>
              </a:rPr>
              <a:t>[</a:t>
            </a:r>
            <a:r>
              <a:rPr lang="zh-CN" altLang="en-US" dirty="0">
                <a:solidFill>
                  <a:srgbClr val="0000FF"/>
                </a:solidFill>
                <a:latin typeface="+mn-ea"/>
                <a:ea typeface="+mn-ea"/>
              </a:rPr>
              <a:t>𝑛</a:t>
            </a:r>
            <a:r>
              <a:rPr lang="en-US" altLang="zh-CN" dirty="0">
                <a:solidFill>
                  <a:srgbClr val="0000FF"/>
                </a:solidFill>
                <a:latin typeface="+mn-ea"/>
                <a:ea typeface="+mn-ea"/>
              </a:rPr>
              <a:t>]∗</a:t>
            </a:r>
            <a:r>
              <a:rPr lang="zh-CN" altLang="en-US" dirty="0">
                <a:solidFill>
                  <a:srgbClr val="0000FF"/>
                </a:solidFill>
                <a:latin typeface="+mn-ea"/>
                <a:ea typeface="+mn-ea"/>
              </a:rPr>
              <a:t>𝑥</a:t>
            </a:r>
            <a:r>
              <a:rPr lang="en-US" altLang="zh-CN" dirty="0">
                <a:solidFill>
                  <a:srgbClr val="0000FF"/>
                </a:solidFill>
                <a:latin typeface="+mn-ea"/>
                <a:ea typeface="+mn-ea"/>
              </a:rPr>
              <a:t>[</a:t>
            </a:r>
            <a:r>
              <a:rPr lang="zh-CN" altLang="en-US" dirty="0">
                <a:solidFill>
                  <a:srgbClr val="0000FF"/>
                </a:solidFill>
                <a:latin typeface="+mn-ea"/>
                <a:ea typeface="+mn-ea"/>
              </a:rPr>
              <a:t>𝑛</a:t>
            </a:r>
            <a:r>
              <a:rPr lang="en-US" altLang="zh-CN" dirty="0">
                <a:solidFill>
                  <a:srgbClr val="0000FF"/>
                </a:solidFill>
                <a:latin typeface="+mn-ea"/>
                <a:ea typeface="+mn-ea"/>
              </a:rPr>
              <a:t>] </a:t>
            </a:r>
          </a:p>
          <a:p>
            <a:pPr marL="0" indent="0">
              <a:lnSpc>
                <a:spcPct val="100000"/>
              </a:lnSpc>
              <a:buNone/>
            </a:pPr>
            <a:r>
              <a:rPr lang="zh-CN" altLang="en-US" dirty="0">
                <a:latin typeface="+mn-ea"/>
                <a:ea typeface="+mn-ea"/>
              </a:rPr>
              <a:t>       如此，双方的能力就可以用数值计算出来。也就是说，可以直接对比双方的能力了。</a:t>
            </a:r>
            <a:endParaRPr lang="en-US" altLang="zh-CN" dirty="0">
              <a:latin typeface="+mn-ea"/>
              <a:ea typeface="+mn-ea"/>
            </a:endParaRPr>
          </a:p>
          <a:p>
            <a:pPr marL="0" indent="0">
              <a:lnSpc>
                <a:spcPct val="100000"/>
              </a:lnSpc>
              <a:buNone/>
            </a:pPr>
            <a:r>
              <a:rPr lang="en-US" altLang="zh-CN" dirty="0">
                <a:latin typeface="+mn-ea"/>
                <a:ea typeface="+mn-ea"/>
              </a:rPr>
              <a:t>       </a:t>
            </a:r>
            <a:r>
              <a:rPr lang="en-US" altLang="zh-CN" i="1" dirty="0">
                <a:solidFill>
                  <a:srgbClr val="0000FF"/>
                </a:solidFill>
                <a:latin typeface="+mn-ea"/>
                <a:ea typeface="+mn-ea"/>
              </a:rPr>
              <a:t>Maybe</a:t>
            </a:r>
            <a:r>
              <a:rPr lang="zh-CN" altLang="en-US" i="1" dirty="0">
                <a:solidFill>
                  <a:srgbClr val="0000FF"/>
                </a:solidFill>
                <a:latin typeface="+mn-ea"/>
                <a:ea typeface="+mn-ea"/>
              </a:rPr>
              <a:t>还要加上一个（或若干个）</a:t>
            </a:r>
            <a:r>
              <a:rPr lang="zh-CN" altLang="en-US" b="1" i="1" dirty="0">
                <a:solidFill>
                  <a:srgbClr val="0000FF"/>
                </a:solidFill>
                <a:latin typeface="+mn-ea"/>
                <a:ea typeface="+mn-ea"/>
              </a:rPr>
              <a:t>约束项</a:t>
            </a:r>
            <a:r>
              <a:rPr lang="zh-CN" altLang="en-US" i="1" dirty="0">
                <a:solidFill>
                  <a:srgbClr val="0000FF"/>
                </a:solidFill>
                <a:latin typeface="+mn-ea"/>
                <a:ea typeface="+mn-ea"/>
              </a:rPr>
              <a:t>，用来表示双方的操控能力，不过这不在本节课的讨论范围中，我们暂时将其省略。</a:t>
            </a:r>
          </a:p>
          <a:p>
            <a:pPr marL="0" indent="0">
              <a:lnSpc>
                <a:spcPct val="100000"/>
              </a:lnSpc>
              <a:buNone/>
            </a:pPr>
            <a:endParaRPr lang="zh-CN" altLang="en-US" dirty="0">
              <a:latin typeface="+mn-ea"/>
              <a:ea typeface="+mn-ea"/>
            </a:endParaRPr>
          </a:p>
          <a:p>
            <a:pPr marL="0" indent="0">
              <a:lnSpc>
                <a:spcPct val="100000"/>
              </a:lnSpc>
              <a:buNone/>
            </a:pPr>
            <a:r>
              <a:rPr lang="zh-CN" altLang="en-US" dirty="0">
                <a:latin typeface="+mn-ea"/>
                <a:ea typeface="+mn-ea"/>
              </a:rPr>
              <a:t>       在这个例子中，我们将不同参照系的数值进行了调整，将它们</a:t>
            </a:r>
            <a:r>
              <a:rPr lang="zh-CN" altLang="en-US" b="1" dirty="0">
                <a:solidFill>
                  <a:schemeClr val="accent6">
                    <a:lumMod val="75000"/>
                  </a:schemeClr>
                </a:solidFill>
                <a:latin typeface="+mn-ea"/>
                <a:ea typeface="+mn-ea"/>
              </a:rPr>
              <a:t>约束到同一个维度</a:t>
            </a:r>
            <a:r>
              <a:rPr lang="zh-CN" altLang="en-US" dirty="0">
                <a:latin typeface="+mn-ea"/>
                <a:ea typeface="+mn-ea"/>
              </a:rPr>
              <a:t>上来进行比较和计算，这种方法称为</a:t>
            </a:r>
            <a:r>
              <a:rPr lang="zh-CN" altLang="en-US" b="1" dirty="0">
                <a:solidFill>
                  <a:srgbClr val="0000FF"/>
                </a:solidFill>
                <a:latin typeface="+mn-ea"/>
                <a:ea typeface="+mn-ea"/>
              </a:rPr>
              <a:t>归一化、正则化（</a:t>
            </a:r>
            <a:r>
              <a:rPr lang="en-US" altLang="zh-CN" b="1" dirty="0">
                <a:solidFill>
                  <a:srgbClr val="0000FF"/>
                </a:solidFill>
                <a:latin typeface="+mn-ea"/>
                <a:ea typeface="+mn-ea"/>
              </a:rPr>
              <a:t>Normalization</a:t>
            </a:r>
            <a:r>
              <a:rPr lang="zh-CN" altLang="en-US" b="1" dirty="0">
                <a:solidFill>
                  <a:srgbClr val="0000FF"/>
                </a:solidFill>
                <a:latin typeface="+mn-ea"/>
                <a:ea typeface="+mn-ea"/>
              </a:rPr>
              <a:t>）</a:t>
            </a:r>
            <a:r>
              <a:rPr lang="zh-CN" altLang="en-US" dirty="0">
                <a:latin typeface="+mn-ea"/>
                <a:ea typeface="+mn-ea"/>
              </a:rPr>
              <a:t>。</a:t>
            </a:r>
            <a:r>
              <a:rPr lang="zh-CN" altLang="en-US" dirty="0">
                <a:solidFill>
                  <a:srgbClr val="FF0000"/>
                </a:solidFill>
                <a:latin typeface="+mn-ea"/>
                <a:ea typeface="+mn-ea"/>
              </a:rPr>
              <a:t>归一化</a:t>
            </a:r>
            <a:r>
              <a:rPr lang="zh-CN" altLang="en-US" dirty="0">
                <a:latin typeface="+mn-ea"/>
                <a:ea typeface="+mn-ea"/>
              </a:rPr>
              <a:t>的目的是为了让无法</a:t>
            </a:r>
            <a:r>
              <a:rPr lang="zh-CN" altLang="en-US" b="1" dirty="0">
                <a:solidFill>
                  <a:srgbClr val="FF0000"/>
                </a:solidFill>
                <a:latin typeface="+mn-ea"/>
                <a:ea typeface="+mn-ea"/>
              </a:rPr>
              <a:t>计算</a:t>
            </a:r>
            <a:r>
              <a:rPr lang="zh-CN" altLang="en-US" dirty="0">
                <a:latin typeface="+mn-ea"/>
                <a:ea typeface="+mn-ea"/>
              </a:rPr>
              <a:t>和</a:t>
            </a:r>
            <a:r>
              <a:rPr lang="zh-CN" altLang="en-US" b="1" dirty="0">
                <a:solidFill>
                  <a:srgbClr val="FF0000"/>
                </a:solidFill>
                <a:latin typeface="+mn-ea"/>
                <a:ea typeface="+mn-ea"/>
              </a:rPr>
              <a:t>比较</a:t>
            </a:r>
            <a:r>
              <a:rPr lang="zh-CN" altLang="en-US" dirty="0">
                <a:latin typeface="+mn-ea"/>
                <a:ea typeface="+mn-ea"/>
              </a:rPr>
              <a:t>的特征可以</a:t>
            </a:r>
            <a:r>
              <a:rPr lang="zh-CN" altLang="en-US" dirty="0">
                <a:solidFill>
                  <a:srgbClr val="0000FF"/>
                </a:solidFill>
                <a:latin typeface="+mn-ea"/>
                <a:ea typeface="+mn-ea"/>
              </a:rPr>
              <a:t>被计算</a:t>
            </a:r>
            <a:r>
              <a:rPr lang="zh-CN" altLang="en-US" dirty="0">
                <a:latin typeface="+mn-ea"/>
                <a:ea typeface="+mn-ea"/>
              </a:rPr>
              <a:t>。</a:t>
            </a:r>
            <a:endParaRPr lang="en-US" altLang="zh-CN" dirty="0">
              <a:latin typeface="+mn-ea"/>
              <a:ea typeface="+mn-ea"/>
            </a:endParaRPr>
          </a:p>
          <a:p>
            <a:pPr marL="0" indent="0">
              <a:lnSpc>
                <a:spcPct val="100000"/>
              </a:lnSpc>
              <a:buNone/>
            </a:pPr>
            <a:r>
              <a:rPr lang="zh-CN" altLang="en-US" dirty="0">
                <a:latin typeface="+mn-ea"/>
                <a:ea typeface="+mn-ea"/>
              </a:rPr>
              <a:t>        </a:t>
            </a:r>
            <a:endParaRPr lang="zh-CN" altLang="en-US" dirty="0">
              <a:solidFill>
                <a:srgbClr val="0000FF"/>
              </a:solidFill>
              <a:latin typeface="+mn-ea"/>
              <a:ea typeface="+mn-ea"/>
            </a:endParaRPr>
          </a:p>
        </p:txBody>
      </p:sp>
    </p:spTree>
    <p:extLst>
      <p:ext uri="{BB962C8B-B14F-4D97-AF65-F5344CB8AC3E}">
        <p14:creationId xmlns:p14="http://schemas.microsoft.com/office/powerpoint/2010/main" val="258017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1000"/>
                                        <p:tgtEl>
                                          <p:spTgt spid="8">
                                            <p:txEl>
                                              <p:pRg st="3" end="3"/>
                                            </p:txEl>
                                          </p:spTgt>
                                        </p:tgtEl>
                                      </p:cBhvr>
                                    </p:animEffect>
                                    <p:anim calcmode="lin" valueType="num">
                                      <p:cBhvr>
                                        <p:cTn id="2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1000"/>
                                        <p:tgtEl>
                                          <p:spTgt spid="8">
                                            <p:txEl>
                                              <p:pRg st="4" end="4"/>
                                            </p:txEl>
                                          </p:spTgt>
                                        </p:tgtEl>
                                      </p:cBhvr>
                                    </p:animEffect>
                                    <p:anim calcmode="lin" valueType="num">
                                      <p:cBhvr>
                                        <p:cTn id="3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Effect transition="in" filter="fade">
                                      <p:cBhvr>
                                        <p:cTn id="39" dur="1000"/>
                                        <p:tgtEl>
                                          <p:spTgt spid="8">
                                            <p:txEl>
                                              <p:pRg st="6" end="6"/>
                                            </p:txEl>
                                          </p:spTgt>
                                        </p:tgtEl>
                                      </p:cBhvr>
                                    </p:animEffect>
                                    <p:anim calcmode="lin" valueType="num">
                                      <p:cBhvr>
                                        <p:cTn id="4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a:t>
            </a:r>
          </a:p>
        </p:txBody>
      </p:sp>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a:xfrm>
            <a:off x="0" y="914400"/>
            <a:ext cx="9144000" cy="5711825"/>
          </a:xfrm>
        </p:spPr>
        <p:txBody>
          <a:bodyPr/>
          <a:lstStyle/>
          <a:p>
            <a:pPr marL="0" indent="0">
              <a:lnSpc>
                <a:spcPct val="150000"/>
              </a:lnSpc>
              <a:buNone/>
            </a:pPr>
            <a:r>
              <a:rPr lang="zh-CN" altLang="en-US" dirty="0"/>
              <a:t>        数据集的</a:t>
            </a:r>
            <a:r>
              <a:rPr lang="zh-CN" altLang="en-US" b="1" dirty="0"/>
              <a:t>标准化</a:t>
            </a:r>
            <a:r>
              <a:rPr lang="zh-CN" altLang="en-US" dirty="0"/>
              <a:t>对大多数</a:t>
            </a:r>
            <a:r>
              <a:rPr lang="zh-CN" altLang="en-US" dirty="0">
                <a:solidFill>
                  <a:srgbClr val="FF0000"/>
                </a:solidFill>
              </a:rPr>
              <a:t>机器学习</a:t>
            </a:r>
            <a:r>
              <a:rPr lang="zh-CN" altLang="en-US" dirty="0"/>
              <a:t>算法来说是常见的要求。如果个别特征或多或少看起来不是很像</a:t>
            </a:r>
            <a:r>
              <a:rPr lang="zh-CN" altLang="en-US" dirty="0">
                <a:solidFill>
                  <a:srgbClr val="0000FF"/>
                </a:solidFill>
              </a:rPr>
              <a:t>标准正态分布</a:t>
            </a:r>
            <a:r>
              <a:rPr lang="en-US" altLang="zh-CN" dirty="0"/>
              <a:t>(</a:t>
            </a:r>
            <a:r>
              <a:rPr lang="zh-CN" altLang="en-US" dirty="0"/>
              <a:t>具有零均值和单位方差</a:t>
            </a:r>
            <a:r>
              <a:rPr lang="en-US" altLang="zh-CN" dirty="0"/>
              <a:t>)</a:t>
            </a:r>
            <a:r>
              <a:rPr lang="zh-CN" altLang="en-US" dirty="0"/>
              <a:t>，那么它们的表现力</a:t>
            </a:r>
            <a:r>
              <a:rPr lang="zh-CN" altLang="en-US" b="1" dirty="0">
                <a:solidFill>
                  <a:srgbClr val="FF0000"/>
                </a:solidFill>
                <a:effectLst>
                  <a:outerShdw blurRad="38100" dist="38100" dir="2700000" algn="tl">
                    <a:srgbClr val="000000">
                      <a:alpha val="43137"/>
                    </a:srgbClr>
                  </a:outerShdw>
                </a:effectLst>
              </a:rPr>
              <a:t>可能</a:t>
            </a:r>
            <a:r>
              <a:rPr lang="zh-CN" altLang="en-US" dirty="0"/>
              <a:t>会较差。</a:t>
            </a:r>
          </a:p>
          <a:p>
            <a:pPr marL="0" indent="0">
              <a:lnSpc>
                <a:spcPct val="150000"/>
              </a:lnSpc>
              <a:buNone/>
            </a:pPr>
            <a:r>
              <a:rPr lang="zh-CN" altLang="en-US" b="1" dirty="0"/>
              <a:t>        </a:t>
            </a:r>
            <a:r>
              <a:rPr lang="zh-CN" altLang="en-US" dirty="0"/>
              <a:t>事实上，不仅仅是</a:t>
            </a:r>
            <a:r>
              <a:rPr lang="zh-CN" altLang="en-US" dirty="0">
                <a:solidFill>
                  <a:schemeClr val="accent6">
                    <a:lumMod val="50000"/>
                  </a:schemeClr>
                </a:solidFill>
              </a:rPr>
              <a:t>机器学习</a:t>
            </a:r>
            <a:r>
              <a:rPr lang="zh-CN" altLang="en-US" dirty="0"/>
              <a:t>，在各种</a:t>
            </a:r>
            <a:r>
              <a:rPr lang="zh-CN" altLang="en-US" dirty="0">
                <a:solidFill>
                  <a:schemeClr val="accent6">
                    <a:lumMod val="50000"/>
                  </a:schemeClr>
                </a:solidFill>
              </a:rPr>
              <a:t>深度学习</a:t>
            </a:r>
            <a:r>
              <a:rPr lang="zh-CN" altLang="en-US" dirty="0"/>
              <a:t>的算法中，</a:t>
            </a:r>
            <a:r>
              <a:rPr lang="zh-CN" altLang="en-US" dirty="0">
                <a:solidFill>
                  <a:srgbClr val="FF0000"/>
                </a:solidFill>
              </a:rPr>
              <a:t>零均值</a:t>
            </a:r>
            <a:r>
              <a:rPr lang="zh-CN" altLang="en-US" dirty="0"/>
              <a:t>和</a:t>
            </a:r>
            <a:r>
              <a:rPr lang="zh-CN" altLang="en-US" dirty="0">
                <a:solidFill>
                  <a:srgbClr val="FF0000"/>
                </a:solidFill>
              </a:rPr>
              <a:t>单位方差</a:t>
            </a:r>
            <a:r>
              <a:rPr lang="zh-CN" altLang="en-US" dirty="0"/>
              <a:t>也能有效提高整体系统的性能。</a:t>
            </a:r>
            <a:endParaRPr lang="en-US" altLang="zh-CN" dirty="0"/>
          </a:p>
          <a:p>
            <a:pPr lvl="1">
              <a:lnSpc>
                <a:spcPct val="130000"/>
              </a:lnSpc>
            </a:pPr>
            <a:r>
              <a:rPr lang="en-US" altLang="zh-CN" b="1" dirty="0">
                <a:cs typeface="+mn-ea"/>
                <a:sym typeface="+mn-lt"/>
              </a:rPr>
              <a:t>StandardScaler </a:t>
            </a:r>
            <a:r>
              <a:rPr lang="zh-CN" altLang="en-US" b="1" dirty="0">
                <a:solidFill>
                  <a:srgbClr val="0000FF"/>
                </a:solidFill>
                <a:cs typeface="+mn-ea"/>
                <a:sym typeface="+mn-lt"/>
              </a:rPr>
              <a:t>（</a:t>
            </a:r>
            <a:r>
              <a:rPr lang="en-US" altLang="zh-CN" b="1" dirty="0">
                <a:solidFill>
                  <a:srgbClr val="0000FF"/>
                </a:solidFill>
                <a:cs typeface="+mn-ea"/>
                <a:sym typeface="+mn-lt"/>
              </a:rPr>
              <a:t>Ch0901StandardScaler.py</a:t>
            </a:r>
            <a:r>
              <a:rPr lang="zh-CN" altLang="en-US" b="1" dirty="0">
                <a:solidFill>
                  <a:srgbClr val="0000FF"/>
                </a:solidFill>
                <a:cs typeface="+mn-ea"/>
                <a:sym typeface="+mn-lt"/>
              </a:rPr>
              <a:t>）</a:t>
            </a:r>
            <a:endParaRPr lang="en-US" altLang="zh-CN" b="1" dirty="0">
              <a:solidFill>
                <a:srgbClr val="0000FF"/>
              </a:solidFill>
              <a:cs typeface="+mn-ea"/>
              <a:sym typeface="+mn-lt"/>
            </a:endParaRPr>
          </a:p>
          <a:p>
            <a:pPr lvl="1">
              <a:lnSpc>
                <a:spcPct val="130000"/>
              </a:lnSpc>
            </a:pPr>
            <a:r>
              <a:rPr lang="en-US" altLang="zh-CN" b="1" dirty="0">
                <a:cs typeface="+mn-ea"/>
                <a:sym typeface="+mn-lt"/>
              </a:rPr>
              <a:t>MinMaxScaler </a:t>
            </a:r>
            <a:r>
              <a:rPr lang="en-US" altLang="zh-CN" b="1" dirty="0">
                <a:solidFill>
                  <a:srgbClr val="0000FF"/>
                </a:solidFill>
                <a:cs typeface="+mn-ea"/>
                <a:sym typeface="+mn-lt"/>
              </a:rPr>
              <a:t>(Ch0902MinMaxScaler.py)</a:t>
            </a:r>
          </a:p>
          <a:p>
            <a:pPr lvl="1">
              <a:lnSpc>
                <a:spcPct val="130000"/>
              </a:lnSpc>
            </a:pPr>
            <a:r>
              <a:rPr lang="en-US" altLang="zh-CN" b="1" dirty="0" err="1">
                <a:cs typeface="+mn-ea"/>
                <a:sym typeface="+mn-lt"/>
              </a:rPr>
              <a:t>MaxAbsScaler</a:t>
            </a:r>
            <a:r>
              <a:rPr lang="en-US" altLang="zh-CN" b="1" dirty="0">
                <a:cs typeface="+mn-ea"/>
                <a:sym typeface="+mn-lt"/>
              </a:rPr>
              <a:t> </a:t>
            </a:r>
            <a:r>
              <a:rPr lang="en-US" altLang="zh-CN" b="1" dirty="0">
                <a:solidFill>
                  <a:srgbClr val="0000FF"/>
                </a:solidFill>
                <a:cs typeface="+mn-ea"/>
                <a:sym typeface="+mn-lt"/>
              </a:rPr>
              <a:t>(Ch0903MaxAbsScaler.py)</a:t>
            </a:r>
          </a:p>
          <a:p>
            <a:pPr lvl="1">
              <a:lnSpc>
                <a:spcPct val="130000"/>
              </a:lnSpc>
            </a:pPr>
            <a:r>
              <a:rPr lang="en-US" altLang="zh-CN" b="1" dirty="0">
                <a:cs typeface="+mn-ea"/>
                <a:sym typeface="+mn-lt"/>
              </a:rPr>
              <a:t>RobustScaler </a:t>
            </a:r>
            <a:r>
              <a:rPr lang="en-US" altLang="zh-CN" b="1" dirty="0">
                <a:solidFill>
                  <a:srgbClr val="0000FF"/>
                </a:solidFill>
                <a:cs typeface="+mn-ea"/>
                <a:sym typeface="+mn-lt"/>
              </a:rPr>
              <a:t>(Ch0904RobustScaler.py)</a:t>
            </a:r>
          </a:p>
          <a:p>
            <a:pPr lvl="1">
              <a:lnSpc>
                <a:spcPct val="130000"/>
              </a:lnSpc>
            </a:pPr>
            <a:r>
              <a:rPr lang="en-US" altLang="zh-CN" b="1" dirty="0">
                <a:cs typeface="+mn-ea"/>
                <a:sym typeface="+mn-lt"/>
              </a:rPr>
              <a:t>Normalizer </a:t>
            </a:r>
            <a:r>
              <a:rPr lang="en-US" altLang="zh-CN" b="1" dirty="0">
                <a:solidFill>
                  <a:srgbClr val="0000FF"/>
                </a:solidFill>
                <a:cs typeface="+mn-ea"/>
                <a:sym typeface="+mn-lt"/>
              </a:rPr>
              <a:t>(Ch0905Normalizer.py)</a:t>
            </a:r>
          </a:p>
          <a:p>
            <a:pPr lvl="1">
              <a:lnSpc>
                <a:spcPct val="130000"/>
              </a:lnSpc>
            </a:pPr>
            <a:r>
              <a:rPr lang="en-US" altLang="zh-CN" b="1" dirty="0">
                <a:cs typeface="+mn-ea"/>
                <a:sym typeface="+mn-lt"/>
              </a:rPr>
              <a:t>Binarizer</a:t>
            </a:r>
            <a:endParaRPr lang="zh-CN" altLang="en-US" dirty="0"/>
          </a:p>
          <a:p>
            <a:pPr marL="0" indent="0">
              <a:lnSpc>
                <a:spcPct val="150000"/>
              </a:lnSpc>
              <a:buNone/>
            </a:pPr>
            <a:endParaRPr lang="zh-CN" altLang="en-US" dirty="0">
              <a:solidFill>
                <a:srgbClr val="0000FF"/>
              </a:solidFill>
              <a:latin typeface="+mn-ea"/>
              <a:ea typeface="+mn-ea"/>
            </a:endParaRPr>
          </a:p>
        </p:txBody>
      </p:sp>
    </p:spTree>
    <p:extLst>
      <p:ext uri="{BB962C8B-B14F-4D97-AF65-F5344CB8AC3E}">
        <p14:creationId xmlns:p14="http://schemas.microsoft.com/office/powerpoint/2010/main" val="95761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fade">
                                      <p:cBhvr>
                                        <p:cTn id="25" dur="1000"/>
                                        <p:tgtEl>
                                          <p:spTgt spid="8">
                                            <p:txEl>
                                              <p:pRg st="3" end="3"/>
                                            </p:txEl>
                                          </p:spTgt>
                                        </p:tgtEl>
                                      </p:cBhvr>
                                    </p:animEffect>
                                    <p:anim calcmode="lin" valueType="num">
                                      <p:cBhvr>
                                        <p:cTn id="2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1000"/>
                                        <p:tgtEl>
                                          <p:spTgt spid="8">
                                            <p:txEl>
                                              <p:pRg st="5" end="5"/>
                                            </p:txEl>
                                          </p:spTgt>
                                        </p:tgtEl>
                                      </p:cBhvr>
                                    </p:animEffect>
                                    <p:anim calcmode="lin" valueType="num">
                                      <p:cBhvr>
                                        <p:cTn id="3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Effect transition="in" filter="fade">
                                      <p:cBhvr>
                                        <p:cTn id="43" dur="1000"/>
                                        <p:tgtEl>
                                          <p:spTgt spid="8">
                                            <p:txEl>
                                              <p:pRg st="6" end="6"/>
                                            </p:txEl>
                                          </p:spTgt>
                                        </p:tgtEl>
                                      </p:cBhvr>
                                    </p:animEffect>
                                    <p:anim calcmode="lin" valueType="num">
                                      <p:cBhvr>
                                        <p:cTn id="44"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Effect transition="in" filter="fade">
                                      <p:cBhvr>
                                        <p:cTn id="49" dur="1000"/>
                                        <p:tgtEl>
                                          <p:spTgt spid="8">
                                            <p:txEl>
                                              <p:pRg st="7" end="7"/>
                                            </p:txEl>
                                          </p:spTgt>
                                        </p:tgtEl>
                                      </p:cBhvr>
                                    </p:animEffect>
                                    <p:anim calcmode="lin" valueType="num">
                                      <p:cBhvr>
                                        <p:cTn id="50"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a:t>
            </a:r>
            <a:r>
              <a:rPr lang="en-US" altLang="zh-CN" dirty="0">
                <a:cs typeface="+mn-ea"/>
                <a:sym typeface="+mn-lt"/>
              </a:rPr>
              <a:t>StandardScaler</a:t>
            </a:r>
            <a:endParaRPr lang="zh-CN" altLang="en-US" dirty="0">
              <a:sym typeface="+mn-lt"/>
            </a:endParaRPr>
          </a:p>
        </p:txBody>
      </p:sp>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a:xfrm>
            <a:off x="0" y="914400"/>
            <a:ext cx="9144000" cy="5711825"/>
          </a:xfrm>
        </p:spPr>
        <p:txBody>
          <a:bodyPr/>
          <a:lstStyle/>
          <a:p>
            <a:pPr marL="0" indent="0">
              <a:lnSpc>
                <a:spcPct val="130000"/>
              </a:lnSpc>
              <a:buNone/>
            </a:pPr>
            <a:r>
              <a:rPr lang="en-US" altLang="zh-CN" dirty="0"/>
              <a:t>        </a:t>
            </a:r>
            <a:r>
              <a:rPr lang="en-US" altLang="zh-CN" b="1" dirty="0">
                <a:solidFill>
                  <a:srgbClr val="0000FF"/>
                </a:solidFill>
              </a:rPr>
              <a:t>StandardScaler</a:t>
            </a:r>
            <a:r>
              <a:rPr lang="en-US" altLang="zh-CN" dirty="0"/>
              <a:t> </a:t>
            </a:r>
            <a:r>
              <a:rPr lang="zh-CN" altLang="en-US" dirty="0"/>
              <a:t>提供了一种将数据进行</a:t>
            </a:r>
            <a:r>
              <a:rPr lang="zh-CN" altLang="en-US" dirty="0">
                <a:solidFill>
                  <a:srgbClr val="FF0000"/>
                </a:solidFill>
              </a:rPr>
              <a:t>归一化</a:t>
            </a:r>
            <a:r>
              <a:rPr lang="zh-CN" altLang="en-US" dirty="0"/>
              <a:t>和</a:t>
            </a:r>
            <a:r>
              <a:rPr lang="zh-CN" altLang="en-US" dirty="0">
                <a:solidFill>
                  <a:srgbClr val="FF0000"/>
                </a:solidFill>
              </a:rPr>
              <a:t>标准化</a:t>
            </a:r>
            <a:r>
              <a:rPr lang="zh-CN" altLang="en-US" dirty="0"/>
              <a:t>的操作，它能够按照输入数据构建一个</a:t>
            </a:r>
            <a:r>
              <a:rPr lang="zh-CN" altLang="en-US" b="1" dirty="0">
                <a:solidFill>
                  <a:srgbClr val="0000FF"/>
                </a:solidFill>
              </a:rPr>
              <a:t>均值为</a:t>
            </a:r>
            <a:r>
              <a:rPr lang="en-US" altLang="zh-CN" b="1" dirty="0">
                <a:solidFill>
                  <a:srgbClr val="0000FF"/>
                </a:solidFill>
              </a:rPr>
              <a:t>0</a:t>
            </a:r>
            <a:r>
              <a:rPr lang="zh-CN" altLang="en-US" dirty="0"/>
              <a:t>，</a:t>
            </a:r>
            <a:r>
              <a:rPr lang="zh-CN" altLang="en-US" b="1" dirty="0">
                <a:solidFill>
                  <a:srgbClr val="0000FF"/>
                </a:solidFill>
              </a:rPr>
              <a:t>方差为</a:t>
            </a:r>
            <a:r>
              <a:rPr lang="en-US" altLang="zh-CN" b="1" dirty="0">
                <a:solidFill>
                  <a:srgbClr val="0000FF"/>
                </a:solidFill>
              </a:rPr>
              <a:t>1</a:t>
            </a:r>
            <a:r>
              <a:rPr lang="zh-CN" altLang="en-US" dirty="0"/>
              <a:t>的</a:t>
            </a:r>
            <a:r>
              <a:rPr lang="zh-CN" altLang="en-US" u="sng" dirty="0">
                <a:solidFill>
                  <a:srgbClr val="FF0000"/>
                </a:solidFill>
              </a:rPr>
              <a:t>归一化器</a:t>
            </a:r>
            <a:r>
              <a:rPr lang="zh-CN" altLang="en-US" dirty="0"/>
              <a:t>，并用这个</a:t>
            </a:r>
            <a:r>
              <a:rPr lang="zh-CN" altLang="en-US" u="sng" dirty="0">
                <a:solidFill>
                  <a:srgbClr val="FF0000"/>
                </a:solidFill>
              </a:rPr>
              <a:t>归一化器</a:t>
            </a:r>
            <a:r>
              <a:rPr lang="zh-CN" altLang="en-US" dirty="0"/>
              <a:t>实现对</a:t>
            </a:r>
            <a:r>
              <a:rPr lang="zh-CN" altLang="en-US" dirty="0">
                <a:highlight>
                  <a:srgbClr val="FFFF00"/>
                </a:highlight>
              </a:rPr>
              <a:t>训练集数据</a:t>
            </a:r>
            <a:r>
              <a:rPr lang="zh-CN" altLang="en-US" dirty="0"/>
              <a:t>和</a:t>
            </a:r>
            <a:r>
              <a:rPr lang="zh-CN" altLang="en-US" dirty="0">
                <a:highlight>
                  <a:srgbClr val="FFFF00"/>
                </a:highlight>
              </a:rPr>
              <a:t>测试集数据</a:t>
            </a:r>
            <a:r>
              <a:rPr lang="zh-CN" altLang="en-US" dirty="0"/>
              <a:t>的归一化处理。这种归一化操作，我们通常称之为</a:t>
            </a:r>
            <a:r>
              <a:rPr lang="en-US" altLang="zh-CN" b="1" dirty="0">
                <a:solidFill>
                  <a:srgbClr val="0000FF"/>
                </a:solidFill>
              </a:rPr>
              <a:t>Z-Score</a:t>
            </a:r>
            <a:r>
              <a:rPr lang="zh-CN" altLang="en-US" dirty="0"/>
              <a:t>。</a:t>
            </a:r>
          </a:p>
          <a:p>
            <a:pPr marL="0" indent="0">
              <a:lnSpc>
                <a:spcPct val="130000"/>
              </a:lnSpc>
              <a:buNone/>
            </a:pPr>
            <a:r>
              <a:rPr lang="zh-CN" altLang="en-US" dirty="0"/>
              <a:t>        具体而言，它会对</a:t>
            </a:r>
            <a:r>
              <a:rPr lang="zh-CN" altLang="en-US" dirty="0">
                <a:solidFill>
                  <a:srgbClr val="0000FF"/>
                </a:solidFill>
              </a:rPr>
              <a:t>每个特征</a:t>
            </a:r>
            <a:r>
              <a:rPr lang="en-US" altLang="zh-CN" dirty="0">
                <a:solidFill>
                  <a:srgbClr val="0000FF"/>
                </a:solidFill>
              </a:rPr>
              <a:t>/</a:t>
            </a:r>
            <a:r>
              <a:rPr lang="zh-CN" altLang="en-US" dirty="0">
                <a:solidFill>
                  <a:srgbClr val="0000FF"/>
                </a:solidFill>
              </a:rPr>
              <a:t>按列</a:t>
            </a:r>
            <a:r>
              <a:rPr lang="zh-CN" altLang="en-US" dirty="0"/>
              <a:t>分别进行处理，先</a:t>
            </a:r>
            <a:r>
              <a:rPr lang="zh-CN" altLang="en-US" b="1" dirty="0"/>
              <a:t>去均值</a:t>
            </a:r>
            <a:r>
              <a:rPr lang="zh-CN" altLang="en-US" dirty="0"/>
              <a:t>，再</a:t>
            </a:r>
            <a:r>
              <a:rPr lang="zh-CN" altLang="en-US" b="1" dirty="0"/>
              <a:t>除以方差</a:t>
            </a:r>
            <a:r>
              <a:rPr lang="zh-CN" altLang="en-US" dirty="0"/>
              <a:t>。最后生成的数据都会</a:t>
            </a:r>
            <a:r>
              <a:rPr lang="zh-CN" altLang="en-US" b="1" dirty="0">
                <a:solidFill>
                  <a:schemeClr val="accent6">
                    <a:lumMod val="75000"/>
                  </a:schemeClr>
                </a:solidFill>
              </a:rPr>
              <a:t>聚集在</a:t>
            </a:r>
            <a:r>
              <a:rPr lang="en-US" altLang="zh-CN" b="1" dirty="0">
                <a:solidFill>
                  <a:schemeClr val="accent6">
                    <a:lumMod val="75000"/>
                  </a:schemeClr>
                </a:solidFill>
              </a:rPr>
              <a:t>0</a:t>
            </a:r>
            <a:r>
              <a:rPr lang="zh-CN" altLang="en-US" b="1" dirty="0">
                <a:solidFill>
                  <a:schemeClr val="accent6">
                    <a:lumMod val="75000"/>
                  </a:schemeClr>
                </a:solidFill>
              </a:rPr>
              <a:t>附近，方差为</a:t>
            </a:r>
            <a:r>
              <a:rPr lang="en-US" altLang="zh-CN" b="1" dirty="0">
                <a:solidFill>
                  <a:schemeClr val="accent6">
                    <a:lumMod val="75000"/>
                  </a:schemeClr>
                </a:solidFill>
              </a:rPr>
              <a:t>1</a:t>
            </a:r>
            <a:r>
              <a:rPr lang="zh-CN" altLang="en-US" dirty="0"/>
              <a:t>。归一化后的数据可正可负，但一般绝对值都不会太大。</a:t>
            </a:r>
          </a:p>
          <a:p>
            <a:pPr marL="0" indent="0">
              <a:lnSpc>
                <a:spcPct val="130000"/>
              </a:lnSpc>
              <a:buNone/>
            </a:pPr>
            <a:endParaRPr lang="zh-CN" altLang="en-US" dirty="0"/>
          </a:p>
          <a:p>
            <a:pPr marL="0" indent="0">
              <a:lnSpc>
                <a:spcPct val="130000"/>
              </a:lnSpc>
              <a:buNone/>
            </a:pPr>
            <a:r>
              <a:rPr lang="en-US" altLang="zh-CN" b="1" dirty="0">
                <a:solidFill>
                  <a:srgbClr val="0000FF"/>
                </a:solidFill>
              </a:rPr>
              <a:t>StandardScaler</a:t>
            </a:r>
            <a:r>
              <a:rPr lang="zh-CN" altLang="en-US" dirty="0"/>
              <a:t>方法可以公式化为：</a:t>
            </a:r>
          </a:p>
          <a:p>
            <a:pPr marL="0" indent="0" algn="ctr">
              <a:lnSpc>
                <a:spcPct val="130000"/>
              </a:lnSpc>
              <a:buNone/>
            </a:pPr>
            <a:r>
              <a:rPr lang="zh-CN" altLang="en-US" dirty="0"/>
              <a:t>𝑋 </a:t>
            </a:r>
            <a:r>
              <a:rPr lang="en-US" altLang="zh-CN" dirty="0"/>
              <a:t>= (</a:t>
            </a:r>
            <a:r>
              <a:rPr lang="zh-CN" altLang="en-US" dirty="0"/>
              <a:t>𝑥−𝜇</a:t>
            </a:r>
            <a:r>
              <a:rPr lang="en-US" altLang="zh-CN" dirty="0"/>
              <a:t>)/</a:t>
            </a:r>
            <a:r>
              <a:rPr lang="zh-CN" altLang="en-US" dirty="0"/>
              <a:t>𝜎 </a:t>
            </a:r>
          </a:p>
          <a:p>
            <a:pPr marL="0" indent="0">
              <a:lnSpc>
                <a:spcPct val="130000"/>
              </a:lnSpc>
              <a:buNone/>
            </a:pPr>
            <a:r>
              <a:rPr lang="zh-CN" altLang="en-US" dirty="0"/>
              <a:t>        其中，</a:t>
            </a:r>
            <a:r>
              <a:rPr lang="zh-CN" altLang="en-US" dirty="0">
                <a:solidFill>
                  <a:srgbClr val="0000FF"/>
                </a:solidFill>
              </a:rPr>
              <a:t>𝜇 </a:t>
            </a:r>
            <a:r>
              <a:rPr lang="zh-CN" altLang="en-US" dirty="0"/>
              <a:t>表示某一列特征的均值 𝑚𝑒𝑎𝑛</a:t>
            </a:r>
            <a:r>
              <a:rPr lang="en-US" altLang="zh-CN" dirty="0"/>
              <a:t>(</a:t>
            </a:r>
            <a:r>
              <a:rPr lang="zh-CN" altLang="en-US" dirty="0"/>
              <a:t>𝑥</a:t>
            </a:r>
            <a:r>
              <a:rPr lang="zh-CN" altLang="en-US" baseline="-25000" dirty="0"/>
              <a:t>𝑛</a:t>
            </a:r>
            <a:r>
              <a:rPr lang="en-US" altLang="zh-CN" dirty="0"/>
              <a:t>)</a:t>
            </a:r>
            <a:r>
              <a:rPr lang="zh-CN" altLang="en-US" dirty="0"/>
              <a:t>，</a:t>
            </a:r>
            <a:r>
              <a:rPr lang="zh-CN" altLang="en-US" dirty="0">
                <a:solidFill>
                  <a:srgbClr val="0000FF"/>
                </a:solidFill>
              </a:rPr>
              <a:t>𝜎</a:t>
            </a:r>
            <a:r>
              <a:rPr lang="zh-CN" altLang="en-US" dirty="0"/>
              <a:t> 表示这一列特征的方差。</a:t>
            </a:r>
            <a:endParaRPr lang="zh-CN" altLang="en-US" dirty="0">
              <a:solidFill>
                <a:srgbClr val="0000FF"/>
              </a:solidFill>
              <a:latin typeface="+mn-ea"/>
              <a:ea typeface="+mn-ea"/>
            </a:endParaRPr>
          </a:p>
        </p:txBody>
      </p:sp>
    </p:spTree>
    <p:extLst>
      <p:ext uri="{BB962C8B-B14F-4D97-AF65-F5344CB8AC3E}">
        <p14:creationId xmlns:p14="http://schemas.microsoft.com/office/powerpoint/2010/main" val="420571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1000"/>
                                        <p:tgtEl>
                                          <p:spTgt spid="8">
                                            <p:txEl>
                                              <p:pRg st="3" end="3"/>
                                            </p:txEl>
                                          </p:spTgt>
                                        </p:tgtEl>
                                      </p:cBhvr>
                                    </p:animEffect>
                                    <p:anim calcmode="lin" valueType="num">
                                      <p:cBhvr>
                                        <p:cTn id="2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1000"/>
                                        <p:tgtEl>
                                          <p:spTgt spid="8">
                                            <p:txEl>
                                              <p:pRg st="4" end="4"/>
                                            </p:txEl>
                                          </p:spTgt>
                                        </p:tgtEl>
                                      </p:cBhvr>
                                    </p:animEffect>
                                    <p:anim calcmode="lin" valueType="num">
                                      <p:cBhvr>
                                        <p:cTn id="2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fade">
                                      <p:cBhvr>
                                        <p:cTn id="31" dur="1000"/>
                                        <p:tgtEl>
                                          <p:spTgt spid="8">
                                            <p:txEl>
                                              <p:pRg st="5" end="5"/>
                                            </p:txEl>
                                          </p:spTgt>
                                        </p:tgtEl>
                                      </p:cBhvr>
                                    </p:animEffect>
                                    <p:anim calcmode="lin" valueType="num">
                                      <p:cBhvr>
                                        <p:cTn id="3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6">
            <a:extLst>
              <a:ext uri="{FF2B5EF4-FFF2-40B4-BE49-F238E27FC236}">
                <a16:creationId xmlns:a16="http://schemas.microsoft.com/office/drawing/2014/main" id="{D49632A6-A016-45EF-98D2-F70708D0EE1F}"/>
              </a:ext>
            </a:extLst>
          </p:cNvPr>
          <p:cNvSpPr>
            <a:spLocks noGrp="1"/>
          </p:cNvSpPr>
          <p:nvPr>
            <p:ph sz="quarter" idx="10"/>
          </p:nvPr>
        </p:nvSpPr>
        <p:spPr/>
        <p:txBody>
          <a:bodyPr/>
          <a:lstStyle/>
          <a:p>
            <a:pPr marL="0" indent="0">
              <a:lnSpc>
                <a:spcPct val="150000"/>
              </a:lnSpc>
              <a:buNone/>
            </a:pPr>
            <a:r>
              <a:rPr lang="zh-CN" altLang="en-US" dirty="0"/>
              <a:t>        利用</a:t>
            </a:r>
            <a:r>
              <a:rPr lang="en-US" altLang="zh-CN" b="1" dirty="0">
                <a:solidFill>
                  <a:srgbClr val="0000FF"/>
                </a:solidFill>
              </a:rPr>
              <a:t>MinMaxScaler</a:t>
            </a:r>
            <a:r>
              <a:rPr lang="zh-CN" altLang="en-US" dirty="0"/>
              <a:t>进行的归一化是一种</a:t>
            </a:r>
            <a:r>
              <a:rPr lang="zh-CN" altLang="en-US" dirty="0">
                <a:solidFill>
                  <a:srgbClr val="FF0000"/>
                </a:solidFill>
              </a:rPr>
              <a:t>线性</a:t>
            </a:r>
            <a:r>
              <a:rPr lang="zh-CN" altLang="en-US" dirty="0"/>
              <a:t>归一化方法，通常不会对数据分布产生影响，它们将特征缩放到</a:t>
            </a:r>
            <a:r>
              <a:rPr lang="zh-CN" altLang="en-US" b="1" dirty="0">
                <a:solidFill>
                  <a:srgbClr val="0000FF"/>
                </a:solidFill>
              </a:rPr>
              <a:t>给定</a:t>
            </a:r>
            <a:r>
              <a:rPr lang="zh-CN" altLang="en-US" dirty="0"/>
              <a:t>的</a:t>
            </a:r>
            <a:r>
              <a:rPr lang="zh-CN" altLang="en-US" dirty="0">
                <a:solidFill>
                  <a:srgbClr val="FF0000"/>
                </a:solidFill>
              </a:rPr>
              <a:t>最小值</a:t>
            </a:r>
            <a:r>
              <a:rPr lang="zh-CN" altLang="en-US" dirty="0"/>
              <a:t>和</a:t>
            </a:r>
            <a:r>
              <a:rPr lang="zh-CN" altLang="en-US" dirty="0">
                <a:solidFill>
                  <a:srgbClr val="FF0000"/>
                </a:solidFill>
              </a:rPr>
              <a:t>最大值</a:t>
            </a:r>
            <a:r>
              <a:rPr lang="zh-CN" altLang="en-US" dirty="0"/>
              <a:t>之间。对于 </a:t>
            </a:r>
            <a:r>
              <a:rPr lang="en-US" altLang="zh-CN" b="1" dirty="0">
                <a:solidFill>
                  <a:srgbClr val="0000FF"/>
                </a:solidFill>
              </a:rPr>
              <a:t>MinMaxScaler</a:t>
            </a:r>
            <a:r>
              <a:rPr lang="en-US" altLang="zh-CN" dirty="0"/>
              <a:t> </a:t>
            </a:r>
            <a:r>
              <a:rPr lang="zh-CN" altLang="en-US" dirty="0"/>
              <a:t>来说，通常有两种处理方法：</a:t>
            </a:r>
          </a:p>
          <a:p>
            <a:pPr lvl="1">
              <a:lnSpc>
                <a:spcPct val="150000"/>
              </a:lnSpc>
            </a:pPr>
            <a:r>
              <a:rPr lang="zh-CN" altLang="en-US" dirty="0"/>
              <a:t>将特征</a:t>
            </a:r>
            <a:r>
              <a:rPr lang="zh-CN" altLang="en-US" dirty="0">
                <a:solidFill>
                  <a:srgbClr val="FF0000"/>
                </a:solidFill>
              </a:rPr>
              <a:t>规范化</a:t>
            </a:r>
            <a:r>
              <a:rPr lang="zh-CN" altLang="en-US" dirty="0"/>
              <a:t>到</a:t>
            </a:r>
            <a:r>
              <a:rPr lang="en-US" altLang="zh-CN" b="1" dirty="0">
                <a:solidFill>
                  <a:schemeClr val="accent5"/>
                </a:solidFill>
              </a:rPr>
              <a:t>0</a:t>
            </a:r>
            <a:r>
              <a:rPr lang="zh-CN" altLang="en-US" b="1" dirty="0">
                <a:solidFill>
                  <a:schemeClr val="accent5"/>
                </a:solidFill>
              </a:rPr>
              <a:t>和</a:t>
            </a:r>
            <a:r>
              <a:rPr lang="en-US" altLang="zh-CN" b="1" dirty="0">
                <a:solidFill>
                  <a:schemeClr val="accent5"/>
                </a:solidFill>
              </a:rPr>
              <a:t>1</a:t>
            </a:r>
            <a:r>
              <a:rPr lang="zh-CN" altLang="en-US" b="1" dirty="0">
                <a:solidFill>
                  <a:schemeClr val="accent5"/>
                </a:solidFill>
              </a:rPr>
              <a:t>之间</a:t>
            </a:r>
            <a:r>
              <a:rPr lang="zh-CN" altLang="en-US" dirty="0"/>
              <a:t>，即将特征的</a:t>
            </a:r>
            <a:r>
              <a:rPr lang="zh-CN" altLang="en-US" dirty="0">
                <a:solidFill>
                  <a:srgbClr val="FF0000"/>
                </a:solidFill>
              </a:rPr>
              <a:t>最大绝对值</a:t>
            </a:r>
            <a:r>
              <a:rPr lang="zh-CN" altLang="en-US" dirty="0"/>
              <a:t>定义为</a:t>
            </a:r>
            <a:r>
              <a:rPr lang="zh-CN" altLang="en-US" dirty="0">
                <a:solidFill>
                  <a:srgbClr val="0000FF"/>
                </a:solidFill>
              </a:rPr>
              <a:t>单位大小</a:t>
            </a:r>
            <a:r>
              <a:rPr lang="zh-CN" altLang="en-US" dirty="0"/>
              <a:t>，其他特征值</a:t>
            </a:r>
            <a:r>
              <a:rPr lang="zh-CN" altLang="en-US" dirty="0">
                <a:solidFill>
                  <a:schemeClr val="accent6">
                    <a:lumMod val="75000"/>
                  </a:schemeClr>
                </a:solidFill>
              </a:rPr>
              <a:t>以单位大小进行缩放</a:t>
            </a:r>
            <a:r>
              <a:rPr lang="zh-CN" altLang="en-US" dirty="0"/>
              <a:t>。</a:t>
            </a:r>
          </a:p>
          <a:p>
            <a:pPr lvl="1">
              <a:lnSpc>
                <a:spcPct val="150000"/>
              </a:lnSpc>
            </a:pPr>
            <a:r>
              <a:rPr lang="zh-CN" altLang="en-US" dirty="0"/>
              <a:t>将特征</a:t>
            </a:r>
            <a:r>
              <a:rPr lang="zh-CN" altLang="en-US" dirty="0">
                <a:solidFill>
                  <a:srgbClr val="FF0000"/>
                </a:solidFill>
              </a:rPr>
              <a:t>规范化</a:t>
            </a:r>
            <a:r>
              <a:rPr lang="zh-CN" altLang="en-US" dirty="0"/>
              <a:t>到</a:t>
            </a:r>
            <a:r>
              <a:rPr lang="en-US" altLang="zh-CN" b="1" dirty="0">
                <a:solidFill>
                  <a:schemeClr val="accent5"/>
                </a:solidFill>
              </a:rPr>
              <a:t>min</a:t>
            </a:r>
            <a:r>
              <a:rPr lang="zh-CN" altLang="en-US" b="1" dirty="0">
                <a:solidFill>
                  <a:schemeClr val="accent5"/>
                </a:solidFill>
              </a:rPr>
              <a:t>和</a:t>
            </a:r>
            <a:r>
              <a:rPr lang="en-US" altLang="zh-CN" b="1" dirty="0">
                <a:solidFill>
                  <a:schemeClr val="accent5"/>
                </a:solidFill>
              </a:rPr>
              <a:t>max</a:t>
            </a:r>
            <a:r>
              <a:rPr lang="zh-CN" altLang="en-US" b="1" dirty="0">
                <a:solidFill>
                  <a:schemeClr val="accent5"/>
                </a:solidFill>
              </a:rPr>
              <a:t>之间</a:t>
            </a:r>
            <a:r>
              <a:rPr lang="zh-CN" altLang="en-US" dirty="0"/>
              <a:t>，即将特征的最大值定义为</a:t>
            </a:r>
            <a:r>
              <a:rPr lang="en-US" altLang="zh-CN" dirty="0"/>
              <a:t>max</a:t>
            </a:r>
            <a:r>
              <a:rPr lang="zh-CN" altLang="en-US" dirty="0"/>
              <a:t>，特征的最小值定义为</a:t>
            </a:r>
            <a:r>
              <a:rPr lang="en-US" altLang="zh-CN" dirty="0"/>
              <a:t>min</a:t>
            </a:r>
            <a:r>
              <a:rPr lang="zh-CN" altLang="en-US" dirty="0"/>
              <a:t>，其他特征值</a:t>
            </a:r>
            <a:r>
              <a:rPr lang="zh-CN" altLang="en-US" dirty="0">
                <a:solidFill>
                  <a:schemeClr val="accent6">
                    <a:lumMod val="75000"/>
                  </a:schemeClr>
                </a:solidFill>
              </a:rPr>
              <a:t>以单位大小进行缩放</a:t>
            </a:r>
            <a:r>
              <a:rPr lang="zh-CN" altLang="en-US" dirty="0"/>
              <a:t>。</a:t>
            </a:r>
          </a:p>
        </p:txBody>
      </p:sp>
      <p:sp>
        <p:nvSpPr>
          <p:cNvPr id="3" name="标题 2">
            <a:extLst>
              <a:ext uri="{FF2B5EF4-FFF2-40B4-BE49-F238E27FC236}">
                <a16:creationId xmlns:a16="http://schemas.microsoft.com/office/drawing/2014/main" id="{DD016B27-241D-4A3E-9C3A-62CA190F401E}"/>
              </a:ext>
            </a:extLst>
          </p:cNvPr>
          <p:cNvSpPr>
            <a:spLocks noGrp="1"/>
          </p:cNvSpPr>
          <p:nvPr>
            <p:ph type="title"/>
          </p:nvPr>
        </p:nvSpPr>
        <p:spPr/>
        <p:txBody>
          <a:bodyPr/>
          <a:lstStyle/>
          <a:p>
            <a:r>
              <a:rPr lang="zh-CN" altLang="en-US" dirty="0">
                <a:sym typeface="+mn-lt"/>
              </a:rPr>
              <a:t>数据预处理 </a:t>
            </a:r>
            <a:r>
              <a:rPr lang="en-US" altLang="zh-CN" dirty="0">
                <a:sym typeface="+mn-lt"/>
              </a:rPr>
              <a:t>- MinMaxScaler</a:t>
            </a:r>
            <a:endParaRPr lang="zh-CN" altLang="en-US" dirty="0">
              <a:sym typeface="+mn-lt"/>
            </a:endParaRPr>
          </a:p>
        </p:txBody>
      </p:sp>
    </p:spTree>
    <p:extLst>
      <p:ext uri="{BB962C8B-B14F-4D97-AF65-F5344CB8AC3E}">
        <p14:creationId xmlns:p14="http://schemas.microsoft.com/office/powerpoint/2010/main" val="48380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3lk5ig0x">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spPr>
      <a:bodyPr rtlCol="0" anchor="ctr"/>
      <a:lstStyle>
        <a:defPPr algn="ctr">
          <a:defRPr dirty="0" smtClean="0"/>
        </a:defPPr>
      </a:lstStyle>
      <a:style>
        <a:lnRef idx="0">
          <a:schemeClr val="accent2"/>
        </a:lnRef>
        <a:fillRef idx="3">
          <a:schemeClr val="accent2"/>
        </a:fillRef>
        <a:effectRef idx="3">
          <a:schemeClr val="accent2"/>
        </a:effectRef>
        <a:fontRef idx="minor">
          <a:schemeClr val="lt1"/>
        </a:fontRef>
      </a:style>
    </a:spDef>
    <a:txDef>
      <a:spPr/>
      <a:bodyPr>
        <a:noAutofit/>
      </a:bodyPr>
      <a:lstStyle>
        <a:defPPr marL="342900" marR="0" indent="-342900" algn="l" defTabSz="457200" rtl="0" eaLnBrk="1" fontAlgn="auto" latinLnBrk="0" hangingPunct="1">
          <a:lnSpc>
            <a:spcPct val="110000"/>
          </a:lnSpc>
          <a:spcBef>
            <a:spcPts val="0"/>
          </a:spcBef>
          <a:spcAft>
            <a:spcPts val="0"/>
          </a:spcAft>
          <a:buClrTx/>
          <a:buSzTx/>
          <a:buFontTx/>
          <a:buBlip>
            <a:blip xmlns:r="http://schemas.openxmlformats.org/officeDocument/2006/relationships" r:embed="rId1"/>
          </a:buBlip>
          <a:tabLst/>
          <a:defRPr kumimoji="0" sz="24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8428</TotalTime>
  <Words>4076</Words>
  <Application>Microsoft Office PowerPoint</Application>
  <PresentationFormat>全屏显示(4:3)</PresentationFormat>
  <Paragraphs>237</Paragraphs>
  <Slides>35</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-apple-system</vt:lpstr>
      <vt:lpstr>等线</vt:lpstr>
      <vt:lpstr>微软雅黑</vt:lpstr>
      <vt:lpstr>Arial</vt:lpstr>
      <vt:lpstr>Calibri</vt:lpstr>
      <vt:lpstr>Calibri Light</vt:lpstr>
      <vt:lpstr>Cambria Math</vt:lpstr>
      <vt:lpstr>Times New Roman</vt:lpstr>
      <vt:lpstr>Vrinda</vt:lpstr>
      <vt:lpstr>Wingdings</vt:lpstr>
      <vt:lpstr>Office 主题​​</vt:lpstr>
      <vt:lpstr>第9课时 数据预处理、降维、 特征提取及聚类</vt:lpstr>
      <vt:lpstr>Outlines</vt:lpstr>
      <vt:lpstr>数据预处理</vt:lpstr>
      <vt:lpstr>数据预处理</vt:lpstr>
      <vt:lpstr>数据预处理</vt:lpstr>
      <vt:lpstr>数据预处理</vt:lpstr>
      <vt:lpstr>数据预处理</vt:lpstr>
      <vt:lpstr>数据预处理 - StandardScaler</vt:lpstr>
      <vt:lpstr>数据预处理 - MinMaxScaler</vt:lpstr>
      <vt:lpstr>数据预处理 - MinMaxScaler</vt:lpstr>
      <vt:lpstr>数据预处理 - MaxAbsScaler</vt:lpstr>
      <vt:lpstr>数据预处理 - RobustScaler</vt:lpstr>
      <vt:lpstr>数据预处理 - Normalizer</vt:lpstr>
      <vt:lpstr>数据预处理 - Normalizer</vt:lpstr>
      <vt:lpstr>数据预处理 - Binarizer</vt:lpstr>
      <vt:lpstr>数据预处理 -通过数据预处理提高模型准确率</vt:lpstr>
      <vt:lpstr>数据降维</vt:lpstr>
      <vt:lpstr>数据降维 - 常见的数据降维方法</vt:lpstr>
      <vt:lpstr>数据降维</vt:lpstr>
      <vt:lpstr>数据降维 - PCA主成分分析</vt:lpstr>
      <vt:lpstr>数据降维 - PCA主成分分析 – Example1</vt:lpstr>
      <vt:lpstr>数据降维 - PCA主成分分析 – Example2</vt:lpstr>
      <vt:lpstr>数据降维 - PCA主成分分析 – Example2</vt:lpstr>
      <vt:lpstr>数据降维 - PCA主成分分析 – Example2</vt:lpstr>
      <vt:lpstr>特征提取</vt:lpstr>
      <vt:lpstr>特征提取</vt:lpstr>
      <vt:lpstr>特征提取</vt:lpstr>
      <vt:lpstr>聚类</vt:lpstr>
      <vt:lpstr>聚类 - K均值聚类算法（K-Means）</vt:lpstr>
      <vt:lpstr>聚类 - K均值聚类算法（K-Means）</vt:lpstr>
      <vt:lpstr>聚类 - K均值聚类算法（K-Means）</vt:lpstr>
      <vt:lpstr>聚类 - 凝聚聚类算法</vt:lpstr>
      <vt:lpstr>聚类 - DBSCAN算法</vt:lpstr>
      <vt:lpstr>聚类 - DBSCAN算法</vt:lpstr>
      <vt:lpstr>PowerPoint 演示文稿</vt:lpstr>
    </vt:vector>
  </TitlesOfParts>
  <Company>Hust_Ynou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欧新宇</dc:creator>
  <cp:lastModifiedBy>欧 新宇</cp:lastModifiedBy>
  <cp:revision>1186</cp:revision>
  <dcterms:created xsi:type="dcterms:W3CDTF">2016-09-20T07:20:31Z</dcterms:created>
  <dcterms:modified xsi:type="dcterms:W3CDTF">2020-02-19T16:04:19Z</dcterms:modified>
</cp:coreProperties>
</file>