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handoutMasterIdLst>
    <p:handoutMasterId r:id="rId28"/>
  </p:handoutMasterIdLst>
  <p:sldIdLst>
    <p:sldId id="402" r:id="rId2"/>
    <p:sldId id="545" r:id="rId3"/>
    <p:sldId id="460" r:id="rId4"/>
    <p:sldId id="549" r:id="rId5"/>
    <p:sldId id="550" r:id="rId6"/>
    <p:sldId id="551" r:id="rId7"/>
    <p:sldId id="552" r:id="rId8"/>
    <p:sldId id="553" r:id="rId9"/>
    <p:sldId id="554" r:id="rId10"/>
    <p:sldId id="555" r:id="rId11"/>
    <p:sldId id="557" r:id="rId12"/>
    <p:sldId id="558" r:id="rId13"/>
    <p:sldId id="559" r:id="rId14"/>
    <p:sldId id="556" r:id="rId15"/>
    <p:sldId id="560" r:id="rId16"/>
    <p:sldId id="561" r:id="rId17"/>
    <p:sldId id="562" r:id="rId18"/>
    <p:sldId id="563" r:id="rId19"/>
    <p:sldId id="564" r:id="rId20"/>
    <p:sldId id="565" r:id="rId21"/>
    <p:sldId id="566" r:id="rId22"/>
    <p:sldId id="567" r:id="rId23"/>
    <p:sldId id="568" r:id="rId24"/>
    <p:sldId id="569" r:id="rId25"/>
    <p:sldId id="408" r:id="rId26"/>
  </p:sldIdLst>
  <p:sldSz cx="9144000" cy="6858000" type="screen4x3"/>
  <p:notesSz cx="6858000" cy="9144000"/>
  <p:custDataLst>
    <p:tags r:id="rId29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欧 新宇" initials="欧" lastIdx="1" clrIdx="0">
    <p:extLst>
      <p:ext uri="{19B8F6BF-5375-455C-9EA6-DF929625EA0E}">
        <p15:presenceInfo xmlns:p15="http://schemas.microsoft.com/office/powerpoint/2012/main" userId="28816f75d3b427d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201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84909" autoAdjust="0"/>
  </p:normalViewPr>
  <p:slideViewPr>
    <p:cSldViewPr snapToGrid="0">
      <p:cViewPr varScale="1">
        <p:scale>
          <a:sx n="122" d="100"/>
          <a:sy n="122" d="100"/>
        </p:scale>
        <p:origin x="120" y="32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353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D1DD95-2A29-4EE2-B225-52E901FF2496}" type="datetimeFigureOut">
              <a:rPr lang="zh-CN" altLang="en-US" smtClean="0"/>
              <a:t>2020-2-20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2BAA61-DA0C-4475-9FD7-EDE8EF171A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82180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032A47-0651-4271-B9F6-B3977625BE84}" type="datetimeFigureOut">
              <a:rPr lang="zh-CN" altLang="en-US" smtClean="0"/>
              <a:t>2020-2-20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D8BB62-F2D0-4E38-9BD1-9DF1331EC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3736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D8BB62-F2D0-4E38-9BD1-9DF1331EC21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73168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D8BB62-F2D0-4E38-9BD1-9DF1331EC21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18557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D8BB62-F2D0-4E38-9BD1-9DF1331EC214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71552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D8BB62-F2D0-4E38-9BD1-9DF1331EC214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21190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D8BB62-F2D0-4E38-9BD1-9DF1331EC214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24326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D8BB62-F2D0-4E38-9BD1-9DF1331EC21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48126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这个过程中，我们使用模型在测试集上的输出结果作为评判超参数优劣的指标。但是，在实际应用中，这种方法是错误的。通常情况下，测试集是不可见的，换句话说，测试集不应该出现在训练的所有过程中，只能作为最后的评测，并且只能被执行一次，或者不能根据测试集的测评结果来调整模型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D8BB62-F2D0-4E38-9BD1-9DF1331EC21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89276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D8BB62-F2D0-4E38-9BD1-9DF1331EC21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68310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D8BB62-F2D0-4E38-9BD1-9DF1331EC21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85935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D8BB62-F2D0-4E38-9BD1-9DF1331EC21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18446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D8BB62-F2D0-4E38-9BD1-9DF1331EC21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53551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D8BB62-F2D0-4E38-9BD1-9DF1331EC21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65295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D8BB62-F2D0-4E38-9BD1-9DF1331EC21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7498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881" y="1122363"/>
            <a:ext cx="8694295" cy="1793224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4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77383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单击以编辑母版副标题样式</a:t>
            </a:r>
            <a:endParaRPr lang="en-US" dirty="0"/>
          </a:p>
        </p:txBody>
      </p:sp>
      <p:sp>
        <p:nvSpPr>
          <p:cNvPr id="7" name="文本框 6"/>
          <p:cNvSpPr txBox="1"/>
          <p:nvPr userDrawn="1"/>
        </p:nvSpPr>
        <p:spPr>
          <a:xfrm>
            <a:off x="571500" y="5069305"/>
            <a:ext cx="8024648" cy="615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fld id="{D89B5113-B326-41C4-9D82-9CE3FD3B1E87}" type="datetime4">
              <a:rPr lang="en-US" altLang="zh-CN" sz="2000" b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rinda" panose="020B0502040204020203" pitchFamily="34" charset="0"/>
              </a:rPr>
              <a:t>February 20, 2020</a:t>
            </a:fld>
            <a:endParaRPr lang="zh-CN" altLang="en-US" sz="1800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rinda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464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0" y="914400"/>
            <a:ext cx="9144000" cy="5711825"/>
          </a:xfrm>
          <a:prstGeom prst="rect">
            <a:avLst/>
          </a:prstGeom>
        </p:spPr>
        <p:txBody>
          <a:bodyPr/>
          <a:lstStyle>
            <a:lvl1pPr marL="228600" indent="-288000" algn="just">
              <a:lnSpc>
                <a:spcPct val="120000"/>
              </a:lnSpc>
              <a:spcBef>
                <a:spcPts val="0"/>
              </a:spcBef>
              <a:buFontTx/>
              <a:buBlip>
                <a:blip r:embed="rId3"/>
              </a:buBlip>
              <a:defRPr sz="2400" baseline="0"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0700" indent="-342900" algn="just">
              <a:lnSpc>
                <a:spcPct val="120000"/>
              </a:lnSpc>
              <a:spcBef>
                <a:spcPts val="0"/>
              </a:spcBef>
              <a:buFontTx/>
              <a:buBlip>
                <a:blip r:embed="rId3"/>
              </a:buBlip>
              <a:defRPr lang="zh-CN" altLang="en-US" sz="24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2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  <a:endParaRPr lang="en-US" altLang="zh-CN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0" y="20351"/>
            <a:ext cx="7555043" cy="549275"/>
          </a:xfrm>
          <a:prstGeom prst="rect">
            <a:avLst/>
          </a:prstGeom>
        </p:spPr>
        <p:txBody>
          <a:bodyPr anchor="ctr" anchorCtr="0"/>
          <a:lstStyle>
            <a:lvl1pPr>
              <a:defRPr sz="3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275008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5">
            <a:extLst>
              <a:ext uri="{FF2B5EF4-FFF2-40B4-BE49-F238E27FC236}">
                <a16:creationId xmlns:a16="http://schemas.microsoft.com/office/drawing/2014/main" id="{0992B3FD-F832-450B-9C3A-D13F02D03090}"/>
              </a:ext>
            </a:extLst>
          </p:cNvPr>
          <p:cNvSpPr txBox="1">
            <a:spLocks/>
          </p:cNvSpPr>
          <p:nvPr userDrawn="1"/>
        </p:nvSpPr>
        <p:spPr>
          <a:xfrm>
            <a:off x="0" y="268001"/>
            <a:ext cx="9144000" cy="549275"/>
          </a:xfrm>
          <a:prstGeom prst="rect">
            <a:avLst/>
          </a:prstGeom>
        </p:spPr>
        <p:txBody>
          <a:bodyPr anchor="ctr" anchorCtr="0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b="1" cap="none" spc="0">
                <a:ln/>
                <a:solidFill>
                  <a:schemeClr val="accent4"/>
                </a:solidFill>
                <a:effectLst/>
              </a:rPr>
              <a:t>欧老师的联系方式</a:t>
            </a:r>
            <a:endParaRPr lang="zh-CN" altLang="en-US" b="1" cap="none" spc="0" dirty="0">
              <a:ln/>
              <a:solidFill>
                <a:schemeClr val="accent4"/>
              </a:solidFill>
              <a:effectLst/>
            </a:endParaRPr>
          </a:p>
        </p:txBody>
      </p:sp>
      <p:sp>
        <p:nvSpPr>
          <p:cNvPr id="4" name="object 8">
            <a:extLst>
              <a:ext uri="{FF2B5EF4-FFF2-40B4-BE49-F238E27FC236}">
                <a16:creationId xmlns:a16="http://schemas.microsoft.com/office/drawing/2014/main" id="{57691F66-7C21-47C2-9015-04B806E3CDDB}"/>
              </a:ext>
            </a:extLst>
          </p:cNvPr>
          <p:cNvSpPr txBox="1"/>
          <p:nvPr userDrawn="1"/>
        </p:nvSpPr>
        <p:spPr>
          <a:xfrm>
            <a:off x="0" y="2385695"/>
            <a:ext cx="914400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  <a:tabLst>
                <a:tab pos="1647825" algn="l"/>
                <a:tab pos="3282950" algn="l"/>
              </a:tabLst>
            </a:pPr>
            <a:r>
              <a:rPr sz="2800" b="1" dirty="0">
                <a:solidFill>
                  <a:srgbClr val="FFFF00"/>
                </a:solidFill>
                <a:latin typeface="微软雅黑"/>
                <a:cs typeface="微软雅黑"/>
              </a:rPr>
              <a:t>读万卷书	行万里路	只为最好的修炼</a:t>
            </a:r>
            <a:endParaRPr sz="2800" dirty="0">
              <a:solidFill>
                <a:srgbClr val="FFFF00"/>
              </a:solidFill>
              <a:latin typeface="微软雅黑"/>
              <a:cs typeface="微软雅黑"/>
            </a:endParaRPr>
          </a:p>
        </p:txBody>
      </p:sp>
      <p:sp>
        <p:nvSpPr>
          <p:cNvPr id="5" name="object 9">
            <a:extLst>
              <a:ext uri="{FF2B5EF4-FFF2-40B4-BE49-F238E27FC236}">
                <a16:creationId xmlns:a16="http://schemas.microsoft.com/office/drawing/2014/main" id="{82C65425-B86B-4B52-B19E-1E1AE5DED67E}"/>
              </a:ext>
            </a:extLst>
          </p:cNvPr>
          <p:cNvSpPr txBox="1"/>
          <p:nvPr userDrawn="1"/>
        </p:nvSpPr>
        <p:spPr>
          <a:xfrm>
            <a:off x="1818385" y="4406868"/>
            <a:ext cx="4397502" cy="10079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lang="en-US" altLang="zh-CN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QQ</a:t>
            </a:r>
            <a:r>
              <a:rPr lang="zh-CN" altLang="en-US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：</a:t>
            </a:r>
            <a:r>
              <a:rPr lang="en-US" altLang="zh-CN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14777591 (</a:t>
            </a:r>
            <a:r>
              <a:rPr lang="zh-CN" altLang="en-US" sz="1400" b="1" spc="-5" dirty="0">
                <a:solidFill>
                  <a:srgbClr val="00AF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宇宙骑士）</a:t>
            </a:r>
          </a:p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Email</a:t>
            </a:r>
            <a:r>
              <a:rPr lang="zh-CN" altLang="en-US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：</a:t>
            </a:r>
            <a:r>
              <a:rPr lang="en-US" altLang="zh-CN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ouxinyu@alumni.hust.edu.cn</a:t>
            </a:r>
          </a:p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lang="en-US" altLang="zh-CN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Tel</a:t>
            </a:r>
            <a:r>
              <a:rPr lang="zh-CN" altLang="en-US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：</a:t>
            </a:r>
            <a:r>
              <a:rPr lang="en-US" altLang="zh-CN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18687840023</a:t>
            </a:r>
            <a:endParaRPr sz="1400" b="1" spc="-5" dirty="0">
              <a:solidFill>
                <a:srgbClr val="00AF50"/>
              </a:solidFill>
              <a:latin typeface="微软雅黑"/>
              <a:cs typeface="微软雅黑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D52F8C06-0DB6-4D97-A942-3DB7F8D03A92}"/>
              </a:ext>
            </a:extLst>
          </p:cNvPr>
          <p:cNvCxnSpPr/>
          <p:nvPr userDrawn="1"/>
        </p:nvCxnSpPr>
        <p:spPr>
          <a:xfrm>
            <a:off x="88900" y="817276"/>
            <a:ext cx="863600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5716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571500" y="5069305"/>
            <a:ext cx="8024648" cy="615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fld id="{D89B5113-B326-41C4-9D82-9CE3FD3B1E87}" type="datetime4">
              <a:rPr lang="en-US" altLang="zh-CN" sz="2000" b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rinda" panose="020B0502040204020203" pitchFamily="34" charset="0"/>
              </a:rPr>
              <a:t>February 20, 2020</a:t>
            </a:fld>
            <a:endParaRPr lang="zh-CN" altLang="en-US" sz="1800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rinda" panose="020B0502040204020203" pitchFamily="34" charset="0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3136481" y="2088004"/>
            <a:ext cx="3249416" cy="830997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altLang="zh-CN" sz="495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Thanks</a:t>
            </a:r>
            <a:r>
              <a:rPr lang="zh-CN" altLang="en-US" sz="4950" b="0" cap="none" spc="0" baseline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altLang="zh-CN" sz="4950" b="0" cap="none" spc="0" baseline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you!</a:t>
            </a:r>
            <a:endParaRPr lang="zh-CN" altLang="en-US" sz="495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6" name="文本框 5"/>
          <p:cNvSpPr txBox="1"/>
          <p:nvPr userDrawn="1"/>
        </p:nvSpPr>
        <p:spPr>
          <a:xfrm>
            <a:off x="661441" y="4064548"/>
            <a:ext cx="8001000" cy="7160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Vrinda" panose="020B0502040204020203" pitchFamily="34" charset="0"/>
                <a:cs typeface="Vrinda" panose="020B0502040204020203" pitchFamily="34" charset="0"/>
              </a:rPr>
              <a:t>Xinyu OU</a:t>
            </a:r>
          </a:p>
        </p:txBody>
      </p:sp>
    </p:spTree>
    <p:extLst>
      <p:ext uri="{BB962C8B-B14F-4D97-AF65-F5344CB8AC3E}">
        <p14:creationId xmlns:p14="http://schemas.microsoft.com/office/powerpoint/2010/main" val="1197222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 txBox="1">
            <a:spLocks/>
          </p:cNvSpPr>
          <p:nvPr userDrawn="1"/>
        </p:nvSpPr>
        <p:spPr>
          <a:xfrm>
            <a:off x="0" y="6695052"/>
            <a:ext cx="4595648" cy="161584"/>
          </a:xfrm>
          <a:prstGeom prst="rect">
            <a:avLst/>
          </a:prstGeom>
          <a:solidFill>
            <a:schemeClr val="tx1"/>
          </a:solidFill>
        </p:spPr>
        <p:txBody>
          <a:bodyPr vert="horz" lIns="135000" tIns="34290" rIns="135000" bIns="3429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1050" baseline="0" dirty="0">
                <a:latin typeface="Calibri Light" panose="020F0302020204030204" pitchFamily="34" charset="0"/>
                <a:ea typeface="微软雅黑 Light" panose="020B0502040204020203" pitchFamily="34" charset="-122"/>
              </a:rPr>
              <a:t>OuXinyu | ouxinyu@alumni.hust.edu.cn </a:t>
            </a:r>
            <a:endParaRPr lang="zh-CN" altLang="en-US" sz="1050" baseline="0" dirty="0">
              <a:latin typeface="Calibri Light" panose="020F0302020204030204" pitchFamily="34" charset="0"/>
              <a:ea typeface="微软雅黑 Light" panose="020B0502040204020203" pitchFamily="34" charset="-122"/>
            </a:endParaRPr>
          </a:p>
        </p:txBody>
      </p:sp>
      <p:sp>
        <p:nvSpPr>
          <p:cNvPr id="8" name="文本框 7"/>
          <p:cNvSpPr txBox="1"/>
          <p:nvPr userDrawn="1"/>
        </p:nvSpPr>
        <p:spPr>
          <a:xfrm>
            <a:off x="4595648" y="6695052"/>
            <a:ext cx="4548353" cy="161583"/>
          </a:xfrm>
          <a:prstGeom prst="rect">
            <a:avLst/>
          </a:prstGeom>
          <a:solidFill>
            <a:srgbClr val="FF0000"/>
          </a:solidFill>
        </p:spPr>
        <p:txBody>
          <a:bodyPr wrap="square" lIns="135000" tIns="0" rIns="135000" bIns="0" rtlCol="0">
            <a:spAutoFit/>
          </a:bodyPr>
          <a:lstStyle/>
          <a:p>
            <a:r>
              <a:rPr lang="en-US" altLang="zh-CN" sz="1050" baseline="0" dirty="0">
                <a:solidFill>
                  <a:schemeClr val="bg1"/>
                </a:solidFill>
                <a:latin typeface="Calibri Light" panose="020F0302020204030204" pitchFamily="34" charset="0"/>
                <a:ea typeface="微软雅黑 Light" panose="020B0502040204020203" pitchFamily="34" charset="-122"/>
              </a:rPr>
              <a:t>Yunnan Open </a:t>
            </a:r>
            <a:r>
              <a:rPr lang="en-US" altLang="zh-CN" sz="1050" baseline="0" dirty="0" err="1">
                <a:solidFill>
                  <a:schemeClr val="bg1"/>
                </a:solidFill>
                <a:latin typeface="Calibri Light" panose="020F0302020204030204" pitchFamily="34" charset="0"/>
                <a:ea typeface="微软雅黑 Light" panose="020B0502040204020203" pitchFamily="34" charset="-122"/>
              </a:rPr>
              <a:t>Univsersity</a:t>
            </a:r>
            <a:r>
              <a:rPr lang="en-US" altLang="zh-CN" sz="1050" baseline="0" dirty="0">
                <a:solidFill>
                  <a:schemeClr val="bg1"/>
                </a:solidFill>
                <a:latin typeface="Calibri Light" panose="020F0302020204030204" pitchFamily="34" charset="0"/>
                <a:ea typeface="微软雅黑 Light" panose="020B0502040204020203" pitchFamily="34" charset="-122"/>
              </a:rPr>
              <a:t>                                                                                </a:t>
            </a:r>
            <a:fld id="{7202DD23-40A6-4897-9814-C905B8680320}" type="slidenum">
              <a:rPr lang="en-US" altLang="zh-CN" sz="900" baseline="0" smtClean="0">
                <a:solidFill>
                  <a:schemeClr val="bg1"/>
                </a:solidFill>
                <a:latin typeface="Calibri Light" panose="020F0302020204030204" pitchFamily="34" charset="0"/>
                <a:ea typeface="微软雅黑 Light" panose="020B0502040204020203" pitchFamily="34" charset="-122"/>
              </a:rPr>
              <a:t>‹#›</a:t>
            </a:fld>
            <a:r>
              <a:rPr lang="en-US" altLang="zh-CN" sz="900" baseline="0" dirty="0">
                <a:solidFill>
                  <a:schemeClr val="bg1"/>
                </a:solidFill>
                <a:latin typeface="Calibri Light" panose="020F0302020204030204" pitchFamily="34" charset="0"/>
                <a:ea typeface="微软雅黑 Light" panose="020B0502040204020203" pitchFamily="34" charset="-122"/>
              </a:rPr>
              <a:t>/35</a:t>
            </a:r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97ECA0AD-7D08-4D27-89C7-F72B9F33BBCF}"/>
              </a:ext>
            </a:extLst>
          </p:cNvPr>
          <p:cNvSpPr txBox="1">
            <a:spLocks/>
          </p:cNvSpPr>
          <p:nvPr userDrawn="1"/>
        </p:nvSpPr>
        <p:spPr>
          <a:xfrm>
            <a:off x="0" y="6699116"/>
            <a:ext cx="2200656" cy="161583"/>
          </a:xfrm>
          <a:prstGeom prst="rect">
            <a:avLst/>
          </a:prstGeom>
          <a:solidFill>
            <a:schemeClr val="tx1"/>
          </a:solidFill>
        </p:spPr>
        <p:txBody>
          <a:bodyPr vert="horz" lIns="135000" tIns="34290" rIns="135000" bIns="3429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050" baseline="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1050" baseline="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机器学习</a:t>
            </a:r>
            <a:r>
              <a:rPr lang="en-US" altLang="zh-CN" sz="1050" baseline="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endParaRPr lang="zh-CN" altLang="en-US" sz="1050" baseline="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0998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4" r:id="rId2"/>
    <p:sldLayoutId id="2147483665" r:id="rId3"/>
    <p:sldLayoutId id="2147483663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501678-267E-4899-97A3-12055A1B39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1122363"/>
            <a:ext cx="9144000" cy="1793224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>
                <a:latin typeface="+mn-lt"/>
                <a:ea typeface="+mn-ea"/>
                <a:cs typeface="+mn-ea"/>
                <a:sym typeface="+mn-lt"/>
              </a:rPr>
              <a:t>第</a:t>
            </a:r>
            <a:r>
              <a:rPr lang="en-US" altLang="zh-CN" b="1" dirty="0">
                <a:latin typeface="+mn-ea"/>
                <a:ea typeface="+mn-ea"/>
                <a:cs typeface="+mn-ea"/>
                <a:sym typeface="+mn-lt"/>
              </a:rPr>
              <a:t>11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课</a:t>
            </a:r>
            <a:r>
              <a:rPr lang="zh-CN" altLang="en-US" b="1" dirty="0">
                <a:latin typeface="+mn-lt"/>
                <a:ea typeface="+mn-ea"/>
                <a:cs typeface="+mn-ea"/>
                <a:sym typeface="+mn-lt"/>
              </a:rPr>
              <a:t> 模型评估与优化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FCDC1D6-3361-42BF-B84C-F89CB6599D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077383"/>
            <a:ext cx="9144000" cy="1655762"/>
          </a:xfrm>
        </p:spPr>
        <p:txBody>
          <a:bodyPr/>
          <a:lstStyle/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zh-CN" altLang="en-US" dirty="0">
                <a:cs typeface="+mn-ea"/>
                <a:sym typeface="+mn-lt"/>
              </a:rPr>
              <a:t>主讲教师：欧新宇</a:t>
            </a:r>
          </a:p>
        </p:txBody>
      </p:sp>
    </p:spTree>
    <p:extLst>
      <p:ext uri="{BB962C8B-B14F-4D97-AF65-F5344CB8AC3E}">
        <p14:creationId xmlns:p14="http://schemas.microsoft.com/office/powerpoint/2010/main" val="36947017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8D92A28E-7768-4626-87F9-BC8AA7574A9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914400"/>
            <a:ext cx="9144000" cy="5711825"/>
          </a:xfrm>
        </p:spPr>
        <p:txBody>
          <a:bodyPr/>
          <a:lstStyle/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CB1E2EE-0AE7-4357-9001-983DA8146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351"/>
            <a:ext cx="9144000" cy="549275"/>
          </a:xfrm>
        </p:spPr>
        <p:txBody>
          <a:bodyPr/>
          <a:lstStyle/>
          <a:p>
            <a:r>
              <a:rPr lang="en-US" altLang="zh-CN" dirty="0"/>
              <a:t>1.2 </a:t>
            </a:r>
            <a:r>
              <a:rPr lang="en-US" altLang="zh-CN" i="1" dirty="0"/>
              <a:t>k</a:t>
            </a:r>
            <a:r>
              <a:rPr lang="en-US" altLang="zh-CN" dirty="0"/>
              <a:t> </a:t>
            </a:r>
            <a:r>
              <a:rPr lang="zh-CN" altLang="en-US" dirty="0"/>
              <a:t>折交叉验证（</a:t>
            </a:r>
            <a:r>
              <a:rPr lang="en-US" altLang="zh-CN" dirty="0"/>
              <a:t>K-Fold Cross Validation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B9C8842-626C-4A85-A7D5-59DF94511EB3}"/>
              </a:ext>
            </a:extLst>
          </p:cNvPr>
          <p:cNvSpPr txBox="1"/>
          <p:nvPr/>
        </p:nvSpPr>
        <p:spPr>
          <a:xfrm>
            <a:off x="109781" y="1783976"/>
            <a:ext cx="2122431" cy="1192306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pPr marR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F150CA7-C4E6-45B5-9602-C8E4AF3DB8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160" y="1309895"/>
            <a:ext cx="7038223" cy="3332774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71697DD3-BF90-4412-941C-A2DF996E899B}"/>
              </a:ext>
            </a:extLst>
          </p:cNvPr>
          <p:cNvSpPr/>
          <p:nvPr/>
        </p:nvSpPr>
        <p:spPr>
          <a:xfrm>
            <a:off x="0" y="5221078"/>
            <a:ext cx="9144000" cy="11348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400" i="1" dirty="0">
                <a:latin typeface="-apple-system"/>
              </a:rPr>
              <a:t>         k</a:t>
            </a:r>
            <a:r>
              <a:rPr lang="zh-CN" altLang="en-US" sz="2400" dirty="0">
                <a:latin typeface="-apple-system"/>
              </a:rPr>
              <a:t> 折交叉验证法的</a:t>
            </a:r>
            <a:r>
              <a:rPr lang="zh-CN" altLang="en-US" sz="2400" dirty="0">
                <a:solidFill>
                  <a:srgbClr val="FF0000"/>
                </a:solidFill>
                <a:latin typeface="-apple-system"/>
              </a:rPr>
              <a:t>基本思想</a:t>
            </a:r>
            <a:r>
              <a:rPr lang="zh-CN" altLang="en-US" sz="2400" dirty="0">
                <a:latin typeface="-apple-system"/>
              </a:rPr>
              <a:t>是对 </a:t>
            </a:r>
            <a:r>
              <a:rPr lang="en-US" altLang="zh-CN" sz="2400" i="1" dirty="0">
                <a:solidFill>
                  <a:srgbClr val="0000FF"/>
                </a:solidFill>
                <a:latin typeface="-apple-system"/>
              </a:rPr>
              <a:t>k</a:t>
            </a:r>
            <a:r>
              <a:rPr lang="zh-CN" altLang="en-US" sz="2400" dirty="0">
                <a:solidFill>
                  <a:srgbClr val="0000FF"/>
                </a:solidFill>
                <a:latin typeface="-apple-system"/>
              </a:rPr>
              <a:t> </a:t>
            </a:r>
            <a:r>
              <a:rPr lang="zh-CN" altLang="en-US" sz="2400" dirty="0">
                <a:latin typeface="-apple-system"/>
              </a:rPr>
              <a:t>个不同分组训练的结果进行平均来减少方差，因此模型的性能对</a:t>
            </a:r>
            <a:r>
              <a:rPr lang="zh-CN" altLang="en-US" sz="2400" dirty="0">
                <a:solidFill>
                  <a:srgbClr val="0000FF"/>
                </a:solidFill>
                <a:latin typeface="-apple-system"/>
              </a:rPr>
              <a:t>数据的划分</a:t>
            </a:r>
            <a:r>
              <a:rPr lang="zh-CN" altLang="en-US" sz="2400" dirty="0">
                <a:latin typeface="-apple-system"/>
              </a:rPr>
              <a:t>并敏感。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13317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8D92A28E-7768-4626-87F9-BC8AA7574A9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914400"/>
            <a:ext cx="9144000" cy="5711825"/>
          </a:xfrm>
        </p:spPr>
        <p:txBody>
          <a:bodyPr/>
          <a:lstStyle/>
          <a:p>
            <a:pPr marL="358775" lvl="1" indent="-358775">
              <a:lnSpc>
                <a:spcPct val="150000"/>
              </a:lnSpc>
            </a:pPr>
            <a:r>
              <a:rPr lang="zh-CN" altLang="en-US" b="1" dirty="0"/>
              <a:t>第一步</a:t>
            </a:r>
            <a:r>
              <a:rPr lang="zh-CN" altLang="en-US" dirty="0"/>
              <a:t>：</a:t>
            </a:r>
            <a:r>
              <a:rPr lang="zh-CN" altLang="en-US" dirty="0">
                <a:solidFill>
                  <a:srgbClr val="FF0000"/>
                </a:solidFill>
              </a:rPr>
              <a:t>不重复抽样</a:t>
            </a:r>
            <a:r>
              <a:rPr lang="zh-CN" altLang="en-US" dirty="0"/>
              <a:t>将原始数据</a:t>
            </a:r>
            <a:r>
              <a:rPr lang="zh-CN" altLang="en-US" dirty="0">
                <a:solidFill>
                  <a:srgbClr val="0000FF"/>
                </a:solidFill>
              </a:rPr>
              <a:t>随机分为 </a:t>
            </a:r>
            <a:r>
              <a:rPr lang="en-US" altLang="zh-CN" dirty="0">
                <a:solidFill>
                  <a:srgbClr val="0000FF"/>
                </a:solidFill>
              </a:rPr>
              <a:t>k </a:t>
            </a:r>
            <a:r>
              <a:rPr lang="zh-CN" altLang="en-US" dirty="0">
                <a:solidFill>
                  <a:srgbClr val="0000FF"/>
                </a:solidFill>
              </a:rPr>
              <a:t>份</a:t>
            </a:r>
            <a:r>
              <a:rPr lang="zh-CN" altLang="en-US" dirty="0"/>
              <a:t>（通常是平均划分）。</a:t>
            </a:r>
          </a:p>
          <a:p>
            <a:pPr marL="358775" lvl="1" indent="-358775">
              <a:lnSpc>
                <a:spcPct val="150000"/>
              </a:lnSpc>
            </a:pPr>
            <a:r>
              <a:rPr lang="zh-CN" altLang="en-US" b="1" dirty="0"/>
              <a:t>第二步</a:t>
            </a:r>
            <a:r>
              <a:rPr lang="zh-CN" altLang="en-US" dirty="0"/>
              <a:t>：每一次挑选其中 </a:t>
            </a:r>
            <a:r>
              <a:rPr lang="en-US" altLang="zh-CN" dirty="0">
                <a:solidFill>
                  <a:srgbClr val="0000FF"/>
                </a:solidFill>
              </a:rPr>
              <a:t>1 </a:t>
            </a:r>
            <a:r>
              <a:rPr lang="zh-CN" altLang="en-US" dirty="0">
                <a:solidFill>
                  <a:srgbClr val="0000FF"/>
                </a:solidFill>
              </a:rPr>
              <a:t>份</a:t>
            </a:r>
            <a:r>
              <a:rPr lang="zh-CN" altLang="en-US" dirty="0"/>
              <a:t>作为</a:t>
            </a:r>
            <a:r>
              <a:rPr lang="zh-CN" altLang="en-US" dirty="0">
                <a:solidFill>
                  <a:srgbClr val="FF0000"/>
                </a:solidFill>
              </a:rPr>
              <a:t>测试集</a:t>
            </a:r>
            <a:r>
              <a:rPr lang="zh-CN" altLang="en-US" dirty="0"/>
              <a:t>，剩余 </a:t>
            </a:r>
            <a:r>
              <a:rPr lang="en-US" altLang="zh-CN" dirty="0">
                <a:solidFill>
                  <a:srgbClr val="0000FF"/>
                </a:solidFill>
              </a:rPr>
              <a:t>k-1 </a:t>
            </a:r>
            <a:r>
              <a:rPr lang="zh-CN" altLang="en-US" dirty="0">
                <a:solidFill>
                  <a:srgbClr val="0000FF"/>
                </a:solidFill>
              </a:rPr>
              <a:t>份</a:t>
            </a:r>
            <a:r>
              <a:rPr lang="zh-CN" altLang="en-US" dirty="0"/>
              <a:t>作为</a:t>
            </a:r>
            <a:r>
              <a:rPr lang="zh-CN" altLang="en-US" dirty="0">
                <a:solidFill>
                  <a:srgbClr val="FF0000"/>
                </a:solidFill>
              </a:rPr>
              <a:t>训练集</a:t>
            </a:r>
            <a:r>
              <a:rPr lang="zh-CN" altLang="en-US" dirty="0"/>
              <a:t>用于模型训练。</a:t>
            </a:r>
          </a:p>
          <a:p>
            <a:pPr marL="358775" lvl="1" indent="-358775">
              <a:lnSpc>
                <a:spcPct val="150000"/>
              </a:lnSpc>
            </a:pPr>
            <a:r>
              <a:rPr lang="zh-CN" altLang="en-US" b="1" dirty="0"/>
              <a:t>第三步</a:t>
            </a:r>
            <a:r>
              <a:rPr lang="zh-CN" altLang="en-US" dirty="0"/>
              <a:t>：重复第二</a:t>
            </a:r>
            <a:r>
              <a:rPr lang="zh-CN" altLang="en-US" dirty="0">
                <a:solidFill>
                  <a:srgbClr val="0000FF"/>
                </a:solidFill>
              </a:rPr>
              <a:t>步 </a:t>
            </a:r>
            <a:r>
              <a:rPr lang="en-US" altLang="zh-CN" dirty="0">
                <a:solidFill>
                  <a:srgbClr val="0000FF"/>
                </a:solidFill>
              </a:rPr>
              <a:t>k </a:t>
            </a:r>
            <a:r>
              <a:rPr lang="zh-CN" altLang="en-US" dirty="0">
                <a:solidFill>
                  <a:srgbClr val="0000FF"/>
                </a:solidFill>
              </a:rPr>
              <a:t>次</a:t>
            </a:r>
            <a:r>
              <a:rPr lang="zh-CN" altLang="en-US" dirty="0"/>
              <a:t>，这样每个子集都有一次机会作为</a:t>
            </a:r>
            <a:r>
              <a:rPr lang="zh-CN" altLang="en-US" dirty="0">
                <a:solidFill>
                  <a:srgbClr val="FF0000"/>
                </a:solidFill>
              </a:rPr>
              <a:t>测试集</a:t>
            </a:r>
            <a:r>
              <a:rPr lang="zh-CN" altLang="en-US" dirty="0"/>
              <a:t>，其余机会作为</a:t>
            </a:r>
            <a:r>
              <a:rPr lang="zh-CN" altLang="en-US" dirty="0">
                <a:solidFill>
                  <a:srgbClr val="FF0000"/>
                </a:solidFill>
              </a:rPr>
              <a:t>训练集</a:t>
            </a:r>
            <a:r>
              <a:rPr lang="zh-CN" altLang="en-US" dirty="0"/>
              <a:t>。</a:t>
            </a:r>
          </a:p>
          <a:p>
            <a:pPr marL="815975" lvl="3" indent="-358775">
              <a:lnSpc>
                <a:spcPct val="150000"/>
              </a:lnSpc>
            </a:pPr>
            <a:r>
              <a:rPr lang="zh-CN" altLang="en-US" sz="2400" dirty="0"/>
              <a:t>在每个</a:t>
            </a:r>
            <a:r>
              <a:rPr lang="zh-CN" altLang="en-US" sz="2400" dirty="0">
                <a:solidFill>
                  <a:srgbClr val="FF0000"/>
                </a:solidFill>
              </a:rPr>
              <a:t>训练集</a:t>
            </a:r>
            <a:r>
              <a:rPr lang="zh-CN" altLang="en-US" sz="2400" dirty="0"/>
              <a:t>上训练后得到</a:t>
            </a:r>
            <a:r>
              <a:rPr lang="zh-CN" altLang="en-US" sz="2400" dirty="0">
                <a:solidFill>
                  <a:srgbClr val="0000FF"/>
                </a:solidFill>
              </a:rPr>
              <a:t>一个模型</a:t>
            </a:r>
          </a:p>
          <a:p>
            <a:pPr marL="815975" lvl="3" indent="-358775">
              <a:lnSpc>
                <a:spcPct val="150000"/>
              </a:lnSpc>
            </a:pPr>
            <a:r>
              <a:rPr lang="zh-CN" altLang="en-US" sz="2400" dirty="0"/>
              <a:t>用</a:t>
            </a:r>
            <a:r>
              <a:rPr lang="zh-CN" altLang="en-US" sz="2400" dirty="0">
                <a:solidFill>
                  <a:srgbClr val="0000FF"/>
                </a:solidFill>
              </a:rPr>
              <a:t>模型</a:t>
            </a:r>
            <a:r>
              <a:rPr lang="zh-CN" altLang="en-US" sz="2400" dirty="0"/>
              <a:t>在相应的</a:t>
            </a:r>
            <a:r>
              <a:rPr lang="zh-CN" altLang="en-US" sz="2400" dirty="0">
                <a:solidFill>
                  <a:srgbClr val="FF0000"/>
                </a:solidFill>
              </a:rPr>
              <a:t>测试集</a:t>
            </a:r>
            <a:r>
              <a:rPr lang="zh-CN" altLang="en-US" sz="2400" dirty="0"/>
              <a:t>上测试，计算并保存模型的评估结果</a:t>
            </a:r>
          </a:p>
          <a:p>
            <a:pPr marL="358775" lvl="1" indent="-358775">
              <a:lnSpc>
                <a:spcPct val="150000"/>
              </a:lnSpc>
            </a:pPr>
            <a:r>
              <a:rPr lang="zh-CN" altLang="en-US" b="1" dirty="0"/>
              <a:t>第四步</a:t>
            </a:r>
            <a:r>
              <a:rPr lang="zh-CN" altLang="en-US" dirty="0"/>
              <a:t>：计算 </a:t>
            </a:r>
            <a:r>
              <a:rPr lang="en-US" altLang="zh-CN" dirty="0"/>
              <a:t>k </a:t>
            </a:r>
            <a:r>
              <a:rPr lang="zh-CN" altLang="en-US" dirty="0"/>
              <a:t>组</a:t>
            </a:r>
            <a:r>
              <a:rPr lang="zh-CN" altLang="en-US" dirty="0">
                <a:solidFill>
                  <a:srgbClr val="3201CF"/>
                </a:solidFill>
              </a:rPr>
              <a:t>测试结果</a:t>
            </a:r>
            <a:r>
              <a:rPr lang="zh-CN" altLang="en-US" dirty="0"/>
              <a:t>的</a:t>
            </a:r>
            <a:r>
              <a:rPr lang="zh-CN" altLang="en-US" b="1" dirty="0"/>
              <a:t>平均值</a:t>
            </a:r>
            <a:r>
              <a:rPr lang="zh-CN" altLang="en-US" dirty="0"/>
              <a:t>作为模型精度的估计，并作为当前 </a:t>
            </a:r>
            <a:r>
              <a:rPr lang="en-US" altLang="zh-CN" dirty="0"/>
              <a:t>k </a:t>
            </a:r>
            <a:r>
              <a:rPr lang="zh-CN" altLang="en-US" dirty="0"/>
              <a:t>折交叉验证下模型的</a:t>
            </a:r>
            <a:r>
              <a:rPr lang="zh-CN" altLang="en-US" b="1" dirty="0">
                <a:solidFill>
                  <a:srgbClr val="FF0000"/>
                </a:solidFill>
              </a:rPr>
              <a:t>性能指标</a:t>
            </a:r>
            <a:r>
              <a:rPr lang="zh-CN" altLang="en-US" dirty="0"/>
              <a:t>。</a:t>
            </a:r>
          </a:p>
          <a:p>
            <a:pPr marL="358775" indent="-358775">
              <a:lnSpc>
                <a:spcPct val="150000"/>
              </a:lnSpc>
              <a:buNone/>
            </a:pPr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CB1E2EE-0AE7-4357-9001-983DA8146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351"/>
            <a:ext cx="9144000" cy="549275"/>
          </a:xfrm>
        </p:spPr>
        <p:txBody>
          <a:bodyPr/>
          <a:lstStyle/>
          <a:p>
            <a:r>
              <a:rPr lang="en-US" altLang="zh-CN" dirty="0"/>
              <a:t>1.2 </a:t>
            </a:r>
            <a:r>
              <a:rPr lang="en-US" altLang="zh-CN" i="1" dirty="0"/>
              <a:t>k</a:t>
            </a:r>
            <a:r>
              <a:rPr lang="en-US" altLang="zh-CN" dirty="0"/>
              <a:t> </a:t>
            </a:r>
            <a:r>
              <a:rPr lang="zh-CN" altLang="en-US" dirty="0"/>
              <a:t>折交叉验证（</a:t>
            </a:r>
            <a:r>
              <a:rPr lang="en-US" altLang="zh-CN" dirty="0"/>
              <a:t>K-Fold Cross Validation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B9C8842-626C-4A85-A7D5-59DF94511EB3}"/>
              </a:ext>
            </a:extLst>
          </p:cNvPr>
          <p:cNvSpPr txBox="1"/>
          <p:nvPr/>
        </p:nvSpPr>
        <p:spPr>
          <a:xfrm>
            <a:off x="109781" y="1783976"/>
            <a:ext cx="2122431" cy="1192306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pPr marR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5027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8D92A28E-7768-4626-87F9-BC8AA7574A9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914400"/>
            <a:ext cx="9144000" cy="5711825"/>
          </a:xfrm>
        </p:spPr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zh-CN" altLang="en-US" dirty="0">
                <a:latin typeface="+mn-ea"/>
                <a:ea typeface="+mn-ea"/>
              </a:rPr>
              <a:t>       在 </a:t>
            </a:r>
            <a:r>
              <a:rPr lang="en-US" altLang="zh-CN" dirty="0">
                <a:latin typeface="+mn-ea"/>
                <a:ea typeface="+mn-ea"/>
              </a:rPr>
              <a:t>k </a:t>
            </a:r>
            <a:r>
              <a:rPr lang="zh-CN" altLang="en-US" dirty="0">
                <a:latin typeface="+mn-ea"/>
                <a:ea typeface="+mn-ea"/>
              </a:rPr>
              <a:t>折交叉验证中，</a:t>
            </a:r>
            <a:r>
              <a:rPr lang="en-US" altLang="zh-CN" dirty="0">
                <a:latin typeface="+mn-ea"/>
                <a:ea typeface="+mn-ea"/>
              </a:rPr>
              <a:t>k </a:t>
            </a:r>
            <a:r>
              <a:rPr lang="zh-CN" altLang="en-US" dirty="0">
                <a:latin typeface="+mn-ea"/>
                <a:ea typeface="+mn-ea"/>
              </a:rPr>
              <a:t>的一个典型设置时 </a:t>
            </a:r>
            <a:r>
              <a:rPr lang="en-US" altLang="zh-CN" dirty="0">
                <a:solidFill>
                  <a:srgbClr val="0000FF"/>
                </a:solidFill>
                <a:latin typeface="+mn-ea"/>
                <a:ea typeface="+mn-ea"/>
              </a:rPr>
              <a:t>= 10</a:t>
            </a:r>
            <a:r>
              <a:rPr lang="zh-CN" altLang="en-US" dirty="0">
                <a:latin typeface="+mn-ea"/>
                <a:ea typeface="+mn-ea"/>
              </a:rPr>
              <a:t>，称之为 十</a:t>
            </a:r>
            <a:r>
              <a:rPr lang="zh-CN" altLang="en-US" b="1" dirty="0">
                <a:latin typeface="+mn-ea"/>
                <a:ea typeface="+mn-ea"/>
              </a:rPr>
              <a:t>折交叉验证</a:t>
            </a:r>
            <a:r>
              <a:rPr lang="zh-CN" altLang="en-US" dirty="0">
                <a:latin typeface="+mn-ea"/>
                <a:ea typeface="+mn-ea"/>
              </a:rPr>
              <a:t>。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latin typeface="+mn-ea"/>
                <a:ea typeface="+mn-ea"/>
              </a:rPr>
              <a:t>当数据量</a:t>
            </a: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较小</a:t>
            </a:r>
            <a:r>
              <a:rPr lang="zh-CN" altLang="en-US" dirty="0">
                <a:latin typeface="+mn-ea"/>
                <a:ea typeface="+mn-ea"/>
              </a:rPr>
              <a:t>时，</a:t>
            </a:r>
            <a:r>
              <a:rPr lang="en-US" altLang="zh-CN" dirty="0">
                <a:latin typeface="+mn-ea"/>
                <a:ea typeface="+mn-ea"/>
              </a:rPr>
              <a:t>k </a:t>
            </a:r>
            <a:r>
              <a:rPr lang="zh-CN" altLang="en-US" dirty="0">
                <a:latin typeface="+mn-ea"/>
                <a:ea typeface="+mn-ea"/>
              </a:rPr>
              <a:t>可以设置</a:t>
            </a:r>
            <a:r>
              <a:rPr lang="zh-CN" altLang="en-US" dirty="0">
                <a:solidFill>
                  <a:srgbClr val="0000FF"/>
                </a:solidFill>
                <a:latin typeface="+mn-ea"/>
                <a:ea typeface="+mn-ea"/>
              </a:rPr>
              <a:t>大</a:t>
            </a:r>
            <a:r>
              <a:rPr lang="zh-CN" altLang="en-US" dirty="0">
                <a:latin typeface="+mn-ea"/>
                <a:ea typeface="+mn-ea"/>
              </a:rPr>
              <a:t>一些，这样训练集占整体比例就比较大，不过同时训练得到的模型个数也会增多，需要更多的训练时间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latin typeface="+mn-ea"/>
                <a:ea typeface="+mn-ea"/>
              </a:rPr>
              <a:t>当数据量</a:t>
            </a: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较大</a:t>
            </a:r>
            <a:r>
              <a:rPr lang="zh-CN" altLang="en-US" dirty="0">
                <a:latin typeface="+mn-ea"/>
                <a:ea typeface="+mn-ea"/>
              </a:rPr>
              <a:t>时，</a:t>
            </a:r>
            <a:r>
              <a:rPr lang="en-US" altLang="zh-CN" dirty="0">
                <a:latin typeface="+mn-ea"/>
                <a:ea typeface="+mn-ea"/>
              </a:rPr>
              <a:t>k </a:t>
            </a:r>
            <a:r>
              <a:rPr lang="zh-CN" altLang="en-US" dirty="0">
                <a:latin typeface="+mn-ea"/>
                <a:ea typeface="+mn-ea"/>
              </a:rPr>
              <a:t>可以设置稍</a:t>
            </a:r>
            <a:r>
              <a:rPr lang="zh-CN" altLang="en-US" dirty="0">
                <a:solidFill>
                  <a:srgbClr val="0000FF"/>
                </a:solidFill>
                <a:latin typeface="+mn-ea"/>
                <a:ea typeface="+mn-ea"/>
              </a:rPr>
              <a:t>小</a:t>
            </a:r>
            <a:r>
              <a:rPr lang="zh-CN" altLang="en-US" dirty="0">
                <a:latin typeface="+mn-ea"/>
                <a:ea typeface="+mn-ea"/>
              </a:rPr>
              <a:t>一些，因为大数据常常已经足够均衡样本类别的不平衡</a:t>
            </a:r>
            <a:endParaRPr lang="en-US" altLang="zh-CN" dirty="0">
              <a:latin typeface="+mn-ea"/>
              <a:ea typeface="+mn-ea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CB1E2EE-0AE7-4357-9001-983DA8146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351"/>
            <a:ext cx="9144000" cy="549275"/>
          </a:xfrm>
        </p:spPr>
        <p:txBody>
          <a:bodyPr/>
          <a:lstStyle/>
          <a:p>
            <a:r>
              <a:rPr lang="en-US" altLang="zh-CN" dirty="0"/>
              <a:t>1.2 </a:t>
            </a:r>
            <a:r>
              <a:rPr lang="en-US" altLang="zh-CN" i="1" dirty="0"/>
              <a:t>k</a:t>
            </a:r>
            <a:r>
              <a:rPr lang="en-US" altLang="zh-CN" dirty="0"/>
              <a:t> </a:t>
            </a:r>
            <a:r>
              <a:rPr lang="zh-CN" altLang="en-US" dirty="0"/>
              <a:t>折交叉验证（</a:t>
            </a:r>
            <a:r>
              <a:rPr lang="en-US" altLang="zh-CN" dirty="0"/>
              <a:t>K-Fold Cross Validation</a:t>
            </a:r>
            <a:r>
              <a:rPr lang="zh-CN" altLang="en-US" dirty="0"/>
              <a:t>）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B9C8842-626C-4A85-A7D5-59DF94511EB3}"/>
              </a:ext>
            </a:extLst>
          </p:cNvPr>
          <p:cNvSpPr txBox="1"/>
          <p:nvPr/>
        </p:nvSpPr>
        <p:spPr>
          <a:xfrm>
            <a:off x="109781" y="1783976"/>
            <a:ext cx="2122431" cy="1192306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pPr marR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7255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8D92A28E-7768-4626-87F9-BC8AA7574A9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914400"/>
            <a:ext cx="9144000" cy="5711825"/>
          </a:xfrm>
        </p:spPr>
        <p:txBody>
          <a:bodyPr/>
          <a:lstStyle/>
          <a:p>
            <a:pPr marL="327025" indent="-327025">
              <a:lnSpc>
                <a:spcPct val="200000"/>
              </a:lnSpc>
            </a:pPr>
            <a:r>
              <a:rPr lang="zh-CN" altLang="en-US" b="1" dirty="0">
                <a:latin typeface="+mn-ea"/>
                <a:ea typeface="+mn-ea"/>
              </a:rPr>
              <a:t>三种实现</a:t>
            </a:r>
            <a:r>
              <a:rPr lang="en-US" altLang="zh-CN" b="1" dirty="0" err="1">
                <a:latin typeface="+mn-ea"/>
                <a:ea typeface="+mn-ea"/>
              </a:rPr>
              <a:t>Kfold</a:t>
            </a:r>
            <a:r>
              <a:rPr lang="zh-CN" altLang="en-US" b="1" dirty="0">
                <a:latin typeface="+mn-ea"/>
                <a:ea typeface="+mn-ea"/>
              </a:rPr>
              <a:t>的方法：</a:t>
            </a:r>
            <a:endParaRPr lang="en-US" altLang="zh-CN" b="1" dirty="0">
              <a:latin typeface="+mn-ea"/>
              <a:ea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+mn-ea"/>
                <a:ea typeface="+mn-ea"/>
              </a:rPr>
              <a:t>直接使用</a:t>
            </a:r>
            <a:r>
              <a:rPr lang="en-US" altLang="zh-CN" dirty="0" err="1">
                <a:latin typeface="+mn-ea"/>
                <a:ea typeface="+mn-ea"/>
              </a:rPr>
              <a:t>KFold</a:t>
            </a:r>
            <a:r>
              <a:rPr lang="zh-CN" altLang="en-US" dirty="0">
                <a:latin typeface="+mn-ea"/>
                <a:ea typeface="+mn-ea"/>
              </a:rPr>
              <a:t>实现</a:t>
            </a: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+mn-ea"/>
                <a:ea typeface="+mn-ea"/>
              </a:rPr>
              <a:t>配合</a:t>
            </a:r>
            <a:r>
              <a:rPr lang="en-US" altLang="zh-CN" dirty="0" err="1">
                <a:latin typeface="+mn-ea"/>
                <a:ea typeface="+mn-ea"/>
              </a:rPr>
              <a:t>cross_val_score</a:t>
            </a:r>
            <a:r>
              <a:rPr lang="zh-CN" altLang="en-US" dirty="0">
                <a:latin typeface="+mn-ea"/>
                <a:ea typeface="+mn-ea"/>
              </a:rPr>
              <a:t>的默认参数</a:t>
            </a:r>
            <a:r>
              <a:rPr lang="en-US" altLang="zh-CN" dirty="0">
                <a:solidFill>
                  <a:srgbClr val="0000FF"/>
                </a:solidFill>
                <a:latin typeface="+mn-ea"/>
                <a:ea typeface="+mn-ea"/>
              </a:rPr>
              <a:t>cv=5</a:t>
            </a:r>
            <a:r>
              <a:rPr lang="zh-CN" altLang="en-US" dirty="0">
                <a:latin typeface="+mn-ea"/>
                <a:ea typeface="+mn-ea"/>
              </a:rPr>
              <a:t>实现</a:t>
            </a:r>
            <a:r>
              <a:rPr lang="en-US" altLang="zh-CN" dirty="0" err="1">
                <a:latin typeface="+mn-ea"/>
                <a:ea typeface="+mn-ea"/>
              </a:rPr>
              <a:t>KFold</a:t>
            </a:r>
            <a:endParaRPr lang="en-US" altLang="zh-CN" dirty="0">
              <a:latin typeface="+mn-ea"/>
              <a:ea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+mn-ea"/>
                <a:ea typeface="+mn-ea"/>
              </a:rPr>
              <a:t>配合</a:t>
            </a:r>
            <a:r>
              <a:rPr lang="en-US" altLang="zh-CN" dirty="0" err="1">
                <a:latin typeface="+mn-ea"/>
                <a:ea typeface="+mn-ea"/>
              </a:rPr>
              <a:t>cross_val_score</a:t>
            </a:r>
            <a:r>
              <a:rPr lang="zh-CN" altLang="en-US" dirty="0">
                <a:latin typeface="+mn-ea"/>
                <a:ea typeface="+mn-ea"/>
              </a:rPr>
              <a:t>的自定义参数</a:t>
            </a:r>
            <a:r>
              <a:rPr lang="en-US" altLang="zh-CN" dirty="0">
                <a:solidFill>
                  <a:srgbClr val="0000FF"/>
                </a:solidFill>
                <a:latin typeface="+mn-ea"/>
                <a:ea typeface="+mn-ea"/>
              </a:rPr>
              <a:t>cv=</a:t>
            </a:r>
            <a:r>
              <a:rPr lang="en-US" altLang="zh-CN" dirty="0" err="1">
                <a:solidFill>
                  <a:srgbClr val="0000FF"/>
                </a:solidFill>
                <a:latin typeface="+mn-ea"/>
                <a:ea typeface="+mn-ea"/>
              </a:rPr>
              <a:t>kfold</a:t>
            </a:r>
            <a:r>
              <a:rPr lang="zh-CN" altLang="en-US" dirty="0">
                <a:latin typeface="+mn-ea"/>
                <a:ea typeface="+mn-ea"/>
              </a:rPr>
              <a:t>实现</a:t>
            </a:r>
            <a:r>
              <a:rPr lang="en-US" altLang="zh-CN" dirty="0" err="1">
                <a:latin typeface="+mn-ea"/>
                <a:ea typeface="+mn-ea"/>
              </a:rPr>
              <a:t>KFold</a:t>
            </a:r>
            <a:r>
              <a:rPr lang="zh-CN" altLang="en-US" dirty="0">
                <a:latin typeface="+mn-ea"/>
                <a:ea typeface="+mn-ea"/>
              </a:rPr>
              <a:t>（该方法同样适用于其他交叉验证法）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zh-CN" dirty="0">
              <a:latin typeface="+mn-ea"/>
              <a:ea typeface="+mn-ea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CB1E2EE-0AE7-4357-9001-983DA8146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351"/>
            <a:ext cx="9144000" cy="549275"/>
          </a:xfrm>
        </p:spPr>
        <p:txBody>
          <a:bodyPr/>
          <a:lstStyle/>
          <a:p>
            <a:r>
              <a:rPr lang="en-US" altLang="zh-CN" dirty="0"/>
              <a:t>1.2 </a:t>
            </a:r>
            <a:r>
              <a:rPr lang="en-US" altLang="zh-CN" i="1" dirty="0"/>
              <a:t>k</a:t>
            </a:r>
            <a:r>
              <a:rPr lang="en-US" altLang="zh-CN" dirty="0"/>
              <a:t> </a:t>
            </a:r>
            <a:r>
              <a:rPr lang="zh-CN" altLang="en-US" dirty="0"/>
              <a:t>折交叉验证（</a:t>
            </a:r>
            <a:r>
              <a:rPr lang="en-US" altLang="zh-CN" dirty="0"/>
              <a:t>K-Fold Cross Validation</a:t>
            </a:r>
            <a:r>
              <a:rPr lang="zh-CN" altLang="en-US" dirty="0"/>
              <a:t>）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B9C8842-626C-4A85-A7D5-59DF94511EB3}"/>
              </a:ext>
            </a:extLst>
          </p:cNvPr>
          <p:cNvSpPr txBox="1"/>
          <p:nvPr/>
        </p:nvSpPr>
        <p:spPr>
          <a:xfrm>
            <a:off x="109781" y="1783976"/>
            <a:ext cx="2122431" cy="1192306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pPr marR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6421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FDB698F-1259-457A-B56A-178474718B2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latin typeface="+mn-ea"/>
                <a:ea typeface="+mn-ea"/>
              </a:rPr>
              <a:t>        </a:t>
            </a:r>
            <a:r>
              <a:rPr lang="zh-CN" altLang="en-US" b="1" dirty="0">
                <a:latin typeface="+mn-ea"/>
                <a:ea typeface="+mn-ea"/>
              </a:rPr>
              <a:t>留一法</a:t>
            </a:r>
            <a:r>
              <a:rPr lang="zh-CN" altLang="en-US" dirty="0">
                <a:latin typeface="+mn-ea"/>
                <a:ea typeface="+mn-ea"/>
              </a:rPr>
              <a:t>是一种极端的</a:t>
            </a:r>
            <a:r>
              <a:rPr lang="zh-CN" altLang="en-US" b="1" dirty="0">
                <a:latin typeface="+mn-ea"/>
                <a:ea typeface="+mn-ea"/>
              </a:rPr>
              <a:t>折交叉验证法</a:t>
            </a:r>
            <a:r>
              <a:rPr lang="zh-CN" altLang="en-US" dirty="0">
                <a:latin typeface="+mn-ea"/>
                <a:ea typeface="+mn-ea"/>
              </a:rPr>
              <a:t>，在每次训练中，它只</a:t>
            </a:r>
            <a:r>
              <a:rPr lang="zh-CN" altLang="en-US" dirty="0">
                <a:solidFill>
                  <a:srgbClr val="3201CF"/>
                </a:solidFill>
                <a:latin typeface="+mn-ea"/>
                <a:ea typeface="+mn-ea"/>
              </a:rPr>
              <a:t>保留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一个</a:t>
            </a:r>
            <a:r>
              <a:rPr lang="zh-CN" altLang="en-US" dirty="0">
                <a:latin typeface="+mn-ea"/>
                <a:ea typeface="+mn-ea"/>
              </a:rPr>
              <a:t>样本用于验证，其他样本均参与训练。整个过程中，需要将所有的样本都依次迭代一遍，也就是说所有的样本都会被</a:t>
            </a:r>
            <a:r>
              <a:rPr lang="zh-CN" altLang="en-US" dirty="0">
                <a:solidFill>
                  <a:srgbClr val="3201CF"/>
                </a:solidFill>
                <a:latin typeface="+mn-ea"/>
                <a:ea typeface="+mn-ea"/>
              </a:rPr>
              <a:t>单独</a:t>
            </a:r>
            <a:r>
              <a:rPr lang="zh-CN" altLang="en-US" dirty="0">
                <a:latin typeface="+mn-ea"/>
                <a:ea typeface="+mn-ea"/>
              </a:rPr>
              <a:t>作为验证数据去参与训练。</a:t>
            </a:r>
            <a:endParaRPr lang="en-US" altLang="zh-CN" dirty="0">
              <a:latin typeface="+mn-ea"/>
              <a:ea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latin typeface="+mn-ea"/>
                <a:ea typeface="+mn-ea"/>
              </a:rPr>
              <a:t>        </a:t>
            </a:r>
            <a:r>
              <a:rPr lang="zh-CN" altLang="en-US" dirty="0">
                <a:latin typeface="+mn-ea"/>
                <a:ea typeface="+mn-ea"/>
              </a:rPr>
              <a:t>这种方法可以让模型最终的评估结果更可靠，但是也会增加训练的复杂程度，因为构建的</a:t>
            </a:r>
            <a:r>
              <a:rPr lang="zh-CN" altLang="en-US" dirty="0">
                <a:solidFill>
                  <a:srgbClr val="3201CF"/>
                </a:solidFill>
                <a:latin typeface="+mn-ea"/>
                <a:ea typeface="+mn-ea"/>
              </a:rPr>
              <a:t>模型的数量</a:t>
            </a:r>
            <a:r>
              <a:rPr lang="zh-CN" altLang="en-US" dirty="0">
                <a:latin typeface="+mn-ea"/>
                <a:ea typeface="+mn-ea"/>
              </a:rPr>
              <a:t>与</a:t>
            </a:r>
            <a:r>
              <a:rPr lang="zh-CN" altLang="en-US" dirty="0">
                <a:solidFill>
                  <a:srgbClr val="3201CF"/>
                </a:solidFill>
                <a:latin typeface="+mn-ea"/>
                <a:ea typeface="+mn-ea"/>
              </a:rPr>
              <a:t>原始样本</a:t>
            </a:r>
            <a:r>
              <a:rPr lang="zh-CN" altLang="en-US" dirty="0">
                <a:latin typeface="+mn-ea"/>
                <a:ea typeface="+mn-ea"/>
              </a:rPr>
              <a:t>相同。通常情况下，留一法只在数据非常少，即缺乏数据的时候使用。</a:t>
            </a:r>
            <a:endParaRPr lang="en-US" altLang="zh-CN" dirty="0">
              <a:latin typeface="+mn-ea"/>
              <a:ea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latin typeface="+mn-ea"/>
                <a:ea typeface="+mn-ea"/>
              </a:rPr>
              <a:t>       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 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我们也可以将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一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换成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+mn-ea"/>
                <a:ea typeface="+mn-ea"/>
              </a:rPr>
              <a:t>P 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生成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留</a:t>
            </a: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P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法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，即每次</a:t>
            </a:r>
            <a:r>
              <a:rPr lang="zh-CN" altLang="en-US" dirty="0">
                <a:solidFill>
                  <a:srgbClr val="3201CF"/>
                </a:solidFill>
                <a:latin typeface="+mn-ea"/>
                <a:ea typeface="+mn-ea"/>
              </a:rPr>
              <a:t>保留</a:t>
            </a:r>
            <a:r>
              <a:rPr lang="en-US" altLang="zh-CN" dirty="0">
                <a:solidFill>
                  <a:srgbClr val="3201CF"/>
                </a:solidFill>
                <a:latin typeface="+mn-ea"/>
                <a:ea typeface="+mn-ea"/>
              </a:rPr>
              <a:t>P</a:t>
            </a:r>
            <a:r>
              <a:rPr lang="zh-CN" altLang="en-US" dirty="0">
                <a:solidFill>
                  <a:srgbClr val="3201CF"/>
                </a:solidFill>
                <a:latin typeface="+mn-ea"/>
                <a:ea typeface="+mn-ea"/>
              </a:rPr>
              <a:t>个样本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作为验证数据，其他作为训练数据。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AB4B948F-BD7A-4758-9AA0-F298A6F32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1.3 </a:t>
            </a:r>
            <a:r>
              <a:rPr lang="zh-CN" altLang="en-US" dirty="0"/>
              <a:t>留一法（</a:t>
            </a:r>
            <a:r>
              <a:rPr lang="en-US" altLang="zh-CN" dirty="0"/>
              <a:t>Leave One Out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072624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FDB698F-1259-457A-B56A-178474718B2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1" dirty="0"/>
              <a:t>留一法的优点：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每一回合中几乎所有的样本皆用于训练模型，因此最接近原始样本的分布，这样评估所得的结果比较可靠。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实验过程中没有随机因素会影响实验数据，确保实验过程是可以被复制的。</a:t>
            </a:r>
          </a:p>
          <a:p>
            <a:pPr>
              <a:lnSpc>
                <a:spcPct val="150000"/>
              </a:lnSpc>
            </a:pPr>
            <a:r>
              <a:rPr lang="zh-CN" altLang="en-US" b="1" dirty="0"/>
              <a:t>留一法的缺点：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计算成本高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需要建立的模型数量与原始数据样本数量相同。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当数据集较大时几乎不能使用。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AB4B948F-BD7A-4758-9AA0-F298A6F32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1.3 </a:t>
            </a:r>
            <a:r>
              <a:rPr lang="zh-CN" altLang="en-US" dirty="0"/>
              <a:t>留一法（</a:t>
            </a:r>
            <a:r>
              <a:rPr lang="en-US" altLang="zh-CN" dirty="0"/>
              <a:t>Leave One Out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646594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4B6E7775-D4EF-49E7-8480-97F00885238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b="1" dirty="0"/>
              <a:t>        随机采样（</a:t>
            </a:r>
            <a:r>
              <a:rPr lang="en-US" altLang="zh-CN" b="1" dirty="0" err="1"/>
              <a:t>ShuffleSplit</a:t>
            </a:r>
            <a:r>
              <a:rPr lang="zh-CN" altLang="en-US" b="1" dirty="0"/>
              <a:t>）</a:t>
            </a:r>
            <a:r>
              <a:rPr lang="zh-CN" altLang="en-US" dirty="0"/>
              <a:t>算法和最基本的数据集分割方法</a:t>
            </a:r>
            <a:r>
              <a:rPr lang="en-US" altLang="zh-CN" dirty="0" err="1"/>
              <a:t>train_test_split</a:t>
            </a:r>
            <a:r>
              <a:rPr lang="zh-CN" altLang="en-US" dirty="0"/>
              <a:t>基本一样，都是从原始数据集中随机选出一部分数据作为训练集，另外一部分作为测试集。它们具有以下特性：</a:t>
            </a:r>
          </a:p>
          <a:p>
            <a:pPr marL="330200" indent="-330200">
              <a:lnSpc>
                <a:spcPct val="150000"/>
              </a:lnSpc>
            </a:pPr>
            <a:r>
              <a:rPr lang="zh-CN" altLang="en-US" dirty="0"/>
              <a:t>都具有随机打乱数据的优点。</a:t>
            </a:r>
          </a:p>
          <a:p>
            <a:pPr marL="330200" indent="-330200">
              <a:lnSpc>
                <a:spcPct val="150000"/>
              </a:lnSpc>
            </a:pPr>
            <a:r>
              <a:rPr lang="zh-CN" altLang="en-US" dirty="0"/>
              <a:t>在数据集较大而系统性能不足，或者模型简单时，可以通过设置</a:t>
            </a:r>
            <a:r>
              <a:rPr lang="en-US" altLang="zh-CN" dirty="0" err="1"/>
              <a:t>train_size</a:t>
            </a:r>
            <a:r>
              <a:rPr lang="en-US" altLang="zh-CN" dirty="0"/>
              <a:t> + </a:t>
            </a:r>
            <a:r>
              <a:rPr lang="en-US" altLang="zh-CN" dirty="0" err="1"/>
              <a:t>test_size</a:t>
            </a:r>
            <a:r>
              <a:rPr lang="en-US" altLang="zh-CN" dirty="0"/>
              <a:t> &lt; 1</a:t>
            </a:r>
            <a:r>
              <a:rPr lang="zh-CN" altLang="en-US" dirty="0"/>
              <a:t>，来实现部分采样。</a:t>
            </a:r>
          </a:p>
          <a:p>
            <a:pPr marL="330200" indent="-330200">
              <a:lnSpc>
                <a:spcPct val="150000"/>
              </a:lnSpc>
            </a:pPr>
            <a:r>
              <a:rPr lang="zh-CN" altLang="en-US" dirty="0"/>
              <a:t>通过</a:t>
            </a:r>
            <a:r>
              <a:rPr lang="en-US" altLang="zh-CN" dirty="0" err="1"/>
              <a:t>random_state</a:t>
            </a:r>
            <a:r>
              <a:rPr lang="zh-CN" altLang="en-US" dirty="0"/>
              <a:t>种子参数，可以用来控制每次采样都是</a:t>
            </a:r>
            <a:r>
              <a:rPr lang="zh-CN" altLang="en-US" dirty="0">
                <a:solidFill>
                  <a:srgbClr val="FF0000"/>
                </a:solidFill>
              </a:rPr>
              <a:t>随机</a:t>
            </a:r>
            <a:r>
              <a:rPr lang="zh-CN" altLang="en-US" dirty="0"/>
              <a:t>或者是</a:t>
            </a:r>
            <a:r>
              <a:rPr lang="zh-CN" altLang="en-US" dirty="0">
                <a:solidFill>
                  <a:srgbClr val="FF0000"/>
                </a:solidFill>
              </a:rPr>
              <a:t>伪随机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3F47687-BF0F-458C-A02D-BCDB4ED5E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1.4 </a:t>
            </a:r>
            <a:r>
              <a:rPr lang="zh-CN" altLang="en-US" dirty="0"/>
              <a:t>随机采样（</a:t>
            </a:r>
            <a:r>
              <a:rPr lang="en-US" altLang="zh-CN" dirty="0" err="1"/>
              <a:t>ShuffleSplit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158411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4B6E7775-D4EF-49E7-8480-97F00885238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         前面我们提到，在使用留出法的时候有一个弊端。那就是分出来的验证集的分类可能会存在严重的</a:t>
            </a:r>
            <a:r>
              <a:rPr lang="zh-CN" altLang="en-US" dirty="0">
                <a:solidFill>
                  <a:srgbClr val="FF0000"/>
                </a:solidFill>
              </a:rPr>
              <a:t>类别不平衡现象</a:t>
            </a:r>
            <a:r>
              <a:rPr lang="zh-CN" altLang="en-US" dirty="0"/>
              <a:t>。这是因为随机选择出来的验证集中的样本类别本身就是不可控的。这个问题在 *</a:t>
            </a:r>
            <a:r>
              <a:rPr lang="en-US" altLang="zh-CN" dirty="0"/>
              <a:t>k* </a:t>
            </a:r>
            <a:r>
              <a:rPr lang="zh-CN" altLang="en-US" dirty="0"/>
              <a:t>折交叉验证中同样存在。因此，我们需要一种办法来实现划分后的验证集的类别的平衡。换句话说，需要实现</a:t>
            </a:r>
            <a:r>
              <a:rPr lang="zh-CN" altLang="en-US" dirty="0">
                <a:solidFill>
                  <a:srgbClr val="7030A0"/>
                </a:solidFill>
              </a:rPr>
              <a:t>训练集和验证集具有相同的类别分布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&gt; </a:t>
            </a:r>
            <a:r>
              <a:rPr lang="zh-CN" altLang="en-US" b="1" dirty="0">
                <a:solidFill>
                  <a:srgbClr val="FF0000"/>
                </a:solidFill>
              </a:rPr>
              <a:t>此处，为什么不说测试集也应该具有相同的类别分布呢？</a:t>
            </a:r>
            <a:endParaRPr lang="en-US" altLang="zh-CN" b="1" dirty="0">
              <a:solidFill>
                <a:srgbClr val="FF00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&gt; </a:t>
            </a:r>
            <a:r>
              <a:rPr lang="zh-CN" altLang="en-US" b="1" dirty="0">
                <a:solidFill>
                  <a:srgbClr val="FF0000"/>
                </a:solidFill>
              </a:rPr>
              <a:t>因为，测试集对于我们来说，是不可知的。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3F47687-BF0F-458C-A02D-BCDB4ED5E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1.5 </a:t>
            </a:r>
            <a:r>
              <a:rPr lang="zh-CN" altLang="en-US" dirty="0"/>
              <a:t>分层采样法（</a:t>
            </a:r>
            <a:r>
              <a:rPr lang="en-US" altLang="zh-CN" dirty="0"/>
              <a:t>Stratification</a:t>
            </a:r>
            <a:r>
              <a:rPr lang="zh-CN" altLang="en-US" dirty="0"/>
              <a:t>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34690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4B6E7775-D4EF-49E7-8480-97F00885238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         分层采样法</a:t>
            </a:r>
            <a:r>
              <a:rPr lang="zh-CN" altLang="en-US" dirty="0">
                <a:solidFill>
                  <a:srgbClr val="3201CF"/>
                </a:solidFill>
              </a:rPr>
              <a:t>不是一种分类算法</a:t>
            </a:r>
            <a:r>
              <a:rPr lang="zh-CN" altLang="en-US" dirty="0"/>
              <a:t>，而是</a:t>
            </a:r>
            <a:r>
              <a:rPr lang="zh-CN" altLang="en-US" dirty="0">
                <a:solidFill>
                  <a:srgbClr val="FF0000"/>
                </a:solidFill>
              </a:rPr>
              <a:t>一种思想</a:t>
            </a:r>
            <a:r>
              <a:rPr lang="zh-CN" altLang="en-US" dirty="0"/>
              <a:t>，它可以被应用到其他交叉验证算法中，形成具有</a:t>
            </a:r>
            <a:r>
              <a:rPr lang="zh-CN" altLang="en-US" b="1" dirty="0">
                <a:solidFill>
                  <a:srgbClr val="0000FF"/>
                </a:solidFill>
              </a:rPr>
              <a:t>分层功能</a:t>
            </a:r>
            <a:r>
              <a:rPr lang="zh-CN" altLang="en-US" dirty="0"/>
              <a:t>的方法，例如：</a:t>
            </a:r>
            <a:r>
              <a:rPr lang="en-US" altLang="zh-CN" dirty="0" err="1"/>
              <a:t>StratifiedKFold</a:t>
            </a:r>
            <a:r>
              <a:rPr lang="en-US" altLang="zh-CN" dirty="0"/>
              <a:t>, </a:t>
            </a:r>
            <a:r>
              <a:rPr lang="en-US" altLang="zh-CN" dirty="0" err="1"/>
              <a:t>StratifiedShuffleSplit</a:t>
            </a:r>
            <a:r>
              <a:rPr lang="en-US" altLang="zh-CN" dirty="0"/>
              <a:t>, </a:t>
            </a:r>
            <a:r>
              <a:rPr lang="en-US" altLang="zh-CN" dirty="0" err="1"/>
              <a:t>train_test_split</a:t>
            </a:r>
            <a:r>
              <a:rPr lang="en-US" altLang="zh-CN" dirty="0"/>
              <a:t>(with stratify).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         通过分层法，当我们在分割数据时，我们可以在不同的划分区域中获得相似的目标分布，如下图所示。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3F47687-BF0F-458C-A02D-BCDB4ED5E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1.5 </a:t>
            </a:r>
            <a:r>
              <a:rPr lang="zh-CN" altLang="en-US" dirty="0"/>
              <a:t>分层采样法（</a:t>
            </a:r>
            <a:r>
              <a:rPr lang="en-US" altLang="zh-CN" dirty="0"/>
              <a:t>Stratification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611A22D-C9A4-4199-9B42-00BFC003A3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96506"/>
            <a:ext cx="9144000" cy="2929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363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C8075C-1B41-4749-A54D-E60A7285FC0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        分层采样法在</a:t>
            </a:r>
            <a:r>
              <a:rPr lang="zh-CN" altLang="en-US" dirty="0">
                <a:solidFill>
                  <a:srgbClr val="0000FF"/>
                </a:solidFill>
              </a:rPr>
              <a:t>多分类问题</a:t>
            </a:r>
            <a:r>
              <a:rPr lang="zh-CN" altLang="en-US" dirty="0"/>
              <a:t>中比较有效，特别是相对较小，而且数据分类</a:t>
            </a:r>
            <a:r>
              <a:rPr lang="zh-CN" altLang="en-US" b="1" dirty="0">
                <a:solidFill>
                  <a:srgbClr val="FF0000"/>
                </a:solidFill>
              </a:rPr>
              <a:t>不平衡</a:t>
            </a:r>
            <a:r>
              <a:rPr lang="zh-CN" altLang="en-US" dirty="0"/>
              <a:t>的数据集。在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</a:rPr>
              <a:t>大数据集</a:t>
            </a:r>
            <a:r>
              <a:rPr lang="zh-CN" altLang="en-US" dirty="0"/>
              <a:t>中效果相对不那么明显，因为在大数据环境下随机采样通常都能获得较平均的结果。所以，对于一个类别平衡的大型数据集，分层划分法和简单的随机划分基本一样。</a:t>
            </a:r>
          </a:p>
          <a:p>
            <a:pPr>
              <a:lnSpc>
                <a:spcPct val="150000"/>
              </a:lnSpc>
            </a:pPr>
            <a:r>
              <a:rPr lang="zh-CN" altLang="en-US" b="1" dirty="0"/>
              <a:t>分层采样法的优点：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        在样本不平衡的数据集中，能有效解决不平衡问题</a:t>
            </a:r>
          </a:p>
          <a:p>
            <a:pPr>
              <a:lnSpc>
                <a:spcPct val="150000"/>
              </a:lnSpc>
            </a:pPr>
            <a:r>
              <a:rPr lang="zh-CN" altLang="en-US" b="1" dirty="0"/>
              <a:t>分层采样法的缺点：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        对于平衡数据集，效果不明显，但也没有明显的缺点（但在某些情况下，可能会影响样本较多的分类的效果）</a:t>
            </a: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EF8D90B5-33EC-4502-9483-E21AA19ED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1.5 </a:t>
            </a:r>
            <a:r>
              <a:rPr lang="zh-CN" altLang="en-US" dirty="0"/>
              <a:t>分层采样法（</a:t>
            </a:r>
            <a:r>
              <a:rPr lang="en-US" altLang="zh-CN" dirty="0"/>
              <a:t>Stratification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164059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81E4E89-87C3-4024-A5C0-047264FDEE9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914400"/>
            <a:ext cx="9144000" cy="571182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1" dirty="0">
                <a:latin typeface="+mn-lt"/>
                <a:ea typeface="+mn-ea"/>
                <a:cs typeface="+mn-ea"/>
                <a:sym typeface="+mn-lt"/>
              </a:rPr>
              <a:t>使用交叉验证对模型进行评估</a:t>
            </a:r>
            <a:endParaRPr lang="en-US" altLang="zh-CN" b="1" dirty="0">
              <a:latin typeface="+mn-lt"/>
              <a:ea typeface="+mn-ea"/>
              <a:cs typeface="+mn-ea"/>
              <a:sym typeface="+mn-lt"/>
            </a:endParaRPr>
          </a:p>
          <a:p>
            <a:pPr lvl="1">
              <a:lnSpc>
                <a:spcPct val="150000"/>
              </a:lnSpc>
            </a:pPr>
            <a:r>
              <a:rPr lang="zh-CN" altLang="en-US" b="1" dirty="0">
                <a:latin typeface="+mn-lt"/>
                <a:ea typeface="+mn-ea"/>
                <a:cs typeface="+mn-ea"/>
                <a:sym typeface="+mn-lt"/>
              </a:rPr>
              <a:t>留出法 </a:t>
            </a:r>
            <a:r>
              <a:rPr lang="en-US" altLang="zh-CN" b="1" dirty="0">
                <a:latin typeface="+mn-lt"/>
                <a:ea typeface="+mn-ea"/>
                <a:cs typeface="+mn-ea"/>
                <a:sym typeface="+mn-lt"/>
              </a:rPr>
              <a:t>Holdout</a:t>
            </a:r>
          </a:p>
          <a:p>
            <a:pPr lvl="1">
              <a:lnSpc>
                <a:spcPct val="150000"/>
              </a:lnSpc>
            </a:pPr>
            <a:r>
              <a:rPr lang="en-US" altLang="zh-CN" b="1" dirty="0">
                <a:latin typeface="+mn-lt"/>
                <a:ea typeface="+mn-ea"/>
                <a:cs typeface="+mn-ea"/>
                <a:sym typeface="+mn-lt"/>
              </a:rPr>
              <a:t>K</a:t>
            </a:r>
            <a:r>
              <a:rPr lang="zh-CN" altLang="en-US" b="1" dirty="0">
                <a:latin typeface="+mn-lt"/>
                <a:ea typeface="+mn-ea"/>
                <a:cs typeface="+mn-ea"/>
                <a:sym typeface="+mn-lt"/>
              </a:rPr>
              <a:t>折交叉验证 </a:t>
            </a:r>
            <a:r>
              <a:rPr lang="en-US" altLang="zh-CN" b="1" dirty="0">
                <a:latin typeface="+mn-lt"/>
                <a:ea typeface="+mn-ea"/>
                <a:cs typeface="+mn-ea"/>
                <a:sym typeface="+mn-lt"/>
              </a:rPr>
              <a:t>K-Fold</a:t>
            </a:r>
          </a:p>
          <a:p>
            <a:pPr lvl="1">
              <a:lnSpc>
                <a:spcPct val="150000"/>
              </a:lnSpc>
            </a:pPr>
            <a:r>
              <a:rPr lang="zh-CN" altLang="en-US" b="1" dirty="0">
                <a:latin typeface="+mn-lt"/>
                <a:ea typeface="+mn-ea"/>
                <a:cs typeface="+mn-ea"/>
                <a:sym typeface="+mn-lt"/>
              </a:rPr>
              <a:t>留一法 </a:t>
            </a:r>
            <a:r>
              <a:rPr lang="en-US" altLang="zh-CN" b="1" dirty="0">
                <a:latin typeface="+mn-lt"/>
                <a:ea typeface="+mn-ea"/>
                <a:cs typeface="+mn-ea"/>
                <a:sym typeface="+mn-lt"/>
              </a:rPr>
              <a:t>Leave One Out</a:t>
            </a:r>
          </a:p>
          <a:p>
            <a:pPr lvl="1">
              <a:lnSpc>
                <a:spcPct val="150000"/>
              </a:lnSpc>
            </a:pPr>
            <a:r>
              <a:rPr lang="zh-CN" altLang="en-US" b="1" dirty="0">
                <a:latin typeface="+mn-lt"/>
                <a:ea typeface="+mn-ea"/>
                <a:cs typeface="+mn-ea"/>
                <a:sym typeface="+mn-lt"/>
              </a:rPr>
              <a:t>随机采样 </a:t>
            </a:r>
            <a:r>
              <a:rPr lang="en-US" altLang="zh-CN" b="1" dirty="0" err="1">
                <a:latin typeface="+mn-lt"/>
                <a:ea typeface="+mn-ea"/>
                <a:cs typeface="+mn-ea"/>
                <a:sym typeface="+mn-lt"/>
              </a:rPr>
              <a:t>ShuffleSplit</a:t>
            </a:r>
            <a:endParaRPr lang="en-US" altLang="zh-CN" b="1" dirty="0">
              <a:latin typeface="+mn-lt"/>
              <a:ea typeface="+mn-ea"/>
              <a:cs typeface="+mn-ea"/>
              <a:sym typeface="+mn-lt"/>
            </a:endParaRPr>
          </a:p>
          <a:p>
            <a:pPr lvl="1">
              <a:lnSpc>
                <a:spcPct val="150000"/>
              </a:lnSpc>
            </a:pPr>
            <a:r>
              <a:rPr lang="zh-CN" altLang="en-US" b="1" dirty="0">
                <a:latin typeface="+mn-lt"/>
                <a:ea typeface="+mn-ea"/>
                <a:cs typeface="+mn-ea"/>
                <a:sym typeface="+mn-lt"/>
              </a:rPr>
              <a:t>分层采样法  </a:t>
            </a:r>
            <a:r>
              <a:rPr lang="en-US" altLang="zh-CN" b="1" dirty="0">
                <a:latin typeface="+mn-lt"/>
                <a:ea typeface="+mn-ea"/>
                <a:cs typeface="+mn-ea"/>
                <a:sym typeface="+mn-lt"/>
              </a:rPr>
              <a:t>Stratification</a:t>
            </a:r>
          </a:p>
          <a:p>
            <a:pPr>
              <a:lnSpc>
                <a:spcPct val="150000"/>
              </a:lnSpc>
            </a:pPr>
            <a:r>
              <a:rPr lang="zh-CN" altLang="en-US" b="1" dirty="0">
                <a:latin typeface="+mn-lt"/>
                <a:ea typeface="+mn-ea"/>
                <a:cs typeface="+mn-ea"/>
                <a:sym typeface="+mn-lt"/>
              </a:rPr>
              <a:t>使用网格搜索</a:t>
            </a:r>
            <a:r>
              <a:rPr lang="en-US" altLang="zh-CN" b="1" dirty="0">
                <a:latin typeface="+mn-lt"/>
                <a:ea typeface="+mn-ea"/>
                <a:cs typeface="+mn-ea"/>
                <a:sym typeface="+mn-lt"/>
              </a:rPr>
              <a:t>(</a:t>
            </a:r>
            <a:r>
              <a:rPr lang="en-US" altLang="zh-CN" b="1" dirty="0" err="1">
                <a:latin typeface="+mn-lt"/>
                <a:ea typeface="+mn-ea"/>
                <a:cs typeface="+mn-ea"/>
                <a:sym typeface="+mn-lt"/>
              </a:rPr>
              <a:t>GridSearchCV</a:t>
            </a:r>
            <a:r>
              <a:rPr lang="en-US" altLang="zh-CN" b="1" dirty="0">
                <a:latin typeface="+mn-lt"/>
                <a:ea typeface="+mn-ea"/>
                <a:cs typeface="+mn-ea"/>
                <a:sym typeface="+mn-lt"/>
              </a:rPr>
              <a:t>)</a:t>
            </a:r>
            <a:r>
              <a:rPr lang="zh-CN" altLang="en-US" b="1" dirty="0">
                <a:latin typeface="+mn-lt"/>
                <a:ea typeface="+mn-ea"/>
                <a:cs typeface="+mn-ea"/>
                <a:sym typeface="+mn-lt"/>
              </a:rPr>
              <a:t>寻找模型的最优参数</a:t>
            </a:r>
            <a:endParaRPr lang="en-US" altLang="zh-CN" b="1" dirty="0"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latin typeface="+mn-lt"/>
                <a:ea typeface="+mn-ea"/>
                <a:cs typeface="+mn-ea"/>
                <a:sym typeface="+mn-lt"/>
              </a:rPr>
              <a:t>对分类模型的可行度进行评估</a:t>
            </a:r>
            <a:endParaRPr lang="en-US" altLang="zh-CN" b="1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1AD9811-186B-4596-AC1E-E31537E6A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Outlines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35954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00"/>
                            </p:stCondLst>
                            <p:childTnLst>
                              <p:par>
                                <p:cTn id="4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C8075C-1B41-4749-A54D-E60A7285FC0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/>
              <a:t>如何选择？</a:t>
            </a:r>
          </a:p>
          <a:p>
            <a:pPr marL="331788" indent="-331788">
              <a:lnSpc>
                <a:spcPct val="140000"/>
              </a:lnSpc>
            </a:pPr>
            <a:r>
              <a:rPr lang="zh-CN" altLang="en-US" dirty="0"/>
              <a:t>对于</a:t>
            </a:r>
            <a:r>
              <a:rPr lang="zh-CN" altLang="en-US" dirty="0">
                <a:solidFill>
                  <a:srgbClr val="0000FF"/>
                </a:solidFill>
              </a:rPr>
              <a:t>大规模数据集</a:t>
            </a:r>
            <a:r>
              <a:rPr lang="zh-CN" altLang="en-US" dirty="0"/>
              <a:t>，优先考虑</a:t>
            </a:r>
            <a:r>
              <a:rPr lang="zh-CN" altLang="en-US" b="1" dirty="0"/>
              <a:t>留出法</a:t>
            </a:r>
            <a:r>
              <a:rPr lang="zh-CN" altLang="en-US" dirty="0"/>
              <a:t>。因为在大规模数据集中，一方面大量的数据避免了欠拟合的问题；另一方面，样本的随机划分通常都能相对均衡，这就避免了抽样不均衡带来的模型训练偏差，即减少了模型的方差。</a:t>
            </a:r>
          </a:p>
          <a:p>
            <a:pPr marL="331788" indent="-331788">
              <a:lnSpc>
                <a:spcPct val="140000"/>
              </a:lnSpc>
            </a:pPr>
            <a:r>
              <a:rPr lang="zh-CN" altLang="en-US" dirty="0"/>
              <a:t>对于</a:t>
            </a:r>
            <a:r>
              <a:rPr lang="zh-CN" altLang="en-US" dirty="0">
                <a:solidFill>
                  <a:srgbClr val="0000FF"/>
                </a:solidFill>
              </a:rPr>
              <a:t>中小型数据集</a:t>
            </a:r>
            <a:r>
              <a:rPr lang="zh-CN" altLang="en-US" dirty="0"/>
              <a:t>，优先 </a:t>
            </a:r>
            <a:r>
              <a:rPr lang="en-US" altLang="zh-CN" b="1" dirty="0"/>
              <a:t>k </a:t>
            </a:r>
            <a:r>
              <a:rPr lang="zh-CN" altLang="en-US" b="1" dirty="0"/>
              <a:t>折交叉法</a:t>
            </a:r>
            <a:r>
              <a:rPr lang="zh-CN" altLang="en-US" dirty="0"/>
              <a:t>，通过平均误差的计算，确保了样本因为抽样不平衡带来的模型方差较大的问题。</a:t>
            </a:r>
          </a:p>
          <a:p>
            <a:pPr marL="331788" indent="-331788">
              <a:lnSpc>
                <a:spcPct val="140000"/>
              </a:lnSpc>
            </a:pPr>
            <a:r>
              <a:rPr lang="zh-CN" altLang="en-US" dirty="0"/>
              <a:t>对于样本</a:t>
            </a:r>
            <a:r>
              <a:rPr lang="zh-CN" altLang="en-US" dirty="0">
                <a:solidFill>
                  <a:srgbClr val="0000FF"/>
                </a:solidFill>
              </a:rPr>
              <a:t>规模非常小的数据集</a:t>
            </a:r>
            <a:r>
              <a:rPr lang="zh-CN" altLang="en-US" dirty="0"/>
              <a:t>，可以考虑</a:t>
            </a:r>
            <a:r>
              <a:rPr lang="zh-CN" altLang="en-US" b="1" dirty="0"/>
              <a:t>留一法</a:t>
            </a:r>
            <a:r>
              <a:rPr lang="zh-CN" altLang="en-US" dirty="0"/>
              <a:t>，这种方法优先解决欠拟合问题。</a:t>
            </a:r>
          </a:p>
          <a:p>
            <a:pPr marL="331788" indent="-331788">
              <a:lnSpc>
                <a:spcPct val="140000"/>
              </a:lnSpc>
            </a:pPr>
            <a:r>
              <a:rPr lang="zh-CN" altLang="en-US" dirty="0"/>
              <a:t>对于样本</a:t>
            </a:r>
            <a:r>
              <a:rPr lang="zh-CN" altLang="en-US" dirty="0">
                <a:solidFill>
                  <a:srgbClr val="0000FF"/>
                </a:solidFill>
              </a:rPr>
              <a:t>不平衡的数据集</a:t>
            </a:r>
            <a:r>
              <a:rPr lang="zh-CN" altLang="en-US" dirty="0"/>
              <a:t>，无论是大规模数据集还是中小规模数据集，</a:t>
            </a:r>
            <a:r>
              <a:rPr lang="zh-CN" altLang="en-US" b="1" dirty="0"/>
              <a:t>分层采样法</a:t>
            </a:r>
            <a:r>
              <a:rPr lang="zh-CN" altLang="en-US" dirty="0"/>
              <a:t>都是较好的选择。</a:t>
            </a: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EF8D90B5-33EC-4502-9483-E21AA19ED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1.6 </a:t>
            </a:r>
            <a:r>
              <a:rPr lang="zh-CN" altLang="en-US" dirty="0"/>
              <a:t>如何选择交叉验证法？</a:t>
            </a:r>
          </a:p>
        </p:txBody>
      </p:sp>
    </p:spTree>
    <p:extLst>
      <p:ext uri="{BB962C8B-B14F-4D97-AF65-F5344CB8AC3E}">
        <p14:creationId xmlns:p14="http://schemas.microsoft.com/office/powerpoint/2010/main" val="4080238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C8075C-1B41-4749-A54D-E60A7285FC0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914401"/>
            <a:ext cx="9144000" cy="1310054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        几乎所有的</a:t>
            </a:r>
            <a:r>
              <a:rPr lang="zh-CN" altLang="en-US" dirty="0">
                <a:solidFill>
                  <a:srgbClr val="0000FF"/>
                </a:solidFill>
              </a:rPr>
              <a:t>机器学习</a:t>
            </a:r>
            <a:r>
              <a:rPr lang="en-US" altLang="zh-CN" dirty="0">
                <a:solidFill>
                  <a:srgbClr val="0000FF"/>
                </a:solidFill>
              </a:rPr>
              <a:t>/</a:t>
            </a:r>
            <a:r>
              <a:rPr lang="zh-CN" altLang="en-US" dirty="0">
                <a:solidFill>
                  <a:srgbClr val="0000FF"/>
                </a:solidFill>
              </a:rPr>
              <a:t>深度学习</a:t>
            </a:r>
            <a:r>
              <a:rPr lang="zh-CN" altLang="en-US" dirty="0"/>
              <a:t>算法都有</a:t>
            </a:r>
            <a:r>
              <a:rPr lang="zh-CN" altLang="en-US" dirty="0">
                <a:solidFill>
                  <a:srgbClr val="FF0000"/>
                </a:solidFill>
              </a:rPr>
              <a:t>超参数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FF0000"/>
                </a:solidFill>
              </a:rPr>
              <a:t>超参数</a:t>
            </a:r>
            <a:r>
              <a:rPr lang="zh-CN" altLang="en-US" dirty="0"/>
              <a:t>的设置对于获得</a:t>
            </a:r>
            <a:r>
              <a:rPr lang="zh-CN" altLang="en-US" b="1" dirty="0">
                <a:solidFill>
                  <a:srgbClr val="00B050"/>
                </a:solidFill>
              </a:rPr>
              <a:t>最优模型</a:t>
            </a:r>
            <a:r>
              <a:rPr lang="zh-CN" altLang="en-US" dirty="0"/>
              <a:t>具有决定性作用。超参数的选择方法：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</a:t>
            </a:r>
            <a:r>
              <a:rPr lang="zh-CN" altLang="en-US" b="1" dirty="0"/>
              <a:t>网格搜索法</a:t>
            </a:r>
            <a:r>
              <a:rPr lang="zh-CN" altLang="en-US" dirty="0"/>
              <a:t>是指定参数值的一种</a:t>
            </a:r>
            <a:r>
              <a:rPr lang="zh-CN" altLang="en-US" dirty="0">
                <a:solidFill>
                  <a:srgbClr val="FF0000"/>
                </a:solidFill>
              </a:rPr>
              <a:t>穷举搜索</a:t>
            </a:r>
            <a:r>
              <a:rPr lang="zh-CN" altLang="en-US" dirty="0"/>
              <a:t>方法，通过手动的给出一个模型中你想要改动的</a:t>
            </a:r>
            <a:r>
              <a:rPr lang="zh-CN" altLang="en-US" dirty="0">
                <a:solidFill>
                  <a:srgbClr val="0000FF"/>
                </a:solidFill>
              </a:rPr>
              <a:t>所有超参数</a:t>
            </a:r>
            <a:r>
              <a:rPr lang="zh-CN" altLang="en-US" dirty="0"/>
              <a:t>，并将估计函数的参数通过交叉验证的方法进行优化来得到</a:t>
            </a:r>
            <a:r>
              <a:rPr lang="zh-CN" altLang="en-US" b="1" dirty="0"/>
              <a:t>最优</a:t>
            </a:r>
            <a:r>
              <a:rPr lang="zh-CN" altLang="en-US" dirty="0"/>
              <a:t>的学习算法。整个过程由程序</a:t>
            </a:r>
            <a:r>
              <a:rPr lang="zh-CN" altLang="en-US" dirty="0">
                <a:solidFill>
                  <a:srgbClr val="0000FF"/>
                </a:solidFill>
              </a:rPr>
              <a:t>自动的</a:t>
            </a:r>
            <a:r>
              <a:rPr lang="zh-CN" altLang="en-US" dirty="0"/>
              <a:t>使用</a:t>
            </a:r>
            <a:r>
              <a:rPr lang="zh-CN" altLang="en-US" dirty="0">
                <a:solidFill>
                  <a:srgbClr val="FF0000"/>
                </a:solidFill>
              </a:rPr>
              <a:t>穷举法</a:t>
            </a:r>
            <a:r>
              <a:rPr lang="zh-CN" altLang="en-US" dirty="0"/>
              <a:t>来将所有的参数都运行一遍。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endParaRPr lang="en-US" altLang="zh-CN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EF8D90B5-33EC-4502-9483-E21AA19ED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使用网格搜索优化模型参数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D472F2A-715D-4959-AA70-30A603232BFB}"/>
              </a:ext>
            </a:extLst>
          </p:cNvPr>
          <p:cNvSpPr txBox="1"/>
          <p:nvPr/>
        </p:nvSpPr>
        <p:spPr>
          <a:xfrm>
            <a:off x="149469" y="2470638"/>
            <a:ext cx="3719146" cy="3385039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pPr marL="342900" marR="0" indent="-34290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CA9BDC3-0CCF-41D0-B2B0-F2D33DE8E31E}"/>
              </a:ext>
            </a:extLst>
          </p:cNvPr>
          <p:cNvSpPr txBox="1"/>
          <p:nvPr/>
        </p:nvSpPr>
        <p:spPr>
          <a:xfrm>
            <a:off x="621803" y="2118947"/>
            <a:ext cx="3246812" cy="2373924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pPr marL="342900" indent="-342900">
              <a:lnSpc>
                <a:spcPct val="150000"/>
              </a:lnSpc>
              <a:buBlip>
                <a:blip r:embed="rId2"/>
              </a:buBlip>
            </a:pP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手动测试法</a:t>
            </a:r>
          </a:p>
          <a:p>
            <a:pPr marL="342900" indent="-342900">
              <a:lnSpc>
                <a:spcPct val="150000"/>
              </a:lnSpc>
              <a:buBlip>
                <a:blip r:embed="rId2"/>
              </a:buBlip>
            </a:pP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经验值法</a:t>
            </a:r>
          </a:p>
          <a:p>
            <a:pPr marL="342900" indent="-342900">
              <a:lnSpc>
                <a:spcPct val="150000"/>
              </a:lnSpc>
              <a:buBlip>
                <a:blip r:embed="rId2"/>
              </a:buBlip>
            </a:pP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启发式搜索</a:t>
            </a:r>
          </a:p>
          <a:p>
            <a:pPr marL="342900" indent="-342900">
              <a:lnSpc>
                <a:spcPct val="150000"/>
              </a:lnSpc>
              <a:buBlip>
                <a:blip r:embed="rId2"/>
              </a:buBlip>
            </a:pPr>
            <a:r>
              <a:rPr lang="zh-CN" altLang="en-US" sz="24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网格搜索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2BC7A-B7D0-4C1C-A776-D56FDC4660FF}"/>
              </a:ext>
            </a:extLst>
          </p:cNvPr>
          <p:cNvSpPr txBox="1"/>
          <p:nvPr/>
        </p:nvSpPr>
        <p:spPr>
          <a:xfrm>
            <a:off x="4572000" y="2118947"/>
            <a:ext cx="2620108" cy="2373924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pPr marL="342900" indent="-342900">
              <a:lnSpc>
                <a:spcPct val="150000"/>
              </a:lnSpc>
              <a:buBlip>
                <a:blip r:embed="rId2"/>
              </a:buBlip>
            </a:pP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试错法</a:t>
            </a:r>
          </a:p>
          <a:p>
            <a:pPr marL="342900" indent="-342900">
              <a:lnSpc>
                <a:spcPct val="150000"/>
              </a:lnSpc>
              <a:buBlip>
                <a:blip r:embed="rId2"/>
              </a:buBlip>
            </a:pP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随机搜索</a:t>
            </a:r>
          </a:p>
          <a:p>
            <a:pPr marL="342900" indent="-342900">
              <a:lnSpc>
                <a:spcPct val="150000"/>
              </a:lnSpc>
              <a:buBlip>
                <a:blip r:embed="rId2"/>
              </a:buBlip>
            </a:pP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遗传算法</a:t>
            </a:r>
          </a:p>
          <a:p>
            <a:pPr marL="342900" marR="0" indent="-34290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680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00"/>
                            </p:stCondLst>
                            <p:childTnLst>
                              <p:par>
                                <p:cTn id="4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C8075C-1B41-4749-A54D-E60A7285FC0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        在机器学习的任务中，并不是所有任务都像抛硬币一样能给出非常清晰的</a:t>
            </a:r>
            <a:r>
              <a:rPr lang="en-US" altLang="zh-CN" dirty="0"/>
              <a:t>0</a:t>
            </a:r>
            <a:r>
              <a:rPr lang="zh-CN" altLang="en-US" dirty="0"/>
              <a:t>，</a:t>
            </a:r>
            <a:r>
              <a:rPr lang="en-US" altLang="zh-CN" dirty="0"/>
              <a:t>1</a:t>
            </a:r>
            <a:r>
              <a:rPr lang="zh-CN" altLang="en-US" dirty="0"/>
              <a:t>分界面，很多时候可能面临的是</a:t>
            </a:r>
            <a:r>
              <a:rPr lang="zh-CN" altLang="en-US" b="1" dirty="0"/>
              <a:t>模棱两可</a:t>
            </a:r>
            <a:r>
              <a:rPr lang="zh-CN" altLang="en-US" dirty="0"/>
              <a:t>的状态。</a:t>
            </a:r>
            <a:endParaRPr lang="en-US" altLang="zh-CN" dirty="0"/>
          </a:p>
          <a:p>
            <a:pPr marL="327025" indent="-327025"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例如，看到天阴，或者狂风大作，但是并不代表就一定会下雨，只能说这种天气下极有可能会下雨。没错，“极有可能 ”在数学中，我们称之为有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较大概率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。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327025" indent="-327025"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再例如，小张准备去买一辆汽车，他买大众的概率是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0.3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，买别克的概率是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0.4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，买奔驰的概率是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0.1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，买法拉利的概率是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0.2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。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       可见，对于</a:t>
            </a:r>
            <a:r>
              <a:rPr lang="zh-CN" altLang="en-US" dirty="0">
                <a:solidFill>
                  <a:srgbClr val="FF0000"/>
                </a:solidFill>
              </a:rPr>
              <a:t>多分类任务</a:t>
            </a:r>
            <a:r>
              <a:rPr lang="zh-CN" altLang="en-US" dirty="0"/>
              <a:t>，通常也可以采用</a:t>
            </a:r>
            <a:r>
              <a:rPr lang="zh-CN" altLang="en-US" dirty="0">
                <a:solidFill>
                  <a:srgbClr val="0000FF"/>
                </a:solidFill>
              </a:rPr>
              <a:t>概率</a:t>
            </a:r>
            <a:r>
              <a:rPr lang="zh-CN" altLang="en-US" dirty="0"/>
              <a:t>来评价。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        通常</a:t>
            </a:r>
            <a:r>
              <a:rPr lang="zh-CN" altLang="en-US" b="1" dirty="0">
                <a:solidFill>
                  <a:srgbClr val="FF0000"/>
                </a:solidFill>
              </a:rPr>
              <a:t>概率值较高</a:t>
            </a:r>
            <a:r>
              <a:rPr lang="zh-CN" altLang="en-US" dirty="0"/>
              <a:t>的类别通常会被判为</a:t>
            </a:r>
            <a:r>
              <a:rPr lang="zh-CN" altLang="en-US" dirty="0">
                <a:solidFill>
                  <a:srgbClr val="0000FF"/>
                </a:solidFill>
              </a:rPr>
              <a:t>最终的分类</a:t>
            </a:r>
            <a:r>
              <a:rPr lang="zh-CN" altLang="en-US" dirty="0"/>
              <a:t>。例如，二分类任务中的</a:t>
            </a:r>
            <a:r>
              <a:rPr lang="en-US" altLang="zh-CN" dirty="0"/>
              <a:t>"</a:t>
            </a:r>
            <a:r>
              <a:rPr lang="zh-CN" altLang="en-US" dirty="0"/>
              <a:t>下雨</a:t>
            </a:r>
            <a:r>
              <a:rPr lang="en-US" altLang="zh-CN" dirty="0"/>
              <a:t>"</a:t>
            </a:r>
            <a:r>
              <a:rPr lang="zh-CN" altLang="en-US" dirty="0"/>
              <a:t>，多分类任务中的</a:t>
            </a:r>
            <a:r>
              <a:rPr lang="en-US" altLang="zh-CN" dirty="0"/>
              <a:t>"</a:t>
            </a:r>
            <a:r>
              <a:rPr lang="zh-CN" altLang="en-US" dirty="0"/>
              <a:t>买别克</a:t>
            </a:r>
            <a:r>
              <a:rPr lang="en-US" altLang="zh-CN" dirty="0"/>
              <a:t>"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EF8D90B5-33EC-4502-9483-E21AA19ED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分类模型的可行度评估</a:t>
            </a:r>
          </a:p>
        </p:txBody>
      </p:sp>
    </p:spTree>
    <p:extLst>
      <p:ext uri="{BB962C8B-B14F-4D97-AF65-F5344CB8AC3E}">
        <p14:creationId xmlns:p14="http://schemas.microsoft.com/office/powerpoint/2010/main" val="1294738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B2E2FCBF-537D-4952-AEA2-2BF9FFBA5EA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latin typeface="微软雅黑" panose="020B0503020204020204" pitchFamily="34" charset="-122"/>
              </a:rPr>
              <a:t>        至此，我们一致都在采用</a:t>
            </a: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</a:rPr>
              <a:t>score</a:t>
            </a:r>
            <a:r>
              <a:rPr lang="zh-CN" altLang="en-US" dirty="0">
                <a:latin typeface="微软雅黑" panose="020B0503020204020204" pitchFamily="34" charset="-122"/>
              </a:rPr>
              <a:t>来对模型进行评价：</a:t>
            </a:r>
            <a:endParaRPr lang="en-US" altLang="zh-CN" dirty="0">
              <a:latin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latin typeface="微软雅黑" panose="020B0503020204020204" pitchFamily="34" charset="-122"/>
              </a:rPr>
              <a:t>在</a:t>
            </a:r>
            <a:r>
              <a:rPr lang="zh-CN" altLang="en-US" b="1" dirty="0">
                <a:solidFill>
                  <a:srgbClr val="00B050"/>
                </a:solidFill>
                <a:latin typeface="微软雅黑" panose="020B0503020204020204" pitchFamily="34" charset="-122"/>
              </a:rPr>
              <a:t>分类</a:t>
            </a:r>
            <a:r>
              <a:rPr lang="zh-CN" altLang="en-US" dirty="0">
                <a:latin typeface="微软雅黑" panose="020B0503020204020204" pitchFamily="34" charset="-122"/>
              </a:rPr>
              <a:t>任务中，它代表的是</a:t>
            </a:r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</a:rPr>
              <a:t>Accuracy</a:t>
            </a:r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</a:rPr>
              <a:t>准确度</a:t>
            </a:r>
            <a:r>
              <a:rPr lang="zh-CN" altLang="en-US" dirty="0">
                <a:latin typeface="微软雅黑" panose="020B0503020204020204" pitchFamily="34" charset="-122"/>
              </a:rPr>
              <a:t>这个评价指标；</a:t>
            </a:r>
            <a:endParaRPr lang="en-US" altLang="zh-CN" dirty="0">
              <a:latin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latin typeface="微软雅黑" panose="020B0503020204020204" pitchFamily="34" charset="-122"/>
              </a:rPr>
              <a:t>在</a:t>
            </a:r>
            <a:r>
              <a:rPr lang="zh-CN" altLang="en-US" b="1" dirty="0">
                <a:solidFill>
                  <a:srgbClr val="00B050"/>
                </a:solidFill>
                <a:latin typeface="微软雅黑" panose="020B0503020204020204" pitchFamily="34" charset="-122"/>
              </a:rPr>
              <a:t>回归</a:t>
            </a:r>
            <a:r>
              <a:rPr lang="zh-CN" altLang="en-US" dirty="0">
                <a:latin typeface="微软雅黑" panose="020B0503020204020204" pitchFamily="34" charset="-122"/>
              </a:rPr>
              <a:t>任务中代表的是</a:t>
            </a:r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</a:rPr>
              <a:t>𝑅</a:t>
            </a:r>
            <a:r>
              <a:rPr lang="en-US" altLang="zh-CN" baseline="30000" dirty="0">
                <a:solidFill>
                  <a:srgbClr val="0000FF"/>
                </a:solidFill>
                <a:latin typeface="微软雅黑" panose="020B0503020204020204" pitchFamily="34" charset="-122"/>
              </a:rPr>
              <a:t>2</a:t>
            </a: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</a:rPr>
              <a:t>可决系数</a:t>
            </a:r>
            <a:r>
              <a:rPr lang="zh-CN" altLang="en-US" dirty="0">
                <a:latin typeface="微软雅黑" panose="020B0503020204020204" pitchFamily="34" charset="-122"/>
              </a:rPr>
              <a:t>，即回归平方和 与 总变差 之间的商。</a:t>
            </a:r>
            <a:endParaRPr lang="en-US" altLang="zh-CN" dirty="0">
              <a:latin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latin typeface="微软雅黑" panose="020B0503020204020204" pitchFamily="34" charset="-122"/>
              </a:rPr>
              <a:t>        </a:t>
            </a:r>
            <a:r>
              <a:rPr lang="zh-CN" altLang="en-US" dirty="0">
                <a:latin typeface="微软雅黑" panose="020B0503020204020204" pitchFamily="34" charset="-122"/>
              </a:rPr>
              <a:t>在实际任务中还有许多很重要的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</a:rPr>
              <a:t>评价指标</a:t>
            </a:r>
            <a:r>
              <a:rPr lang="zh-CN" altLang="en-US" dirty="0">
                <a:latin typeface="微软雅黑" panose="020B0503020204020204" pitchFamily="34" charset="-122"/>
              </a:rPr>
              <a:t>，如</a:t>
            </a:r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</a:rPr>
              <a:t>精确度</a:t>
            </a:r>
            <a:r>
              <a:rPr lang="en-US" altLang="zh-CN" dirty="0">
                <a:latin typeface="微软雅黑" panose="020B0503020204020204" pitchFamily="34" charset="-122"/>
              </a:rPr>
              <a:t>(Precision</a:t>
            </a:r>
            <a:r>
              <a:rPr lang="zh-CN" altLang="en-US" dirty="0">
                <a:latin typeface="微软雅黑" panose="020B0503020204020204" pitchFamily="34" charset="-122"/>
              </a:rPr>
              <a:t>），</a:t>
            </a:r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</a:rPr>
              <a:t>召回率</a:t>
            </a:r>
            <a:r>
              <a:rPr lang="zh-CN" altLang="en-US" dirty="0">
                <a:latin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</a:rPr>
              <a:t>Recall</a:t>
            </a:r>
            <a:r>
              <a:rPr lang="zh-CN" altLang="en-US" dirty="0">
                <a:latin typeface="微软雅黑" panose="020B0503020204020204" pitchFamily="34" charset="-122"/>
              </a:rPr>
              <a:t>），</a:t>
            </a: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</a:rPr>
              <a:t>F1</a:t>
            </a:r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</a:rPr>
              <a:t>分数</a:t>
            </a:r>
            <a:r>
              <a:rPr lang="zh-CN" altLang="en-US" dirty="0">
                <a:latin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</a:rPr>
              <a:t>F1-Score</a:t>
            </a:r>
            <a:r>
              <a:rPr lang="zh-CN" altLang="en-US" dirty="0">
                <a:latin typeface="微软雅黑" panose="020B0503020204020204" pitchFamily="34" charset="-122"/>
              </a:rPr>
              <a:t>），</a:t>
            </a: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</a:rPr>
              <a:t>ROC</a:t>
            </a:r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</a:rPr>
              <a:t>曲线</a:t>
            </a:r>
            <a:r>
              <a:rPr lang="zh-CN" altLang="en-US" dirty="0">
                <a:latin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</a:rPr>
              <a:t>Receiver Operation Characteristic Curve</a:t>
            </a:r>
            <a:r>
              <a:rPr lang="zh-CN" altLang="en-US" dirty="0">
                <a:latin typeface="微软雅黑" panose="020B0503020204020204" pitchFamily="34" charset="-122"/>
              </a:rPr>
              <a:t>），</a:t>
            </a: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</a:rPr>
              <a:t>PR</a:t>
            </a:r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</a:rPr>
              <a:t>曲线</a:t>
            </a:r>
            <a:r>
              <a:rPr lang="zh-CN" altLang="en-US" dirty="0">
                <a:latin typeface="微软雅黑" panose="020B0503020204020204" pitchFamily="34" charset="-122"/>
              </a:rPr>
              <a:t>（精度和召回率的相关曲线），</a:t>
            </a: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</a:rPr>
              <a:t>AUC</a:t>
            </a:r>
            <a:r>
              <a:rPr lang="zh-CN" altLang="en-US" dirty="0">
                <a:latin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</a:rPr>
              <a:t>Area Under Curve</a:t>
            </a:r>
            <a:r>
              <a:rPr lang="zh-CN" altLang="en-US" dirty="0">
                <a:latin typeface="微软雅黑" panose="020B0503020204020204" pitchFamily="34" charset="-122"/>
              </a:rPr>
              <a:t>）等。</a:t>
            </a:r>
            <a:endParaRPr lang="en-US" altLang="zh-CN" dirty="0">
              <a:latin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latin typeface="微软雅黑" panose="020B0503020204020204" pitchFamily="34" charset="-122"/>
              </a:rPr>
              <a:t>        </a:t>
            </a:r>
            <a:r>
              <a:rPr lang="zh-CN" altLang="en-US" dirty="0">
                <a:latin typeface="微软雅黑" panose="020B0503020204020204" pitchFamily="34" charset="-122"/>
              </a:rPr>
              <a:t>在使用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</a:rPr>
              <a:t>网格搜索</a:t>
            </a:r>
            <a:r>
              <a:rPr lang="zh-CN" altLang="en-US" dirty="0">
                <a:latin typeface="微软雅黑" panose="020B0503020204020204" pitchFamily="34" charset="-122"/>
              </a:rPr>
              <a:t>的时候，我们也可以使用这些评价指标。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EF2B569-D5F7-4E85-8D5A-59D4E32BB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本章小结</a:t>
            </a:r>
          </a:p>
        </p:txBody>
      </p:sp>
    </p:spTree>
    <p:extLst>
      <p:ext uri="{BB962C8B-B14F-4D97-AF65-F5344CB8AC3E}">
        <p14:creationId xmlns:p14="http://schemas.microsoft.com/office/powerpoint/2010/main" val="3161306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B2E2FCBF-537D-4952-AEA2-2BF9FFBA5EA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800" dirty="0"/>
              <a:t>       值得注意的是，无论是模型评估还是参数调节都是数据科学家必备的知识之一。</a:t>
            </a:r>
          </a:p>
          <a:p>
            <a:pPr marL="358775" indent="-358775">
              <a:lnSpc>
                <a:spcPct val="150000"/>
              </a:lnSpc>
            </a:pPr>
            <a:r>
              <a:rPr lang="zh-CN" altLang="en-US" sz="2800" dirty="0"/>
              <a:t>对于</a:t>
            </a:r>
            <a:r>
              <a:rPr lang="zh-CN" altLang="en-US" sz="2800" b="1" dirty="0">
                <a:solidFill>
                  <a:srgbClr val="0000FF"/>
                </a:solidFill>
              </a:rPr>
              <a:t>模型评估</a:t>
            </a:r>
            <a:r>
              <a:rPr lang="zh-CN" altLang="en-US" sz="2800" dirty="0"/>
              <a:t>，不同的指标适合不同的任务，选择什么样的指标需要根据任务的目录来决定。</a:t>
            </a:r>
          </a:p>
          <a:p>
            <a:pPr marL="358775" indent="-358775">
              <a:lnSpc>
                <a:spcPct val="150000"/>
              </a:lnSpc>
            </a:pPr>
            <a:r>
              <a:rPr lang="zh-CN" altLang="en-US" sz="2800" dirty="0"/>
              <a:t>对于</a:t>
            </a:r>
            <a:r>
              <a:rPr lang="zh-CN" altLang="en-US" sz="2800" b="1" dirty="0">
                <a:solidFill>
                  <a:srgbClr val="0000FF"/>
                </a:solidFill>
              </a:rPr>
              <a:t>（超）参数调节</a:t>
            </a:r>
            <a:r>
              <a:rPr lang="zh-CN" altLang="en-US" sz="2800" dirty="0"/>
              <a:t>，几乎是所有模型都需要的，如何获得最优的超参数，直接关系到模型的性能与最终目标的成败。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EF2B569-D5F7-4E85-8D5A-59D4E32BB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本章小结</a:t>
            </a:r>
          </a:p>
        </p:txBody>
      </p:sp>
    </p:spTree>
    <p:extLst>
      <p:ext uri="{BB962C8B-B14F-4D97-AF65-F5344CB8AC3E}">
        <p14:creationId xmlns:p14="http://schemas.microsoft.com/office/powerpoint/2010/main" val="2619613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137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DD016B27-241D-4A3E-9C3A-62CA190F4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lt"/>
              </a:rPr>
              <a:t>模型评估与优化</a:t>
            </a:r>
          </a:p>
        </p:txBody>
      </p:sp>
      <p:sp>
        <p:nvSpPr>
          <p:cNvPr id="8" name="内容占位符 6">
            <a:extLst>
              <a:ext uri="{FF2B5EF4-FFF2-40B4-BE49-F238E27FC236}">
                <a16:creationId xmlns:a16="http://schemas.microsoft.com/office/drawing/2014/main" id="{D49632A6-A016-45EF-98D2-F70708D0EE1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914400"/>
            <a:ext cx="9144000" cy="5711825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回顾我们之前对一个模型进行性能评估的过程：</a:t>
            </a:r>
            <a:endParaRPr lang="en-US" altLang="zh-CN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载入</a:t>
            </a:r>
            <a:r>
              <a:rPr lang="zh-CN" altLang="en-US" dirty="0">
                <a:solidFill>
                  <a:srgbClr val="0000FF"/>
                </a:solidFill>
              </a:rPr>
              <a:t>数据集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使用</a:t>
            </a:r>
            <a:r>
              <a:rPr lang="en-US" altLang="zh-CN" dirty="0" err="1">
                <a:solidFill>
                  <a:srgbClr val="7030A0"/>
                </a:solidFill>
              </a:rPr>
              <a:t>train_test_split</a:t>
            </a:r>
            <a:r>
              <a:rPr lang="zh-CN" altLang="en-US" dirty="0"/>
              <a:t>类将数据集拆分成</a:t>
            </a:r>
            <a:r>
              <a:rPr lang="zh-CN" altLang="en-US" dirty="0">
                <a:solidFill>
                  <a:srgbClr val="0000FF"/>
                </a:solidFill>
              </a:rPr>
              <a:t>训练集</a:t>
            </a:r>
            <a:r>
              <a:rPr lang="en-US" altLang="zh-CN" dirty="0"/>
              <a:t>(train set)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0000FF"/>
                </a:solidFill>
              </a:rPr>
              <a:t>测试集</a:t>
            </a:r>
            <a:r>
              <a:rPr lang="zh-CN" altLang="en-US" dirty="0"/>
              <a:t>（</a:t>
            </a:r>
            <a:r>
              <a:rPr lang="en-US" altLang="zh-CN" dirty="0"/>
              <a:t>test set</a:t>
            </a:r>
            <a:r>
              <a:rPr lang="zh-CN" altLang="en-US" dirty="0"/>
              <a:t>）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使用</a:t>
            </a:r>
            <a:r>
              <a:rPr lang="zh-CN" altLang="en-US" dirty="0">
                <a:solidFill>
                  <a:srgbClr val="0000FF"/>
                </a:solidFill>
              </a:rPr>
              <a:t>训练集</a:t>
            </a:r>
            <a:r>
              <a:rPr lang="zh-CN" altLang="en-US" dirty="0"/>
              <a:t>（</a:t>
            </a:r>
            <a:r>
              <a:rPr lang="en-US" altLang="zh-CN" dirty="0"/>
              <a:t>train set</a:t>
            </a:r>
            <a:r>
              <a:rPr lang="zh-CN" altLang="en-US" dirty="0"/>
              <a:t>）训练模型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使用训练好的模型在</a:t>
            </a:r>
            <a:r>
              <a:rPr lang="zh-CN" altLang="en-US" dirty="0">
                <a:solidFill>
                  <a:srgbClr val="0000FF"/>
                </a:solidFill>
              </a:rPr>
              <a:t>测试集</a:t>
            </a:r>
            <a:r>
              <a:rPr lang="zh-CN" altLang="en-US" dirty="0"/>
              <a:t>上进行测试并输出评分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反复调整</a:t>
            </a:r>
            <a:r>
              <a:rPr lang="zh-CN" altLang="en-US" b="1" dirty="0">
                <a:solidFill>
                  <a:schemeClr val="accent6"/>
                </a:solidFill>
              </a:rPr>
              <a:t>超参数</a:t>
            </a:r>
            <a:r>
              <a:rPr lang="zh-CN" altLang="en-US" dirty="0"/>
              <a:t>并</a:t>
            </a:r>
            <a:r>
              <a:rPr lang="zh-CN" altLang="en-US" dirty="0">
                <a:solidFill>
                  <a:srgbClr val="0000FF"/>
                </a:solidFill>
              </a:rPr>
              <a:t>迭代地</a:t>
            </a:r>
            <a:r>
              <a:rPr lang="zh-CN" altLang="en-US" dirty="0"/>
              <a:t>训练模型以获得最优模型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endParaRPr lang="en-US" altLang="zh-CN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C00000"/>
                </a:solidFill>
              </a:rPr>
              <a:t>科学的模型评估算法：交叉验证法</a:t>
            </a:r>
            <a:endParaRPr lang="en-US" altLang="zh-CN" dirty="0">
              <a:solidFill>
                <a:srgbClr val="C00000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C00000"/>
                </a:solidFill>
              </a:rPr>
              <a:t>获得最优模型的方法：网格搜索法</a:t>
            </a: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29240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DD016B27-241D-4A3E-9C3A-62CA190F4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使用交叉验证进行模型评估</a:t>
            </a:r>
          </a:p>
        </p:txBody>
      </p:sp>
      <p:sp>
        <p:nvSpPr>
          <p:cNvPr id="8" name="内容占位符 6">
            <a:extLst>
              <a:ext uri="{FF2B5EF4-FFF2-40B4-BE49-F238E27FC236}">
                <a16:creationId xmlns:a16="http://schemas.microsoft.com/office/drawing/2014/main" id="{D49632A6-A016-45EF-98D2-F70708D0EE1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914400"/>
            <a:ext cx="9144000" cy="5711825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b="1" dirty="0"/>
              <a:t>      交叉验证（</a:t>
            </a:r>
            <a:r>
              <a:rPr lang="en-US" altLang="zh-CN" b="1" dirty="0"/>
              <a:t>Cross Validation</a:t>
            </a:r>
            <a:r>
              <a:rPr lang="zh-CN" altLang="en-US" b="1" dirty="0"/>
              <a:t>）</a:t>
            </a:r>
            <a:r>
              <a:rPr lang="zh-CN" altLang="en-US" dirty="0"/>
              <a:t>，也称作</a:t>
            </a:r>
            <a:r>
              <a:rPr lang="zh-CN" altLang="en-US" b="1" dirty="0"/>
              <a:t>循环估计（</a:t>
            </a:r>
            <a:r>
              <a:rPr lang="en-US" altLang="zh-CN" b="1" dirty="0"/>
              <a:t>Rotation Estimation</a:t>
            </a:r>
            <a:r>
              <a:rPr lang="zh-CN" altLang="en-US" b="1" dirty="0"/>
              <a:t>）</a:t>
            </a:r>
            <a:r>
              <a:rPr lang="zh-CN" altLang="en-US" dirty="0"/>
              <a:t>，是一种统计学上将数据样本切割成较小子集的实用方法，该理论由</a:t>
            </a:r>
            <a:r>
              <a:rPr lang="en-US" altLang="zh-CN" dirty="0"/>
              <a:t>Seymour </a:t>
            </a:r>
            <a:r>
              <a:rPr lang="en-US" altLang="zh-CN" dirty="0" err="1"/>
              <a:t>Geisser</a:t>
            </a:r>
            <a:r>
              <a:rPr lang="zh-CN" altLang="en-US" dirty="0"/>
              <a:t>提出的。主要用于建模应用中，</a:t>
            </a:r>
            <a:r>
              <a:rPr lang="zh-CN" altLang="en-US" dirty="0">
                <a:solidFill>
                  <a:srgbClr val="0000FF"/>
                </a:solidFill>
              </a:rPr>
              <a:t>在给定的建模样本中，拿出</a:t>
            </a:r>
            <a:r>
              <a:rPr lang="zh-CN" altLang="en-US" b="1" dirty="0">
                <a:solidFill>
                  <a:srgbClr val="0000FF"/>
                </a:solidFill>
              </a:rPr>
              <a:t>大部分</a:t>
            </a:r>
            <a:r>
              <a:rPr lang="zh-CN" altLang="en-US" dirty="0">
                <a:solidFill>
                  <a:srgbClr val="0000FF"/>
                </a:solidFill>
              </a:rPr>
              <a:t>样本进行建模型，留</a:t>
            </a:r>
            <a:r>
              <a:rPr lang="zh-CN" altLang="en-US" b="1" dirty="0">
                <a:solidFill>
                  <a:srgbClr val="0000FF"/>
                </a:solidFill>
              </a:rPr>
              <a:t>小部分</a:t>
            </a:r>
            <a:r>
              <a:rPr lang="zh-CN" altLang="en-US" dirty="0">
                <a:solidFill>
                  <a:srgbClr val="0000FF"/>
                </a:solidFill>
              </a:rPr>
              <a:t>样本用刚建立的模型进行预测，并求这小部分样本的预测误差</a:t>
            </a:r>
            <a:r>
              <a:rPr lang="zh-CN" altLang="en-US" dirty="0"/>
              <a:t>，记录它们的平方加和</a:t>
            </a:r>
            <a:r>
              <a:rPr lang="en-US" altLang="zh-CN" dirty="0"/>
              <a:t>PRESS(predicted Error Sum of Squares)</a:t>
            </a:r>
            <a:r>
              <a:rPr lang="zh-CN" altLang="en-US" dirty="0"/>
              <a:t>。这个过程一直进行，直到所有的样本都被预报了一次而且仅被预报一次。</a:t>
            </a:r>
          </a:p>
        </p:txBody>
      </p:sp>
    </p:spTree>
    <p:extLst>
      <p:ext uri="{BB962C8B-B14F-4D97-AF65-F5344CB8AC3E}">
        <p14:creationId xmlns:p14="http://schemas.microsoft.com/office/powerpoint/2010/main" val="244035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8D92A28E-7768-4626-87F9-BC8AA7574A9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        在使用训练集对参数进行训练的时候，通常会将数据集为三个部分：</a:t>
            </a:r>
            <a:r>
              <a:rPr lang="zh-CN" altLang="en-US" dirty="0">
                <a:solidFill>
                  <a:srgbClr val="0000FF"/>
                </a:solidFill>
              </a:rPr>
              <a:t>训练集（</a:t>
            </a:r>
            <a:r>
              <a:rPr lang="en-US" altLang="zh-CN" dirty="0">
                <a:solidFill>
                  <a:srgbClr val="0000FF"/>
                </a:solidFill>
              </a:rPr>
              <a:t>train set</a:t>
            </a:r>
            <a:r>
              <a:rPr lang="zh-CN" altLang="en-US" dirty="0">
                <a:solidFill>
                  <a:srgbClr val="0000FF"/>
                </a:solidFill>
              </a:rPr>
              <a:t>），验证集（</a:t>
            </a:r>
            <a:r>
              <a:rPr lang="en-US" altLang="zh-CN" dirty="0">
                <a:solidFill>
                  <a:srgbClr val="0000FF"/>
                </a:solidFill>
              </a:rPr>
              <a:t>validation set</a:t>
            </a:r>
            <a:r>
              <a:rPr lang="zh-CN" altLang="en-US" dirty="0">
                <a:solidFill>
                  <a:srgbClr val="0000FF"/>
                </a:solidFill>
              </a:rPr>
              <a:t>），测试集（</a:t>
            </a:r>
            <a:r>
              <a:rPr lang="en-US" altLang="zh-CN" dirty="0">
                <a:solidFill>
                  <a:srgbClr val="0000FF"/>
                </a:solidFill>
              </a:rPr>
              <a:t>test set</a:t>
            </a:r>
            <a:r>
              <a:rPr lang="zh-CN" altLang="en-US" dirty="0">
                <a:solidFill>
                  <a:srgbClr val="0000FF"/>
                </a:solidFill>
              </a:rPr>
              <a:t>）</a:t>
            </a:r>
            <a:r>
              <a:rPr lang="zh-CN" altLang="en-US" dirty="0"/>
              <a:t>。这样的划分是为了保证训练效果而特意设置的。</a:t>
            </a:r>
            <a:endParaRPr lang="en-US" altLang="zh-CN" dirty="0"/>
          </a:p>
          <a:p>
            <a:pPr marL="358775" indent="-358775">
              <a:lnSpc>
                <a:spcPct val="150000"/>
              </a:lnSpc>
            </a:pPr>
            <a:r>
              <a:rPr lang="zh-CN" altLang="en-US" b="1" dirty="0"/>
              <a:t>训练集：</a:t>
            </a:r>
            <a:r>
              <a:rPr lang="zh-CN" altLang="en-US" dirty="0"/>
              <a:t>用于训练模型的数据样本。</a:t>
            </a:r>
          </a:p>
          <a:p>
            <a:pPr marL="358775" indent="-358775" defTabSz="223838">
              <a:lnSpc>
                <a:spcPct val="150000"/>
              </a:lnSpc>
            </a:pPr>
            <a:r>
              <a:rPr lang="zh-CN" altLang="en-US" b="1" dirty="0"/>
              <a:t>验证集：</a:t>
            </a:r>
            <a:r>
              <a:rPr lang="zh-CN" altLang="en-US" dirty="0"/>
              <a:t>在模型训练过程中，单独留出的样本集，用于调整模型的</a:t>
            </a:r>
            <a:r>
              <a:rPr lang="zh-CN" altLang="en-US" dirty="0">
                <a:solidFill>
                  <a:srgbClr val="FF0000"/>
                </a:solidFill>
              </a:rPr>
              <a:t>超参数</a:t>
            </a:r>
            <a:r>
              <a:rPr lang="zh-CN" altLang="en-US" dirty="0"/>
              <a:t>和用于对模型的能力进行</a:t>
            </a:r>
            <a:r>
              <a:rPr lang="zh-CN" altLang="en-US" dirty="0">
                <a:solidFill>
                  <a:srgbClr val="0000FF"/>
                </a:solidFill>
              </a:rPr>
              <a:t>初步评估</a:t>
            </a:r>
            <a:r>
              <a:rPr lang="zh-CN" altLang="en-US" dirty="0"/>
              <a:t>。</a:t>
            </a:r>
          </a:p>
          <a:p>
            <a:pPr marL="358775" indent="-358775">
              <a:lnSpc>
                <a:spcPct val="150000"/>
              </a:lnSpc>
            </a:pPr>
            <a:r>
              <a:rPr lang="zh-CN" altLang="en-US" b="1" dirty="0"/>
              <a:t>测试集：</a:t>
            </a:r>
            <a:r>
              <a:rPr lang="zh-CN" altLang="en-US" dirty="0"/>
              <a:t>用来评估模型</a:t>
            </a:r>
            <a:r>
              <a:rPr lang="zh-CN" altLang="en-US" dirty="0">
                <a:solidFill>
                  <a:srgbClr val="0000FF"/>
                </a:solidFill>
              </a:rPr>
              <a:t>最终</a:t>
            </a:r>
            <a:r>
              <a:rPr lang="zh-CN" altLang="en-US" dirty="0"/>
              <a:t>的泛化能力，更多的时候用来</a:t>
            </a:r>
            <a:r>
              <a:rPr lang="zh-CN" altLang="en-US" dirty="0">
                <a:solidFill>
                  <a:srgbClr val="0000FF"/>
                </a:solidFill>
              </a:rPr>
              <a:t>对比</a:t>
            </a:r>
            <a:r>
              <a:rPr lang="zh-CN" altLang="en-US" dirty="0"/>
              <a:t>不同算法的性能。但</a:t>
            </a:r>
            <a:r>
              <a:rPr lang="zh-CN" altLang="en-US" b="1" dirty="0">
                <a:solidFill>
                  <a:srgbClr val="FF0000"/>
                </a:solidFill>
              </a:rPr>
              <a:t>不能</a:t>
            </a:r>
            <a:r>
              <a:rPr lang="zh-CN" altLang="en-US" dirty="0"/>
              <a:t>作为调参、选择特征等算法相关的选择的依据。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CB1E2EE-0AE7-4357-9001-983DA8146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使用交叉验证进行模型评估</a:t>
            </a:r>
          </a:p>
        </p:txBody>
      </p:sp>
    </p:spTree>
    <p:extLst>
      <p:ext uri="{BB962C8B-B14F-4D97-AF65-F5344CB8AC3E}">
        <p14:creationId xmlns:p14="http://schemas.microsoft.com/office/powerpoint/2010/main" val="355123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8D92A28E-7768-4626-87F9-BC8AA7574A9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        在引入了验证集之后，模型评估过程可以改进为：</a:t>
            </a:r>
          </a:p>
          <a:p>
            <a:pPr marL="457200" indent="-457200">
              <a:lnSpc>
                <a:spcPct val="130000"/>
              </a:lnSpc>
              <a:buFont typeface="+mj-lt"/>
              <a:buAutoNum type="arabicPeriod"/>
            </a:pPr>
            <a:r>
              <a:rPr lang="zh-CN" altLang="en-US" dirty="0"/>
              <a:t>载入数据集</a:t>
            </a:r>
            <a:r>
              <a:rPr lang="en-US" altLang="zh-CN" dirty="0"/>
              <a:t>(dataset)</a:t>
            </a:r>
          </a:p>
          <a:p>
            <a:pPr marL="457200" indent="-457200">
              <a:lnSpc>
                <a:spcPct val="130000"/>
              </a:lnSpc>
              <a:buFont typeface="+mj-lt"/>
              <a:buAutoNum type="arabicPeriod"/>
            </a:pPr>
            <a:r>
              <a:rPr lang="zh-CN" altLang="en-US" dirty="0"/>
              <a:t>将数据集拆分成</a:t>
            </a:r>
            <a:r>
              <a:rPr lang="zh-CN" altLang="en-US" dirty="0">
                <a:solidFill>
                  <a:srgbClr val="0000FF"/>
                </a:solidFill>
              </a:rPr>
              <a:t>训练集</a:t>
            </a:r>
            <a:r>
              <a:rPr lang="en-US" altLang="zh-CN" dirty="0"/>
              <a:t>(train set)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0000FF"/>
                </a:solidFill>
              </a:rPr>
              <a:t>测试集</a:t>
            </a:r>
            <a:r>
              <a:rPr lang="en-US" altLang="zh-CN" dirty="0"/>
              <a:t>(test set)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0000FF"/>
                </a:solidFill>
              </a:rPr>
              <a:t>验证集</a:t>
            </a:r>
            <a:r>
              <a:rPr lang="en-US" altLang="zh-CN" dirty="0"/>
              <a:t>(validation set)</a:t>
            </a:r>
          </a:p>
          <a:p>
            <a:pPr marL="457200" indent="-457200">
              <a:lnSpc>
                <a:spcPct val="130000"/>
              </a:lnSpc>
              <a:buFont typeface="+mj-lt"/>
              <a:buAutoNum type="arabicPeriod"/>
            </a:pPr>
            <a:r>
              <a:rPr lang="zh-CN" altLang="en-US" dirty="0"/>
              <a:t>使用</a:t>
            </a:r>
            <a:r>
              <a:rPr lang="zh-CN" altLang="en-US" dirty="0">
                <a:solidFill>
                  <a:srgbClr val="0000FF"/>
                </a:solidFill>
              </a:rPr>
              <a:t>训练集</a:t>
            </a:r>
            <a:r>
              <a:rPr lang="zh-CN" altLang="en-US" dirty="0"/>
              <a:t>训练模型</a:t>
            </a:r>
            <a:r>
              <a:rPr lang="en-US" altLang="zh-CN" dirty="0"/>
              <a:t>(model)</a:t>
            </a:r>
          </a:p>
          <a:p>
            <a:pPr marL="457200" indent="-457200">
              <a:lnSpc>
                <a:spcPct val="130000"/>
              </a:lnSpc>
              <a:buFont typeface="+mj-lt"/>
              <a:buAutoNum type="arabicPeriod"/>
            </a:pPr>
            <a:r>
              <a:rPr lang="zh-CN" altLang="en-US" dirty="0"/>
              <a:t>在训练过程中</a:t>
            </a:r>
            <a:r>
              <a:rPr lang="zh-CN" altLang="en-US" b="1" dirty="0"/>
              <a:t>反复使用</a:t>
            </a:r>
            <a:r>
              <a:rPr lang="zh-CN" altLang="en-US" dirty="0">
                <a:solidFill>
                  <a:srgbClr val="0000FF"/>
                </a:solidFill>
              </a:rPr>
              <a:t>验证集</a:t>
            </a:r>
            <a:r>
              <a:rPr lang="zh-CN" altLang="en-US" dirty="0"/>
              <a:t>获取模型的评分</a:t>
            </a:r>
            <a:r>
              <a:rPr lang="en-US" altLang="zh-CN" dirty="0"/>
              <a:t>(score)</a:t>
            </a:r>
            <a:r>
              <a:rPr lang="zh-CN" altLang="en-US" dirty="0"/>
              <a:t>、误差</a:t>
            </a:r>
            <a:r>
              <a:rPr lang="en-US" altLang="zh-CN" dirty="0"/>
              <a:t>(error)</a:t>
            </a:r>
            <a:r>
              <a:rPr lang="zh-CN" altLang="en-US" dirty="0"/>
              <a:t>和损失</a:t>
            </a:r>
            <a:r>
              <a:rPr lang="en-US" altLang="zh-CN" dirty="0"/>
              <a:t>(loss)</a:t>
            </a:r>
            <a:r>
              <a:rPr lang="zh-CN" altLang="en-US" dirty="0"/>
              <a:t>（损失函数的值）等信息</a:t>
            </a:r>
          </a:p>
          <a:p>
            <a:pPr marL="457200" indent="-457200">
              <a:lnSpc>
                <a:spcPct val="130000"/>
              </a:lnSpc>
              <a:buFont typeface="+mj-lt"/>
              <a:buAutoNum type="arabicPeriod"/>
            </a:pPr>
            <a:r>
              <a:rPr lang="zh-CN" altLang="en-US" dirty="0"/>
              <a:t>根据从</a:t>
            </a:r>
            <a:r>
              <a:rPr lang="zh-CN" altLang="en-US" dirty="0">
                <a:solidFill>
                  <a:srgbClr val="0000FF"/>
                </a:solidFill>
              </a:rPr>
              <a:t>验证集</a:t>
            </a:r>
            <a:r>
              <a:rPr lang="zh-CN" altLang="en-US" dirty="0"/>
              <a:t>中获得的</a:t>
            </a:r>
            <a:r>
              <a:rPr lang="zh-CN" altLang="en-US" dirty="0">
                <a:solidFill>
                  <a:srgbClr val="FF0000"/>
                </a:solidFill>
              </a:rPr>
              <a:t>结论</a:t>
            </a:r>
            <a:r>
              <a:rPr lang="zh-CN" altLang="en-US" b="1" dirty="0">
                <a:solidFill>
                  <a:srgbClr val="00B050"/>
                </a:solidFill>
              </a:rPr>
              <a:t>调整超参数</a:t>
            </a:r>
            <a:r>
              <a:rPr lang="en-US" altLang="zh-CN" dirty="0"/>
              <a:t>(hyperparameter)</a:t>
            </a:r>
          </a:p>
          <a:p>
            <a:pPr marL="457200" indent="-457200">
              <a:lnSpc>
                <a:spcPct val="130000"/>
              </a:lnSpc>
              <a:buFont typeface="+mj-lt"/>
              <a:buAutoNum type="arabicPeriod"/>
            </a:pPr>
            <a:r>
              <a:rPr lang="zh-CN" altLang="en-US" b="1" dirty="0"/>
              <a:t>反复迭代训练</a:t>
            </a:r>
            <a:r>
              <a:rPr lang="zh-CN" altLang="en-US" dirty="0"/>
              <a:t>，并</a:t>
            </a:r>
            <a:r>
              <a:rPr lang="zh-CN" altLang="en-US" b="1" dirty="0">
                <a:solidFill>
                  <a:srgbClr val="00B050"/>
                </a:solidFill>
              </a:rPr>
              <a:t>调整超参数</a:t>
            </a:r>
            <a:r>
              <a:rPr lang="zh-CN" altLang="en-US" dirty="0"/>
              <a:t>直到</a:t>
            </a:r>
            <a:r>
              <a:rPr lang="zh-CN" altLang="en-US" b="1" dirty="0">
                <a:solidFill>
                  <a:srgbClr val="FF0000"/>
                </a:solidFill>
              </a:rPr>
              <a:t>收敛</a:t>
            </a:r>
            <a:r>
              <a:rPr lang="en-US" altLang="zh-CN" dirty="0"/>
              <a:t>(convergence)</a:t>
            </a:r>
          </a:p>
          <a:p>
            <a:pPr marL="457200" indent="-457200">
              <a:lnSpc>
                <a:spcPct val="130000"/>
              </a:lnSpc>
              <a:buFont typeface="+mj-lt"/>
              <a:buAutoNum type="arabicPeriod"/>
            </a:pPr>
            <a:r>
              <a:rPr lang="zh-CN" altLang="en-US" dirty="0"/>
              <a:t>使用训练好</a:t>
            </a:r>
            <a:r>
              <a:rPr lang="en-US" altLang="zh-CN" dirty="0"/>
              <a:t>(</a:t>
            </a:r>
            <a:r>
              <a:rPr lang="zh-CN" altLang="en-US" dirty="0"/>
              <a:t>已收敛</a:t>
            </a:r>
            <a:r>
              <a:rPr lang="en-US" altLang="zh-CN" dirty="0"/>
              <a:t>)</a:t>
            </a:r>
            <a:r>
              <a:rPr lang="zh-CN" altLang="en-US" dirty="0"/>
              <a:t>的模型所获得的</a:t>
            </a:r>
            <a:r>
              <a:rPr lang="zh-CN" altLang="en-US" b="1" dirty="0">
                <a:solidFill>
                  <a:srgbClr val="00B050"/>
                </a:solidFill>
              </a:rPr>
              <a:t>超参数</a:t>
            </a:r>
            <a:r>
              <a:rPr lang="zh-CN" altLang="en-US" b="1" dirty="0">
                <a:solidFill>
                  <a:srgbClr val="FF0000"/>
                </a:solidFill>
              </a:rPr>
              <a:t>不变</a:t>
            </a:r>
            <a:r>
              <a:rPr lang="zh-CN" altLang="en-US" dirty="0"/>
              <a:t>，在 </a:t>
            </a:r>
            <a:r>
              <a:rPr lang="zh-CN" altLang="en-US" dirty="0">
                <a:solidFill>
                  <a:srgbClr val="0000FF"/>
                </a:solidFill>
              </a:rPr>
              <a:t>训练集</a:t>
            </a:r>
            <a:r>
              <a:rPr lang="en-US" altLang="zh-CN" dirty="0">
                <a:solidFill>
                  <a:srgbClr val="0000FF"/>
                </a:solidFill>
              </a:rPr>
              <a:t>+</a:t>
            </a:r>
            <a:r>
              <a:rPr lang="zh-CN" altLang="en-US" dirty="0">
                <a:solidFill>
                  <a:srgbClr val="0000FF"/>
                </a:solidFill>
              </a:rPr>
              <a:t>验证集 </a:t>
            </a:r>
            <a:r>
              <a:rPr lang="zh-CN" altLang="en-US" dirty="0"/>
              <a:t>上再次进行训练，直到收敛，获得最终的模型</a:t>
            </a:r>
            <a:r>
              <a:rPr lang="en-US" altLang="zh-CN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final_model</a:t>
            </a:r>
            <a:endParaRPr lang="en-US" altLang="zh-CN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lnSpc>
                <a:spcPct val="130000"/>
              </a:lnSpc>
              <a:buFont typeface="+mj-lt"/>
              <a:buAutoNum type="arabicPeriod"/>
            </a:pPr>
            <a:r>
              <a:rPr lang="zh-CN" altLang="en-US" dirty="0"/>
              <a:t>使用最终的模型</a:t>
            </a:r>
            <a:r>
              <a:rPr lang="en-US" altLang="zh-CN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final_model</a:t>
            </a:r>
            <a:r>
              <a:rPr lang="zh-CN" altLang="en-US" dirty="0"/>
              <a:t>在</a:t>
            </a:r>
            <a:r>
              <a:rPr lang="zh-CN" altLang="en-US" dirty="0">
                <a:solidFill>
                  <a:srgbClr val="0000FF"/>
                </a:solidFill>
              </a:rPr>
              <a:t>测试集</a:t>
            </a:r>
            <a:r>
              <a:rPr lang="zh-CN" altLang="en-US" dirty="0"/>
              <a:t>上输出评分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CB1E2EE-0AE7-4357-9001-983DA8146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使用交叉验证进行模型评估</a:t>
            </a:r>
          </a:p>
        </p:txBody>
      </p:sp>
    </p:spTree>
    <p:extLst>
      <p:ext uri="{BB962C8B-B14F-4D97-AF65-F5344CB8AC3E}">
        <p14:creationId xmlns:p14="http://schemas.microsoft.com/office/powerpoint/2010/main" val="3090932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8D92A28E-7768-4626-87F9-BC8AA7574A9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latin typeface="+mn-ea"/>
                <a:ea typeface="+mn-ea"/>
              </a:rPr>
              <a:t>      常见的</a:t>
            </a:r>
            <a:r>
              <a:rPr lang="zh-CN" altLang="en-US" b="1" dirty="0">
                <a:latin typeface="+mn-ea"/>
                <a:ea typeface="+mn-ea"/>
              </a:rPr>
              <a:t>交叉验证算法</a:t>
            </a:r>
            <a:r>
              <a:rPr lang="zh-CN" altLang="en-US" dirty="0">
                <a:latin typeface="+mn-ea"/>
                <a:ea typeface="+mn-ea"/>
              </a:rPr>
              <a:t>有以下几种：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+mn-ea"/>
                <a:ea typeface="+mn-ea"/>
              </a:rPr>
              <a:t>留出法（</a:t>
            </a:r>
            <a:r>
              <a:rPr lang="en-US" altLang="zh-CN" dirty="0">
                <a:latin typeface="+mn-ea"/>
                <a:ea typeface="+mn-ea"/>
              </a:rPr>
              <a:t>holdout cross validation</a:t>
            </a:r>
            <a:r>
              <a:rPr lang="zh-CN" altLang="en-US" dirty="0">
                <a:latin typeface="+mn-ea"/>
                <a:ea typeface="+mn-ea"/>
              </a:rPr>
              <a:t>）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+mn-ea"/>
                <a:ea typeface="+mn-ea"/>
              </a:rPr>
              <a:t>k</a:t>
            </a:r>
            <a:r>
              <a:rPr lang="zh-CN" altLang="en-US" dirty="0">
                <a:latin typeface="+mn-ea"/>
                <a:ea typeface="+mn-ea"/>
              </a:rPr>
              <a:t>折交叉验证（</a:t>
            </a:r>
            <a:r>
              <a:rPr lang="en-US" altLang="zh-CN" dirty="0">
                <a:latin typeface="+mn-ea"/>
                <a:ea typeface="+mn-ea"/>
              </a:rPr>
              <a:t>k-fold cross validation</a:t>
            </a:r>
            <a:r>
              <a:rPr lang="zh-CN" altLang="en-US" dirty="0">
                <a:latin typeface="+mn-ea"/>
                <a:ea typeface="+mn-ea"/>
              </a:rPr>
              <a:t>）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+mn-ea"/>
                <a:ea typeface="+mn-ea"/>
              </a:rPr>
              <a:t>留一法（</a:t>
            </a:r>
            <a:r>
              <a:rPr lang="en-US" altLang="zh-CN" dirty="0">
                <a:latin typeface="+mn-ea"/>
                <a:ea typeface="+mn-ea"/>
              </a:rPr>
              <a:t>leave one out cross validation</a:t>
            </a:r>
            <a:r>
              <a:rPr lang="zh-CN" altLang="en-US" dirty="0">
                <a:latin typeface="+mn-ea"/>
                <a:ea typeface="+mn-ea"/>
              </a:rPr>
              <a:t>）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+mn-ea"/>
                <a:ea typeface="+mn-ea"/>
              </a:rPr>
              <a:t>随机采样（</a:t>
            </a:r>
            <a:r>
              <a:rPr lang="en-US" altLang="zh-CN" dirty="0" err="1">
                <a:latin typeface="+mn-ea"/>
                <a:ea typeface="+mn-ea"/>
              </a:rPr>
              <a:t>ShuffleSplit</a:t>
            </a:r>
            <a:r>
              <a:rPr lang="zh-CN" altLang="en-US" dirty="0">
                <a:latin typeface="+mn-ea"/>
                <a:ea typeface="+mn-ea"/>
              </a:rPr>
              <a:t>）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+mn-ea"/>
                <a:ea typeface="+mn-ea"/>
              </a:rPr>
              <a:t>分层采样法（</a:t>
            </a:r>
            <a:r>
              <a:rPr lang="en-US" altLang="zh-CN" dirty="0">
                <a:latin typeface="+mn-ea"/>
                <a:ea typeface="+mn-ea"/>
              </a:rPr>
              <a:t>Stratification</a:t>
            </a:r>
            <a:r>
              <a:rPr lang="zh-CN" altLang="en-US" dirty="0">
                <a:latin typeface="+mn-ea"/>
                <a:ea typeface="+mn-ea"/>
              </a:rPr>
              <a:t>）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CB1E2EE-0AE7-4357-9001-983DA8146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使用交叉验证进行模型评估</a:t>
            </a:r>
          </a:p>
        </p:txBody>
      </p:sp>
    </p:spTree>
    <p:extLst>
      <p:ext uri="{BB962C8B-B14F-4D97-AF65-F5344CB8AC3E}">
        <p14:creationId xmlns:p14="http://schemas.microsoft.com/office/powerpoint/2010/main" val="2170885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8D92A28E-7768-4626-87F9-BC8AA7574A9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914400"/>
            <a:ext cx="9144000" cy="5711825"/>
          </a:xfrm>
        </p:spPr>
        <p:txBody>
          <a:bodyPr/>
          <a:lstStyle/>
          <a:p>
            <a:endParaRPr lang="en-US" altLang="zh-CN" b="1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CB1E2EE-0AE7-4357-9001-983DA8146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1.1 </a:t>
            </a:r>
            <a:r>
              <a:rPr lang="zh-CN" altLang="en-US" dirty="0"/>
              <a:t>留出法（</a:t>
            </a:r>
            <a:r>
              <a:rPr lang="en-US" altLang="zh-CN" dirty="0"/>
              <a:t>Holdout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2A913BB-AA2B-4875-8244-0B89EFE1E2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9403" y="1259908"/>
            <a:ext cx="6574538" cy="3997892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5B9C8842-626C-4A85-A7D5-59DF94511EB3}"/>
              </a:ext>
            </a:extLst>
          </p:cNvPr>
          <p:cNvSpPr txBox="1"/>
          <p:nvPr/>
        </p:nvSpPr>
        <p:spPr>
          <a:xfrm>
            <a:off x="109781" y="1783976"/>
            <a:ext cx="2122431" cy="1192306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pPr marR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E5A0063-E89F-42BF-84F9-4470FDBAE454}"/>
              </a:ext>
            </a:extLst>
          </p:cNvPr>
          <p:cNvSpPr txBox="1"/>
          <p:nvPr/>
        </p:nvSpPr>
        <p:spPr>
          <a:xfrm>
            <a:off x="109781" y="3258854"/>
            <a:ext cx="2608730" cy="2277036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pPr algn="just">
              <a:lnSpc>
                <a:spcPct val="110000"/>
              </a:lnSpc>
            </a:pPr>
            <a:r>
              <a:rPr lang="zh-CN" altLang="en-US" sz="2400" dirty="0">
                <a:solidFill>
                  <a:srgbClr val="7030A0"/>
                </a:solidFill>
              </a:rPr>
              <a:t>原始的数据集被划分为三部分，我们会在</a:t>
            </a:r>
            <a:r>
              <a:rPr lang="zh-CN" altLang="en-US" sz="2400" dirty="0">
                <a:solidFill>
                  <a:srgbClr val="0000FF"/>
                </a:solidFill>
              </a:rPr>
              <a:t>训练集</a:t>
            </a:r>
            <a:r>
              <a:rPr lang="zh-CN" altLang="en-US" sz="2400" dirty="0">
                <a:solidFill>
                  <a:srgbClr val="7030A0"/>
                </a:solidFill>
              </a:rPr>
              <a:t>上做训练，在</a:t>
            </a:r>
            <a:r>
              <a:rPr lang="zh-CN" altLang="en-US" sz="2400" dirty="0">
                <a:solidFill>
                  <a:srgbClr val="0000FF"/>
                </a:solidFill>
              </a:rPr>
              <a:t>验证集</a:t>
            </a:r>
            <a:r>
              <a:rPr lang="zh-CN" altLang="en-US" sz="2400" dirty="0">
                <a:solidFill>
                  <a:srgbClr val="7030A0"/>
                </a:solidFill>
              </a:rPr>
              <a:t>上做参数调整，并最终在</a:t>
            </a:r>
            <a:r>
              <a:rPr lang="zh-CN" altLang="en-US" sz="2400" dirty="0">
                <a:solidFill>
                  <a:srgbClr val="0000FF"/>
                </a:solidFill>
              </a:rPr>
              <a:t>测试集</a:t>
            </a:r>
            <a:r>
              <a:rPr lang="zh-CN" altLang="en-US" sz="2400" dirty="0">
                <a:solidFill>
                  <a:srgbClr val="7030A0"/>
                </a:solidFill>
              </a:rPr>
              <a:t>上输出最终的性能评估。</a:t>
            </a:r>
            <a:endParaRPr lang="en-US" altLang="zh-CN" sz="2400" dirty="0">
              <a:solidFill>
                <a:srgbClr val="7030A0"/>
              </a:solidFill>
            </a:endParaRPr>
          </a:p>
          <a:p>
            <a:pPr marR="0" algn="just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7825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8D92A28E-7768-4626-87F9-BC8AA7574A9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914400"/>
            <a:ext cx="9144000" cy="571182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1" dirty="0"/>
              <a:t>优点：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处理简单，只需随机把原始数据分为三组即可。</a:t>
            </a:r>
          </a:p>
          <a:p>
            <a:pPr>
              <a:lnSpc>
                <a:spcPct val="150000"/>
              </a:lnSpc>
            </a:pPr>
            <a:r>
              <a:rPr lang="zh-CN" altLang="en-US" b="1" dirty="0"/>
              <a:t>缺点：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只做一次分割，没有达到交叉的思想，由于是随机的将原始数据分组，所以最后验证集分类准确率的高低与原始数据的分组有很大的关系，得到的结果并不具有说服性。换句话说，划分出来作为验证集的样本，可能会存在类别不均衡的问题。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数据集被分成三个集合后，用于训练的数据更少了。</a:t>
            </a:r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CB1E2EE-0AE7-4357-9001-983DA8146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1.1</a:t>
            </a:r>
            <a:r>
              <a:rPr lang="zh-CN" altLang="en-US" dirty="0"/>
              <a:t>留出法（</a:t>
            </a:r>
            <a:r>
              <a:rPr lang="en-US" altLang="zh-CN" dirty="0"/>
              <a:t>Holdout</a:t>
            </a:r>
            <a:r>
              <a:rPr lang="zh-CN" altLang="en-US" dirty="0"/>
              <a:t>）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B9C8842-626C-4A85-A7D5-59DF94511EB3}"/>
              </a:ext>
            </a:extLst>
          </p:cNvPr>
          <p:cNvSpPr txBox="1"/>
          <p:nvPr/>
        </p:nvSpPr>
        <p:spPr>
          <a:xfrm>
            <a:off x="109781" y="1783976"/>
            <a:ext cx="2122431" cy="1192306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pPr marR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351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GuidesStyle_None&quot;,&quot;Name&quot;:&quot;无&quot;,&quot;HeaderHeight&quot;:0.0,&quot;FooterHeight&quot;:0.0,&quot;SideMargin&quot;:0.0,&quot;TopMargin&quot;:0.0,&quot;BottomMargin&quot;:0.0,&quot;IntervalMargin&quot;:0.0,&quot;SettingType&quot;:&quot;System&quot;}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3lk5ig0x">
      <a:majorFont>
        <a:latin typeface="Times New Roman"/>
        <a:ea typeface="微软雅黑"/>
        <a:cs typeface=""/>
      </a:majorFont>
      <a:minorFont>
        <a:latin typeface="Times New Roman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  <a:effectLst>
          <a:outerShdw blurRad="225425" dist="50800" dir="5220000" algn="ctr">
            <a:srgbClr val="000000">
              <a:alpha val="33000"/>
            </a:srgbClr>
          </a:outerShdw>
        </a:effectLst>
        <a:scene3d>
          <a:camera prst="perspectiveFront" fov="3300000">
            <a:rot lat="486000" lon="19530000" rev="174000"/>
          </a:camera>
          <a:lightRig rig="harsh" dir="t">
            <a:rot lat="0" lon="0" rev="3000000"/>
          </a:lightRig>
        </a:scene3d>
        <a:sp3d extrusionH="254000" contourW="19050">
          <a:bevelT w="82550" h="44450" prst="angle"/>
          <a:bevelB w="82550" h="44450" prst="angle"/>
          <a:contourClr>
            <a:srgbClr val="FFFFFF"/>
          </a:contourClr>
        </a:sp3d>
      </a:spPr>
      <a:bodyPr rtlCol="0" anchor="ctr"/>
      <a:lstStyle>
        <a:defPPr algn="ctr">
          <a:defRPr dirty="0" smtClean="0"/>
        </a:defPPr>
      </a:lstStyle>
      <a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a:style>
    </a:spDef>
    <a:txDef>
      <a:spPr/>
      <a:bodyPr>
        <a:noAutofit/>
      </a:bodyPr>
      <a:lstStyle>
        <a:defPPr marL="342900" marR="0" indent="-342900" algn="l" defTabSz="457200" rtl="0" eaLnBrk="1" fontAlgn="auto" latinLnBrk="0" hangingPunct="1">
          <a:lnSpc>
            <a:spcPct val="110000"/>
          </a:lnSpc>
          <a:spcBef>
            <a:spcPts val="0"/>
          </a:spcBef>
          <a:spcAft>
            <a:spcPts val="0"/>
          </a:spcAft>
          <a:buClrTx/>
          <a:buSzTx/>
          <a:buFontTx/>
          <a:buBlip>
            <a:blip xmlns:r="http://schemas.openxmlformats.org/officeDocument/2006/relationships" r:embed="rId1"/>
          </a:buBlip>
          <a:tabLst/>
          <a:defRPr kumimoji="0" sz="2400" b="0" i="0" u="none" strike="noStrike" kern="1200" cap="none" spc="0" normalizeH="0" baseline="0" noProof="0" dirty="0" smtClean="0">
            <a:ln>
              <a:noFill/>
            </a:ln>
            <a:solidFill>
              <a:prstClr val="black"/>
            </a:solidFill>
            <a:effectLst/>
            <a:uLnTx/>
            <a:uFillTx/>
            <a:latin typeface="Calibri" panose="020F0502020204030204"/>
            <a:ea typeface="等线" panose="02010600030101010101" pitchFamily="2" charset="-122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9266</TotalTime>
  <Words>2599</Words>
  <Application>Microsoft Office PowerPoint</Application>
  <PresentationFormat>全屏显示(4:3)</PresentationFormat>
  <Paragraphs>162</Paragraphs>
  <Slides>25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5" baseType="lpstr">
      <vt:lpstr>-apple-system</vt:lpstr>
      <vt:lpstr>等线</vt:lpstr>
      <vt:lpstr>微软雅黑</vt:lpstr>
      <vt:lpstr>Arial</vt:lpstr>
      <vt:lpstr>Calibri</vt:lpstr>
      <vt:lpstr>Calibri Light</vt:lpstr>
      <vt:lpstr>Times New Roman</vt:lpstr>
      <vt:lpstr>Vrinda</vt:lpstr>
      <vt:lpstr>Wingdings</vt:lpstr>
      <vt:lpstr>Office 主题​​</vt:lpstr>
      <vt:lpstr>第11课 模型评估与优化</vt:lpstr>
      <vt:lpstr>Outlines</vt:lpstr>
      <vt:lpstr>模型评估与优化</vt:lpstr>
      <vt:lpstr>1. 使用交叉验证进行模型评估</vt:lpstr>
      <vt:lpstr>1. 使用交叉验证进行模型评估</vt:lpstr>
      <vt:lpstr>1. 使用交叉验证进行模型评估</vt:lpstr>
      <vt:lpstr>1. 使用交叉验证进行模型评估</vt:lpstr>
      <vt:lpstr>1.1 留出法（Holdout）</vt:lpstr>
      <vt:lpstr>1.1留出法（Holdout）</vt:lpstr>
      <vt:lpstr>1.2 k 折交叉验证（K-Fold Cross Validation）</vt:lpstr>
      <vt:lpstr>1.2 k 折交叉验证（K-Fold Cross Validation）</vt:lpstr>
      <vt:lpstr>1.2 k 折交叉验证（K-Fold Cross Validation）</vt:lpstr>
      <vt:lpstr>1.2 k 折交叉验证（K-Fold Cross Validation）</vt:lpstr>
      <vt:lpstr>1.3 留一法（Leave One Out）</vt:lpstr>
      <vt:lpstr>1.3 留一法（Leave One Out）</vt:lpstr>
      <vt:lpstr>1.4 随机采样（ShuffleSplit）</vt:lpstr>
      <vt:lpstr>1.5 分层采样法（Stratification）</vt:lpstr>
      <vt:lpstr>1.5 分层采样法（Stratification）</vt:lpstr>
      <vt:lpstr>1.5 分层采样法（Stratification）</vt:lpstr>
      <vt:lpstr>1.6 如何选择交叉验证法？</vt:lpstr>
      <vt:lpstr>2. 使用网格搜索优化模型参数</vt:lpstr>
      <vt:lpstr>3. 分类模型的可行度评估</vt:lpstr>
      <vt:lpstr>本章小结</vt:lpstr>
      <vt:lpstr>本章小结</vt:lpstr>
      <vt:lpstr>PowerPoint 演示文稿</vt:lpstr>
    </vt:vector>
  </TitlesOfParts>
  <Company>Hust_Ynou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欧新宇</dc:creator>
  <cp:lastModifiedBy>欧 新宇</cp:lastModifiedBy>
  <cp:revision>1278</cp:revision>
  <dcterms:created xsi:type="dcterms:W3CDTF">2016-09-20T07:20:31Z</dcterms:created>
  <dcterms:modified xsi:type="dcterms:W3CDTF">2020-02-19T16:03:36Z</dcterms:modified>
</cp:coreProperties>
</file>