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8" r:id="rId3"/>
    <p:sldId id="30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08" r:id="rId12"/>
    <p:sldId id="269" r:id="rId13"/>
    <p:sldId id="270" r:id="rId14"/>
    <p:sldId id="271" r:id="rId15"/>
    <p:sldId id="272" r:id="rId16"/>
    <p:sldId id="303" r:id="rId17"/>
    <p:sldId id="304" r:id="rId18"/>
    <p:sldId id="305" r:id="rId19"/>
    <p:sldId id="306" r:id="rId20"/>
    <p:sldId id="307" r:id="rId21"/>
    <p:sldId id="299" r:id="rId2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11" autoAdjust="0"/>
  </p:normalViewPr>
  <p:slideViewPr>
    <p:cSldViewPr>
      <p:cViewPr varScale="1">
        <p:scale>
          <a:sx n="115" d="100"/>
          <a:sy n="115" d="100"/>
        </p:scale>
        <p:origin x="102" y="1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52400" y="3486150"/>
            <a:ext cx="8915400" cy="1472019"/>
            <a:chOff x="171792" y="3524250"/>
            <a:chExt cx="8856511" cy="1472019"/>
          </a:xfrm>
        </p:grpSpPr>
        <p:sp>
          <p:nvSpPr>
            <p:cNvPr id="5" name="bk object 23"/>
            <p:cNvSpPr/>
            <p:nvPr/>
          </p:nvSpPr>
          <p:spPr>
            <a:xfrm>
              <a:off x="171792" y="4186644"/>
              <a:ext cx="8656955" cy="809625"/>
            </a:xfrm>
            <a:custGeom>
              <a:avLst/>
              <a:gdLst/>
              <a:ahLst/>
              <a:cxnLst/>
              <a:rect l="l" t="t" r="r" b="b"/>
              <a:pathLst>
                <a:path w="8656955" h="809625">
                  <a:moveTo>
                    <a:pt x="0" y="809155"/>
                  </a:moveTo>
                  <a:lnTo>
                    <a:pt x="8656612" y="0"/>
                  </a:lnTo>
                </a:path>
              </a:pathLst>
            </a:custGeom>
            <a:ln w="349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bk object 24"/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bk object 25"/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bk object 26"/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bk object 27"/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bk object 28"/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bk object 29"/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bk object 30"/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bk object 31"/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bk object 32"/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bk object 33"/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bk object 34"/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bk object 35"/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bk object 36"/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bk object 37"/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bk object 38"/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bk object 39"/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bk object 40"/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bk object 41"/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bk object 42"/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bk object 43"/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bk object 44"/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bk object 45"/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bk object 46"/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bk object 47"/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bk object 48"/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bk object 49"/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2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0" y="0"/>
            <a:ext cx="914400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Python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程序设计基础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/22</a:t>
            </a:r>
            <a:endParaRPr lang="en-US" altLang="zh-CN" sz="1000" baseline="0" dirty="0">
              <a:solidFill>
                <a:schemeClr val="bg1"/>
              </a:solidFill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90800" y="2299900"/>
            <a:ext cx="3886200" cy="553998"/>
          </a:xfrm>
        </p:spPr>
        <p:txBody>
          <a:bodyPr anchor="ctr"/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0" y="0"/>
            <a:ext cx="914400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概率论与数理统计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5" r:id="rId3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www.icourse163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ython123.io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course163.org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788286" y="1941831"/>
            <a:ext cx="33769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微软雅黑"/>
                <a:cs typeface="微软雅黑"/>
              </a:rPr>
              <a:t>课程基本情况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课时 课程导学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-10161" y="877197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专业竞赛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333750"/>
            <a:ext cx="8667476" cy="1573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考勤、课前</a:t>
            </a: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练习</a:t>
            </a:r>
            <a:r>
              <a:rPr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、课后练习、专业竞赛、期末</a:t>
            </a: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测验，形成完整的学习辅助过程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205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96850" indent="-184150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单选题和编程题均采用自动评阅方式，即时评判，立即反馈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en-US" sz="20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96850" indent="-184150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按照学校规定“考勤</a:t>
            </a:r>
            <a:r>
              <a:rPr lang="en-US" altLang="zh-CN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课堂作业”累计</a:t>
            </a:r>
            <a:r>
              <a:rPr lang="zh-CN" altLang="en-US" sz="20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缺席</a:t>
            </a:r>
            <a:r>
              <a:rPr lang="en-US" altLang="zh-CN" sz="20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1/3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将取消期末测验资格。</a:t>
            </a:r>
            <a:endParaRPr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8064" y="1809750"/>
            <a:ext cx="1611319" cy="11208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编程题、创新题等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自主综合练习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sz="1400" b="1" spc="-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不计分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5340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138803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5" y="179831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79831"/>
                </a:lnTo>
                <a:lnTo>
                  <a:pt x="359663" y="179831"/>
                </a:lnTo>
                <a:lnTo>
                  <a:pt x="179831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470" y="1809750"/>
            <a:ext cx="1676400" cy="11336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3-5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道单选题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（每次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分）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次，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9219" y="138803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6" y="179831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179831"/>
                </a:lnTo>
                <a:lnTo>
                  <a:pt x="359663" y="179831"/>
                </a:lnTo>
                <a:lnTo>
                  <a:pt x="17983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6200" y="1809750"/>
            <a:ext cx="1392809" cy="114646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156233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583966" y="1809750"/>
            <a:ext cx="1781405" cy="11336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（每次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分）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次，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45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911699" y="1809750"/>
            <a:ext cx="1784501" cy="136191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创意题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限时（原创）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第一名：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，第二名：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，第三名：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0" y="1809750"/>
            <a:ext cx="990600" cy="7514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课前点名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1496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 12"/>
          <p:cNvSpPr/>
          <p:nvPr/>
        </p:nvSpPr>
        <p:spPr>
          <a:xfrm>
            <a:off x="650603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4" name="椭圆 3"/>
          <p:cNvSpPr/>
          <p:nvPr/>
        </p:nvSpPr>
        <p:spPr>
          <a:xfrm>
            <a:off x="3818607" y="2876550"/>
            <a:ext cx="1371600" cy="13716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>
          <a:xfrm>
            <a:off x="4275807" y="1976878"/>
            <a:ext cx="457200" cy="6096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4400" y="333375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0" y="1110461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专业竞赛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3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课程学习建议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423415"/>
            <a:ext cx="8129397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线上线下相结合、手机电脑相结合、长短时间相结合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spcBef>
                <a:spcPts val="251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solidFill>
                  <a:srgbClr val="0070C0"/>
                </a:solidFill>
                <a:latin typeface="微软雅黑"/>
                <a:cs typeface="微软雅黑"/>
              </a:rPr>
              <a:t>线上线下</a:t>
            </a:r>
            <a:r>
              <a:rPr lang="en-US" sz="2400" b="1" dirty="0">
                <a:latin typeface="微软雅黑"/>
                <a:cs typeface="微软雅黑"/>
              </a:rPr>
              <a:t> 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线上看视频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查资料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做练习、线下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听面授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读教材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solidFill>
                  <a:srgbClr val="0070C0"/>
                </a:solidFill>
                <a:latin typeface="微软雅黑"/>
                <a:cs typeface="微软雅黑"/>
              </a:rPr>
              <a:t>手机电脑</a:t>
            </a:r>
            <a:r>
              <a:rPr lang="en-US" sz="2400" b="1" dirty="0">
                <a:latin typeface="微软雅黑"/>
                <a:cs typeface="微软雅黑"/>
              </a:rPr>
              <a:t> </a:t>
            </a:r>
            <a:r>
              <a:rPr sz="2400" b="1" dirty="0" err="1">
                <a:latin typeface="微软雅黑"/>
                <a:cs typeface="微软雅黑"/>
              </a:rPr>
              <a:t>视频</a:t>
            </a:r>
            <a:r>
              <a:rPr sz="2400" b="1" spc="-5" dirty="0">
                <a:latin typeface="微软雅黑"/>
                <a:cs typeface="微软雅黑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部分</a:t>
            </a:r>
            <a:r>
              <a:rPr sz="2400" b="1" dirty="0" err="1">
                <a:latin typeface="微软雅黑"/>
                <a:cs typeface="微软雅黑"/>
              </a:rPr>
              <a:t>作业用手机、编程实践用电脑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spc="-5" dirty="0" err="1">
                <a:solidFill>
                  <a:srgbClr val="0070C0"/>
                </a:solidFill>
                <a:latin typeface="微软雅黑"/>
                <a:cs typeface="微软雅黑"/>
              </a:rPr>
              <a:t>长短时间</a:t>
            </a:r>
            <a:r>
              <a:rPr lang="en-US" sz="2400" b="1" spc="-5" dirty="0">
                <a:latin typeface="微软雅黑"/>
                <a:cs typeface="微软雅黑"/>
              </a:rPr>
              <a:t> </a:t>
            </a:r>
            <a:r>
              <a:rPr sz="2400" b="1" spc="-5" dirty="0" err="1">
                <a:latin typeface="微软雅黑"/>
                <a:cs typeface="微软雅黑"/>
              </a:rPr>
              <a:t>视</a:t>
            </a:r>
            <a:r>
              <a:rPr sz="2400" b="1" dirty="0" err="1">
                <a:latin typeface="微软雅黑"/>
                <a:cs typeface="微软雅黑"/>
              </a:rPr>
              <a:t>频</a:t>
            </a:r>
            <a:r>
              <a:rPr sz="2400" b="1" spc="-5" dirty="0" err="1">
                <a:latin typeface="微软雅黑"/>
                <a:cs typeface="微软雅黑"/>
              </a:rPr>
              <a:t>用零碎短时间、编程</a:t>
            </a:r>
            <a:r>
              <a:rPr sz="2400" b="1" dirty="0" err="1">
                <a:latin typeface="微软雅黑"/>
                <a:cs typeface="微软雅黑"/>
              </a:rPr>
              <a:t>用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固定的</a:t>
            </a:r>
            <a:r>
              <a:rPr sz="2400" b="1" spc="-5" dirty="0" err="1">
                <a:latin typeface="微软雅黑"/>
                <a:cs typeface="微软雅黑"/>
              </a:rPr>
              <a:t>长时间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86000" y="1276350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紧跟进度不掉队、课后实践多训练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5678" y="2604897"/>
            <a:ext cx="593725" cy="249554"/>
          </a:xfrm>
          <a:custGeom>
            <a:avLst/>
            <a:gdLst/>
            <a:ahLst/>
            <a:cxnLst/>
            <a:rect l="l" t="t" r="r" b="b"/>
            <a:pathLst>
              <a:path w="593725" h="249555">
                <a:moveTo>
                  <a:pt x="124587" y="0"/>
                </a:moveTo>
                <a:lnTo>
                  <a:pt x="0" y="124587"/>
                </a:lnTo>
                <a:lnTo>
                  <a:pt x="124587" y="249174"/>
                </a:lnTo>
                <a:lnTo>
                  <a:pt x="124587" y="186817"/>
                </a:lnTo>
                <a:lnTo>
                  <a:pt x="531368" y="186817"/>
                </a:lnTo>
                <a:lnTo>
                  <a:pt x="593598" y="124587"/>
                </a:lnTo>
                <a:lnTo>
                  <a:pt x="531241" y="62230"/>
                </a:lnTo>
                <a:lnTo>
                  <a:pt x="124587" y="62230"/>
                </a:lnTo>
                <a:lnTo>
                  <a:pt x="124587" y="0"/>
                </a:lnTo>
                <a:close/>
              </a:path>
              <a:path w="593725" h="249555">
                <a:moveTo>
                  <a:pt x="531368" y="186817"/>
                </a:moveTo>
                <a:lnTo>
                  <a:pt x="469011" y="186817"/>
                </a:lnTo>
                <a:lnTo>
                  <a:pt x="469011" y="249174"/>
                </a:lnTo>
                <a:lnTo>
                  <a:pt x="531368" y="186817"/>
                </a:lnTo>
                <a:close/>
              </a:path>
              <a:path w="593725" h="249555">
                <a:moveTo>
                  <a:pt x="469011" y="0"/>
                </a:moveTo>
                <a:lnTo>
                  <a:pt x="469011" y="62230"/>
                </a:lnTo>
                <a:lnTo>
                  <a:pt x="531241" y="62230"/>
                </a:lnTo>
                <a:lnTo>
                  <a:pt x="4690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5678" y="2604897"/>
            <a:ext cx="593725" cy="249554"/>
          </a:xfrm>
          <a:custGeom>
            <a:avLst/>
            <a:gdLst/>
            <a:ahLst/>
            <a:cxnLst/>
            <a:rect l="l" t="t" r="r" b="b"/>
            <a:pathLst>
              <a:path w="593725" h="249555">
                <a:moveTo>
                  <a:pt x="0" y="124587"/>
                </a:moveTo>
                <a:lnTo>
                  <a:pt x="124587" y="0"/>
                </a:lnTo>
                <a:lnTo>
                  <a:pt x="124587" y="62230"/>
                </a:lnTo>
                <a:lnTo>
                  <a:pt x="469011" y="62230"/>
                </a:lnTo>
                <a:lnTo>
                  <a:pt x="469011" y="0"/>
                </a:lnTo>
                <a:lnTo>
                  <a:pt x="593598" y="124587"/>
                </a:lnTo>
                <a:lnTo>
                  <a:pt x="469011" y="249174"/>
                </a:lnTo>
                <a:lnTo>
                  <a:pt x="469011" y="186817"/>
                </a:lnTo>
                <a:lnTo>
                  <a:pt x="124587" y="186817"/>
                </a:lnTo>
                <a:lnTo>
                  <a:pt x="124587" y="249174"/>
                </a:lnTo>
                <a:lnTo>
                  <a:pt x="0" y="124587"/>
                </a:lnTo>
                <a:close/>
              </a:path>
            </a:pathLst>
          </a:custGeom>
          <a:ln w="2514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0861" y="2176272"/>
            <a:ext cx="1921764" cy="1078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42364" y="2964159"/>
            <a:ext cx="3519170" cy="8528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873250">
              <a:lnSpc>
                <a:spcPct val="100000"/>
              </a:lnSpc>
              <a:spcBef>
                <a:spcPts val="940"/>
              </a:spcBef>
            </a:pPr>
            <a:r>
              <a:rPr sz="2400" b="1" spc="-5" dirty="0">
                <a:latin typeface="微软雅黑"/>
                <a:cs typeface="微软雅黑"/>
              </a:rPr>
              <a:t>实</a:t>
            </a:r>
            <a:r>
              <a:rPr sz="2400" b="1" dirty="0">
                <a:latin typeface="微软雅黑"/>
                <a:cs typeface="微软雅黑"/>
              </a:rPr>
              <a:t>践</a:t>
            </a:r>
            <a:r>
              <a:rPr sz="2400" b="1" spc="-50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+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学习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Stencil"/>
                <a:cs typeface="Stencil"/>
              </a:rPr>
              <a:t>python123</a:t>
            </a:r>
            <a:endParaRPr sz="1800">
              <a:latin typeface="Stencil"/>
              <a:cs typeface="Stenci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80861" y="3565398"/>
            <a:ext cx="1921764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7902" y="4145280"/>
            <a:ext cx="209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Franklin Gothic Medium"/>
                <a:cs typeface="Franklin Gothic Medium"/>
              </a:rPr>
              <a:t>https://python123.io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3971" y="4145280"/>
            <a:ext cx="280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latin typeface="Franklin Gothic Medium"/>
                <a:cs typeface="Franklin Gothic Medium"/>
              </a:rPr>
              <a:t>htt</a:t>
            </a:r>
            <a:r>
              <a:rPr sz="1800" u="sng" spc="-5" dirty="0">
                <a:latin typeface="Franklin Gothic Medium"/>
                <a:cs typeface="Franklin Gothic Medium"/>
                <a:hlinkClick r:id="rId4"/>
              </a:rPr>
              <a:t>ps://www.icour</a:t>
            </a:r>
            <a:r>
              <a:rPr sz="1800" u="sng" spc="-5" dirty="0">
                <a:latin typeface="Franklin Gothic Medium"/>
                <a:cs typeface="Franklin Gothic Medium"/>
              </a:rPr>
              <a:t>se163</a:t>
            </a:r>
            <a:r>
              <a:rPr sz="1800" u="sng" spc="-5" dirty="0">
                <a:latin typeface="Franklin Gothic Medium"/>
                <a:cs typeface="Franklin Gothic Medium"/>
                <a:hlinkClick r:id="rId4"/>
              </a:rPr>
              <a:t>.org</a:t>
            </a:r>
            <a:endParaRPr sz="1800" u="sng" dirty="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6729" y="2123694"/>
            <a:ext cx="1287780" cy="1173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337386"/>
            <a:ext cx="45974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实践、认识、再实践、再认识</a:t>
            </a:r>
            <a:r>
              <a:rPr sz="2400" b="1" spc="-5" dirty="0">
                <a:latin typeface="微软雅黑"/>
                <a:cs typeface="微软雅黑"/>
              </a:rPr>
              <a:t>……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latin typeface="微软雅黑"/>
                <a:cs typeface="微软雅黑"/>
              </a:rPr>
              <a:t>这就是辩证唯物论的全部认识论， 这就是辩证唯物论的知行统一观。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0" y="3409950"/>
            <a:ext cx="330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——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毛泽</a:t>
            </a:r>
            <a:r>
              <a:rPr sz="2400" b="1" dirty="0">
                <a:latin typeface="微软雅黑"/>
                <a:cs typeface="微软雅黑"/>
              </a:rPr>
              <a:t>东</a:t>
            </a:r>
            <a:r>
              <a:rPr sz="2400" b="1" spc="-4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《实践</a:t>
            </a:r>
            <a:r>
              <a:rPr sz="2400" b="1" dirty="0">
                <a:latin typeface="微软雅黑"/>
                <a:cs typeface="微软雅黑"/>
              </a:rPr>
              <a:t>论》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4019550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</a:t>
            </a:r>
            <a:r>
              <a:rPr sz="4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实践、实践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学好编程的秘籍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886204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课程</a:t>
            </a:r>
            <a:r>
              <a:rPr lang="zh-CN" altLang="en-US" sz="4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实践平台使用说明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课程导学</a:t>
            </a:r>
          </a:p>
        </p:txBody>
      </p:sp>
      <p:sp>
        <p:nvSpPr>
          <p:cNvPr id="12" name="object 12"/>
          <p:cNvSpPr/>
          <p:nvPr/>
        </p:nvSpPr>
        <p:spPr>
          <a:xfrm>
            <a:off x="6681216" y="3579876"/>
            <a:ext cx="1538477" cy="5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1925" y="3632453"/>
            <a:ext cx="1840230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3067430" y="3430523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6654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562601" y="662755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http://python123.io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1" y="1200254"/>
            <a:ext cx="7762617" cy="3654362"/>
          </a:xfrm>
          <a:prstGeom prst="rect">
            <a:avLst/>
          </a:prstGeom>
        </p:spPr>
      </p:pic>
      <p:sp>
        <p:nvSpPr>
          <p:cNvPr id="6" name="object 10"/>
          <p:cNvSpPr txBox="1">
            <a:spLocks/>
          </p:cNvSpPr>
          <p:nvPr/>
        </p:nvSpPr>
        <p:spPr>
          <a:xfrm>
            <a:off x="304800" y="702830"/>
            <a:ext cx="3681095" cy="381515"/>
          </a:xfrm>
          <a:prstGeom prst="rect">
            <a:avLst/>
          </a:prstGeom>
        </p:spPr>
        <p:txBody>
          <a:bodyPr vert="horz" wrap="square" lIns="0" tIns="12065" rIns="0" bIns="0" rtlCol="0" anchor="ctr" anchorCtr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tx1"/>
                </a:solidFill>
              </a:rPr>
              <a:t>注册学生账号并登陆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7" name="object 9"/>
          <p:cNvSpPr/>
          <p:nvPr/>
        </p:nvSpPr>
        <p:spPr>
          <a:xfrm>
            <a:off x="7086600" y="1586499"/>
            <a:ext cx="762000" cy="302504"/>
          </a:xfrm>
          <a:custGeom>
            <a:avLst/>
            <a:gdLst/>
            <a:ahLst/>
            <a:cxnLst/>
            <a:rect l="l" t="t" r="r" b="b"/>
            <a:pathLst>
              <a:path w="1440179" h="461009">
                <a:moveTo>
                  <a:pt x="0" y="461010"/>
                </a:moveTo>
                <a:lnTo>
                  <a:pt x="1440179" y="461010"/>
                </a:lnTo>
                <a:lnTo>
                  <a:pt x="14401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4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sp>
        <p:nvSpPr>
          <p:cNvPr id="6" name="object 10"/>
          <p:cNvSpPr txBox="1">
            <a:spLocks/>
          </p:cNvSpPr>
          <p:nvPr/>
        </p:nvSpPr>
        <p:spPr>
          <a:xfrm>
            <a:off x="5334000" y="586923"/>
            <a:ext cx="3681095" cy="3731150"/>
          </a:xfrm>
          <a:prstGeom prst="rect">
            <a:avLst/>
          </a:prstGeom>
        </p:spPr>
        <p:txBody>
          <a:bodyPr vert="horz" wrap="square" lIns="0" tIns="12065" rIns="0" bIns="0" rtlCol="0" anchor="ctr" anchorCtr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zh-CN" altLang="en-US" kern="0" spc="-5" dirty="0">
                <a:solidFill>
                  <a:schemeClr val="tx1"/>
                </a:solidFill>
              </a:rPr>
              <a:t>注册学生账号并登陆</a:t>
            </a:r>
            <a:endParaRPr lang="en-US" altLang="zh-CN" kern="0" spc="-5" dirty="0">
              <a:solidFill>
                <a:schemeClr val="tx1"/>
              </a:solidFill>
            </a:endParaRPr>
          </a:p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en-US" altLang="zh-CN" kern="0" dirty="0">
                <a:solidFill>
                  <a:schemeClr val="tx1"/>
                </a:solidFill>
                <a:hlinkClick r:id="rId2"/>
              </a:rPr>
              <a:t>http://python123.io</a:t>
            </a:r>
            <a:endParaRPr lang="en-US" altLang="zh-CN" kern="0" dirty="0">
              <a:solidFill>
                <a:schemeClr val="tx1"/>
              </a:solidFill>
            </a:endParaRPr>
          </a:p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zh-CN" altLang="en-US" kern="0" dirty="0">
                <a:solidFill>
                  <a:srgbClr val="0070C0"/>
                </a:solidFill>
              </a:rPr>
              <a:t>请使用真实信息进行注册，包括真实的电子邮件、真实的姓名和真实的学校名称</a:t>
            </a:r>
            <a:r>
              <a:rPr lang="zh-CN" altLang="en-US" kern="0" dirty="0">
                <a:solidFill>
                  <a:schemeClr val="tx1"/>
                </a:solidFill>
              </a:rPr>
              <a:t>。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2" y="702830"/>
            <a:ext cx="3839166" cy="40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742950"/>
            <a:ext cx="3543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http://python123.io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7086600" y="1586499"/>
            <a:ext cx="762000" cy="302504"/>
          </a:xfrm>
          <a:custGeom>
            <a:avLst/>
            <a:gdLst/>
            <a:ahLst/>
            <a:cxnLst/>
            <a:rect l="l" t="t" r="r" b="b"/>
            <a:pathLst>
              <a:path w="1440179" h="461009">
                <a:moveTo>
                  <a:pt x="0" y="461010"/>
                </a:moveTo>
                <a:lnTo>
                  <a:pt x="1440179" y="461010"/>
                </a:lnTo>
                <a:lnTo>
                  <a:pt x="14401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文本框 7"/>
          <p:cNvSpPr txBox="1"/>
          <p:nvPr/>
        </p:nvSpPr>
        <p:spPr>
          <a:xfrm>
            <a:off x="231222" y="1733550"/>
            <a:ext cx="3654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C925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（软件技术）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C1022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（物联网技术）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学号：你的真实学号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姓名：你的真实姓名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Example: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C925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姓名：欧新宇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66750"/>
            <a:ext cx="4750210" cy="42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90800" y="2299900"/>
            <a:ext cx="3886200" cy="553998"/>
          </a:xfrm>
        </p:spPr>
        <p:txBody>
          <a:bodyPr/>
          <a:lstStyle/>
          <a:p>
            <a:r>
              <a:rPr lang="zh-CN" altLang="en-US" dirty="0"/>
              <a:t>课程定位与目标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9150"/>
            <a:ext cx="8405801" cy="40624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91200" y="742950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http://python123.io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93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欧老师的联系方式</a:t>
            </a:r>
          </a:p>
        </p:txBody>
      </p:sp>
    </p:spTree>
    <p:extLst>
      <p:ext uri="{BB962C8B-B14F-4D97-AF65-F5344CB8AC3E}">
        <p14:creationId xmlns:p14="http://schemas.microsoft.com/office/powerpoint/2010/main" val="9683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>
            <a:spLocks noGrp="1"/>
          </p:cNvSpPr>
          <p:nvPr>
            <p:ph type="body" idx="4294967295"/>
          </p:nvPr>
        </p:nvSpPr>
        <p:spPr>
          <a:xfrm>
            <a:off x="771277" y="1636522"/>
            <a:ext cx="7563097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面向编程</a:t>
            </a:r>
            <a:r>
              <a:rPr dirty="0" err="1">
                <a:solidFill>
                  <a:srgbClr val="FF0000"/>
                </a:solidFill>
              </a:rPr>
              <a:t>零基础</a:t>
            </a:r>
            <a:r>
              <a:rPr dirty="0" err="1"/>
              <a:t>并体现</a:t>
            </a:r>
            <a:r>
              <a:rPr dirty="0" err="1">
                <a:solidFill>
                  <a:srgbClr val="FF0000"/>
                </a:solidFill>
              </a:rPr>
              <a:t>大学水平</a:t>
            </a:r>
            <a:r>
              <a:rPr dirty="0" err="1"/>
              <a:t>的</a:t>
            </a:r>
            <a:r>
              <a:rPr spc="-5" dirty="0" err="1">
                <a:solidFill>
                  <a:srgbClr val="FF0000"/>
                </a:solidFill>
              </a:rPr>
              <a:t>P</a:t>
            </a:r>
            <a:r>
              <a:rPr spc="0" dirty="0" err="1">
                <a:solidFill>
                  <a:srgbClr val="FF0000"/>
                </a:solidFill>
              </a:rPr>
              <a:t>y</a:t>
            </a:r>
            <a:r>
              <a:rPr spc="-5" dirty="0" err="1">
                <a:solidFill>
                  <a:srgbClr val="FF0000"/>
                </a:solidFill>
              </a:rPr>
              <a:t>tho</a:t>
            </a:r>
            <a:r>
              <a:rPr spc="0" dirty="0" err="1">
                <a:solidFill>
                  <a:srgbClr val="FF0000"/>
                </a:solidFill>
              </a:rPr>
              <a:t>n</a:t>
            </a:r>
            <a:r>
              <a:rPr dirty="0" err="1"/>
              <a:t>语言入门课程</a:t>
            </a:r>
            <a:endParaRPr dirty="0"/>
          </a:p>
          <a:p>
            <a:pPr marL="635">
              <a:lnSpc>
                <a:spcPct val="100000"/>
              </a:lnSpc>
              <a:spcBef>
                <a:spcPts val="20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31813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18135" algn="l"/>
              </a:tabLst>
            </a:pPr>
            <a:r>
              <a:rPr dirty="0" err="1"/>
              <a:t>零基础</a:t>
            </a:r>
            <a:r>
              <a:rPr dirty="0" err="1">
                <a:solidFill>
                  <a:srgbClr val="000000"/>
                </a:solidFill>
              </a:rPr>
              <a:t>：语言程序设计入门课程</a:t>
            </a:r>
            <a:endParaRPr dirty="0">
              <a:solidFill>
                <a:srgbClr val="000000"/>
              </a:solidFill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1813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18135" algn="l"/>
              </a:tabLst>
            </a:pPr>
            <a:r>
              <a:rPr dirty="0" err="1"/>
              <a:t>大学水平</a:t>
            </a:r>
            <a:r>
              <a:rPr dirty="0" err="1">
                <a:solidFill>
                  <a:srgbClr val="000000"/>
                </a:solidFill>
              </a:rPr>
              <a:t>：围绕</a:t>
            </a:r>
            <a:r>
              <a:rPr b="0" spc="-5" dirty="0" err="1">
                <a:solidFill>
                  <a:srgbClr val="000000"/>
                </a:solidFill>
                <a:latin typeface="微软雅黑"/>
                <a:cs typeface="微软雅黑"/>
              </a:rPr>
              <a:t>"</a:t>
            </a:r>
            <a:r>
              <a:rPr spc="-5" dirty="0" err="1">
                <a:solidFill>
                  <a:srgbClr val="000000"/>
                </a:solidFill>
              </a:rPr>
              <a:t>Python</a:t>
            </a:r>
            <a:r>
              <a:rPr dirty="0" err="1">
                <a:solidFill>
                  <a:srgbClr val="000000"/>
                </a:solidFill>
              </a:rPr>
              <a:t>基础语法</a:t>
            </a:r>
            <a:r>
              <a:rPr b="0" spc="-5" dirty="0" err="1">
                <a:solidFill>
                  <a:srgbClr val="000000"/>
                </a:solidFill>
                <a:latin typeface="微软雅黑"/>
                <a:cs typeface="微软雅黑"/>
              </a:rPr>
              <a:t>"</a:t>
            </a:r>
            <a:r>
              <a:rPr dirty="0" err="1">
                <a:solidFill>
                  <a:srgbClr val="000000"/>
                </a:solidFill>
              </a:rPr>
              <a:t>的体系化内容讲解</a:t>
            </a:r>
            <a:endParaRPr dirty="0">
              <a:solidFill>
                <a:srgbClr val="000000"/>
              </a:solidFill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1813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18135" algn="l"/>
              </a:tabLst>
            </a:pPr>
            <a:r>
              <a:rPr spc="-5" dirty="0" err="1"/>
              <a:t>Python</a:t>
            </a:r>
            <a:r>
              <a:rPr spc="-5" dirty="0" err="1">
                <a:solidFill>
                  <a:srgbClr val="000000"/>
                </a:solidFill>
              </a:rPr>
              <a:t>：</a:t>
            </a:r>
            <a:r>
              <a:rPr dirty="0" err="1">
                <a:solidFill>
                  <a:srgbClr val="000000"/>
                </a:solidFill>
              </a:rPr>
              <a:t>全球最流行、产业最急需的程序设计语言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</p:spTree>
    <p:extLst>
      <p:ext uri="{BB962C8B-B14F-4D97-AF65-F5344CB8AC3E}">
        <p14:creationId xmlns:p14="http://schemas.microsoft.com/office/powerpoint/2010/main" val="6313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88912" y="1581150"/>
            <a:ext cx="8766175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编写100行左右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Pytho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n程序，掌握一门可用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2</a:t>
            </a:r>
            <a:r>
              <a:rPr sz="2400" b="1" spc="-10" dirty="0">
                <a:solidFill>
                  <a:srgbClr val="006FC0"/>
                </a:solidFill>
                <a:latin typeface="微软雅黑"/>
                <a:cs typeface="微软雅黑"/>
              </a:rPr>
              <a:t>0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年以上的编程语言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696720" marR="10096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697355" algn="l"/>
              </a:tabLst>
            </a:pPr>
            <a:r>
              <a:rPr sz="2400" b="1" dirty="0">
                <a:latin typeface="微软雅黑"/>
                <a:cs typeface="微软雅黑"/>
              </a:rPr>
              <a:t>掌握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抽象并求解</a:t>
            </a:r>
            <a:r>
              <a:rPr sz="2400" b="1" dirty="0">
                <a:latin typeface="微软雅黑"/>
                <a:cs typeface="微软雅黑"/>
              </a:rPr>
              <a:t>基本计算问题的初步能力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1696720" marR="10033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697355" algn="l"/>
              </a:tabLst>
            </a:pPr>
            <a:r>
              <a:rPr sz="2400" b="1" dirty="0">
                <a:latin typeface="微软雅黑"/>
                <a:cs typeface="微软雅黑"/>
              </a:rPr>
              <a:t>了解产业界解决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复杂计算问题</a:t>
            </a:r>
            <a:r>
              <a:rPr sz="2400" b="1" dirty="0">
                <a:latin typeface="微软雅黑"/>
                <a:cs typeface="微软雅黑"/>
              </a:rPr>
              <a:t>的基本方法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1696720" marR="10033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697355" algn="l"/>
              </a:tabLst>
            </a:pPr>
            <a:r>
              <a:rPr sz="2400" b="1" dirty="0">
                <a:latin typeface="微软雅黑"/>
                <a:cs typeface="微软雅黑"/>
              </a:rPr>
              <a:t>享受编程求解和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科技创新</a:t>
            </a:r>
            <a:r>
              <a:rPr sz="2400" b="1" dirty="0">
                <a:latin typeface="微软雅黑"/>
                <a:cs typeface="微软雅黑"/>
              </a:rPr>
              <a:t>带来的高阶乐趣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88912" y="1581150"/>
            <a:ext cx="8766175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编写100行左右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Pytho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n程序，掌握一门可用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2</a:t>
            </a:r>
            <a:r>
              <a:rPr sz="2400" b="1" spc="-10" dirty="0">
                <a:solidFill>
                  <a:srgbClr val="006FC0"/>
                </a:solidFill>
                <a:latin typeface="微软雅黑"/>
                <a:cs typeface="微软雅黑"/>
              </a:rPr>
              <a:t>0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年以上的编程语言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251269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513330" algn="l"/>
              </a:tabLst>
            </a:pPr>
            <a:r>
              <a:rPr sz="2400" b="1" dirty="0">
                <a:latin typeface="微软雅黑"/>
                <a:cs typeface="微软雅黑"/>
              </a:rPr>
              <a:t>学会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编程</a:t>
            </a:r>
            <a:r>
              <a:rPr sz="2400" b="1" dirty="0">
                <a:latin typeface="微软雅黑"/>
                <a:cs typeface="微软雅黑"/>
              </a:rPr>
              <a:t>，掌握一项基本技能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51269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513330" algn="l"/>
              </a:tabLst>
            </a:pPr>
            <a:r>
              <a:rPr sz="2400" b="1" dirty="0">
                <a:latin typeface="微软雅黑"/>
                <a:cs typeface="微软雅黑"/>
              </a:rPr>
              <a:t>体会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思维</a:t>
            </a:r>
            <a:r>
              <a:rPr sz="2400" b="1" dirty="0">
                <a:latin typeface="微软雅黑"/>
                <a:cs typeface="微软雅黑"/>
              </a:rPr>
              <a:t>，理解信息处理法则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51269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513330" algn="l"/>
              </a:tabLst>
            </a:pPr>
            <a:r>
              <a:rPr sz="2400" b="1" dirty="0">
                <a:latin typeface="微软雅黑"/>
                <a:cs typeface="微软雅黑"/>
              </a:rPr>
              <a:t>培养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习惯</a:t>
            </a:r>
            <a:r>
              <a:rPr sz="2400" b="1" dirty="0">
                <a:latin typeface="微软雅黑"/>
                <a:cs typeface="微软雅黑"/>
              </a:rPr>
              <a:t>，带来更多人生可能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课程教学安排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课程学时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400" y="819150"/>
            <a:ext cx="8077200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413" indent="-1509713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时间成本：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课时，共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  <a:endParaRPr lang="en-US" altLang="zh-CN"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建议每周至少额外花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2-3小时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课余训练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endParaRPr lang="en-US"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合计约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96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</a:p>
          <a:p>
            <a:pPr marL="76390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764540" algn="l"/>
              </a:tabLst>
            </a:pPr>
            <a:endParaRPr lang="en-US" sz="2400" b="1" dirty="0">
              <a:latin typeface="微软雅黑"/>
              <a:cs typeface="微软雅黑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</a:p>
          <a:p>
            <a:pPr marL="360363" indent="-360363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</a:t>
            </a:r>
            <a:r>
              <a:rPr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共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</a:t>
            </a:r>
            <a:r>
              <a:rPr lang="zh-CN" altLang="en-US" sz="2400" b="1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（绝大部分在课堂完成）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60363" indent="-360363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练习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（课外完成，可选）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课程形式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60365" y="2244344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在线课程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4351" y="2679826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13970" y="863600"/>
                </a:moveTo>
                <a:lnTo>
                  <a:pt x="0" y="1181227"/>
                </a:lnTo>
                <a:lnTo>
                  <a:pt x="271652" y="1293368"/>
                </a:lnTo>
                <a:lnTo>
                  <a:pt x="198754" y="1171829"/>
                </a:lnTo>
                <a:lnTo>
                  <a:pt x="236058" y="1139567"/>
                </a:lnTo>
                <a:lnTo>
                  <a:pt x="271755" y="1105956"/>
                </a:lnTo>
                <a:lnTo>
                  <a:pt x="305826" y="1071054"/>
                </a:lnTo>
                <a:lnTo>
                  <a:pt x="338252" y="1034921"/>
                </a:lnTo>
                <a:lnTo>
                  <a:pt x="369013" y="997615"/>
                </a:lnTo>
                <a:lnTo>
                  <a:pt x="378552" y="985012"/>
                </a:lnTo>
                <a:lnTo>
                  <a:pt x="86740" y="985012"/>
                </a:lnTo>
                <a:lnTo>
                  <a:pt x="13970" y="863600"/>
                </a:lnTo>
                <a:close/>
              </a:path>
              <a:path w="619125" h="1293495">
                <a:moveTo>
                  <a:pt x="584962" y="0"/>
                </a:moveTo>
                <a:lnTo>
                  <a:pt x="376554" y="51562"/>
                </a:lnTo>
                <a:lnTo>
                  <a:pt x="387256" y="100350"/>
                </a:lnTo>
                <a:lnTo>
                  <a:pt x="395322" y="149299"/>
                </a:lnTo>
                <a:lnTo>
                  <a:pt x="400782" y="198314"/>
                </a:lnTo>
                <a:lnTo>
                  <a:pt x="403666" y="247302"/>
                </a:lnTo>
                <a:lnTo>
                  <a:pt x="404002" y="296169"/>
                </a:lnTo>
                <a:lnTo>
                  <a:pt x="401819" y="344820"/>
                </a:lnTo>
                <a:lnTo>
                  <a:pt x="397147" y="393163"/>
                </a:lnTo>
                <a:lnTo>
                  <a:pt x="390016" y="441104"/>
                </a:lnTo>
                <a:lnTo>
                  <a:pt x="380453" y="488547"/>
                </a:lnTo>
                <a:lnTo>
                  <a:pt x="368489" y="535401"/>
                </a:lnTo>
                <a:lnTo>
                  <a:pt x="354153" y="581571"/>
                </a:lnTo>
                <a:lnTo>
                  <a:pt x="337474" y="626963"/>
                </a:lnTo>
                <a:lnTo>
                  <a:pt x="318481" y="671483"/>
                </a:lnTo>
                <a:lnTo>
                  <a:pt x="297203" y="715038"/>
                </a:lnTo>
                <a:lnTo>
                  <a:pt x="273670" y="757533"/>
                </a:lnTo>
                <a:lnTo>
                  <a:pt x="247910" y="798876"/>
                </a:lnTo>
                <a:lnTo>
                  <a:pt x="219953" y="838972"/>
                </a:lnTo>
                <a:lnTo>
                  <a:pt x="189829" y="877727"/>
                </a:lnTo>
                <a:lnTo>
                  <a:pt x="157566" y="915048"/>
                </a:lnTo>
                <a:lnTo>
                  <a:pt x="123193" y="950841"/>
                </a:lnTo>
                <a:lnTo>
                  <a:pt x="86740" y="985012"/>
                </a:lnTo>
                <a:lnTo>
                  <a:pt x="378552" y="985012"/>
                </a:lnTo>
                <a:lnTo>
                  <a:pt x="425462" y="919723"/>
                </a:lnTo>
                <a:lnTo>
                  <a:pt x="451111" y="879255"/>
                </a:lnTo>
                <a:lnTo>
                  <a:pt x="475017" y="837851"/>
                </a:lnTo>
                <a:lnTo>
                  <a:pt x="497160" y="795571"/>
                </a:lnTo>
                <a:lnTo>
                  <a:pt x="517521" y="752473"/>
                </a:lnTo>
                <a:lnTo>
                  <a:pt x="536080" y="708617"/>
                </a:lnTo>
                <a:lnTo>
                  <a:pt x="552818" y="664061"/>
                </a:lnTo>
                <a:lnTo>
                  <a:pt x="567715" y="618866"/>
                </a:lnTo>
                <a:lnTo>
                  <a:pt x="580752" y="573090"/>
                </a:lnTo>
                <a:lnTo>
                  <a:pt x="591908" y="526792"/>
                </a:lnTo>
                <a:lnTo>
                  <a:pt x="601166" y="480031"/>
                </a:lnTo>
                <a:lnTo>
                  <a:pt x="608504" y="432867"/>
                </a:lnTo>
                <a:lnTo>
                  <a:pt x="613903" y="385359"/>
                </a:lnTo>
                <a:lnTo>
                  <a:pt x="617344" y="337566"/>
                </a:lnTo>
                <a:lnTo>
                  <a:pt x="618808" y="289547"/>
                </a:lnTo>
                <a:lnTo>
                  <a:pt x="618274" y="241361"/>
                </a:lnTo>
                <a:lnTo>
                  <a:pt x="615723" y="193067"/>
                </a:lnTo>
                <a:lnTo>
                  <a:pt x="611136" y="144725"/>
                </a:lnTo>
                <a:lnTo>
                  <a:pt x="604493" y="96394"/>
                </a:lnTo>
                <a:lnTo>
                  <a:pt x="595775" y="48132"/>
                </a:lnTo>
                <a:lnTo>
                  <a:pt x="5849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4351" y="2679826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584962" y="0"/>
                </a:moveTo>
                <a:lnTo>
                  <a:pt x="595775" y="48132"/>
                </a:lnTo>
                <a:lnTo>
                  <a:pt x="604493" y="96394"/>
                </a:lnTo>
                <a:lnTo>
                  <a:pt x="611136" y="144725"/>
                </a:lnTo>
                <a:lnTo>
                  <a:pt x="615723" y="193067"/>
                </a:lnTo>
                <a:lnTo>
                  <a:pt x="618274" y="241361"/>
                </a:lnTo>
                <a:lnTo>
                  <a:pt x="618808" y="289547"/>
                </a:lnTo>
                <a:lnTo>
                  <a:pt x="617344" y="337566"/>
                </a:lnTo>
                <a:lnTo>
                  <a:pt x="613903" y="385359"/>
                </a:lnTo>
                <a:lnTo>
                  <a:pt x="608504" y="432867"/>
                </a:lnTo>
                <a:lnTo>
                  <a:pt x="601166" y="480031"/>
                </a:lnTo>
                <a:lnTo>
                  <a:pt x="591908" y="526792"/>
                </a:lnTo>
                <a:lnTo>
                  <a:pt x="580752" y="573090"/>
                </a:lnTo>
                <a:lnTo>
                  <a:pt x="567715" y="618866"/>
                </a:lnTo>
                <a:lnTo>
                  <a:pt x="552818" y="664061"/>
                </a:lnTo>
                <a:lnTo>
                  <a:pt x="536080" y="708617"/>
                </a:lnTo>
                <a:lnTo>
                  <a:pt x="517521" y="752473"/>
                </a:lnTo>
                <a:lnTo>
                  <a:pt x="497160" y="795571"/>
                </a:lnTo>
                <a:lnTo>
                  <a:pt x="475017" y="837851"/>
                </a:lnTo>
                <a:lnTo>
                  <a:pt x="451111" y="879255"/>
                </a:lnTo>
                <a:lnTo>
                  <a:pt x="425462" y="919723"/>
                </a:lnTo>
                <a:lnTo>
                  <a:pt x="398090" y="959196"/>
                </a:lnTo>
                <a:lnTo>
                  <a:pt x="369013" y="997615"/>
                </a:lnTo>
                <a:lnTo>
                  <a:pt x="338252" y="1034921"/>
                </a:lnTo>
                <a:lnTo>
                  <a:pt x="305826" y="1071054"/>
                </a:lnTo>
                <a:lnTo>
                  <a:pt x="271755" y="1105956"/>
                </a:lnTo>
                <a:lnTo>
                  <a:pt x="236058" y="1139567"/>
                </a:lnTo>
                <a:lnTo>
                  <a:pt x="198754" y="1171829"/>
                </a:lnTo>
                <a:lnTo>
                  <a:pt x="271652" y="1293368"/>
                </a:lnTo>
                <a:lnTo>
                  <a:pt x="0" y="1181227"/>
                </a:lnTo>
                <a:lnTo>
                  <a:pt x="13970" y="863600"/>
                </a:lnTo>
                <a:lnTo>
                  <a:pt x="86740" y="985012"/>
                </a:lnTo>
                <a:lnTo>
                  <a:pt x="123193" y="950841"/>
                </a:lnTo>
                <a:lnTo>
                  <a:pt x="157566" y="915048"/>
                </a:lnTo>
                <a:lnTo>
                  <a:pt x="189829" y="877727"/>
                </a:lnTo>
                <a:lnTo>
                  <a:pt x="219953" y="838972"/>
                </a:lnTo>
                <a:lnTo>
                  <a:pt x="247910" y="798876"/>
                </a:lnTo>
                <a:lnTo>
                  <a:pt x="273670" y="757533"/>
                </a:lnTo>
                <a:lnTo>
                  <a:pt x="297203" y="715038"/>
                </a:lnTo>
                <a:lnTo>
                  <a:pt x="318481" y="671483"/>
                </a:lnTo>
                <a:lnTo>
                  <a:pt x="337474" y="626963"/>
                </a:lnTo>
                <a:lnTo>
                  <a:pt x="354153" y="581571"/>
                </a:lnTo>
                <a:lnTo>
                  <a:pt x="368489" y="535401"/>
                </a:lnTo>
                <a:lnTo>
                  <a:pt x="380453" y="488547"/>
                </a:lnTo>
                <a:lnTo>
                  <a:pt x="390016" y="441104"/>
                </a:lnTo>
                <a:lnTo>
                  <a:pt x="397147" y="393163"/>
                </a:lnTo>
                <a:lnTo>
                  <a:pt x="401819" y="344820"/>
                </a:lnTo>
                <a:lnTo>
                  <a:pt x="404002" y="296169"/>
                </a:lnTo>
                <a:lnTo>
                  <a:pt x="403666" y="247302"/>
                </a:lnTo>
                <a:lnTo>
                  <a:pt x="400782" y="198314"/>
                </a:lnTo>
                <a:lnTo>
                  <a:pt x="395322" y="149299"/>
                </a:lnTo>
                <a:lnTo>
                  <a:pt x="387256" y="100350"/>
                </a:lnTo>
                <a:lnTo>
                  <a:pt x="376554" y="51562"/>
                </a:lnTo>
                <a:lnTo>
                  <a:pt x="584962" y="0"/>
                </a:lnTo>
                <a:close/>
              </a:path>
            </a:pathLst>
          </a:custGeom>
          <a:ln w="251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835" y="2708655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270890" y="0"/>
                </a:moveTo>
                <a:lnTo>
                  <a:pt x="0" y="113664"/>
                </a:lnTo>
                <a:lnTo>
                  <a:pt x="137667" y="147700"/>
                </a:lnTo>
                <a:lnTo>
                  <a:pt x="134249" y="196901"/>
                </a:lnTo>
                <a:lnTo>
                  <a:pt x="132921" y="245913"/>
                </a:lnTo>
                <a:lnTo>
                  <a:pt x="133655" y="294681"/>
                </a:lnTo>
                <a:lnTo>
                  <a:pt x="136423" y="343150"/>
                </a:lnTo>
                <a:lnTo>
                  <a:pt x="141197" y="391264"/>
                </a:lnTo>
                <a:lnTo>
                  <a:pt x="147948" y="438968"/>
                </a:lnTo>
                <a:lnTo>
                  <a:pt x="156649" y="486205"/>
                </a:lnTo>
                <a:lnTo>
                  <a:pt x="167270" y="532922"/>
                </a:lnTo>
                <a:lnTo>
                  <a:pt x="179784" y="579061"/>
                </a:lnTo>
                <a:lnTo>
                  <a:pt x="194163" y="624567"/>
                </a:lnTo>
                <a:lnTo>
                  <a:pt x="210378" y="669386"/>
                </a:lnTo>
                <a:lnTo>
                  <a:pt x="228400" y="713461"/>
                </a:lnTo>
                <a:lnTo>
                  <a:pt x="248202" y="756736"/>
                </a:lnTo>
                <a:lnTo>
                  <a:pt x="269756" y="799157"/>
                </a:lnTo>
                <a:lnTo>
                  <a:pt x="293033" y="840668"/>
                </a:lnTo>
                <a:lnTo>
                  <a:pt x="318004" y="881213"/>
                </a:lnTo>
                <a:lnTo>
                  <a:pt x="344642" y="920737"/>
                </a:lnTo>
                <a:lnTo>
                  <a:pt x="372919" y="959183"/>
                </a:lnTo>
                <a:lnTo>
                  <a:pt x="402805" y="996498"/>
                </a:lnTo>
                <a:lnTo>
                  <a:pt x="434273" y="1032624"/>
                </a:lnTo>
                <a:lnTo>
                  <a:pt x="467295" y="1067508"/>
                </a:lnTo>
                <a:lnTo>
                  <a:pt x="501842" y="1101092"/>
                </a:lnTo>
                <a:lnTo>
                  <a:pt x="537886" y="1133321"/>
                </a:lnTo>
                <a:lnTo>
                  <a:pt x="575399" y="1164141"/>
                </a:lnTo>
                <a:lnTo>
                  <a:pt x="614352" y="1193495"/>
                </a:lnTo>
                <a:lnTo>
                  <a:pt x="654718" y="1221328"/>
                </a:lnTo>
                <a:lnTo>
                  <a:pt x="696467" y="1247584"/>
                </a:lnTo>
                <a:lnTo>
                  <a:pt x="806958" y="1063371"/>
                </a:lnTo>
                <a:lnTo>
                  <a:pt x="764798" y="1036570"/>
                </a:lnTo>
                <a:lnTo>
                  <a:pt x="724382" y="1007788"/>
                </a:lnTo>
                <a:lnTo>
                  <a:pt x="685757" y="977111"/>
                </a:lnTo>
                <a:lnTo>
                  <a:pt x="648969" y="944626"/>
                </a:lnTo>
                <a:lnTo>
                  <a:pt x="614062" y="910420"/>
                </a:lnTo>
                <a:lnTo>
                  <a:pt x="581083" y="874580"/>
                </a:lnTo>
                <a:lnTo>
                  <a:pt x="550079" y="837193"/>
                </a:lnTo>
                <a:lnTo>
                  <a:pt x="521094" y="798345"/>
                </a:lnTo>
                <a:lnTo>
                  <a:pt x="494175" y="758123"/>
                </a:lnTo>
                <a:lnTo>
                  <a:pt x="469368" y="716614"/>
                </a:lnTo>
                <a:lnTo>
                  <a:pt x="446719" y="673905"/>
                </a:lnTo>
                <a:lnTo>
                  <a:pt x="426273" y="630082"/>
                </a:lnTo>
                <a:lnTo>
                  <a:pt x="408077" y="585233"/>
                </a:lnTo>
                <a:lnTo>
                  <a:pt x="392175" y="539444"/>
                </a:lnTo>
                <a:lnTo>
                  <a:pt x="378616" y="492802"/>
                </a:lnTo>
                <a:lnTo>
                  <a:pt x="367443" y="445393"/>
                </a:lnTo>
                <a:lnTo>
                  <a:pt x="358704" y="397306"/>
                </a:lnTo>
                <a:lnTo>
                  <a:pt x="352443" y="348626"/>
                </a:lnTo>
                <a:lnTo>
                  <a:pt x="348708" y="299440"/>
                </a:lnTo>
                <a:lnTo>
                  <a:pt x="347543" y="249835"/>
                </a:lnTo>
                <a:lnTo>
                  <a:pt x="348996" y="199898"/>
                </a:lnTo>
                <a:lnTo>
                  <a:pt x="455153" y="199898"/>
                </a:lnTo>
                <a:lnTo>
                  <a:pt x="270890" y="0"/>
                </a:lnTo>
                <a:close/>
              </a:path>
              <a:path w="807085" h="1247775">
                <a:moveTo>
                  <a:pt x="455153" y="199898"/>
                </a:moveTo>
                <a:lnTo>
                  <a:pt x="348996" y="199898"/>
                </a:lnTo>
                <a:lnTo>
                  <a:pt x="486410" y="233806"/>
                </a:lnTo>
                <a:lnTo>
                  <a:pt x="455153" y="19989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9835" y="2708655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696467" y="1247584"/>
                </a:moveTo>
                <a:lnTo>
                  <a:pt x="654718" y="1221328"/>
                </a:lnTo>
                <a:lnTo>
                  <a:pt x="614352" y="1193495"/>
                </a:lnTo>
                <a:lnTo>
                  <a:pt x="575399" y="1164141"/>
                </a:lnTo>
                <a:lnTo>
                  <a:pt x="537886" y="1133321"/>
                </a:lnTo>
                <a:lnTo>
                  <a:pt x="501842" y="1101092"/>
                </a:lnTo>
                <a:lnTo>
                  <a:pt x="467295" y="1067508"/>
                </a:lnTo>
                <a:lnTo>
                  <a:pt x="434273" y="1032624"/>
                </a:lnTo>
                <a:lnTo>
                  <a:pt x="402805" y="996498"/>
                </a:lnTo>
                <a:lnTo>
                  <a:pt x="372919" y="959183"/>
                </a:lnTo>
                <a:lnTo>
                  <a:pt x="344642" y="920737"/>
                </a:lnTo>
                <a:lnTo>
                  <a:pt x="318004" y="881213"/>
                </a:lnTo>
                <a:lnTo>
                  <a:pt x="293033" y="840668"/>
                </a:lnTo>
                <a:lnTo>
                  <a:pt x="269756" y="799157"/>
                </a:lnTo>
                <a:lnTo>
                  <a:pt x="248202" y="756736"/>
                </a:lnTo>
                <a:lnTo>
                  <a:pt x="228400" y="713461"/>
                </a:lnTo>
                <a:lnTo>
                  <a:pt x="210378" y="669386"/>
                </a:lnTo>
                <a:lnTo>
                  <a:pt x="194163" y="624567"/>
                </a:lnTo>
                <a:lnTo>
                  <a:pt x="179784" y="579061"/>
                </a:lnTo>
                <a:lnTo>
                  <a:pt x="167270" y="532922"/>
                </a:lnTo>
                <a:lnTo>
                  <a:pt x="156649" y="486205"/>
                </a:lnTo>
                <a:lnTo>
                  <a:pt x="147948" y="438968"/>
                </a:lnTo>
                <a:lnTo>
                  <a:pt x="141197" y="391264"/>
                </a:lnTo>
                <a:lnTo>
                  <a:pt x="136423" y="343150"/>
                </a:lnTo>
                <a:lnTo>
                  <a:pt x="133655" y="294681"/>
                </a:lnTo>
                <a:lnTo>
                  <a:pt x="132921" y="245913"/>
                </a:lnTo>
                <a:lnTo>
                  <a:pt x="134249" y="196901"/>
                </a:lnTo>
                <a:lnTo>
                  <a:pt x="137667" y="147700"/>
                </a:lnTo>
                <a:lnTo>
                  <a:pt x="0" y="113664"/>
                </a:lnTo>
                <a:lnTo>
                  <a:pt x="270890" y="0"/>
                </a:lnTo>
                <a:lnTo>
                  <a:pt x="486410" y="233806"/>
                </a:lnTo>
                <a:lnTo>
                  <a:pt x="348996" y="199898"/>
                </a:lnTo>
                <a:lnTo>
                  <a:pt x="347543" y="249835"/>
                </a:lnTo>
                <a:lnTo>
                  <a:pt x="348708" y="299440"/>
                </a:lnTo>
                <a:lnTo>
                  <a:pt x="352443" y="348626"/>
                </a:lnTo>
                <a:lnTo>
                  <a:pt x="358704" y="397306"/>
                </a:lnTo>
                <a:lnTo>
                  <a:pt x="367443" y="445393"/>
                </a:lnTo>
                <a:lnTo>
                  <a:pt x="378616" y="492802"/>
                </a:lnTo>
                <a:lnTo>
                  <a:pt x="392175" y="539444"/>
                </a:lnTo>
                <a:lnTo>
                  <a:pt x="408077" y="585233"/>
                </a:lnTo>
                <a:lnTo>
                  <a:pt x="426273" y="630082"/>
                </a:lnTo>
                <a:lnTo>
                  <a:pt x="446719" y="673905"/>
                </a:lnTo>
                <a:lnTo>
                  <a:pt x="469368" y="716614"/>
                </a:lnTo>
                <a:lnTo>
                  <a:pt x="494175" y="758123"/>
                </a:lnTo>
                <a:lnTo>
                  <a:pt x="521094" y="798345"/>
                </a:lnTo>
                <a:lnTo>
                  <a:pt x="550079" y="837193"/>
                </a:lnTo>
                <a:lnTo>
                  <a:pt x="581083" y="874580"/>
                </a:lnTo>
                <a:lnTo>
                  <a:pt x="614062" y="910420"/>
                </a:lnTo>
                <a:lnTo>
                  <a:pt x="648969" y="944626"/>
                </a:lnTo>
                <a:lnTo>
                  <a:pt x="685757" y="977111"/>
                </a:lnTo>
                <a:lnTo>
                  <a:pt x="724382" y="1007788"/>
                </a:lnTo>
                <a:lnTo>
                  <a:pt x="764798" y="1036570"/>
                </a:lnTo>
                <a:lnTo>
                  <a:pt x="806958" y="1063371"/>
                </a:lnTo>
                <a:lnTo>
                  <a:pt x="696467" y="124758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5657" y="2244344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在线实践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9204" y="1801014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633" y="214586"/>
                </a:moveTo>
                <a:lnTo>
                  <a:pt x="760930" y="214586"/>
                </a:lnTo>
                <a:lnTo>
                  <a:pt x="808650" y="216141"/>
                </a:lnTo>
                <a:lnTo>
                  <a:pt x="856309" y="220110"/>
                </a:lnTo>
                <a:lnTo>
                  <a:pt x="903812" y="226502"/>
                </a:lnTo>
                <a:lnTo>
                  <a:pt x="951065" y="235325"/>
                </a:lnTo>
                <a:lnTo>
                  <a:pt x="997973" y="246589"/>
                </a:lnTo>
                <a:lnTo>
                  <a:pt x="1044441" y="260301"/>
                </a:lnTo>
                <a:lnTo>
                  <a:pt x="1090375" y="276473"/>
                </a:lnTo>
                <a:lnTo>
                  <a:pt x="1135680" y="295111"/>
                </a:lnTo>
                <a:lnTo>
                  <a:pt x="1180262" y="316225"/>
                </a:lnTo>
                <a:lnTo>
                  <a:pt x="1224026" y="339824"/>
                </a:lnTo>
                <a:lnTo>
                  <a:pt x="1132205" y="447393"/>
                </a:lnTo>
                <a:lnTo>
                  <a:pt x="1437767" y="359636"/>
                </a:lnTo>
                <a:lnTo>
                  <a:pt x="1447633" y="214586"/>
                </a:lnTo>
                <a:close/>
              </a:path>
              <a:path w="1457960" h="447675">
                <a:moveTo>
                  <a:pt x="735569" y="0"/>
                </a:moveTo>
                <a:lnTo>
                  <a:pt x="689061" y="1665"/>
                </a:lnTo>
                <a:lnTo>
                  <a:pt x="642664" y="5189"/>
                </a:lnTo>
                <a:lnTo>
                  <a:pt x="596437" y="10567"/>
                </a:lnTo>
                <a:lnTo>
                  <a:pt x="550440" y="17796"/>
                </a:lnTo>
                <a:lnTo>
                  <a:pt x="504730" y="26870"/>
                </a:lnTo>
                <a:lnTo>
                  <a:pt x="459366" y="37785"/>
                </a:lnTo>
                <a:lnTo>
                  <a:pt x="414406" y="50537"/>
                </a:lnTo>
                <a:lnTo>
                  <a:pt x="369911" y="65121"/>
                </a:lnTo>
                <a:lnTo>
                  <a:pt x="325938" y="81533"/>
                </a:lnTo>
                <a:lnTo>
                  <a:pt x="282546" y="99769"/>
                </a:lnTo>
                <a:lnTo>
                  <a:pt x="239793" y="119823"/>
                </a:lnTo>
                <a:lnTo>
                  <a:pt x="197739" y="141692"/>
                </a:lnTo>
                <a:lnTo>
                  <a:pt x="156442" y="165372"/>
                </a:lnTo>
                <a:lnTo>
                  <a:pt x="115961" y="190857"/>
                </a:lnTo>
                <a:lnTo>
                  <a:pt x="76354" y="218143"/>
                </a:lnTo>
                <a:lnTo>
                  <a:pt x="37681" y="247226"/>
                </a:lnTo>
                <a:lnTo>
                  <a:pt x="0" y="278102"/>
                </a:lnTo>
                <a:lnTo>
                  <a:pt x="139446" y="441297"/>
                </a:lnTo>
                <a:lnTo>
                  <a:pt x="178082" y="409990"/>
                </a:lnTo>
                <a:lnTo>
                  <a:pt x="217983" y="380973"/>
                </a:lnTo>
                <a:lnTo>
                  <a:pt x="259052" y="354255"/>
                </a:lnTo>
                <a:lnTo>
                  <a:pt x="301197" y="329843"/>
                </a:lnTo>
                <a:lnTo>
                  <a:pt x="344322" y="307748"/>
                </a:lnTo>
                <a:lnTo>
                  <a:pt x="388332" y="287978"/>
                </a:lnTo>
                <a:lnTo>
                  <a:pt x="433133" y="270542"/>
                </a:lnTo>
                <a:lnTo>
                  <a:pt x="478630" y="255449"/>
                </a:lnTo>
                <a:lnTo>
                  <a:pt x="524728" y="242707"/>
                </a:lnTo>
                <a:lnTo>
                  <a:pt x="571333" y="232327"/>
                </a:lnTo>
                <a:lnTo>
                  <a:pt x="618351" y="224315"/>
                </a:lnTo>
                <a:lnTo>
                  <a:pt x="665686" y="218682"/>
                </a:lnTo>
                <a:lnTo>
                  <a:pt x="713244" y="215436"/>
                </a:lnTo>
                <a:lnTo>
                  <a:pt x="760930" y="214586"/>
                </a:lnTo>
                <a:lnTo>
                  <a:pt x="1447633" y="214586"/>
                </a:lnTo>
                <a:lnTo>
                  <a:pt x="1450371" y="174343"/>
                </a:lnTo>
                <a:lnTo>
                  <a:pt x="1365504" y="174343"/>
                </a:lnTo>
                <a:lnTo>
                  <a:pt x="1323600" y="149520"/>
                </a:lnTo>
                <a:lnTo>
                  <a:pt x="1280985" y="126617"/>
                </a:lnTo>
                <a:lnTo>
                  <a:pt x="1237720" y="105631"/>
                </a:lnTo>
                <a:lnTo>
                  <a:pt x="1193861" y="86557"/>
                </a:lnTo>
                <a:lnTo>
                  <a:pt x="1149467" y="69391"/>
                </a:lnTo>
                <a:lnTo>
                  <a:pt x="1104598" y="54127"/>
                </a:lnTo>
                <a:lnTo>
                  <a:pt x="1059312" y="40762"/>
                </a:lnTo>
                <a:lnTo>
                  <a:pt x="1013668" y="29292"/>
                </a:lnTo>
                <a:lnTo>
                  <a:pt x="967725" y="19711"/>
                </a:lnTo>
                <a:lnTo>
                  <a:pt x="921540" y="12016"/>
                </a:lnTo>
                <a:lnTo>
                  <a:pt x="875174" y="6201"/>
                </a:lnTo>
                <a:lnTo>
                  <a:pt x="828684" y="2263"/>
                </a:lnTo>
                <a:lnTo>
                  <a:pt x="782129" y="198"/>
                </a:lnTo>
                <a:lnTo>
                  <a:pt x="735569" y="0"/>
                </a:lnTo>
                <a:close/>
              </a:path>
              <a:path w="1457960" h="447675">
                <a:moveTo>
                  <a:pt x="1457706" y="66520"/>
                </a:moveTo>
                <a:lnTo>
                  <a:pt x="1365504" y="174343"/>
                </a:lnTo>
                <a:lnTo>
                  <a:pt x="1450371" y="174343"/>
                </a:lnTo>
                <a:lnTo>
                  <a:pt x="1457706" y="6652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9204" y="1801014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0" y="278102"/>
                </a:moveTo>
                <a:lnTo>
                  <a:pt x="37681" y="247226"/>
                </a:lnTo>
                <a:lnTo>
                  <a:pt x="76354" y="218143"/>
                </a:lnTo>
                <a:lnTo>
                  <a:pt x="115961" y="190857"/>
                </a:lnTo>
                <a:lnTo>
                  <a:pt x="156442" y="165372"/>
                </a:lnTo>
                <a:lnTo>
                  <a:pt x="197739" y="141692"/>
                </a:lnTo>
                <a:lnTo>
                  <a:pt x="239793" y="119823"/>
                </a:lnTo>
                <a:lnTo>
                  <a:pt x="282546" y="99769"/>
                </a:lnTo>
                <a:lnTo>
                  <a:pt x="325938" y="81533"/>
                </a:lnTo>
                <a:lnTo>
                  <a:pt x="369911" y="65121"/>
                </a:lnTo>
                <a:lnTo>
                  <a:pt x="414406" y="50537"/>
                </a:lnTo>
                <a:lnTo>
                  <a:pt x="459366" y="37785"/>
                </a:lnTo>
                <a:lnTo>
                  <a:pt x="504730" y="26870"/>
                </a:lnTo>
                <a:lnTo>
                  <a:pt x="550440" y="17796"/>
                </a:lnTo>
                <a:lnTo>
                  <a:pt x="596437" y="10567"/>
                </a:lnTo>
                <a:lnTo>
                  <a:pt x="642664" y="5189"/>
                </a:lnTo>
                <a:lnTo>
                  <a:pt x="689061" y="1665"/>
                </a:lnTo>
                <a:lnTo>
                  <a:pt x="735569" y="0"/>
                </a:lnTo>
                <a:lnTo>
                  <a:pt x="782129" y="198"/>
                </a:lnTo>
                <a:lnTo>
                  <a:pt x="828684" y="2263"/>
                </a:lnTo>
                <a:lnTo>
                  <a:pt x="875174" y="6201"/>
                </a:lnTo>
                <a:lnTo>
                  <a:pt x="921540" y="12016"/>
                </a:lnTo>
                <a:lnTo>
                  <a:pt x="967725" y="19711"/>
                </a:lnTo>
                <a:lnTo>
                  <a:pt x="1013668" y="29292"/>
                </a:lnTo>
                <a:lnTo>
                  <a:pt x="1059312" y="40762"/>
                </a:lnTo>
                <a:lnTo>
                  <a:pt x="1104598" y="54127"/>
                </a:lnTo>
                <a:lnTo>
                  <a:pt x="1149467" y="69391"/>
                </a:lnTo>
                <a:lnTo>
                  <a:pt x="1193861" y="86557"/>
                </a:lnTo>
                <a:lnTo>
                  <a:pt x="1237720" y="105631"/>
                </a:lnTo>
                <a:lnTo>
                  <a:pt x="1280985" y="126617"/>
                </a:lnTo>
                <a:lnTo>
                  <a:pt x="1323600" y="149520"/>
                </a:lnTo>
                <a:lnTo>
                  <a:pt x="1365504" y="174343"/>
                </a:lnTo>
                <a:lnTo>
                  <a:pt x="1457706" y="66520"/>
                </a:lnTo>
                <a:lnTo>
                  <a:pt x="1437767" y="359636"/>
                </a:lnTo>
                <a:lnTo>
                  <a:pt x="1132205" y="447393"/>
                </a:lnTo>
                <a:lnTo>
                  <a:pt x="1224026" y="339824"/>
                </a:lnTo>
                <a:lnTo>
                  <a:pt x="1180262" y="316225"/>
                </a:lnTo>
                <a:lnTo>
                  <a:pt x="1135680" y="295111"/>
                </a:lnTo>
                <a:lnTo>
                  <a:pt x="1090375" y="276473"/>
                </a:lnTo>
                <a:lnTo>
                  <a:pt x="1044441" y="260301"/>
                </a:lnTo>
                <a:lnTo>
                  <a:pt x="997973" y="246589"/>
                </a:lnTo>
                <a:lnTo>
                  <a:pt x="951065" y="235325"/>
                </a:lnTo>
                <a:lnTo>
                  <a:pt x="903812" y="226502"/>
                </a:lnTo>
                <a:lnTo>
                  <a:pt x="856309" y="220110"/>
                </a:lnTo>
                <a:lnTo>
                  <a:pt x="808650" y="216141"/>
                </a:lnTo>
                <a:lnTo>
                  <a:pt x="760930" y="214586"/>
                </a:lnTo>
                <a:lnTo>
                  <a:pt x="713244" y="215436"/>
                </a:lnTo>
                <a:lnTo>
                  <a:pt x="665686" y="218682"/>
                </a:lnTo>
                <a:lnTo>
                  <a:pt x="618351" y="224315"/>
                </a:lnTo>
                <a:lnTo>
                  <a:pt x="571333" y="232327"/>
                </a:lnTo>
                <a:lnTo>
                  <a:pt x="524728" y="242707"/>
                </a:lnTo>
                <a:lnTo>
                  <a:pt x="478630" y="255449"/>
                </a:lnTo>
                <a:lnTo>
                  <a:pt x="433133" y="270542"/>
                </a:lnTo>
                <a:lnTo>
                  <a:pt x="388332" y="287978"/>
                </a:lnTo>
                <a:lnTo>
                  <a:pt x="344322" y="307748"/>
                </a:lnTo>
                <a:lnTo>
                  <a:pt x="301197" y="329843"/>
                </a:lnTo>
                <a:lnTo>
                  <a:pt x="259052" y="354255"/>
                </a:lnTo>
                <a:lnTo>
                  <a:pt x="217983" y="380973"/>
                </a:lnTo>
                <a:lnTo>
                  <a:pt x="178082" y="409990"/>
                </a:lnTo>
                <a:lnTo>
                  <a:pt x="139446" y="441297"/>
                </a:lnTo>
                <a:lnTo>
                  <a:pt x="0" y="27810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95600" y="3867150"/>
            <a:ext cx="3347594" cy="884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面授教学</a:t>
            </a:r>
            <a:endParaRPr sz="20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2014"/>
              </a:spcBef>
            </a:pPr>
            <a:r>
              <a:rPr lang="zh-CN" altLang="en-US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知识讲解</a:t>
            </a:r>
            <a:r>
              <a:rPr lang="en-US" altLang="zh-CN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习题讲解</a:t>
            </a:r>
            <a:r>
              <a:rPr lang="en-US" altLang="zh-CN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自主练习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76" y="1584960"/>
            <a:ext cx="2098040" cy="2268474"/>
            <a:chOff x="747776" y="1584960"/>
            <a:chExt cx="2098040" cy="2268474"/>
          </a:xfrm>
        </p:grpSpPr>
        <p:sp>
          <p:nvSpPr>
            <p:cNvPr id="18" name="object 18"/>
            <p:cNvSpPr/>
            <p:nvPr/>
          </p:nvSpPr>
          <p:spPr>
            <a:xfrm>
              <a:off x="853439" y="1584960"/>
              <a:ext cx="1928622" cy="1078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42238" y="2925572"/>
              <a:ext cx="13081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Stencil"/>
                  <a:cs typeface="Stencil"/>
                </a:rPr>
                <a:t>pytho</a:t>
              </a:r>
              <a:r>
                <a:rPr sz="1800" spc="-10" dirty="0">
                  <a:latin typeface="Stencil"/>
                  <a:cs typeface="Stencil"/>
                </a:rPr>
                <a:t>n</a:t>
              </a:r>
              <a:r>
                <a:rPr sz="1800" dirty="0">
                  <a:latin typeface="Stencil"/>
                  <a:cs typeface="Stencil"/>
                </a:rPr>
                <a:t>123</a:t>
              </a:r>
              <a:endParaRPr sz="1800">
                <a:latin typeface="Stencil"/>
                <a:cs typeface="Stenci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47776" y="3553714"/>
              <a:ext cx="20980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Franklin Gothic Medium"/>
                  <a:cs typeface="Franklin Gothic Medium"/>
                </a:rPr>
                <a:t>https://python123.io</a:t>
              </a:r>
              <a:endParaRPr sz="180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33261" y="1584960"/>
            <a:ext cx="2801620" cy="2268474"/>
            <a:chOff x="6033261" y="1584960"/>
            <a:chExt cx="2801620" cy="2268474"/>
          </a:xfrm>
        </p:grpSpPr>
        <p:sp>
          <p:nvSpPr>
            <p:cNvPr id="9" name="object 9"/>
            <p:cNvSpPr/>
            <p:nvPr/>
          </p:nvSpPr>
          <p:spPr>
            <a:xfrm>
              <a:off x="6550152" y="1584960"/>
              <a:ext cx="1921763" cy="1078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0152" y="2974085"/>
              <a:ext cx="1921763" cy="2712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033261" y="3553714"/>
              <a:ext cx="28016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u="sng" spc="-5" dirty="0">
                  <a:latin typeface="Franklin Gothic Medium"/>
                  <a:cs typeface="Franklin Gothic Medium"/>
                </a:rPr>
                <a:t>htt</a:t>
              </a:r>
              <a:r>
                <a:rPr sz="1800" u="sng" spc="-5" dirty="0">
                  <a:latin typeface="Franklin Gothic Medium"/>
                  <a:cs typeface="Franklin Gothic Medium"/>
                  <a:hlinkClick r:id="rId5"/>
                </a:rPr>
                <a:t>ps://www.icour</a:t>
              </a:r>
              <a:r>
                <a:rPr sz="1800" u="sng" spc="-5" dirty="0">
                  <a:latin typeface="Franklin Gothic Medium"/>
                  <a:cs typeface="Franklin Gothic Medium"/>
                </a:rPr>
                <a:t>se163</a:t>
              </a:r>
              <a:r>
                <a:rPr sz="1800" u="sng" spc="-5" dirty="0">
                  <a:latin typeface="Franklin Gothic Medium"/>
                  <a:cs typeface="Franklin Gothic Medium"/>
                  <a:hlinkClick r:id="rId5"/>
                </a:rPr>
                <a:t>.org</a:t>
              </a:r>
              <a:endParaRPr sz="1800" u="sng" dirty="0">
                <a:latin typeface="Franklin Gothic Medium"/>
                <a:cs typeface="Franklin Gothic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/>
      <p:bldP spid="16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2302" y="1581150"/>
            <a:ext cx="7859395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完整讲解</a:t>
            </a:r>
            <a:r>
              <a:rPr sz="2400" spc="-5" dirty="0">
                <a:solidFill>
                  <a:srgbClr val="00AF50"/>
                </a:solidFill>
                <a:latin typeface="Consolas"/>
                <a:cs typeface="Consolas"/>
              </a:rPr>
              <a:t>"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Python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基础语法</a:t>
            </a:r>
            <a:r>
              <a:rPr sz="2400" dirty="0">
                <a:solidFill>
                  <a:srgbClr val="00AF50"/>
                </a:solidFill>
                <a:latin typeface="Consolas"/>
                <a:cs typeface="Consolas"/>
              </a:rPr>
              <a:t>"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并适度扩展讲解若干常用模块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48082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481455" algn="l"/>
              </a:tabLst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1套</a:t>
            </a:r>
            <a:r>
              <a:rPr sz="2400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"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基础语法</a:t>
            </a:r>
            <a:r>
              <a:rPr sz="2400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"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全体系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48082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481455" algn="l"/>
              </a:tabLs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11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个常用的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程序设计模块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48082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481455" algn="l"/>
              </a:tabLst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16个优秀的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程序实践案例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625</Words>
  <Application>Microsoft Office PowerPoint</Application>
  <PresentationFormat>全屏显示(16:9)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΢</vt:lpstr>
      <vt:lpstr>Stencil</vt:lpstr>
      <vt:lpstr>微软雅黑</vt:lpstr>
      <vt:lpstr>Calibri</vt:lpstr>
      <vt:lpstr>Consolas</vt:lpstr>
      <vt:lpstr>Franklin Gothic Medium</vt:lpstr>
      <vt:lpstr>Times New Roman</vt:lpstr>
      <vt:lpstr>Wingdings</vt:lpstr>
      <vt:lpstr>Office Theme</vt:lpstr>
      <vt:lpstr>第0课时 课程导学</vt:lpstr>
      <vt:lpstr>PowerPoint 演示文稿</vt:lpstr>
      <vt:lpstr>课程定位</vt:lpstr>
      <vt:lpstr>教学目标</vt:lpstr>
      <vt:lpstr>教学目标</vt:lpstr>
      <vt:lpstr>PowerPoint 演示文稿</vt:lpstr>
      <vt:lpstr>课程学时</vt:lpstr>
      <vt:lpstr>课程形式</vt:lpstr>
      <vt:lpstr>课程内容</vt:lpstr>
      <vt:lpstr>课程考核</vt:lpstr>
      <vt:lpstr>课程考核</vt:lpstr>
      <vt:lpstr>PowerPoint 演示文稿</vt:lpstr>
      <vt:lpstr>学习建议</vt:lpstr>
      <vt:lpstr>学习建议</vt:lpstr>
      <vt:lpstr>学好编程的秘籍</vt:lpstr>
      <vt:lpstr>课程导学</vt:lpstr>
      <vt:lpstr>课程实践平台使用说明</vt:lpstr>
      <vt:lpstr>课程实践平台使用说明</vt:lpstr>
      <vt:lpstr>课程实践平台使用说明</vt:lpstr>
      <vt:lpstr>课程实践平台使用说明</vt:lpstr>
      <vt:lpstr>欧老师的联系方式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229</cp:revision>
  <dcterms:created xsi:type="dcterms:W3CDTF">2019-02-13T06:30:20Z</dcterms:created>
  <dcterms:modified xsi:type="dcterms:W3CDTF">2019-10-20T13:26:19Z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