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1" r:id="rId2"/>
    <p:sldId id="315" r:id="rId3"/>
    <p:sldId id="343" r:id="rId4"/>
    <p:sldId id="344" r:id="rId5"/>
    <p:sldId id="340" r:id="rId6"/>
    <p:sldId id="321" r:id="rId7"/>
    <p:sldId id="312" r:id="rId8"/>
    <p:sldId id="320" r:id="rId9"/>
    <p:sldId id="322" r:id="rId10"/>
    <p:sldId id="314" r:id="rId11"/>
    <p:sldId id="345" r:id="rId12"/>
    <p:sldId id="351" r:id="rId13"/>
    <p:sldId id="346" r:id="rId14"/>
    <p:sldId id="352" r:id="rId15"/>
    <p:sldId id="347" r:id="rId16"/>
    <p:sldId id="355" r:id="rId17"/>
    <p:sldId id="353" r:id="rId18"/>
    <p:sldId id="354" r:id="rId19"/>
    <p:sldId id="356" r:id="rId20"/>
    <p:sldId id="357" r:id="rId21"/>
    <p:sldId id="358" r:id="rId22"/>
    <p:sldId id="359" r:id="rId23"/>
    <p:sldId id="360" r:id="rId24"/>
    <p:sldId id="362" r:id="rId25"/>
    <p:sldId id="361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23" r:id="rId35"/>
    <p:sldId id="326" r:id="rId36"/>
    <p:sldId id="324" r:id="rId37"/>
    <p:sldId id="325" r:id="rId38"/>
    <p:sldId id="348" r:id="rId39"/>
    <p:sldId id="349" r:id="rId40"/>
    <p:sldId id="350" r:id="rId41"/>
    <p:sldId id="327" r:id="rId42"/>
    <p:sldId id="328" r:id="rId43"/>
    <p:sldId id="329" r:id="rId44"/>
    <p:sldId id="341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269" r:id="rId55"/>
    <p:sldId id="318" r:id="rId56"/>
    <p:sldId id="339" r:id="rId57"/>
    <p:sldId id="342" r:id="rId5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11" autoAdjust="0"/>
  </p:normalViewPr>
  <p:slideViewPr>
    <p:cSldViewPr>
      <p:cViewPr varScale="1">
        <p:scale>
          <a:sx n="146" d="100"/>
          <a:sy n="146" d="100"/>
        </p:scale>
        <p:origin x="51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/22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概率论与数理统计（</a:t>
            </a:r>
            <a:r>
              <a:rPr lang="en-US" altLang="zh-CN" sz="10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Probability theory and mathematical statistics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09F4EF-C1AE-4B19-A798-482177CC46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/>
          <a:p>
            <a:r>
              <a:rPr lang="zh-CN" altLang="en-US" dirty="0"/>
              <a:t>线性代数回顾</a:t>
            </a:r>
            <a:endParaRPr lang="zh-CN" alt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137DF0-EB16-41E0-B4B4-A0A8FBE8FB8E}"/>
              </a:ext>
            </a:extLst>
          </p:cNvPr>
          <p:cNvSpPr txBox="1"/>
          <p:nvPr/>
        </p:nvSpPr>
        <p:spPr>
          <a:xfrm>
            <a:off x="5715000" y="21759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Review of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Algebra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1171536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1171536"/>
                <a:ext cx="8610600" cy="3543049"/>
              </a:xfrm>
              <a:blipFill>
                <a:blip r:embed="rId2"/>
                <a:stretch>
                  <a:fillRect l="-354" b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1504950"/>
            <a:ext cx="8610600" cy="447176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0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504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504950"/>
                <a:ext cx="8610600" cy="3294135"/>
              </a:xfrm>
              <a:blipFill>
                <a:blip r:embed="rId2"/>
                <a:stretch>
                  <a:fillRect l="-354" b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2763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2763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2763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2763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114550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2763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276350"/>
                <a:ext cx="4800600" cy="3257174"/>
              </a:xfrm>
              <a:prstGeom prst="rect">
                <a:avLst/>
              </a:prstGeom>
              <a:blipFill>
                <a:blip r:embed="rId3"/>
                <a:stretch>
                  <a:fillRect l="-761" r="-5584" b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3337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33750"/>
                <a:ext cx="3505200" cy="1599990"/>
              </a:xfrm>
              <a:prstGeom prst="rect">
                <a:avLst/>
              </a:prstGeom>
              <a:blipFill>
                <a:blip r:embed="rId4"/>
                <a:stretch>
                  <a:fillRect l="-1043" r="-6609" b="-4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381000" y="1386817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1276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6479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6479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428750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428750"/>
                <a:ext cx="9144000" cy="3549525"/>
              </a:xfrm>
              <a:blipFill>
                <a:blip r:embed="rId2"/>
                <a:stretch>
                  <a:fillRect l="-467" r="-3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99184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9184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36394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99184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9184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二阶张量（矩阵）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647950"/>
            <a:ext cx="3203209" cy="21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16002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89469" y="1657350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16002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1" y="1742126"/>
            <a:ext cx="3264138" cy="24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在三维空间中，一个四阶张量所具有的分量数量为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000" b="0" dirty="0">
                <a:solidFill>
                  <a:srgbClr val="0000FF"/>
                </a:solidFill>
              </a:rPr>
              <a:t>=81 </a:t>
            </a:r>
            <a:r>
              <a:rPr lang="zh-CN" altLang="en-US" sz="2000" b="0" dirty="0"/>
              <a:t>。假设将每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个分量的三阶张量看成是一个独立的“立方体元素”，那么一个四阶的张量就可以被形象化地理解为由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3×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/>
              <a:t>=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000" b="0" dirty="0"/>
              <a:t>=</a:t>
            </a:r>
            <a:r>
              <a:rPr lang="en-US" altLang="zh-CN" sz="2000" b="0" dirty="0">
                <a:solidFill>
                  <a:srgbClr val="0000FF"/>
                </a:solidFill>
              </a:rPr>
              <a:t>81</a:t>
            </a:r>
            <a:r>
              <a:rPr lang="zh-CN" altLang="en-US" sz="2000" b="0" dirty="0"/>
              <a:t>）在一起的“一组积木”。将这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块积木排列成一排，将构建出一个由矩阵构成的“阵列”。</a:t>
            </a:r>
            <a:endParaRPr lang="en-US" altLang="zh-CN" sz="1800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16002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16002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6573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28155" y="1657350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E0AA-F0C6-4228-8740-B892F358A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1171536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28154" y="1657350"/>
            <a:ext cx="8863445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对于手工计算和思维认识来说，构建高阶张量是一件非常恐怖的事。幸运的是，计算机最擅长的就是处理这类迭代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09F4EF-C1AE-4B19-A798-482177CC46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sz="4000" dirty="0"/>
              <a:t> 矩阵</a:t>
            </a:r>
            <a:r>
              <a:rPr lang="zh-CN" altLang="en-US" dirty="0"/>
              <a:t>乘法</a:t>
            </a:r>
            <a:endParaRPr lang="zh-CN" alt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137DF0-EB16-41E0-B4B4-A0A8FBE8FB8E}"/>
              </a:ext>
            </a:extLst>
          </p:cNvPr>
          <p:cNvSpPr txBox="1"/>
          <p:nvPr/>
        </p:nvSpPr>
        <p:spPr>
          <a:xfrm>
            <a:off x="5715000" y="21759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Review of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Algebra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668892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矩阵乘法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7FF55-6F68-49C5-99D0-EFB28E943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63A38-DF07-4F3F-BE84-30AB0E1895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63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dirty="0"/>
              <a:t>本课概要</a:t>
            </a:r>
          </a:p>
        </p:txBody>
      </p:sp>
    </p:spTree>
    <p:extLst>
      <p:ext uri="{BB962C8B-B14F-4D97-AF65-F5344CB8AC3E}">
        <p14:creationId xmlns:p14="http://schemas.microsoft.com/office/powerpoint/2010/main" val="4008757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矩阵乘法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553FBC-6687-4453-8781-F79CC0D4B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2400657"/>
          </a:xfrm>
        </p:spPr>
        <p:txBody>
          <a:bodyPr/>
          <a:lstStyle/>
          <a:p>
            <a:r>
              <a:rPr lang="zh-CN" altLang="en-US" dirty="0"/>
              <a:t>向量和向量</a:t>
            </a:r>
            <a:r>
              <a:rPr lang="zh-CN" altLang="zh-CN" dirty="0"/>
              <a:t>间</a:t>
            </a:r>
            <a:r>
              <a:rPr lang="zh-CN" altLang="en-US" dirty="0"/>
              <a:t>的乘法</a:t>
            </a:r>
          </a:p>
          <a:p>
            <a:r>
              <a:rPr lang="zh-CN" altLang="en-US" dirty="0"/>
              <a:t>矩阵与向量</a:t>
            </a:r>
            <a:r>
              <a:rPr lang="zh-CN" altLang="zh-CN" dirty="0"/>
              <a:t>间</a:t>
            </a:r>
            <a:r>
              <a:rPr lang="zh-CN" altLang="en-US" dirty="0"/>
              <a:t>的乘法</a:t>
            </a:r>
          </a:p>
          <a:p>
            <a:r>
              <a:rPr lang="zh-CN" altLang="en-US" dirty="0"/>
              <a:t>矩阵与矩阵</a:t>
            </a:r>
            <a:r>
              <a:rPr lang="zh-CN" altLang="zh-CN" dirty="0"/>
              <a:t>间</a:t>
            </a:r>
            <a:r>
              <a:rPr lang="zh-CN" altLang="en-US" dirty="0"/>
              <a:t>的乘法</a:t>
            </a:r>
          </a:p>
          <a:p>
            <a:endParaRPr lang="zh-CN" altLang="en-US" dirty="0"/>
          </a:p>
        </p:txBody>
      </p:sp>
      <p:sp>
        <p:nvSpPr>
          <p:cNvPr id="11" name="object 11"/>
          <p:cNvSpPr/>
          <p:nvPr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410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矩阵乘法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7FF55-6F68-49C5-99D0-EFB28E943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pPr lvl="0"/>
            <a:r>
              <a:rPr lang="zh-CN" altLang="zh-CN" dirty="0"/>
              <a:t>向量与向量间的乘法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63A38-DF07-4F3F-BE84-30AB0E1895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5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矩阵乘法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7FF55-6F68-49C5-99D0-EFB28E943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pPr lvl="0"/>
            <a:r>
              <a:rPr lang="zh-CN" altLang="zh-CN" dirty="0"/>
              <a:t>矩阵与向量间的乘法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63A38-DF07-4F3F-BE84-30AB0E1895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矩阵乘法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7FF55-6F68-49C5-99D0-EFB28E943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pPr lvl="0"/>
            <a:r>
              <a:rPr lang="zh-CN" altLang="zh-CN" dirty="0"/>
              <a:t>矩阵与矩阵间的乘法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63A38-DF07-4F3F-BE84-30AB0E1895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69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09F4EF-C1AE-4B19-A798-482177CC46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矩阵的特性和基本运算规则</a:t>
            </a:r>
          </a:p>
        </p:txBody>
      </p:sp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137DF0-EB16-41E0-B4B4-A0A8FBE8FB8E}"/>
              </a:ext>
            </a:extLst>
          </p:cNvPr>
          <p:cNvSpPr txBox="1"/>
          <p:nvPr/>
        </p:nvSpPr>
        <p:spPr>
          <a:xfrm>
            <a:off x="5715000" y="21759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Review of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Algebra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555074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dirty="0"/>
              <a:t>本课概要</a:t>
            </a:r>
          </a:p>
        </p:txBody>
      </p:sp>
    </p:spTree>
    <p:extLst>
      <p:ext uri="{BB962C8B-B14F-4D97-AF65-F5344CB8AC3E}">
        <p14:creationId xmlns:p14="http://schemas.microsoft.com/office/powerpoint/2010/main" val="3621040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矩阵的特性和基本运算规则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7A8ED0-FFF6-4C78-8761-228A0955C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6019800" cy="3012491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单位矩阵、对角矩阵、对称矩阵</a:t>
            </a:r>
            <a:endParaRPr lang="en-US" altLang="zh-CN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矩阵的逆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矩阵的转置、迹运算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范数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线性独立性和秩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8000" y="895350"/>
            <a:ext cx="5867400" cy="41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3520">
              <a:lnSpc>
                <a:spcPct val="120000"/>
              </a:lnSpc>
              <a:buChar char="-"/>
              <a:tabLst>
                <a:tab pos="236854" algn="l"/>
              </a:tabLst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0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矩阵的特性和基本运算规则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7A8ED0-FFF6-4C78-8761-228A0955C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5943600" cy="3012491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正交矩阵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矩阵的范围和零空间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行列式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二次型和半正定矩阵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特征值和特征向量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8000" y="895350"/>
            <a:ext cx="5867400" cy="41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3520">
              <a:lnSpc>
                <a:spcPct val="120000"/>
              </a:lnSpc>
              <a:buChar char="-"/>
              <a:tabLst>
                <a:tab pos="236854" algn="l"/>
              </a:tabLst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065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矩阵的操作和属性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9D129-5E32-4D19-A7A6-B71EDE7A52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A33E8-DFEE-44B3-890A-786C9C9F0A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09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09F4EF-C1AE-4B19-A798-482177CC46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sz="4000" dirty="0"/>
              <a:t> 矩阵的高级计算</a:t>
            </a:r>
          </a:p>
        </p:txBody>
      </p:sp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137DF0-EB16-41E0-B4B4-A0A8FBE8FB8E}"/>
              </a:ext>
            </a:extLst>
          </p:cNvPr>
          <p:cNvSpPr txBox="1"/>
          <p:nvPr/>
        </p:nvSpPr>
        <p:spPr>
          <a:xfrm>
            <a:off x="5715000" y="21759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Review of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Algebra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724150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dirty="0"/>
              <a:t>本课概要</a:t>
            </a:r>
          </a:p>
        </p:txBody>
      </p:sp>
    </p:spTree>
    <p:extLst>
      <p:ext uri="{BB962C8B-B14F-4D97-AF65-F5344CB8AC3E}">
        <p14:creationId xmlns:p14="http://schemas.microsoft.com/office/powerpoint/2010/main" val="4274587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矩阵的高级计算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E243B8-DFE3-40E8-AEDA-8194835FA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2400657"/>
          </a:xfrm>
        </p:spPr>
        <p:txBody>
          <a:bodyPr/>
          <a:lstStyle/>
          <a:p>
            <a:r>
              <a:rPr lang="zh-CN" altLang="en-US" dirty="0"/>
              <a:t>梯度和</a:t>
            </a:r>
            <a:r>
              <a:rPr lang="en-US" altLang="zh-CN" dirty="0"/>
              <a:t>Hessian</a:t>
            </a:r>
            <a:r>
              <a:rPr lang="zh-CN" altLang="en-US" dirty="0"/>
              <a:t>矩阵</a:t>
            </a:r>
          </a:p>
          <a:p>
            <a:r>
              <a:rPr lang="zh-CN" altLang="en-US" dirty="0"/>
              <a:t>最小均方值 </a:t>
            </a:r>
          </a:p>
          <a:p>
            <a:r>
              <a:rPr lang="zh-CN" altLang="en-US" dirty="0"/>
              <a:t>行列式的梯度</a:t>
            </a:r>
          </a:p>
          <a:p>
            <a:r>
              <a:rPr lang="zh-CN" altLang="en-US" dirty="0"/>
              <a:t>基于特征值的优化</a:t>
            </a:r>
          </a:p>
        </p:txBody>
      </p:sp>
      <p:sp>
        <p:nvSpPr>
          <p:cNvPr id="11" name="object 11"/>
          <p:cNvSpPr/>
          <p:nvPr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058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矩阵的高级计算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46CD6-9DF0-4EFC-A8B9-BFA46F2875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7AB38-427D-4DC2-B5B0-A6A6AB2E45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6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409100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409100"/>
                <a:ext cx="2743200" cy="11146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2990267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90267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09F4EF-C1AE-4B19-A798-482177CC46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/>
          <a:p>
            <a:r>
              <a:rPr lang="zh-CN" altLang="en-US" sz="4000" dirty="0"/>
              <a:t>实例：</a:t>
            </a:r>
            <a:r>
              <a:rPr lang="en-US" altLang="zh-CN" dirty="0"/>
              <a:t> PCA</a:t>
            </a:r>
            <a:r>
              <a:rPr lang="zh-CN" altLang="en-US" sz="4000" dirty="0"/>
              <a:t>主成分分析</a:t>
            </a:r>
          </a:p>
        </p:txBody>
      </p:sp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137DF0-EB16-41E0-B4B4-A0A8FBE8FB8E}"/>
              </a:ext>
            </a:extLst>
          </p:cNvPr>
          <p:cNvSpPr txBox="1"/>
          <p:nvPr/>
        </p:nvSpPr>
        <p:spPr>
          <a:xfrm>
            <a:off x="5715000" y="21759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Review of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Algebra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864703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dirty="0"/>
              <a:t>本课概要</a:t>
            </a:r>
          </a:p>
        </p:txBody>
      </p:sp>
    </p:spTree>
    <p:extLst>
      <p:ext uri="{BB962C8B-B14F-4D97-AF65-F5344CB8AC3E}">
        <p14:creationId xmlns:p14="http://schemas.microsoft.com/office/powerpoint/2010/main" val="4202301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 PCA</a:t>
            </a:r>
            <a:r>
              <a:rPr lang="zh-CN" altLang="en-US" dirty="0"/>
              <a:t>主成分分析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31CE2F-89A7-423D-97FD-07910E130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object 11"/>
          <p:cNvSpPr/>
          <p:nvPr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706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 PCA</a:t>
            </a:r>
            <a:r>
              <a:rPr lang="zh-CN" altLang="en-US" dirty="0"/>
              <a:t>主成分分析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7625B-C5C4-49D5-BA17-BD240E716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01430-B760-4220-AC7C-AA3F6307B5E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56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课程学习建议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B149D-DFA4-450B-B439-AAD129D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D1ED0-95A7-4400-A1F3-F888E01212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77108"/>
          </a:xfrm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643751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0D5F-BEF5-4502-8CD4-1DEA1678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9E1AA-5AB9-4542-8E75-555511710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91953-3DE7-4D36-A1E8-CDBD8D7392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60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本章概要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1995CF-C475-4826-8325-B792726A1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24006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矩阵间的乘法运算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矩阵的特性和基本运算规则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矩阵微积分</a:t>
            </a:r>
          </a:p>
        </p:txBody>
      </p:sp>
      <p:sp>
        <p:nvSpPr>
          <p:cNvPr id="11" name="object 11"/>
          <p:cNvSpPr/>
          <p:nvPr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09F4EF-C1AE-4B19-A798-482177CC46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sz="4000" dirty="0"/>
              <a:t> 矩阵的基本概念</a:t>
            </a:r>
          </a:p>
        </p:txBody>
      </p:sp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线性代数回顾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137DF0-EB16-41E0-B4B4-A0A8FBE8FB8E}"/>
              </a:ext>
            </a:extLst>
          </p:cNvPr>
          <p:cNvSpPr txBox="1"/>
          <p:nvPr/>
        </p:nvSpPr>
        <p:spPr>
          <a:xfrm>
            <a:off x="5715000" y="21759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Review of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Algebra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0030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矩阵的基本概念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8E4319-82B7-4BCC-8A97-2D34FB1747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504950"/>
            <a:ext cx="4724400" cy="1723549"/>
          </a:xfrm>
        </p:spPr>
        <p:txBody>
          <a:bodyPr/>
          <a:lstStyle/>
          <a:p>
            <a:r>
              <a:rPr lang="zh-CN" altLang="en-US" dirty="0"/>
              <a:t>矩阵的基本符号</a:t>
            </a:r>
          </a:p>
          <a:p>
            <a:r>
              <a:rPr lang="zh-CN" altLang="en-US" dirty="0"/>
              <a:t>标量、向量、矩阵和张量</a:t>
            </a:r>
          </a:p>
          <a:p>
            <a:r>
              <a:rPr lang="zh-CN" altLang="en-US" dirty="0"/>
              <a:t>矩阵加法运算</a:t>
            </a:r>
          </a:p>
        </p:txBody>
      </p:sp>
      <p:sp>
        <p:nvSpPr>
          <p:cNvPr id="11" name="object 11"/>
          <p:cNvSpPr/>
          <p:nvPr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56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2430</Words>
  <Application>Microsoft Office PowerPoint</Application>
  <PresentationFormat>全屏显示(16:9)</PresentationFormat>
  <Paragraphs>243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线性代数回顾</vt:lpstr>
      <vt:lpstr>PowerPoint 演示文稿</vt:lpstr>
      <vt:lpstr>第1章 线性代数回顾</vt:lpstr>
      <vt:lpstr>第1章 线性代数回顾</vt:lpstr>
      <vt:lpstr>第1章 线性代数回顾</vt:lpstr>
      <vt:lpstr>PowerPoint 演示文稿</vt:lpstr>
      <vt:lpstr>第1章 线性代数回顾</vt:lpstr>
      <vt:lpstr>第1章 线性代数回顾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1. 矩阵的基本概念</vt:lpstr>
      <vt:lpstr>第1章 线性代数回顾</vt:lpstr>
      <vt:lpstr>2. 矩阵乘法</vt:lpstr>
      <vt:lpstr>PowerPoint 演示文稿</vt:lpstr>
      <vt:lpstr>2. 矩阵乘法</vt:lpstr>
      <vt:lpstr>2. 矩阵乘法</vt:lpstr>
      <vt:lpstr>2. 矩阵乘法</vt:lpstr>
      <vt:lpstr>2. 矩阵乘法</vt:lpstr>
      <vt:lpstr>第1章 线性代数回顾</vt:lpstr>
      <vt:lpstr>PowerPoint 演示文稿</vt:lpstr>
      <vt:lpstr>3. 矩阵的特性和基本运算规则1</vt:lpstr>
      <vt:lpstr>3. 矩阵的特性和基本运算规则2</vt:lpstr>
      <vt:lpstr>3. 矩阵的操作和属性</vt:lpstr>
      <vt:lpstr>第1章 线性代数回顾</vt:lpstr>
      <vt:lpstr>PowerPoint 演示文稿</vt:lpstr>
      <vt:lpstr>4. 矩阵的高级计算</vt:lpstr>
      <vt:lpstr>4. 矩阵的高级计算</vt:lpstr>
      <vt:lpstr>第1章 线性代数回顾</vt:lpstr>
      <vt:lpstr>PowerPoint 演示文稿</vt:lpstr>
      <vt:lpstr>实例： PCA主成分分析</vt:lpstr>
      <vt:lpstr>实例： PCA主成分分析</vt:lpstr>
      <vt:lpstr>PowerPoint 演示文稿</vt:lpstr>
      <vt:lpstr>第1章 线性代数回顾</vt:lpstr>
      <vt:lpstr>课堂练习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453</cp:revision>
  <dcterms:created xsi:type="dcterms:W3CDTF">2019-02-13T06:30:20Z</dcterms:created>
  <dcterms:modified xsi:type="dcterms:W3CDTF">2020-02-22T14:33:57Z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