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1" r:id="rId2"/>
    <p:sldId id="371" r:id="rId3"/>
    <p:sldId id="372" r:id="rId4"/>
    <p:sldId id="315" r:id="rId5"/>
    <p:sldId id="413" r:id="rId6"/>
    <p:sldId id="415" r:id="rId7"/>
    <p:sldId id="416" r:id="rId8"/>
    <p:sldId id="373" r:id="rId9"/>
    <p:sldId id="414" r:id="rId10"/>
    <p:sldId id="374" r:id="rId11"/>
    <p:sldId id="380" r:id="rId12"/>
    <p:sldId id="375" r:id="rId13"/>
    <p:sldId id="381" r:id="rId14"/>
    <p:sldId id="383" r:id="rId15"/>
    <p:sldId id="384" r:id="rId16"/>
    <p:sldId id="385" r:id="rId17"/>
    <p:sldId id="386" r:id="rId18"/>
    <p:sldId id="376" r:id="rId19"/>
    <p:sldId id="387" r:id="rId20"/>
    <p:sldId id="388" r:id="rId21"/>
    <p:sldId id="389" r:id="rId22"/>
    <p:sldId id="377" r:id="rId23"/>
    <p:sldId id="390" r:id="rId24"/>
    <p:sldId id="391" r:id="rId25"/>
    <p:sldId id="392" r:id="rId26"/>
    <p:sldId id="393" r:id="rId27"/>
    <p:sldId id="394" r:id="rId28"/>
    <p:sldId id="378" r:id="rId29"/>
    <p:sldId id="395" r:id="rId30"/>
    <p:sldId id="396" r:id="rId31"/>
    <p:sldId id="397" r:id="rId32"/>
    <p:sldId id="398" r:id="rId33"/>
    <p:sldId id="399" r:id="rId34"/>
    <p:sldId id="400" r:id="rId35"/>
    <p:sldId id="402" r:id="rId36"/>
    <p:sldId id="403" r:id="rId37"/>
    <p:sldId id="407" r:id="rId38"/>
    <p:sldId id="406" r:id="rId39"/>
    <p:sldId id="404" r:id="rId40"/>
    <p:sldId id="408" r:id="rId41"/>
    <p:sldId id="405" r:id="rId42"/>
    <p:sldId id="379" r:id="rId43"/>
    <p:sldId id="409" r:id="rId44"/>
    <p:sldId id="410" r:id="rId45"/>
    <p:sldId id="411" r:id="rId46"/>
    <p:sldId id="342" r:id="rId47"/>
  </p:sldIdLst>
  <p:sldSz cx="6858000" cy="5143500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7311" autoAdjust="0"/>
  </p:normalViewPr>
  <p:slideViewPr>
    <p:cSldViewPr>
      <p:cViewPr varScale="1">
        <p:scale>
          <a:sx n="103" d="100"/>
          <a:sy n="103" d="100"/>
        </p:scale>
        <p:origin x="114" y="426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696040" y="2890466"/>
            <a:ext cx="5465921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181350"/>
            <a:ext cx="6858000" cy="70981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2318111"/>
            <a:ext cx="6858000" cy="461665"/>
          </a:xfrm>
        </p:spPr>
        <p:txBody>
          <a:bodyPr/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6800" y="4729253"/>
            <a:ext cx="887254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3911" y="4729253"/>
            <a:ext cx="1045992" cy="273126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620684" y="4095750"/>
            <a:ext cx="750915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20"/>
            <a:ext cx="6858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6401943" y="3486150"/>
            <a:ext cx="398907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620684" y="2114550"/>
            <a:ext cx="1051573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5"/>
            <a:ext cx="3543300" cy="945900"/>
          </a:xfrm>
        </p:spPr>
        <p:txBody>
          <a:bodyPr/>
          <a:lstStyle>
            <a:lvl1pPr marL="257175" indent="-257175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 anchor="ctr"/>
          <a:lstStyle>
            <a:lvl1pPr algn="ctr">
              <a:defRPr sz="2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65910" y="978316"/>
            <a:ext cx="372618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 lIns="252000" rIns="252000" anchor="ctr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258633" y="2032508"/>
            <a:ext cx="4340543" cy="3359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235869" algn="l"/>
                <a:tab pos="2462213" algn="l"/>
              </a:tabLst>
            </a:pPr>
            <a:r>
              <a:rPr sz="21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258633" y="3028950"/>
            <a:ext cx="3298127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050" b="1" spc="-4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62281"/>
            <a:ext cx="68580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19" y="1636522"/>
            <a:ext cx="56435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6858000" cy="144000"/>
          </a:xfrm>
          <a:prstGeom prst="rect">
            <a:avLst/>
          </a:prstGeom>
          <a:solidFill>
            <a:schemeClr val="tx1"/>
          </a:solidFill>
        </p:spPr>
        <p:txBody>
          <a:bodyPr vert="horz" lIns="20250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5018624"/>
            <a:ext cx="3446736" cy="124876"/>
          </a:xfrm>
          <a:prstGeom prst="rect">
            <a:avLst/>
          </a:prstGeom>
          <a:solidFill>
            <a:schemeClr val="tx1"/>
          </a:solidFill>
        </p:spPr>
        <p:txBody>
          <a:bodyPr vert="horz" lIns="10125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80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46736" y="5020483"/>
            <a:ext cx="3411265" cy="123111"/>
          </a:xfrm>
          <a:prstGeom prst="rect">
            <a:avLst/>
          </a:prstGeom>
          <a:solidFill>
            <a:srgbClr val="FF0000"/>
          </a:solidFill>
        </p:spPr>
        <p:txBody>
          <a:bodyPr wrap="square" lIns="101250" tIns="0" rIns="101250" bIns="0" rtlCol="0">
            <a:spAutoFit/>
          </a:bodyPr>
          <a:lstStyle/>
          <a:p>
            <a:r>
              <a:rPr lang="en-US" altLang="zh-CN" sz="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8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8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F%B9/3545130" TargetMode="External"/><Relationship Id="rId2" Type="http://schemas.openxmlformats.org/officeDocument/2006/relationships/hyperlink" Target="https://baike.baidu.com/item/%E7%A9%BA%E9%97%B4%E7%9B%B4%E8%A7%92%E5%9D%90%E6%A0%87%E7%B3%BB/10743618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90750"/>
            <a:ext cx="6858000" cy="492443"/>
          </a:xfrm>
        </p:spPr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/>
              <a:t>02</a:t>
            </a:r>
            <a:r>
              <a:rPr lang="zh-CN" altLang="en-US" sz="3200" dirty="0"/>
              <a:t>讲</a:t>
            </a:r>
            <a:r>
              <a:rPr lang="en-US" altLang="zh-CN" sz="3200" dirty="0"/>
              <a:t> </a:t>
            </a:r>
            <a:r>
              <a:rPr lang="zh-CN" altLang="en-US" sz="3200" dirty="0"/>
              <a:t>描述空间的工具 </a:t>
            </a:r>
            <a:r>
              <a:rPr lang="en-US" altLang="zh-CN" sz="3200" dirty="0"/>
              <a:t>— </a:t>
            </a:r>
            <a:r>
              <a:rPr lang="zh-CN" altLang="en-US" sz="3200" dirty="0"/>
              <a:t>向量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</p:spTree>
    <p:extLst>
      <p:ext uri="{BB962C8B-B14F-4D97-AF65-F5344CB8AC3E}">
        <p14:creationId xmlns:p14="http://schemas.microsoft.com/office/powerpoint/2010/main" val="166725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9991B-AC51-4E8D-BCDE-2FC996D0EB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3514259"/>
          </a:xfrm>
        </p:spPr>
        <p:txBody>
          <a:bodyPr/>
          <a:lstStyle/>
          <a:p>
            <a:r>
              <a:rPr lang="zh-CN" altLang="en-US" dirty="0"/>
              <a:t>        </a:t>
            </a:r>
            <a:r>
              <a:rPr lang="zh-CN" altLang="en-US" b="0" dirty="0"/>
              <a:t>在</a:t>
            </a:r>
            <a:r>
              <a:rPr lang="en-US" altLang="zh-CN" b="0" dirty="0"/>
              <a:t>Python</a:t>
            </a:r>
            <a:r>
              <a:rPr lang="zh-CN" altLang="en-US" b="0" dirty="0"/>
              <a:t>中，最重要，也是最常用的一个库就是</a:t>
            </a:r>
            <a:r>
              <a:rPr lang="zh-CN" altLang="en-US" b="0" dirty="0">
                <a:solidFill>
                  <a:srgbClr val="0000FF"/>
                </a:solidFill>
              </a:rPr>
              <a:t>数学计算库</a:t>
            </a:r>
            <a:r>
              <a:rPr lang="zh-CN" altLang="en-US" b="0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Numpy</a:t>
            </a:r>
            <a:r>
              <a:rPr lang="zh-CN" altLang="en-US" b="0" dirty="0"/>
              <a:t>，它也是本门课中最主要的</a:t>
            </a:r>
            <a:r>
              <a:rPr lang="en-US" altLang="zh-CN" b="0" dirty="0"/>
              <a:t>python</a:t>
            </a:r>
            <a:r>
              <a:rPr lang="zh-CN" altLang="en-US" b="0" dirty="0"/>
              <a:t>工具包。下面我们将使用</a:t>
            </a:r>
            <a:r>
              <a:rPr lang="en-US" altLang="zh-CN" b="0" dirty="0" err="1"/>
              <a:t>numpy</a:t>
            </a:r>
            <a:r>
              <a:rPr lang="zh-CN" altLang="en-US" b="0" dirty="0"/>
              <a:t>库来实现</a:t>
            </a:r>
            <a:r>
              <a:rPr lang="zh-CN" altLang="en-US" b="1" dirty="0"/>
              <a:t>数组</a:t>
            </a:r>
            <a:r>
              <a:rPr lang="en-US" altLang="zh-CN" b="1" dirty="0"/>
              <a:t>(</a:t>
            </a:r>
            <a:r>
              <a:rPr lang="zh-CN" altLang="en-US" b="1" dirty="0"/>
              <a:t>向量、矩阵</a:t>
            </a:r>
            <a:r>
              <a:rPr lang="en-US" altLang="zh-CN" b="1" dirty="0"/>
              <a:t>)</a:t>
            </a:r>
            <a:r>
              <a:rPr lang="zh-CN" altLang="en-US" b="0" dirty="0"/>
              <a:t>的创建。</a:t>
            </a:r>
            <a:endParaRPr lang="en-US" altLang="zh-CN" b="0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创建</a:t>
            </a:r>
            <a:r>
              <a:rPr lang="en-US" altLang="zh-CN" b="0" dirty="0" err="1"/>
              <a:t>numpy</a:t>
            </a:r>
            <a:r>
              <a:rPr lang="zh-CN" altLang="en-US" b="0" dirty="0"/>
              <a:t>数组（向量）</a:t>
            </a: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获取变量数据类型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7DA23D-8C20-4F95-B9EB-2F813F0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7D43D-54AA-4858-BF8D-282FEF7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9086"/>
          <a:stretch/>
        </p:blipFill>
        <p:spPr>
          <a:xfrm>
            <a:off x="914400" y="2419350"/>
            <a:ext cx="3199943" cy="1142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602C7-5C4B-4D05-A098-6104F127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/>
          <a:stretch/>
        </p:blipFill>
        <p:spPr>
          <a:xfrm>
            <a:off x="990600" y="3969836"/>
            <a:ext cx="1981200" cy="7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18395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D7F53F-D87E-4341-837A-5E1D8699A0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2083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在机器学习及大多数计算机任务中，都会以</a:t>
            </a:r>
            <a:r>
              <a:rPr lang="zh-CN" altLang="en-US" dirty="0">
                <a:solidFill>
                  <a:srgbClr val="FF0000"/>
                </a:solidFill>
              </a:rPr>
              <a:t>列向量</a:t>
            </a:r>
            <a:r>
              <a:rPr lang="zh-CN" altLang="en-US" dirty="0"/>
              <a:t>的方式对数据进行处理，而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默认生成的是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行向量</a:t>
            </a:r>
            <a:r>
              <a:rPr lang="zh-CN" altLang="en-US" dirty="0"/>
              <a:t>。所以，需要事先进行转换。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最容易也是最直接的方法：</a:t>
            </a:r>
            <a:r>
              <a:rPr lang="zh-CN" altLang="en-US" b="1" dirty="0"/>
              <a:t>矩阵转置（</a:t>
            </a:r>
            <a:r>
              <a:rPr lang="en-US" altLang="zh-CN" b="1" dirty="0"/>
              <a:t>Transpose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10EFE-DC51-46EE-88BD-33B8B3E6D46C}"/>
              </a:ext>
            </a:extLst>
          </p:cNvPr>
          <p:cNvSpPr/>
          <p:nvPr/>
        </p:nvSpPr>
        <p:spPr>
          <a:xfrm>
            <a:off x="381000" y="3145132"/>
            <a:ext cx="2743200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      值得注意的是，在计算机的存储意识中，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/>
              <a:t>是一维的量，它只在一个维度上具有值。因此，无法进行转置。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F3387-6ABE-4306-851E-D913A237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/>
          <a:stretch/>
        </p:blipFill>
        <p:spPr>
          <a:xfrm>
            <a:off x="3657600" y="2599330"/>
            <a:ext cx="2590800" cy="2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如何处理呢？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7834CF-38BB-40CC-888B-A0E2782B563C}"/>
              </a:ext>
            </a:extLst>
          </p:cNvPr>
          <p:cNvSpPr/>
          <p:nvPr/>
        </p:nvSpPr>
        <p:spPr>
          <a:xfrm>
            <a:off x="1219200" y="1276350"/>
            <a:ext cx="1371600" cy="3926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一维向量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E2AC6A-0DA1-4774-A6AA-770326BFBDB5}"/>
              </a:ext>
            </a:extLst>
          </p:cNvPr>
          <p:cNvSpPr/>
          <p:nvPr/>
        </p:nvSpPr>
        <p:spPr>
          <a:xfrm>
            <a:off x="4114800" y="1276350"/>
            <a:ext cx="1371600" cy="3926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二维矩阵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AEE0E6-C449-454C-838B-B419003E3D23}"/>
              </a:ext>
            </a:extLst>
          </p:cNvPr>
          <p:cNvSpPr/>
          <p:nvPr/>
        </p:nvSpPr>
        <p:spPr>
          <a:xfrm>
            <a:off x="3053482" y="1358384"/>
            <a:ext cx="609600" cy="2286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 bwMode="auto">
              <a:xfrm>
                <a:off x="1" y="1815624"/>
                <a:ext cx="6781800" cy="31315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587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来表示一个数据时，可以表示为: 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𝑎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,...,𝑎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此时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𝑎</a:t>
                </a:r>
                <a:r>
                  <a:rPr lang="en-US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是一个维度为 1，长度为 𝑛 的数据（向量）;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矩阵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来表示这个向量时，则可以表示为: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+mj-ea"/>
                        <a:ea typeface="+mj-ea"/>
                      </a:rPr>
                      <m:t>A</m:t>
                    </m:r>
                    <m:r>
                      <a:rPr lang="en-US" altLang="zh-CN" sz="1600" i="1" baseline="-25000">
                        <a:latin typeface="+mj-ea"/>
                        <a:ea typeface="+mj-ea"/>
                      </a:rPr>
                      <m:t>2 </m:t>
                    </m:r>
                  </m:oMath>
                </a14:m>
                <a:r>
                  <a:rPr lang="zh-CN" altLang="zh-CN" sz="1600" dirty="0">
                    <a:latin typeface="+mj-ea"/>
                    <a:ea typeface="+mj-ea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,...,𝑎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此时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+mj-ea"/>
                        <a:ea typeface="+mj-ea"/>
                      </a:rPr>
                      <m:t>𝐴</m:t>
                    </m:r>
                    <m:r>
                      <a:rPr lang="en-US" altLang="zh-CN" sz="1600" i="1" baseline="-25000">
                        <a:latin typeface="+mj-ea"/>
                        <a:ea typeface="+mj-ea"/>
                      </a:rPr>
                      <m:t>2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 是一个维度为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的数据（矩阵），第一个维度长度为 1，第二个维度长度为 𝑛，我们也可以将这样的矩阵理解为一个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，一行n列，形态为：1×𝑛 (1, 4)。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在转换为二维矩阵后，就可以通过矩阵的转置实现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向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列向量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的转换，此时的数据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+mj-ea"/>
                        <a:ea typeface="+mj-ea"/>
                      </a:rPr>
                      <m:t>𝐴</m:t>
                    </m:r>
                    <m:r>
                      <a:rPr lang="en-US" altLang="zh-CN" sz="1600" i="1" baseline="-25000">
                        <a:latin typeface="+mj-ea"/>
                        <a:ea typeface="+mj-ea"/>
                      </a:rPr>
                      <m:t>2</m:t>
                    </m:r>
                  </m:oMath>
                </a14:m>
                <a:r>
                  <a:rPr lang="zh-CN" altLang="zh-CN" sz="1600" dirty="0">
                    <a:latin typeface="+mj-ea"/>
                    <a:ea typeface="+mj-ea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 将转变为一个列向量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+mj-ea"/>
                        <a:ea typeface="+mj-ea"/>
                      </a:rPr>
                      <m:t>𝐵</m:t>
                    </m:r>
                    <m:r>
                      <a:rPr lang="en-US" altLang="zh-CN" sz="1600" i="1" baseline="-25000">
                        <a:latin typeface="+mj-ea"/>
                        <a:ea typeface="+mj-ea"/>
                      </a:rPr>
                      <m:t>2 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，</a:t>
                </a:r>
                <a:r>
                  <a:rPr kumimoji="0" lang="zh-CN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行一列，形态为：𝑛×1 (4, 1) ，表示为: 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+mj-ea"/>
                        <a:ea typeface="+mj-ea"/>
                      </a:rPr>
                      <m:t>𝐴</m:t>
                    </m:r>
                    <m:r>
                      <a:rPr lang="en-US" altLang="zh-CN" sz="1600" b="0" i="1" baseline="-25000" smtClean="0">
                        <a:latin typeface="+mj-ea"/>
                        <a:ea typeface="+mj-ea"/>
                      </a:rPr>
                      <m:t>3</m:t>
                    </m:r>
                    <m:r>
                      <a:rPr lang="en-US" altLang="zh-CN" sz="1600" i="1" baseline="-25000">
                        <a:latin typeface="+mj-ea"/>
                        <a:ea typeface="+mj-ea"/>
                      </a:rPr>
                      <m:t>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11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;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21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...;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𝑛1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。</a:t>
                </a:r>
              </a:p>
            </p:txBody>
          </p:sp>
        </mc:Choice>
        <mc:Fallback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 bwMode="auto">
              <a:xfrm>
                <a:off x="1" y="1815624"/>
                <a:ext cx="6781800" cy="3131512"/>
              </a:xfrm>
              <a:prstGeom prst="rect">
                <a:avLst/>
              </a:prstGeom>
              <a:blipFill>
                <a:blip r:embed="rId2"/>
                <a:stretch>
                  <a:fillRect l="-359" r="-35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使用二维矩阵进行转换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B068C-D3CA-4B91-8829-2BA26DE59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70"/>
          <a:stretch/>
        </p:blipFill>
        <p:spPr>
          <a:xfrm>
            <a:off x="152400" y="1170688"/>
            <a:ext cx="5803357" cy="203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7E9364-C762-48D6-BD77-51D8D523F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23" r="68487" b="22647"/>
          <a:stretch/>
        </p:blipFill>
        <p:spPr>
          <a:xfrm>
            <a:off x="4107363" y="1318733"/>
            <a:ext cx="1828800" cy="2038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D29081-3A5C-421E-BC7F-BC4C2660B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37"/>
          <a:stretch/>
        </p:blipFill>
        <p:spPr>
          <a:xfrm>
            <a:off x="152400" y="3382262"/>
            <a:ext cx="580335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047822"/>
                <a:ext cx="6858000" cy="356542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1800" dirty="0"/>
                  <a:t>原始的一维向量</a:t>
                </a:r>
                <a:r>
                  <a:rPr lang="zh-CN" altLang="zh-CN" sz="1800" b="1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𝑎</a:t>
                </a:r>
                <a:r>
                  <a:rPr lang="zh-CN" altLang="zh-CN" sz="1800" dirty="0"/>
                  <a:t>和经过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.transpose()</a:t>
                </a:r>
                <a:r>
                  <a:rPr lang="zh-CN" altLang="en-US" sz="1800" dirty="0"/>
                  <a:t>或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 </a:t>
                </a:r>
                <a:r>
                  <a:rPr lang="zh-CN" altLang="zh-CN" sz="1800" dirty="0"/>
                  <a:t>转换后的向量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zh-CN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zh-CN" sz="1800" dirty="0"/>
                  <a:t>，都呈现为相同的形态 (4, 1)，并且值也完全相同。这说明在Python中，转置在</a:t>
                </a:r>
                <a:r>
                  <a:rPr lang="zh-CN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向量</a:t>
                </a:r>
                <a:r>
                  <a:rPr lang="zh-CN" altLang="zh-CN" sz="1800" dirty="0"/>
                  <a:t>上是无效的。</a:t>
                </a:r>
                <a:endParaRPr lang="en-US" altLang="zh-CN" sz="18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当我们使用</a:t>
                </a:r>
                <a:r>
                  <a:rPr lang="zh-CN" altLang="en-US" sz="1800" b="1" dirty="0"/>
                  <a:t>二维矩阵</a:t>
                </a:r>
                <a:r>
                  <a:rPr lang="zh-CN" altLang="en-US" sz="1800" dirty="0"/>
                  <a:t>进行转换时，新生成的矩阵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800" dirty="0"/>
                  <a:t>是一个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1×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 </a:t>
                </a:r>
                <a:r>
                  <a:rPr lang="zh-CN" altLang="en-US" sz="1800" dirty="0"/>
                  <a:t>的二维矩阵，当经过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.transpose() </a:t>
                </a:r>
                <a:r>
                  <a:rPr lang="zh-CN" altLang="en-US" sz="1800" dirty="0"/>
                  <a:t>和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 </a:t>
                </a:r>
                <a:r>
                  <a:rPr lang="zh-CN" altLang="en-US" sz="1800" dirty="0"/>
                  <a:t>转换后，两个矩阵都变成了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×1</a:t>
                </a:r>
                <a:r>
                  <a:rPr lang="zh-CN" altLang="en-US" sz="1800" dirty="0"/>
                  <a:t>的矩阵。这说明，原来以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行向量</a:t>
                </a:r>
                <a:r>
                  <a:rPr lang="zh-CN" altLang="en-US" sz="1800" dirty="0"/>
                  <a:t>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(1, 4)</a:t>
                </a:r>
                <a:r>
                  <a:rPr lang="zh-CN" altLang="en-US" sz="1800" dirty="0"/>
                  <a:t>；已经转换为以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1800" dirty="0"/>
                  <a:t>了，形态为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(4, 1)</a:t>
                </a:r>
                <a:r>
                  <a:rPr lang="zh-CN" altLang="en-US" sz="1800" dirty="0"/>
                  <a:t>。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5654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3906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8066F8-4C61-4505-90E5-9493C099A11F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047822"/>
            <a:ext cx="6858000" cy="2318932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dirty="0"/>
              <a:t>        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0000FF"/>
                </a:solidFill>
              </a:rPr>
              <a:t>一维向量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二维矩阵</a:t>
            </a:r>
            <a:r>
              <a:rPr lang="zh-CN" altLang="en-US" sz="1800" dirty="0"/>
              <a:t>的表示非常容易转换，只需要增加一层</a:t>
            </a:r>
            <a:r>
              <a:rPr lang="zh-CN" altLang="en-US" sz="1800" dirty="0">
                <a:solidFill>
                  <a:srgbClr val="FF0000"/>
                </a:solidFill>
              </a:rPr>
              <a:t>中括号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en-US" altLang="zh-CN" sz="1800" b="1" dirty="0">
                <a:solidFill>
                  <a:srgbClr val="FF0000"/>
                </a:solidFill>
              </a:rPr>
              <a:t>[ ]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zh-CN" altLang="en-US" sz="1800" dirty="0"/>
              <a:t>就可以实现从</a:t>
            </a:r>
            <a:r>
              <a:rPr lang="zh-CN" altLang="en-US" sz="1800" dirty="0">
                <a:solidFill>
                  <a:srgbClr val="00B050"/>
                </a:solidFill>
              </a:rPr>
              <a:t>一维</a:t>
            </a:r>
            <a:r>
              <a:rPr lang="zh-CN" altLang="en-US" sz="1800" dirty="0"/>
              <a:t>到</a:t>
            </a:r>
            <a:r>
              <a:rPr lang="zh-CN" altLang="en-US" sz="1800" dirty="0">
                <a:solidFill>
                  <a:srgbClr val="00B050"/>
                </a:solidFill>
              </a:rPr>
              <a:t>二维</a:t>
            </a:r>
            <a:r>
              <a:rPr lang="zh-CN" altLang="en-US" sz="1800" dirty="0"/>
              <a:t>的转换。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相似地，</a:t>
            </a:r>
            <a:r>
              <a:rPr lang="zh-CN" altLang="en-US" sz="1800" dirty="0">
                <a:solidFill>
                  <a:srgbClr val="0000FF"/>
                </a:solidFill>
              </a:rPr>
              <a:t>三维矩阵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三层中括号</a:t>
            </a:r>
            <a:r>
              <a:rPr lang="zh-CN" altLang="en-US" sz="1800" dirty="0"/>
              <a:t>表示，</a:t>
            </a:r>
            <a:r>
              <a:rPr lang="en-US" altLang="zh-CN" sz="1800" i="1" dirty="0">
                <a:solidFill>
                  <a:srgbClr val="0000FF"/>
                </a:solidFill>
              </a:rPr>
              <a:t>n </a:t>
            </a:r>
            <a:r>
              <a:rPr lang="zh-CN" altLang="en-US" sz="1800" dirty="0">
                <a:solidFill>
                  <a:srgbClr val="0000FF"/>
                </a:solidFill>
              </a:rPr>
              <a:t>维矩阵</a:t>
            </a:r>
            <a:r>
              <a:rPr lang="zh-CN" altLang="en-US" sz="1800" dirty="0"/>
              <a:t>使用 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层中括号</a:t>
            </a:r>
            <a:r>
              <a:rPr lang="zh-CN" altLang="en-US" sz="1800" dirty="0"/>
              <a:t>表示。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下面给出一维向量和二维向量的表示。</a:t>
            </a:r>
            <a:endParaRPr lang="zh-CN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6D050-DB30-4901-964C-3ABA9846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3" y="3486150"/>
            <a:ext cx="4533333" cy="885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2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</p:spTree>
    <p:extLst>
      <p:ext uri="{BB962C8B-B14F-4D97-AF65-F5344CB8AC3E}">
        <p14:creationId xmlns:p14="http://schemas.microsoft.com/office/powerpoint/2010/main" val="134251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</p:spPr>
            <p:txBody>
              <a:bodyPr/>
              <a:lstStyle/>
              <a:p>
                <a:r>
                  <a:rPr lang="zh-CN" altLang="en-US" dirty="0"/>
                  <a:t>       要进行</a:t>
                </a:r>
                <a:r>
                  <a:rPr lang="zh-CN" altLang="en-US" b="1" dirty="0"/>
                  <a:t>矩阵相加</a:t>
                </a:r>
                <a:r>
                  <a:rPr lang="zh-CN" altLang="en-US" dirty="0"/>
                  <a:t>，前提是两个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dirty="0"/>
                  <a:t>具有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相同的形态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。矩阵的加法可以理解为两个矩阵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对应元素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相加</a:t>
                </a:r>
                <a:r>
                  <a:rPr lang="zh-CN" altLang="en-US" dirty="0"/>
                  <a:t>（按位相加），生成的结果矩阵维度保持不变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(A+B).shape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      给定两个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</a:t>
                </a:r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，它们之间的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加法运算规则</a:t>
                </a:r>
                <a:r>
                  <a:rPr lang="zh-CN" altLang="en-US" dirty="0"/>
                  <a:t>可以表示为：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995A9-947C-40AB-85D9-F9A74E4E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85" y="2952750"/>
            <a:ext cx="3014429" cy="19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FF5EF-6516-46FC-9FBA-4E84A9707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4"/>
            <a:ext cx="3543300" cy="3197495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  <a:endParaRPr lang="en-US" altLang="zh-CN" dirty="0"/>
          </a:p>
          <a:p>
            <a:r>
              <a:rPr lang="zh-CN" altLang="en-US" dirty="0"/>
              <a:t>列向量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语言描述向量</a:t>
            </a:r>
            <a:endParaRPr lang="en-US" altLang="zh-CN" dirty="0"/>
          </a:p>
          <a:p>
            <a:r>
              <a:rPr lang="zh-CN" altLang="en-US" dirty="0"/>
              <a:t>向量的加法和数乘</a:t>
            </a:r>
            <a:endParaRPr lang="en-US" altLang="zh-CN" dirty="0"/>
          </a:p>
          <a:p>
            <a:r>
              <a:rPr lang="zh-CN" altLang="en-US" dirty="0"/>
              <a:t>向量间的乘法</a:t>
            </a:r>
            <a:endParaRPr lang="en-US" altLang="zh-CN" dirty="0"/>
          </a:p>
          <a:p>
            <a:r>
              <a:rPr lang="zh-CN" altLang="en-US" dirty="0"/>
              <a:t>向量的线性组合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AEDC6-1FED-43CF-9434-EA8158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40023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639B2-86B5-46C8-B25C-1F8ABCBF49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按照运算规则可以表示为：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11A844-0757-4B00-802E-FB4EEA56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2868"/>
            <a:ext cx="3919210" cy="14937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2CD142F-97DD-4DF8-8ACA-6263531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83777"/>
            <a:ext cx="4809734" cy="1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D4DE7-5198-4D34-B841-95EE0590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5895"/>
            <a:ext cx="5943600" cy="1858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DA5FD-11AC-4633-9F73-4CC551B6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8891"/>
            <a:ext cx="1152381" cy="1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619E0-63B3-4E42-9576-B34DF4CC0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51"/>
          <a:stretch/>
        </p:blipFill>
        <p:spPr>
          <a:xfrm>
            <a:off x="2209800" y="3064727"/>
            <a:ext cx="1238095" cy="14141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4916B8-CEF1-4D7B-A4D4-29E9C147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988600"/>
            <a:ext cx="1542857" cy="140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2BF148-D775-40B3-B776-E857AFC3B05B}"/>
              </a:ext>
            </a:extLst>
          </p:cNvPr>
          <p:cNvSpPr/>
          <p:nvPr/>
        </p:nvSpPr>
        <p:spPr>
          <a:xfrm>
            <a:off x="3962400" y="3409891"/>
            <a:ext cx="457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2013BF-7479-4254-80D7-98A254600202}"/>
              </a:ext>
            </a:extLst>
          </p:cNvPr>
          <p:cNvSpPr txBox="1"/>
          <p:nvPr/>
        </p:nvSpPr>
        <p:spPr>
          <a:xfrm>
            <a:off x="457200" y="4386869"/>
            <a:ext cx="6191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对于形态为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1×n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单行矩阵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相加</a:t>
            </a:r>
            <a:r>
              <a:rPr lang="zh-CN" altLang="en-US" dirty="0"/>
              <a:t>，也遵循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按位相加</a:t>
            </a:r>
            <a:r>
              <a:rPr lang="zh-CN" altLang="en-US" dirty="0"/>
              <a:t>的原则。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198E1-7A50-4A8C-BBBE-16EFFD901674}"/>
              </a:ext>
            </a:extLst>
          </p:cNvPr>
          <p:cNvSpPr txBox="1"/>
          <p:nvPr/>
        </p:nvSpPr>
        <p:spPr>
          <a:xfrm>
            <a:off x="3964259" y="1242865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注意已经转换为二维数组形式</a:t>
            </a:r>
          </a:p>
        </p:txBody>
      </p:sp>
    </p:spTree>
    <p:extLst>
      <p:ext uri="{BB962C8B-B14F-4D97-AF65-F5344CB8AC3E}">
        <p14:creationId xmlns:p14="http://schemas.microsoft.com/office/powerpoint/2010/main" val="3542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93293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数乘的概念和特性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333A-7030-42D1-8857-3CB7039C98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452704"/>
          </a:xfrm>
        </p:spPr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数乘</a:t>
            </a:r>
            <a:r>
              <a:rPr lang="zh-CN" altLang="en-US" dirty="0"/>
              <a:t>，又称为向量的</a:t>
            </a:r>
            <a:r>
              <a:rPr lang="zh-CN" altLang="en-US" dirty="0">
                <a:solidFill>
                  <a:srgbClr val="0000FF"/>
                </a:solidFill>
              </a:rPr>
              <a:t>数量乘法</a:t>
            </a:r>
            <a:r>
              <a:rPr lang="zh-CN" altLang="en-US" dirty="0"/>
              <a:t>，它表示的是一个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和一个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之间的</a:t>
            </a:r>
            <a:r>
              <a:rPr lang="zh-CN" altLang="en-US" b="1" dirty="0">
                <a:solidFill>
                  <a:srgbClr val="FF0000"/>
                </a:solidFill>
              </a:rPr>
              <a:t>乘积</a:t>
            </a:r>
            <a:r>
              <a:rPr lang="zh-CN" altLang="en-US" dirty="0"/>
              <a:t>关系。与向量的加法类似，向量的数乘是由标量和向量中的</a:t>
            </a:r>
            <a:r>
              <a:rPr lang="zh-CN" altLang="en-US" b="1" dirty="0"/>
              <a:t>每个元素</a:t>
            </a:r>
            <a:r>
              <a:rPr lang="zh-CN" altLang="en-US" dirty="0">
                <a:solidFill>
                  <a:srgbClr val="0000FF"/>
                </a:solidFill>
              </a:rPr>
              <a:t>依次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，生成的新向量与原来的向量具有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相同的形态</a:t>
            </a:r>
            <a:r>
              <a:rPr lang="zh-CN" altLang="en-US" dirty="0"/>
              <a:t>。向量的数乘从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zh-CN" altLang="en-US" dirty="0"/>
              <a:t>意义上来说，可以理解为向量沿着所在直线的方向拉升相应的倍数，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倍数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决定，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方向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原向量方向</a:t>
            </a:r>
            <a:r>
              <a:rPr lang="zh-CN" altLang="en-US" dirty="0"/>
              <a:t>保持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不变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41833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数乘的几何示意图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346356-7588-49B6-A740-9750C624C2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AB82E-426D-4265-AF5E-62C965A8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1"/>
          <a:stretch/>
        </p:blipFill>
        <p:spPr>
          <a:xfrm>
            <a:off x="11373" y="1123950"/>
            <a:ext cx="6858000" cy="38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数乘的运算规则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</p:spPr>
            <p:txBody>
              <a:bodyPr/>
              <a:lstStyle/>
              <a:p>
                <a:r>
                  <a:rPr lang="zh-CN" altLang="en-US" dirty="0"/>
                  <a:t>       给定一个</a:t>
                </a:r>
                <a:r>
                  <a:rPr lang="en-US" altLang="zh-CN" i="1" dirty="0"/>
                  <a:t> 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和一个标量</a:t>
                </a:r>
                <a:r>
                  <a:rPr lang="en-US" altLang="zh-CN" b="1" i="1" dirty="0"/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，他们的数乘变换运算规则可以表示为：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  <a:blipFill>
                <a:blip r:embed="rId2"/>
                <a:stretch>
                  <a:fillRect l="-178" r="-178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2FC3352-C37D-4DEB-B772-74F05151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190750"/>
            <a:ext cx="362373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538FF-6A55-40E5-A079-8905BA8542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EB945-A173-48A7-90EE-AC924708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28600" y="3024665"/>
            <a:ext cx="6172200" cy="1607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3126E-F2EA-4699-AAAC-334253F51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400" y="1157320"/>
            <a:ext cx="6172200" cy="1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r>
                  <a:rPr lang="zh-CN" altLang="en-US" dirty="0"/>
                  <a:t>       向量的数乘是没有方向的，无论左乘还是右乘都具有相同的效果，这意味着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。这个结论，可以轻松推广到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矩阵的数乘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BE144-B55A-401F-9CF4-3EF28DF35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4"/>
          <a:stretch/>
        </p:blipFill>
        <p:spPr>
          <a:xfrm>
            <a:off x="762000" y="1073127"/>
            <a:ext cx="4343400" cy="2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</p:spTree>
    <p:extLst>
      <p:ext uri="{BB962C8B-B14F-4D97-AF65-F5344CB8AC3E}">
        <p14:creationId xmlns:p14="http://schemas.microsoft.com/office/powerpoint/2010/main" val="393065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前提：</a:t>
                </a:r>
                <a:r>
                  <a:rPr lang="zh-CN" altLang="en-US" dirty="0"/>
                  <a:t>两个向量维数相同，长度相同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向量内积的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：点乘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运算规则：</a:t>
                </a:r>
                <a:r>
                  <a:rPr lang="zh-CN" altLang="en-US" dirty="0"/>
                  <a:t>对应位置上的元素相乘，然后合并相加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30AF7-48F8-4092-80DF-09C587B12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/>
          <a:lstStyle/>
          <a:p>
            <a:r>
              <a:rPr lang="zh-CN" altLang="en-US" dirty="0"/>
              <a:t>总体说明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78B3-A188-4D53-8EEF-A0BAF0611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124793"/>
          </a:xfrm>
        </p:spPr>
        <p:txBody>
          <a:bodyPr/>
          <a:lstStyle/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是贯穿</a:t>
            </a:r>
            <a:r>
              <a:rPr lang="zh-CN" altLang="en-US" sz="2400" b="1" dirty="0"/>
              <a:t>线性代数</a:t>
            </a:r>
            <a:r>
              <a:rPr lang="zh-CN" altLang="en-US" sz="2400" dirty="0"/>
              <a:t>整个领域的</a:t>
            </a:r>
            <a:r>
              <a:rPr lang="zh-CN" altLang="en-US" sz="2400" dirty="0">
                <a:solidFill>
                  <a:srgbClr val="FF0000"/>
                </a:solidFill>
              </a:rPr>
              <a:t>主干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概念，我们所有的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概念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应用</a:t>
            </a:r>
            <a:r>
              <a:rPr lang="zh-CN" altLang="en-US" sz="2400" dirty="0"/>
              <a:t>都会构架在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这个逻辑实体上。而</a:t>
            </a:r>
            <a:r>
              <a:rPr lang="zh-CN" altLang="en-US" sz="2400" dirty="0">
                <a:solidFill>
                  <a:srgbClr val="0000FF"/>
                </a:solidFill>
              </a:rPr>
              <a:t>向量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矩阵</a:t>
            </a:r>
            <a:r>
              <a:rPr lang="zh-CN" altLang="en-US" sz="2400" dirty="0"/>
              <a:t>就是我们用来填充这个实体的工具，包括运算、映射、降维、投影、近似求解、特征提取等，都将建立在基于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矩阵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向量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中实现。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922BA-DCA0-4C82-B1D3-D1FE7DBD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10451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几何意义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在向量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方向上的投影长度乘以向量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的模长。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几何表示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368BAB-4AD6-4511-9BAE-2A639091933D}"/>
              </a:ext>
            </a:extLst>
          </p:cNvPr>
          <p:cNvGrpSpPr/>
          <p:nvPr/>
        </p:nvGrpSpPr>
        <p:grpSpPr>
          <a:xfrm>
            <a:off x="1524000" y="3181350"/>
            <a:ext cx="4038600" cy="1494533"/>
            <a:chOff x="1524000" y="3181350"/>
            <a:chExt cx="4038600" cy="149453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/>
            <p:nvPr/>
          </p:nvCxnSpPr>
          <p:spPr>
            <a:xfrm flipV="1">
              <a:off x="1524000" y="3181350"/>
              <a:ext cx="2133600" cy="1371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1524000" y="4324350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1752600" y="4324350"/>
              <a:ext cx="228600" cy="304800"/>
            </a:xfrm>
            <a:prstGeom prst="arc">
              <a:avLst>
                <a:gd name="adj1" fmla="val 16200000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/>
            <p:nvPr/>
          </p:nvCxnSpPr>
          <p:spPr>
            <a:xfrm>
              <a:off x="3657600" y="3181350"/>
              <a:ext cx="96825" cy="12573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952E6D-5FAA-4EF6-BB32-44690E806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465010"/>
              <a:ext cx="2246823" cy="11725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</p:spPr>
            <p:txBody>
              <a:bodyPr/>
              <a:lstStyle/>
              <a:p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1+4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3+6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5=2+12+30=44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8528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间的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要求两个元素必须是</a:t>
            </a:r>
            <a:r>
              <a:rPr lang="zh-CN" altLang="en-US" dirty="0">
                <a:solidFill>
                  <a:srgbClr val="FF0000"/>
                </a:solidFill>
              </a:rPr>
              <a:t>向量形式</a:t>
            </a:r>
            <a:r>
              <a:rPr lang="zh-CN" altLang="en-US" dirty="0"/>
              <a:t>，同时具有</a:t>
            </a:r>
            <a:r>
              <a:rPr lang="zh-CN" altLang="en-US" dirty="0">
                <a:solidFill>
                  <a:srgbClr val="FF0000"/>
                </a:solidFill>
              </a:rPr>
              <a:t>相同的形态</a:t>
            </a:r>
            <a:r>
              <a:rPr lang="zh-CN" altLang="en-US" dirty="0"/>
              <a:t>。这意味，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矩阵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形式表示的“向量”</a:t>
            </a:r>
            <a:r>
              <a:rPr lang="zh-CN" altLang="en-US" dirty="0"/>
              <a:t>无法进行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运算。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709B0-27A1-4828-A8D1-407FCD41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6350"/>
            <a:ext cx="4419600" cy="1754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2F6D0A-7657-4DA4-877D-0AA33BBFB0E7}"/>
              </a:ext>
            </a:extLst>
          </p:cNvPr>
          <p:cNvSpPr txBox="1"/>
          <p:nvPr/>
        </p:nvSpPr>
        <p:spPr>
          <a:xfrm>
            <a:off x="3810000" y="2615416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‘dot’ </a:t>
            </a:r>
            <a:r>
              <a:rPr lang="zh-CN" altLang="en-US" dirty="0"/>
              <a:t>：点，点乘</a:t>
            </a:r>
          </a:p>
        </p:txBody>
      </p:sp>
    </p:spTree>
    <p:extLst>
      <p:ext uri="{BB962C8B-B14F-4D97-AF65-F5344CB8AC3E}">
        <p14:creationId xmlns:p14="http://schemas.microsoft.com/office/powerpoint/2010/main" val="16406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20987-C0EE-4432-8553-B3510E68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8"/>
          <a:stretch/>
        </p:blipFill>
        <p:spPr>
          <a:xfrm>
            <a:off x="228600" y="1271558"/>
            <a:ext cx="4158926" cy="3456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4648200" y="1218826"/>
            <a:ext cx="2057400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结果分析：</a:t>
            </a:r>
            <a:endParaRPr lang="en-US" altLang="zh-CN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可以看到相同形态的二维矩阵无法进行内积运算，哪怕是行数或列数为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的二维数组。这似乎和前面的运算规则相违背。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9C0D1-E59B-42AD-8941-A69E56C7A783}"/>
              </a:ext>
            </a:extLst>
          </p:cNvPr>
          <p:cNvSpPr txBox="1"/>
          <p:nvPr/>
        </p:nvSpPr>
        <p:spPr>
          <a:xfrm>
            <a:off x="1726442" y="1417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行矩阵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977DAB-EEBB-4B84-94A3-A9C408546011}"/>
              </a:ext>
            </a:extLst>
          </p:cNvPr>
          <p:cNvSpPr txBox="1"/>
          <p:nvPr/>
        </p:nvSpPr>
        <p:spPr>
          <a:xfrm>
            <a:off x="1698463" y="3084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列矩阵</a:t>
            </a:r>
          </a:p>
        </p:txBody>
      </p:sp>
    </p:spTree>
    <p:extLst>
      <p:ext uri="{BB962C8B-B14F-4D97-AF65-F5344CB8AC3E}">
        <p14:creationId xmlns:p14="http://schemas.microsoft.com/office/powerpoint/2010/main" val="22018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208914" y="1159258"/>
            <a:ext cx="64966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若需要使用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二维数组</a:t>
            </a:r>
            <a:r>
              <a:rPr lang="zh-CN" altLang="en-US" dirty="0">
                <a:latin typeface="+mj-ea"/>
                <a:ea typeface="+mj-ea"/>
              </a:rPr>
              <a:t>表示的“</a:t>
            </a:r>
            <a:r>
              <a:rPr lang="zh-CN" altLang="en-US" b="1" dirty="0">
                <a:latin typeface="+mj-ea"/>
                <a:ea typeface="+mj-ea"/>
              </a:rPr>
              <a:t>向量</a:t>
            </a:r>
            <a:r>
              <a:rPr lang="zh-CN" altLang="en-US" dirty="0">
                <a:latin typeface="+mj-ea"/>
                <a:ea typeface="+mj-ea"/>
              </a:rPr>
              <a:t>”进行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内积</a:t>
            </a:r>
            <a:r>
              <a:rPr lang="zh-CN" altLang="en-US" dirty="0">
                <a:latin typeface="+mj-ea"/>
                <a:ea typeface="+mj-ea"/>
              </a:rPr>
              <a:t>运算，则要求两个数组具有相同的长度，同时两个数组互为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转置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B0AD3-7045-4F97-A0EF-3F857A4EE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0"/>
          <a:stretch/>
        </p:blipFill>
        <p:spPr>
          <a:xfrm>
            <a:off x="1752600" y="2258890"/>
            <a:ext cx="3293742" cy="16760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B460BB-C3A2-4DED-86A9-E75D442DCAE3}"/>
              </a:ext>
            </a:extLst>
          </p:cNvPr>
          <p:cNvSpPr/>
          <p:nvPr/>
        </p:nvSpPr>
        <p:spPr>
          <a:xfrm>
            <a:off x="208914" y="4280344"/>
            <a:ext cx="6572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       具体的运算规则将在后面的矩阵乘法中进行解释。</a:t>
            </a:r>
          </a:p>
        </p:txBody>
      </p:sp>
    </p:spTree>
    <p:extLst>
      <p:ext uri="{BB962C8B-B14F-4D97-AF65-F5344CB8AC3E}">
        <p14:creationId xmlns:p14="http://schemas.microsoft.com/office/powerpoint/2010/main" val="234254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向量外积的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标量（二维）、向量（三维以上）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：叉乘、向量积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二维平面的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几何意义（二维）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和向量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张成的平行四边形的面积。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几何表示（二维）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F43FB4-CA8A-4077-A0B7-9705E15D761D}"/>
              </a:ext>
            </a:extLst>
          </p:cNvPr>
          <p:cNvGrpSpPr/>
          <p:nvPr/>
        </p:nvGrpSpPr>
        <p:grpSpPr>
          <a:xfrm>
            <a:off x="1013457" y="3181350"/>
            <a:ext cx="4831085" cy="1387150"/>
            <a:chOff x="914400" y="3397192"/>
            <a:chExt cx="4831085" cy="13871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625792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914400" y="4432809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985020" y="4432809"/>
              <a:ext cx="228600" cy="304800"/>
            </a:xfrm>
            <a:prstGeom prst="arc">
              <a:avLst>
                <a:gd name="adj1" fmla="val 16534338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4" y="3619493"/>
              <a:ext cx="75762" cy="10070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33C8A7-01FE-4699-B4B4-42C52B7B2BDD}"/>
                </a:ext>
              </a:extLst>
            </p:cNvPr>
            <p:cNvCxnSpPr/>
            <p:nvPr/>
          </p:nvCxnSpPr>
          <p:spPr>
            <a:xfrm flipV="1">
              <a:off x="1706885" y="3397192"/>
              <a:ext cx="4038600" cy="2286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A1E746-F128-4D74-9A5B-3FE61E42C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116" y="3397192"/>
              <a:ext cx="792485" cy="10356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9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三维平面的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几何意义（三维）</a:t>
                </a:r>
                <a:r>
                  <a:rPr lang="zh-CN" altLang="en-US" dirty="0"/>
                  <a:t>：向量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张成的平面的法向量，该向量垂直于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向量构成的</a:t>
                </a:r>
                <a:r>
                  <a:rPr lang="zh-CN" altLang="en-US"/>
                  <a:t>平面。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几何表示（三维）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6AF150-9268-4F8C-9186-3047BC24C7DE}"/>
              </a:ext>
            </a:extLst>
          </p:cNvPr>
          <p:cNvGrpSpPr/>
          <p:nvPr/>
        </p:nvGrpSpPr>
        <p:grpSpPr>
          <a:xfrm>
            <a:off x="2133600" y="2602742"/>
            <a:ext cx="2086951" cy="2297425"/>
            <a:chOff x="1951650" y="2647950"/>
            <a:chExt cx="2086951" cy="229742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400" y="2978293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1219201" cy="52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9967F2-7709-4BFE-89BA-5BFDFA8BC261}"/>
                </a:ext>
              </a:extLst>
            </p:cNvPr>
            <p:cNvCxnSpPr/>
            <p:nvPr/>
          </p:nvCxnSpPr>
          <p:spPr>
            <a:xfrm flipV="1">
              <a:off x="2819400" y="2900088"/>
              <a:ext cx="0" cy="11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A807253-78D5-41C7-904C-2BA5C251FDC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0" cy="90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E6E9A97-F6BC-408B-B6F4-A979242F6FCA}"/>
                </a:ext>
              </a:extLst>
            </p:cNvPr>
            <p:cNvSpPr/>
            <p:nvPr/>
          </p:nvSpPr>
          <p:spPr>
            <a:xfrm>
              <a:off x="2815988" y="3862316"/>
              <a:ext cx="181970" cy="245660"/>
            </a:xfrm>
            <a:custGeom>
              <a:avLst/>
              <a:gdLst>
                <a:gd name="connsiteX0" fmla="*/ 0 w 181970"/>
                <a:gd name="connsiteY0" fmla="*/ 0 h 245660"/>
                <a:gd name="connsiteX1" fmla="*/ 181970 w 181970"/>
                <a:gd name="connsiteY1" fmla="*/ 72788 h 245660"/>
                <a:gd name="connsiteX2" fmla="*/ 172872 w 181970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70" h="245660">
                  <a:moveTo>
                    <a:pt x="0" y="0"/>
                  </a:moveTo>
                  <a:lnTo>
                    <a:pt x="181970" y="72788"/>
                  </a:lnTo>
                  <a:lnTo>
                    <a:pt x="172872" y="245660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B3023FD-8A12-4768-9622-08AA08474996}"/>
                </a:ext>
              </a:extLst>
            </p:cNvPr>
            <p:cNvSpPr/>
            <p:nvPr/>
          </p:nvSpPr>
          <p:spPr>
            <a:xfrm>
              <a:off x="2811439" y="3671248"/>
              <a:ext cx="141027" cy="195618"/>
            </a:xfrm>
            <a:custGeom>
              <a:avLst/>
              <a:gdLst>
                <a:gd name="connsiteX0" fmla="*/ 0 w 141027"/>
                <a:gd name="connsiteY0" fmla="*/ 195618 h 195618"/>
                <a:gd name="connsiteX1" fmla="*/ 141027 w 141027"/>
                <a:gd name="connsiteY1" fmla="*/ 0 h 195618"/>
                <a:gd name="connsiteX2" fmla="*/ 136477 w 141027"/>
                <a:gd name="connsiteY2" fmla="*/ 172871 h 19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27" h="195618">
                  <a:moveTo>
                    <a:pt x="0" y="195618"/>
                  </a:moveTo>
                  <a:lnTo>
                    <a:pt x="141027" y="0"/>
                  </a:lnTo>
                  <a:lnTo>
                    <a:pt x="136477" y="172871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/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/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491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/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1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向量的外积：二个例子（二维）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的外积。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5-4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3=10-12=-2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向量的外积：二个例子（三维）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的外积。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3060F4-BFEE-4ACF-ABA0-465E1529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41" y="1276350"/>
            <a:ext cx="2922918" cy="15225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6CD74B-56FA-40DA-B1C0-7F22B8FD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41" y="2876550"/>
            <a:ext cx="2922918" cy="1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436378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D79F797-0042-4315-9497-B4B0D35F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概念和运算规则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向量的</a:t>
                </a:r>
                <a:r>
                  <a:rPr lang="zh-CN" altLang="en-US" b="1" dirty="0"/>
                  <a:t>线性组合</a:t>
                </a:r>
                <a:r>
                  <a:rPr lang="zh-CN" altLang="en-US" dirty="0"/>
                  <a:t>：基于向量加法和数乘构建的基本运算。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基本</a:t>
                </a:r>
                <a:r>
                  <a:rPr lang="zh-CN" altLang="en-US" b="1" dirty="0"/>
                  <a:t>运算规则</a:t>
                </a:r>
                <a:r>
                  <a:rPr lang="zh-CN" altLang="en-US" dirty="0"/>
                  <a:t>：假设存在标量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45DFBB-F7C4-4A0C-86BC-7D1EE93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23652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+mj-ea"/>
                    <a:ea typeface="+mj-ea"/>
                  </a:rPr>
                  <a:t>        </a:t>
                </a:r>
                <a:r>
                  <a:rPr lang="zh-CN" altLang="en-US" sz="1800" dirty="0">
                    <a:latin typeface="+mj-ea"/>
                    <a:ea typeface="+mj-ea"/>
                  </a:rPr>
                  <a:t>给定标量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=4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=6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j-ea"/>
                    <a:ea typeface="+mj-ea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，试求线性组合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2∗1+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2∗2+4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5+6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2∗3+4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  <a:blipFill>
                <a:blip r:embed="rId2"/>
                <a:stretch>
                  <a:fillRect r="-3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915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CA31A15-EC1B-4F79-8000-BB7F82C4F8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4252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向量的线性组合需要将向量转换为</a:t>
            </a:r>
            <a:r>
              <a:rPr lang="zh-CN" altLang="en-US" b="1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，因此需要使用</a:t>
            </a:r>
            <a:r>
              <a:rPr lang="zh-CN" altLang="en-US" b="1" dirty="0">
                <a:solidFill>
                  <a:srgbClr val="FF0000"/>
                </a:solidFill>
              </a:rPr>
              <a:t>二维数组</a:t>
            </a:r>
            <a:r>
              <a:rPr lang="zh-CN" altLang="en-US" dirty="0"/>
              <a:t>来表示列向量。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直接进行线性变换，可以运算，但无法获得最终的列向量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9DCAC8-C759-4C90-B173-D849D005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59258"/>
            <a:ext cx="2424400" cy="15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87EB2-BCFA-4CE4-A03D-FA22A032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59258"/>
            <a:ext cx="2604829" cy="19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E5C7-7A21-450C-8AFD-45030F0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</a:t>
                </a:r>
                <a:r>
                  <a:rPr lang="zh-CN" altLang="en-US" sz="1800" dirty="0">
                    <a:latin typeface="+mj-ea"/>
                    <a:ea typeface="+mj-ea"/>
                  </a:rPr>
                  <a:t>：也称欧几里得向量、几何向量、矢量，它指具有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大小</a:t>
                </a:r>
                <a:r>
                  <a:rPr lang="zh-CN" altLang="en-US" sz="1800" dirty="0">
                    <a:latin typeface="+mj-ea"/>
                    <a:ea typeface="+mj-ea"/>
                  </a:rPr>
                  <a:t>和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方向</a:t>
                </a:r>
                <a:r>
                  <a:rPr lang="zh-CN" altLang="en-US" sz="1800" dirty="0">
                    <a:latin typeface="+mj-ea"/>
                    <a:ea typeface="+mj-ea"/>
                  </a:rPr>
                  <a:t>的量。它可以形象化地表示为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带箭头的线段</a:t>
                </a:r>
                <a:r>
                  <a:rPr lang="zh-CN" altLang="en-US" sz="1800" dirty="0">
                    <a:latin typeface="+mj-ea"/>
                    <a:ea typeface="+mj-ea"/>
                  </a:rPr>
                  <a:t>。直观地说，</a:t>
                </a:r>
                <a:r>
                  <a:rPr lang="zh-CN" altLang="en-US" sz="18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一组排列成行或列的有序数字，就是向量。</a:t>
                </a:r>
                <a:endParaRPr lang="en-US" altLang="zh-CN" sz="18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箭头所指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：代表向量的方向；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线段长度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：代表向量的大小；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向量的记法</a:t>
                </a:r>
                <a:r>
                  <a:rPr lang="zh-CN" altLang="en-US" sz="1800" dirty="0">
                    <a:latin typeface="+mj-ea"/>
                    <a:ea typeface="+mj-ea"/>
                  </a:rPr>
                  <a:t>：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印刷体，记作</a:t>
                </a:r>
                <a:r>
                  <a:rPr lang="zh-CN" altLang="en-US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小写粗斜体字母</a:t>
                </a:r>
                <a:r>
                  <a:rPr lang="zh-CN" altLang="en-US" dirty="0">
                    <a:latin typeface="+mj-ea"/>
                    <a:ea typeface="+mj-ea"/>
                  </a:rPr>
                  <a:t>，如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a,</a:t>
                </a:r>
                <a:r>
                  <a:rPr lang="zh-CN" altLang="en-US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b, u, v</a:t>
                </a:r>
                <a:r>
                  <a:rPr lang="zh-CN" altLang="en-US" b="1" i="1" dirty="0">
                    <a:latin typeface="+mj-ea"/>
                    <a:ea typeface="+mj-ea"/>
                  </a:rPr>
                  <a:t>；</a:t>
                </a:r>
                <a:endParaRPr lang="en-US" altLang="zh-CN" b="1" i="1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手写体，在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字母</a:t>
                </a:r>
                <a:r>
                  <a:rPr lang="zh-CN" altLang="en-US" dirty="0">
                    <a:latin typeface="+mj-ea"/>
                    <a:ea typeface="+mj-ea"/>
                  </a:rPr>
                  <a:t>顶上加一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小箭头</a:t>
                </a:r>
                <a:r>
                  <a:rPr lang="zh-CN" altLang="en-US" dirty="0">
                    <a:latin typeface="+mj-ea"/>
                    <a:ea typeface="+mj-ea"/>
                  </a:rPr>
                  <a:t>“→”，如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给定向量的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起点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终点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dirty="0">
                    <a:latin typeface="+mj-ea"/>
                    <a:ea typeface="+mj-ea"/>
                  </a:rPr>
                  <a:t>，可记作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AB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在</a:t>
                </a:r>
                <a:r>
                  <a:rPr lang="zh-CN" altLang="en-US" dirty="0">
                    <a:latin typeface="+mj-ea"/>
                    <a:ea typeface="+mj-ea"/>
                    <a:hlinkClick r:id="rId2"/>
                  </a:rPr>
                  <a:t>空间直角坐标系</a:t>
                </a:r>
                <a:r>
                  <a:rPr lang="zh-CN" altLang="en-US" dirty="0">
                    <a:latin typeface="+mj-ea"/>
                    <a:ea typeface="+mj-ea"/>
                  </a:rPr>
                  <a:t>中，以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数对</a:t>
                </a:r>
                <a:r>
                  <a:rPr lang="zh-CN" altLang="en-US" dirty="0">
                    <a:latin typeface="+mj-ea"/>
                    <a:ea typeface="+mj-ea"/>
                  </a:rPr>
                  <a:t>形式表示，如</a:t>
                </a:r>
                <a:r>
                  <a:rPr lang="en-US" altLang="zh-CN" dirty="0">
                    <a:latin typeface="+mj-ea"/>
                    <a:ea typeface="+mj-ea"/>
                  </a:rPr>
                  <a:t> (2, 3)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endParaRPr lang="zh-CN" altLang="en-US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F8AF-3695-4AAA-8D46-947A65733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714750"/>
            <a:ext cx="164606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</p:spPr>
            <p:txBody>
              <a:bodyPr/>
              <a:lstStyle/>
              <a:p>
                <a:r>
                  <a:rPr lang="zh-CN" altLang="en-US" sz="1800" dirty="0">
                    <a:latin typeface="+mj-ea"/>
                    <a:ea typeface="+mj-ea"/>
                  </a:rPr>
                  <a:t>       给定二维向量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，它有两个分量，其中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3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为起点，可以在直角坐标系中构建一条有向线段。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17E200-D3A3-45B6-9EEA-FA6FFF067E6D}"/>
              </a:ext>
            </a:extLst>
          </p:cNvPr>
          <p:cNvGrpSpPr/>
          <p:nvPr/>
        </p:nvGrpSpPr>
        <p:grpSpPr>
          <a:xfrm>
            <a:off x="2286000" y="2419350"/>
            <a:ext cx="2747750" cy="2358362"/>
            <a:chOff x="2286000" y="2346988"/>
            <a:chExt cx="2747750" cy="235836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286000" y="36385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2571750"/>
              <a:ext cx="0" cy="213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/>
            <p:nvPr/>
          </p:nvCxnSpPr>
          <p:spPr>
            <a:xfrm flipV="1">
              <a:off x="3581400" y="2876550"/>
              <a:ext cx="4572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CABD1E7-53A4-4F6C-83AB-769F8380FEA0}"/>
                </a:ext>
              </a:extLst>
            </p:cNvPr>
            <p:cNvCxnSpPr/>
            <p:nvPr/>
          </p:nvCxnSpPr>
          <p:spPr>
            <a:xfrm>
              <a:off x="4038600" y="2876550"/>
              <a:ext cx="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61BEF8-C0E2-4CE1-8F99-9ED650DD9304}"/>
                </a:ext>
              </a:extLst>
            </p:cNvPr>
            <p:cNvCxnSpPr/>
            <p:nvPr/>
          </p:nvCxnSpPr>
          <p:spPr>
            <a:xfrm flipH="1">
              <a:off x="3581400" y="2876550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3396018" y="234698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881350" y="35623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3396018" y="27380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3999931" y="3618235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416739" y="363649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7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+mj-ea"/>
                    <a:ea typeface="+mj-ea"/>
                  </a:rPr>
                  <a:t>       给定三维向量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，它有三个分量，其中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r>
                  <a:rPr lang="en-US" altLang="zh-CN" sz="1800" i="1" dirty="0">
                    <a:latin typeface="+mj-ea"/>
                    <a:ea typeface="+mj-ea"/>
                  </a:rPr>
                  <a:t>z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为起点，可以在三阶笛卡尔坐标系中构建一条有向线段。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B044466-3073-478F-9612-5D3BFD71B8CD}"/>
              </a:ext>
            </a:extLst>
          </p:cNvPr>
          <p:cNvGrpSpPr/>
          <p:nvPr/>
        </p:nvGrpSpPr>
        <p:grpSpPr>
          <a:xfrm>
            <a:off x="2133600" y="2724150"/>
            <a:ext cx="2747750" cy="2235718"/>
            <a:chOff x="2057400" y="2441831"/>
            <a:chExt cx="2747750" cy="22357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057400" y="37147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2647950"/>
              <a:ext cx="0" cy="2029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351" y="3333750"/>
              <a:ext cx="68467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2586250" y="435215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652750" y="36385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4239650" y="341229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2933700" y="383447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167552" y="355748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45C1480-6AE3-45BE-9AC5-87CF3BC2FC62}"/>
                </a:ext>
              </a:extLst>
            </p:cNvPr>
            <p:cNvCxnSpPr/>
            <p:nvPr/>
          </p:nvCxnSpPr>
          <p:spPr>
            <a:xfrm flipH="1">
              <a:off x="2743200" y="2847979"/>
              <a:ext cx="1180531" cy="1781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5CA50D-A3EA-4633-AC0E-ECAFCF4D3D76}"/>
                </a:ext>
              </a:extLst>
            </p:cNvPr>
            <p:cNvSpPr txBox="1"/>
            <p:nvPr/>
          </p:nvSpPr>
          <p:spPr>
            <a:xfrm>
              <a:off x="3167418" y="244183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z</a:t>
              </a:r>
              <a:endParaRPr lang="zh-CN" altLang="en-US" i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3160328-2FD3-4E77-A221-8E3C20365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3721535"/>
              <a:ext cx="201050" cy="298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904C84-C0F0-4F7C-ACD9-2F27202AF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418" y="4019550"/>
              <a:ext cx="871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D27F2E0-C63A-442C-A8F7-A9D60DA00079}"/>
                </a:ext>
              </a:extLst>
            </p:cNvPr>
            <p:cNvCxnSpPr/>
            <p:nvPr/>
          </p:nvCxnSpPr>
          <p:spPr>
            <a:xfrm flipV="1">
              <a:off x="4038600" y="3333750"/>
              <a:ext cx="0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A78AACC-5916-451C-898C-AEA7FDE7E85B}"/>
                </a:ext>
              </a:extLst>
            </p:cNvPr>
            <p:cNvCxnSpPr/>
            <p:nvPr/>
          </p:nvCxnSpPr>
          <p:spPr>
            <a:xfrm flipH="1">
              <a:off x="3352800" y="3333750"/>
              <a:ext cx="685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64111C-F9D9-4EBD-8C67-4A0FA31F838C}"/>
                </a:ext>
              </a:extLst>
            </p:cNvPr>
            <p:cNvCxnSpPr/>
            <p:nvPr/>
          </p:nvCxnSpPr>
          <p:spPr>
            <a:xfrm>
              <a:off x="3352800" y="3721535"/>
              <a:ext cx="685800" cy="29801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EDD2FB-CAF1-42AB-B79C-3BBAA99E2BE5}"/>
                </a:ext>
              </a:extLst>
            </p:cNvPr>
            <p:cNvSpPr txBox="1"/>
            <p:nvPr/>
          </p:nvSpPr>
          <p:spPr>
            <a:xfrm>
              <a:off x="3195841" y="316524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5048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A2C62-05FA-4EF8-8E6D-26C78A20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计算机领域主要使用列向量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</p:spPr>
            <p:txBody>
              <a:bodyPr/>
              <a:lstStyle/>
              <a:p>
                <a:r>
                  <a:rPr lang="zh-CN" altLang="en-US" dirty="0"/>
                  <a:t>       根据数字的排列方式，向量可以被分为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zh-CN" altLang="en-US" dirty="0"/>
                  <a:t>。在计算机领域中，我们常使用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dirty="0"/>
                  <a:t>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表示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处理</a:t>
                </a:r>
                <a:r>
                  <a:rPr lang="zh-CN" altLang="en-US" dirty="0"/>
                  <a:t>向量。例如，将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/>
                  <a:t>映射到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向量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x</a:t>
                </a:r>
                <a:r>
                  <a:rPr lang="zh-CN" altLang="en-US" dirty="0"/>
                  <a:t>上时，可以用</a:t>
                </a:r>
                <a:r>
                  <a:rPr lang="en-US" altLang="zh-CN" b="1" i="1" dirty="0"/>
                  <a:t>Ax </a:t>
                </a:r>
                <a:r>
                  <a:rPr lang="zh-CN" altLang="en-US" dirty="0"/>
                  <a:t>来表示，最常见的应用是求解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方程组</a:t>
                </a:r>
                <a:r>
                  <a:rPr lang="zh-CN" altLang="en-US" dirty="0"/>
                  <a:t>。列向量通常由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两种</a:t>
                </a:r>
                <a:r>
                  <a:rPr lang="zh-CN" altLang="en-US" dirty="0"/>
                  <a:t>表示方法。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直观表示：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单行表示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（更常用）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  <a:blipFill>
                <a:blip r:embed="rId2"/>
                <a:stretch>
                  <a:fillRect l="-178" r="-3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8D4FE7-087E-4033-B1BF-257E85F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40190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2309</Words>
  <Application>Microsoft Office PowerPoint</Application>
  <PresentationFormat>自定义</PresentationFormat>
  <Paragraphs>234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第2讲 描述空间的工具：向量</vt:lpstr>
      <vt:lpstr>第2讲 描述空间的工具：向量</vt:lpstr>
      <vt:lpstr>PowerPoint 演示文稿</vt:lpstr>
      <vt:lpstr>向量的基本知识回顾</vt:lpstr>
      <vt:lpstr>向量的基本知识回顾</vt:lpstr>
      <vt:lpstr>向量的基本知识回顾</vt:lpstr>
      <vt:lpstr>PowerPoint 演示文稿</vt:lpstr>
      <vt:lpstr>列向量</vt:lpstr>
      <vt:lpstr>PowerPoint 演示文稿</vt:lpstr>
      <vt:lpstr>基于Python语言的向量表示</vt:lpstr>
      <vt:lpstr>PowerPoint 演示文稿</vt:lpstr>
      <vt:lpstr>列向量的生成</vt:lpstr>
      <vt:lpstr>列向量的生成</vt:lpstr>
      <vt:lpstr>列向量的生成</vt:lpstr>
      <vt:lpstr>列向量的生成</vt:lpstr>
      <vt:lpstr>列向量的生成</vt:lpstr>
      <vt:lpstr>PowerPoint 演示文稿</vt:lpstr>
      <vt:lpstr>向量的加法</vt:lpstr>
      <vt:lpstr>向量的加法</vt:lpstr>
      <vt:lpstr>向量的加法</vt:lpstr>
      <vt:lpstr>PowerPoint 演示文稿</vt:lpstr>
      <vt:lpstr>向量的数乘</vt:lpstr>
      <vt:lpstr>向量的数乘</vt:lpstr>
      <vt:lpstr>向量的数乘</vt:lpstr>
      <vt:lpstr>向量的数乘</vt:lpstr>
      <vt:lpstr>向量的数乘</vt:lpstr>
      <vt:lpstr>PowerPoint 演示文稿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PowerPoint 演示文稿</vt:lpstr>
      <vt:lpstr>向量的线性组合</vt:lpstr>
      <vt:lpstr>向量的线性组合</vt:lpstr>
      <vt:lpstr>向量的线性组合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新宇</cp:lastModifiedBy>
  <cp:revision>716</cp:revision>
  <dcterms:created xsi:type="dcterms:W3CDTF">2019-02-13T06:30:20Z</dcterms:created>
  <dcterms:modified xsi:type="dcterms:W3CDTF">2020-03-16T01:22:38Z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