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01" r:id="rId2"/>
    <p:sldId id="371" r:id="rId3"/>
    <p:sldId id="372" r:id="rId4"/>
    <p:sldId id="373" r:id="rId5"/>
    <p:sldId id="383" r:id="rId6"/>
    <p:sldId id="424" r:id="rId7"/>
    <p:sldId id="425" r:id="rId8"/>
    <p:sldId id="380" r:id="rId9"/>
    <p:sldId id="384" r:id="rId10"/>
    <p:sldId id="385" r:id="rId11"/>
    <p:sldId id="426" r:id="rId12"/>
    <p:sldId id="427" r:id="rId13"/>
    <p:sldId id="428" r:id="rId14"/>
    <p:sldId id="429" r:id="rId15"/>
    <p:sldId id="430" r:id="rId16"/>
    <p:sldId id="374" r:id="rId17"/>
    <p:sldId id="379" r:id="rId18"/>
    <p:sldId id="315" r:id="rId19"/>
    <p:sldId id="389" r:id="rId20"/>
    <p:sldId id="431" r:id="rId21"/>
    <p:sldId id="432" r:id="rId22"/>
    <p:sldId id="467" r:id="rId23"/>
    <p:sldId id="435" r:id="rId24"/>
    <p:sldId id="436" r:id="rId25"/>
    <p:sldId id="437" r:id="rId26"/>
    <p:sldId id="438" r:id="rId27"/>
    <p:sldId id="439" r:id="rId28"/>
    <p:sldId id="440" r:id="rId29"/>
    <p:sldId id="441" r:id="rId30"/>
    <p:sldId id="442" r:id="rId31"/>
    <p:sldId id="443" r:id="rId32"/>
    <p:sldId id="444" r:id="rId33"/>
    <p:sldId id="445" r:id="rId34"/>
    <p:sldId id="446" r:id="rId35"/>
    <p:sldId id="447" r:id="rId36"/>
    <p:sldId id="448" r:id="rId37"/>
    <p:sldId id="468" r:id="rId38"/>
    <p:sldId id="450" r:id="rId39"/>
    <p:sldId id="451" r:id="rId40"/>
    <p:sldId id="452" r:id="rId41"/>
    <p:sldId id="453" r:id="rId42"/>
    <p:sldId id="381" r:id="rId43"/>
    <p:sldId id="391" r:id="rId44"/>
    <p:sldId id="454" r:id="rId45"/>
    <p:sldId id="455" r:id="rId46"/>
    <p:sldId id="382" r:id="rId47"/>
    <p:sldId id="396" r:id="rId48"/>
    <p:sldId id="456" r:id="rId49"/>
    <p:sldId id="457" r:id="rId50"/>
    <p:sldId id="458" r:id="rId51"/>
    <p:sldId id="459" r:id="rId52"/>
    <p:sldId id="460" r:id="rId53"/>
    <p:sldId id="462" r:id="rId54"/>
    <p:sldId id="463" r:id="rId55"/>
    <p:sldId id="461" r:id="rId56"/>
    <p:sldId id="464" r:id="rId57"/>
    <p:sldId id="465" r:id="rId58"/>
    <p:sldId id="466" r:id="rId59"/>
    <p:sldId id="342" r:id="rId60"/>
  </p:sldIdLst>
  <p:sldSz cx="9144000" cy="6858000" type="screen4x3"/>
  <p:notesSz cx="9144000" cy="5143500"/>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欧 新宇" initials="欧" lastIdx="1" clrIdx="0">
    <p:extLst>
      <p:ext uri="{19B8F6BF-5375-455C-9EA6-DF929625EA0E}">
        <p15:presenceInfo xmlns:p15="http://schemas.microsoft.com/office/powerpoint/2012/main" userId="28816f75d3b427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40" autoAdjust="0"/>
    <p:restoredTop sz="97311" autoAdjust="0"/>
  </p:normalViewPr>
  <p:slideViewPr>
    <p:cSldViewPr>
      <p:cViewPr varScale="1">
        <p:scale>
          <a:sx n="159" d="100"/>
          <a:sy n="159" d="100"/>
        </p:scale>
        <p:origin x="618" y="126"/>
      </p:cViewPr>
      <p:guideLst>
        <p:guide orient="horz" pos="384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87DCD449-0720-4299-8DE9-69CE28848277}" type="datetimeFigureOut">
              <a:rPr lang="zh-CN" altLang="en-US" smtClean="0"/>
              <a:t>2020-3-20</a:t>
            </a:fld>
            <a:endParaRPr lang="zh-CN" altLang="en-US"/>
          </a:p>
        </p:txBody>
      </p:sp>
      <p:sp>
        <p:nvSpPr>
          <p:cNvPr id="4" name="幻灯片图像占位符 3"/>
          <p:cNvSpPr>
            <a:spLocks noGrp="1" noRot="1" noChangeAspect="1"/>
          </p:cNvSpPr>
          <p:nvPr>
            <p:ph type="sldImg" idx="2"/>
          </p:nvPr>
        </p:nvSpPr>
        <p:spPr>
          <a:xfrm>
            <a:off x="3414713" y="642938"/>
            <a:ext cx="2314575" cy="17367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EA0EC1B-DF12-404D-B2C7-261ED781CC1D}" type="slidenum">
              <a:rPr lang="zh-CN" altLang="en-US" smtClean="0"/>
              <a:t>‹#›</a:t>
            </a:fld>
            <a:endParaRPr lang="zh-CN" altLang="en-US"/>
          </a:p>
        </p:txBody>
      </p:sp>
    </p:spTree>
    <p:extLst>
      <p:ext uri="{BB962C8B-B14F-4D97-AF65-F5344CB8AC3E}">
        <p14:creationId xmlns:p14="http://schemas.microsoft.com/office/powerpoint/2010/main" val="4294669128"/>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1982AEFB-EE81-48DE-9DD4-8CFBE17FAB1A}"/>
              </a:ext>
            </a:extLst>
          </p:cNvPr>
          <p:cNvSpPr/>
          <p:nvPr userDrawn="1"/>
        </p:nvSpPr>
        <p:spPr>
          <a:xfrm>
            <a:off x="928052" y="4038600"/>
            <a:ext cx="7287895" cy="0"/>
          </a:xfrm>
          <a:custGeom>
            <a:avLst/>
            <a:gdLst/>
            <a:ahLst/>
            <a:cxnLst/>
            <a:rect l="l" t="t" r="r" b="b"/>
            <a:pathLst>
              <a:path w="7287895">
                <a:moveTo>
                  <a:pt x="0" y="0"/>
                </a:moveTo>
                <a:lnTo>
                  <a:pt x="7287768" y="0"/>
                </a:lnTo>
              </a:path>
            </a:pathLst>
          </a:custGeom>
          <a:ln w="14477">
            <a:solidFill>
              <a:srgbClr val="1C85ED"/>
            </a:solidFill>
          </a:ln>
        </p:spPr>
        <p:txBody>
          <a:bodyPr wrap="square" lIns="0" tIns="0" rIns="0" bIns="0" rtlCol="0"/>
          <a:lstStyle/>
          <a:p>
            <a:endParaRPr sz="1800"/>
          </a:p>
        </p:txBody>
      </p:sp>
      <p:sp>
        <p:nvSpPr>
          <p:cNvPr id="6" name="object 11">
            <a:extLst>
              <a:ext uri="{FF2B5EF4-FFF2-40B4-BE49-F238E27FC236}">
                <a16:creationId xmlns:a16="http://schemas.microsoft.com/office/drawing/2014/main" id="{18AF12D8-A3EF-4DD4-AB7C-D25AFC1AFC14}"/>
              </a:ext>
            </a:extLst>
          </p:cNvPr>
          <p:cNvSpPr txBox="1"/>
          <p:nvPr userDrawn="1"/>
        </p:nvSpPr>
        <p:spPr>
          <a:xfrm>
            <a:off x="-1" y="4536206"/>
            <a:ext cx="9144000" cy="920124"/>
          </a:xfrm>
          <a:prstGeom prst="rect">
            <a:avLst/>
          </a:prstGeom>
        </p:spPr>
        <p:txBody>
          <a:bodyPr vert="horz" wrap="square" lIns="0" tIns="90805" rIns="0" bIns="0" rtlCol="0">
            <a:spAutoFit/>
          </a:bodyPr>
          <a:lstStyle/>
          <a:p>
            <a:pPr algn="ctr">
              <a:lnSpc>
                <a:spcPct val="100000"/>
              </a:lnSpc>
              <a:spcBef>
                <a:spcPts val="715"/>
              </a:spcBef>
              <a:tabLst>
                <a:tab pos="486397" algn="l"/>
              </a:tabLst>
            </a:pPr>
            <a:r>
              <a:rPr lang="zh-CN" altLang="en-US" sz="2400" dirty="0">
                <a:latin typeface="微软雅黑" panose="020B0503020204020204" pitchFamily="34" charset="-122"/>
                <a:ea typeface="微软雅黑" panose="020B0503020204020204" pitchFamily="34" charset="-122"/>
                <a:cs typeface="微软雅黑"/>
              </a:rPr>
              <a:t>传媒与信息工程学院</a:t>
            </a:r>
            <a:endParaRPr lang="en-US" altLang="zh-CN" sz="2400" dirty="0">
              <a:latin typeface="微软雅黑" panose="020B0503020204020204" pitchFamily="34" charset="-122"/>
              <a:ea typeface="微软雅黑" panose="020B0503020204020204" pitchFamily="34" charset="-122"/>
              <a:cs typeface="微软雅黑"/>
            </a:endParaRPr>
          </a:p>
          <a:p>
            <a:pPr algn="ctr">
              <a:lnSpc>
                <a:spcPct val="100000"/>
              </a:lnSpc>
              <a:spcBef>
                <a:spcPts val="715"/>
              </a:spcBef>
              <a:tabLst>
                <a:tab pos="486397" algn="l"/>
              </a:tabLst>
            </a:pPr>
            <a:r>
              <a:rPr lang="zh-CN" altLang="en-US" sz="2400" dirty="0">
                <a:latin typeface="微软雅黑" panose="020B0503020204020204" pitchFamily="34" charset="-122"/>
                <a:ea typeface="微软雅黑" panose="020B0503020204020204" pitchFamily="34" charset="-122"/>
                <a:cs typeface="微软雅黑"/>
              </a:rPr>
              <a:t>欧 新 宇</a:t>
            </a:r>
            <a:endParaRPr sz="2400" dirty="0">
              <a:latin typeface="微软雅黑"/>
              <a:cs typeface="微软雅黑"/>
            </a:endParaRPr>
          </a:p>
        </p:txBody>
      </p:sp>
      <p:sp>
        <p:nvSpPr>
          <p:cNvPr id="10" name="内容占位符 9">
            <a:extLst>
              <a:ext uri="{FF2B5EF4-FFF2-40B4-BE49-F238E27FC236}">
                <a16:creationId xmlns:a16="http://schemas.microsoft.com/office/drawing/2014/main" id="{41595DCD-EC7B-43D2-A89F-DA49AC494001}"/>
              </a:ext>
            </a:extLst>
          </p:cNvPr>
          <p:cNvSpPr>
            <a:spLocks noGrp="1"/>
          </p:cNvSpPr>
          <p:nvPr>
            <p:ph sz="quarter" idx="10"/>
          </p:nvPr>
        </p:nvSpPr>
        <p:spPr>
          <a:xfrm>
            <a:off x="0" y="3070325"/>
            <a:ext cx="9144000" cy="677108"/>
          </a:xfrm>
        </p:spPr>
        <p:txBody>
          <a:bodyPr/>
          <a:lstStyle>
            <a:lvl1pPr algn="ctr">
              <a:defRPr sz="4400" b="1">
                <a:solidFill>
                  <a:schemeClr val="tx1"/>
                </a:solidFill>
              </a:defRPr>
            </a:lvl1pPr>
          </a:lstStyle>
          <a:p>
            <a:pPr lvl="0"/>
            <a:r>
              <a:rPr lang="zh-CN" altLang="en-US" dirty="0"/>
              <a:t>单击此处编辑母版文本样式</a:t>
            </a:r>
          </a:p>
        </p:txBody>
      </p:sp>
      <p:pic>
        <p:nvPicPr>
          <p:cNvPr id="11" name="图片 10">
            <a:extLst>
              <a:ext uri="{FF2B5EF4-FFF2-40B4-BE49-F238E27FC236}">
                <a16:creationId xmlns:a16="http://schemas.microsoft.com/office/drawing/2014/main" id="{A53E208D-ADA2-402A-A9D6-032D5BDEEF44}"/>
              </a:ext>
            </a:extLst>
          </p:cNvPr>
          <p:cNvPicPr>
            <a:picLocks noChangeAspect="1"/>
          </p:cNvPicPr>
          <p:nvPr userDrawn="1"/>
        </p:nvPicPr>
        <p:blipFill>
          <a:blip r:embed="rId2"/>
          <a:stretch>
            <a:fillRect/>
          </a:stretch>
        </p:blipFill>
        <p:spPr>
          <a:xfrm>
            <a:off x="6483698" y="6318490"/>
            <a:ext cx="1183005" cy="364168"/>
          </a:xfrm>
          <a:prstGeom prst="rect">
            <a:avLst/>
          </a:prstGeom>
        </p:spPr>
      </p:pic>
      <p:pic>
        <p:nvPicPr>
          <p:cNvPr id="12" name="图片 11">
            <a:extLst>
              <a:ext uri="{FF2B5EF4-FFF2-40B4-BE49-F238E27FC236}">
                <a16:creationId xmlns:a16="http://schemas.microsoft.com/office/drawing/2014/main" id="{00521EDF-1DE4-497D-9BFA-C1092D43DEEE}"/>
              </a:ext>
            </a:extLst>
          </p:cNvPr>
          <p:cNvPicPr>
            <a:picLocks noChangeAspect="1"/>
          </p:cNvPicPr>
          <p:nvPr userDrawn="1"/>
        </p:nvPicPr>
        <p:blipFill>
          <a:blip r:embed="rId3"/>
          <a:stretch>
            <a:fillRect/>
          </a:stretch>
        </p:blipFill>
        <p:spPr>
          <a:xfrm>
            <a:off x="7719846" y="6318490"/>
            <a:ext cx="1394656" cy="364168"/>
          </a:xfrm>
          <a:prstGeom prst="rect">
            <a:avLst/>
          </a:prstGeom>
        </p:spPr>
      </p:pic>
      <p:sp>
        <p:nvSpPr>
          <p:cNvPr id="13" name="标题 1">
            <a:extLst>
              <a:ext uri="{FF2B5EF4-FFF2-40B4-BE49-F238E27FC236}">
                <a16:creationId xmlns:a16="http://schemas.microsoft.com/office/drawing/2014/main" id="{0AE80A5B-656A-4912-8553-5ED159B18E19}"/>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14" name="Holder 2">
            <a:extLst>
              <a:ext uri="{FF2B5EF4-FFF2-40B4-BE49-F238E27FC236}">
                <a16:creationId xmlns:a16="http://schemas.microsoft.com/office/drawing/2014/main" id="{C97F5ECA-A77A-40B6-BF8F-F2A826383DF2}"/>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spTree>
    <p:extLst>
      <p:ext uri="{BB962C8B-B14F-4D97-AF65-F5344CB8AC3E}">
        <p14:creationId xmlns:p14="http://schemas.microsoft.com/office/powerpoint/2010/main" val="3504665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object 39">
            <a:extLst>
              <a:ext uri="{FF2B5EF4-FFF2-40B4-BE49-F238E27FC236}">
                <a16:creationId xmlns:a16="http://schemas.microsoft.com/office/drawing/2014/main" id="{3E070FF4-8783-41C9-A071-1E73A67F0448}"/>
              </a:ext>
            </a:extLst>
          </p:cNvPr>
          <p:cNvSpPr/>
          <p:nvPr userDrawn="1"/>
        </p:nvSpPr>
        <p:spPr>
          <a:xfrm>
            <a:off x="827579" y="5461000"/>
            <a:ext cx="1001220" cy="1074397"/>
          </a:xfrm>
          <a:prstGeom prst="rect">
            <a:avLst/>
          </a:prstGeom>
          <a:blipFill>
            <a:blip r:embed="rId2" cstate="print"/>
            <a:stretch>
              <a:fillRect/>
            </a:stretch>
          </a:blipFill>
        </p:spPr>
        <p:txBody>
          <a:bodyPr wrap="square" lIns="0" tIns="0" rIns="0" bIns="0" rtlCol="0"/>
          <a:lstStyle/>
          <a:p>
            <a:endParaRPr sz="1800"/>
          </a:p>
        </p:txBody>
      </p:sp>
      <p:sp>
        <p:nvSpPr>
          <p:cNvPr id="5" name="object 12">
            <a:extLst>
              <a:ext uri="{FF2B5EF4-FFF2-40B4-BE49-F238E27FC236}">
                <a16:creationId xmlns:a16="http://schemas.microsoft.com/office/drawing/2014/main" id="{DD9669E9-347C-43B3-AF3E-4073BB6EE26E}"/>
              </a:ext>
            </a:extLst>
          </p:cNvPr>
          <p:cNvSpPr/>
          <p:nvPr userDrawn="1"/>
        </p:nvSpPr>
        <p:spPr>
          <a:xfrm>
            <a:off x="0" y="5546427"/>
            <a:ext cx="9144000" cy="1079500"/>
          </a:xfrm>
          <a:custGeom>
            <a:avLst/>
            <a:gdLst/>
            <a:ahLst/>
            <a:cxnLst/>
            <a:rect l="l" t="t" r="r" b="b"/>
            <a:pathLst>
              <a:path w="8656955" h="809625">
                <a:moveTo>
                  <a:pt x="0" y="809155"/>
                </a:moveTo>
                <a:lnTo>
                  <a:pt x="8656612" y="0"/>
                </a:lnTo>
              </a:path>
            </a:pathLst>
          </a:custGeom>
          <a:ln w="34925">
            <a:solidFill>
              <a:srgbClr val="006FC0"/>
            </a:solidFill>
          </a:ln>
        </p:spPr>
        <p:txBody>
          <a:bodyPr wrap="square" lIns="0" tIns="0" rIns="0" bIns="0" rtlCol="0"/>
          <a:lstStyle/>
          <a:p>
            <a:endParaRPr sz="1800"/>
          </a:p>
        </p:txBody>
      </p:sp>
      <p:grpSp>
        <p:nvGrpSpPr>
          <p:cNvPr id="6" name="组合 5">
            <a:extLst>
              <a:ext uri="{FF2B5EF4-FFF2-40B4-BE49-F238E27FC236}">
                <a16:creationId xmlns:a16="http://schemas.microsoft.com/office/drawing/2014/main" id="{79B44C45-5445-485A-A9AB-82E6A69D648C}"/>
              </a:ext>
            </a:extLst>
          </p:cNvPr>
          <p:cNvGrpSpPr/>
          <p:nvPr userDrawn="1"/>
        </p:nvGrpSpPr>
        <p:grpSpPr>
          <a:xfrm>
            <a:off x="8535925" y="4648200"/>
            <a:ext cx="531876" cy="1016000"/>
            <a:chOff x="8496427" y="3524250"/>
            <a:chExt cx="531876" cy="698500"/>
          </a:xfrm>
        </p:grpSpPr>
        <p:sp>
          <p:nvSpPr>
            <p:cNvPr id="8" name="object 13">
              <a:extLst>
                <a:ext uri="{FF2B5EF4-FFF2-40B4-BE49-F238E27FC236}">
                  <a16:creationId xmlns:a16="http://schemas.microsoft.com/office/drawing/2014/main" id="{407C86E8-CC0C-435E-B008-514D802D90BB}"/>
                </a:ext>
              </a:extLst>
            </p:cNvPr>
            <p:cNvSpPr/>
            <p:nvPr/>
          </p:nvSpPr>
          <p:spPr>
            <a:xfrm>
              <a:off x="8496427" y="3524250"/>
              <a:ext cx="18415" cy="698500"/>
            </a:xfrm>
            <a:custGeom>
              <a:avLst/>
              <a:gdLst/>
              <a:ahLst/>
              <a:cxnLst/>
              <a:rect l="l" t="t" r="r" b="b"/>
              <a:pathLst>
                <a:path w="18415" h="698500">
                  <a:moveTo>
                    <a:pt x="0" y="0"/>
                  </a:moveTo>
                  <a:lnTo>
                    <a:pt x="18033" y="698080"/>
                  </a:lnTo>
                </a:path>
              </a:pathLst>
            </a:custGeom>
            <a:ln w="28575">
              <a:solidFill>
                <a:srgbClr val="006FC0"/>
              </a:solidFill>
            </a:ln>
          </p:spPr>
          <p:txBody>
            <a:bodyPr wrap="square" lIns="0" tIns="0" rIns="0" bIns="0" rtlCol="0"/>
            <a:lstStyle/>
            <a:p>
              <a:endParaRPr sz="1800"/>
            </a:p>
          </p:txBody>
        </p:sp>
        <p:sp>
          <p:nvSpPr>
            <p:cNvPr id="9" name="object 14">
              <a:extLst>
                <a:ext uri="{FF2B5EF4-FFF2-40B4-BE49-F238E27FC236}">
                  <a16:creationId xmlns:a16="http://schemas.microsoft.com/office/drawing/2014/main" id="{C706BD38-20DC-42D1-9CCE-D8E22DFA4D53}"/>
                </a:ext>
              </a:extLst>
            </p:cNvPr>
            <p:cNvSpPr/>
            <p:nvPr/>
          </p:nvSpPr>
          <p:spPr>
            <a:xfrm>
              <a:off x="8497443" y="3524377"/>
              <a:ext cx="530860" cy="275590"/>
            </a:xfrm>
            <a:custGeom>
              <a:avLst/>
              <a:gdLst/>
              <a:ahLst/>
              <a:cxnLst/>
              <a:rect l="l" t="t" r="r" b="b"/>
              <a:pathLst>
                <a:path w="530859" h="275589">
                  <a:moveTo>
                    <a:pt x="0" y="11430"/>
                  </a:moveTo>
                  <a:lnTo>
                    <a:pt x="525017" y="0"/>
                  </a:lnTo>
                  <a:lnTo>
                    <a:pt x="530859" y="263779"/>
                  </a:lnTo>
                  <a:lnTo>
                    <a:pt x="5714" y="275209"/>
                  </a:lnTo>
                  <a:lnTo>
                    <a:pt x="0" y="11430"/>
                  </a:lnTo>
                  <a:close/>
                </a:path>
              </a:pathLst>
            </a:custGeom>
            <a:ln w="19049">
              <a:solidFill>
                <a:srgbClr val="006FC0"/>
              </a:solidFill>
            </a:ln>
          </p:spPr>
          <p:txBody>
            <a:bodyPr wrap="square" lIns="0" tIns="0" rIns="0" bIns="0" rtlCol="0"/>
            <a:lstStyle/>
            <a:p>
              <a:endParaRPr sz="1800"/>
            </a:p>
          </p:txBody>
        </p:sp>
        <p:sp>
          <p:nvSpPr>
            <p:cNvPr id="10" name="object 15">
              <a:extLst>
                <a:ext uri="{FF2B5EF4-FFF2-40B4-BE49-F238E27FC236}">
                  <a16:creationId xmlns:a16="http://schemas.microsoft.com/office/drawing/2014/main" id="{48E929C1-037F-47A3-8314-A1855ACC3775}"/>
                </a:ext>
              </a:extLst>
            </p:cNvPr>
            <p:cNvSpPr/>
            <p:nvPr/>
          </p:nvSpPr>
          <p:spPr>
            <a:xfrm>
              <a:off x="8503793" y="3534028"/>
              <a:ext cx="83820" cy="60960"/>
            </a:xfrm>
            <a:custGeom>
              <a:avLst/>
              <a:gdLst/>
              <a:ahLst/>
              <a:cxnLst/>
              <a:rect l="l" t="t" r="r" b="b"/>
              <a:pathLst>
                <a:path w="83820" h="60960">
                  <a:moveTo>
                    <a:pt x="82041" y="0"/>
                  </a:moveTo>
                  <a:lnTo>
                    <a:pt x="0" y="2540"/>
                  </a:lnTo>
                  <a:lnTo>
                    <a:pt x="1777" y="60452"/>
                  </a:lnTo>
                  <a:lnTo>
                    <a:pt x="83820" y="57912"/>
                  </a:lnTo>
                  <a:lnTo>
                    <a:pt x="82041" y="0"/>
                  </a:lnTo>
                  <a:close/>
                </a:path>
              </a:pathLst>
            </a:custGeom>
            <a:solidFill>
              <a:srgbClr val="000000"/>
            </a:solidFill>
          </p:spPr>
          <p:txBody>
            <a:bodyPr wrap="square" lIns="0" tIns="0" rIns="0" bIns="0" rtlCol="0"/>
            <a:lstStyle/>
            <a:p>
              <a:endParaRPr sz="1800"/>
            </a:p>
          </p:txBody>
        </p:sp>
        <p:sp>
          <p:nvSpPr>
            <p:cNvPr id="11" name="object 16">
              <a:extLst>
                <a:ext uri="{FF2B5EF4-FFF2-40B4-BE49-F238E27FC236}">
                  <a16:creationId xmlns:a16="http://schemas.microsoft.com/office/drawing/2014/main" id="{1C8F7364-5B7C-42DB-896A-FD5B81C8A842}"/>
                </a:ext>
              </a:extLst>
            </p:cNvPr>
            <p:cNvSpPr/>
            <p:nvPr/>
          </p:nvSpPr>
          <p:spPr>
            <a:xfrm>
              <a:off x="8503793" y="3534028"/>
              <a:ext cx="83820" cy="60960"/>
            </a:xfrm>
            <a:custGeom>
              <a:avLst/>
              <a:gdLst/>
              <a:ahLst/>
              <a:cxnLst/>
              <a:rect l="l" t="t" r="r" b="b"/>
              <a:pathLst>
                <a:path w="83820" h="60960">
                  <a:moveTo>
                    <a:pt x="0" y="2540"/>
                  </a:moveTo>
                  <a:lnTo>
                    <a:pt x="82041" y="0"/>
                  </a:lnTo>
                  <a:lnTo>
                    <a:pt x="83820" y="57912"/>
                  </a:lnTo>
                  <a:lnTo>
                    <a:pt x="1777" y="60452"/>
                  </a:lnTo>
                  <a:lnTo>
                    <a:pt x="0" y="2540"/>
                  </a:lnTo>
                  <a:close/>
                </a:path>
              </a:pathLst>
            </a:custGeom>
            <a:ln w="19050">
              <a:solidFill>
                <a:srgbClr val="006FC0"/>
              </a:solidFill>
            </a:ln>
          </p:spPr>
          <p:txBody>
            <a:bodyPr wrap="square" lIns="0" tIns="0" rIns="0" bIns="0" rtlCol="0"/>
            <a:lstStyle/>
            <a:p>
              <a:endParaRPr sz="1800"/>
            </a:p>
          </p:txBody>
        </p:sp>
        <p:sp>
          <p:nvSpPr>
            <p:cNvPr id="12" name="object 17">
              <a:extLst>
                <a:ext uri="{FF2B5EF4-FFF2-40B4-BE49-F238E27FC236}">
                  <a16:creationId xmlns:a16="http://schemas.microsoft.com/office/drawing/2014/main" id="{5FB11481-8953-4103-971C-E35584A7EA1E}"/>
                </a:ext>
              </a:extLst>
            </p:cNvPr>
            <p:cNvSpPr/>
            <p:nvPr/>
          </p:nvSpPr>
          <p:spPr>
            <a:xfrm>
              <a:off x="8682863" y="3529076"/>
              <a:ext cx="83820" cy="60325"/>
            </a:xfrm>
            <a:custGeom>
              <a:avLst/>
              <a:gdLst/>
              <a:ahLst/>
              <a:cxnLst/>
              <a:rect l="l" t="t" r="r" b="b"/>
              <a:pathLst>
                <a:path w="83820" h="60325">
                  <a:moveTo>
                    <a:pt x="82041" y="0"/>
                  </a:moveTo>
                  <a:lnTo>
                    <a:pt x="0" y="2540"/>
                  </a:lnTo>
                  <a:lnTo>
                    <a:pt x="1777" y="60325"/>
                  </a:lnTo>
                  <a:lnTo>
                    <a:pt x="83819" y="57912"/>
                  </a:lnTo>
                  <a:lnTo>
                    <a:pt x="82041" y="0"/>
                  </a:lnTo>
                  <a:close/>
                </a:path>
              </a:pathLst>
            </a:custGeom>
            <a:solidFill>
              <a:srgbClr val="000000"/>
            </a:solidFill>
          </p:spPr>
          <p:txBody>
            <a:bodyPr wrap="square" lIns="0" tIns="0" rIns="0" bIns="0" rtlCol="0"/>
            <a:lstStyle/>
            <a:p>
              <a:endParaRPr sz="1800"/>
            </a:p>
          </p:txBody>
        </p:sp>
        <p:sp>
          <p:nvSpPr>
            <p:cNvPr id="13" name="object 18">
              <a:extLst>
                <a:ext uri="{FF2B5EF4-FFF2-40B4-BE49-F238E27FC236}">
                  <a16:creationId xmlns:a16="http://schemas.microsoft.com/office/drawing/2014/main" id="{A8B48601-6A35-407D-8201-FCBC65D49CC2}"/>
                </a:ext>
              </a:extLst>
            </p:cNvPr>
            <p:cNvSpPr/>
            <p:nvPr/>
          </p:nvSpPr>
          <p:spPr>
            <a:xfrm>
              <a:off x="8682863" y="3529076"/>
              <a:ext cx="83820" cy="60325"/>
            </a:xfrm>
            <a:custGeom>
              <a:avLst/>
              <a:gdLst/>
              <a:ahLst/>
              <a:cxnLst/>
              <a:rect l="l" t="t" r="r" b="b"/>
              <a:pathLst>
                <a:path w="83820" h="60325">
                  <a:moveTo>
                    <a:pt x="0" y="2540"/>
                  </a:moveTo>
                  <a:lnTo>
                    <a:pt x="82041" y="0"/>
                  </a:lnTo>
                  <a:lnTo>
                    <a:pt x="83819" y="57912"/>
                  </a:lnTo>
                  <a:lnTo>
                    <a:pt x="1777" y="60325"/>
                  </a:lnTo>
                  <a:lnTo>
                    <a:pt x="0" y="2540"/>
                  </a:lnTo>
                  <a:close/>
                </a:path>
              </a:pathLst>
            </a:custGeom>
            <a:ln w="19050">
              <a:solidFill>
                <a:srgbClr val="006FC0"/>
              </a:solidFill>
            </a:ln>
          </p:spPr>
          <p:txBody>
            <a:bodyPr wrap="square" lIns="0" tIns="0" rIns="0" bIns="0" rtlCol="0"/>
            <a:lstStyle/>
            <a:p>
              <a:endParaRPr sz="1800"/>
            </a:p>
          </p:txBody>
        </p:sp>
        <p:sp>
          <p:nvSpPr>
            <p:cNvPr id="14" name="object 19">
              <a:extLst>
                <a:ext uri="{FF2B5EF4-FFF2-40B4-BE49-F238E27FC236}">
                  <a16:creationId xmlns:a16="http://schemas.microsoft.com/office/drawing/2014/main" id="{212875AD-78B8-4A77-B09B-1DD3C78571D6}"/>
                </a:ext>
              </a:extLst>
            </p:cNvPr>
            <p:cNvSpPr/>
            <p:nvPr/>
          </p:nvSpPr>
          <p:spPr>
            <a:xfrm>
              <a:off x="8850121" y="3527171"/>
              <a:ext cx="83820" cy="60325"/>
            </a:xfrm>
            <a:custGeom>
              <a:avLst/>
              <a:gdLst/>
              <a:ahLst/>
              <a:cxnLst/>
              <a:rect l="l" t="t" r="r" b="b"/>
              <a:pathLst>
                <a:path w="83820" h="60325">
                  <a:moveTo>
                    <a:pt x="82042" y="0"/>
                  </a:moveTo>
                  <a:lnTo>
                    <a:pt x="0" y="2412"/>
                  </a:lnTo>
                  <a:lnTo>
                    <a:pt x="1777" y="60324"/>
                  </a:lnTo>
                  <a:lnTo>
                    <a:pt x="83820" y="57784"/>
                  </a:lnTo>
                  <a:lnTo>
                    <a:pt x="82042" y="0"/>
                  </a:lnTo>
                  <a:close/>
                </a:path>
              </a:pathLst>
            </a:custGeom>
            <a:solidFill>
              <a:srgbClr val="000000"/>
            </a:solidFill>
          </p:spPr>
          <p:txBody>
            <a:bodyPr wrap="square" lIns="0" tIns="0" rIns="0" bIns="0" rtlCol="0"/>
            <a:lstStyle/>
            <a:p>
              <a:endParaRPr sz="1800"/>
            </a:p>
          </p:txBody>
        </p:sp>
        <p:sp>
          <p:nvSpPr>
            <p:cNvPr id="15" name="object 20">
              <a:extLst>
                <a:ext uri="{FF2B5EF4-FFF2-40B4-BE49-F238E27FC236}">
                  <a16:creationId xmlns:a16="http://schemas.microsoft.com/office/drawing/2014/main" id="{EEA1201A-3744-4689-8930-0B23AA1D04B1}"/>
                </a:ext>
              </a:extLst>
            </p:cNvPr>
            <p:cNvSpPr/>
            <p:nvPr/>
          </p:nvSpPr>
          <p:spPr>
            <a:xfrm>
              <a:off x="8850121" y="3527171"/>
              <a:ext cx="83820" cy="60325"/>
            </a:xfrm>
            <a:custGeom>
              <a:avLst/>
              <a:gdLst/>
              <a:ahLst/>
              <a:cxnLst/>
              <a:rect l="l" t="t" r="r" b="b"/>
              <a:pathLst>
                <a:path w="83820" h="60325">
                  <a:moveTo>
                    <a:pt x="0" y="2412"/>
                  </a:moveTo>
                  <a:lnTo>
                    <a:pt x="82042" y="0"/>
                  </a:lnTo>
                  <a:lnTo>
                    <a:pt x="83820" y="57784"/>
                  </a:lnTo>
                  <a:lnTo>
                    <a:pt x="1777" y="60324"/>
                  </a:lnTo>
                  <a:lnTo>
                    <a:pt x="0" y="2412"/>
                  </a:lnTo>
                  <a:close/>
                </a:path>
              </a:pathLst>
            </a:custGeom>
            <a:ln w="19050">
              <a:solidFill>
                <a:srgbClr val="006FC0"/>
              </a:solidFill>
            </a:ln>
          </p:spPr>
          <p:txBody>
            <a:bodyPr wrap="square" lIns="0" tIns="0" rIns="0" bIns="0" rtlCol="0"/>
            <a:lstStyle/>
            <a:p>
              <a:endParaRPr sz="1800"/>
            </a:p>
          </p:txBody>
        </p:sp>
        <p:sp>
          <p:nvSpPr>
            <p:cNvPr id="16" name="object 21">
              <a:extLst>
                <a:ext uri="{FF2B5EF4-FFF2-40B4-BE49-F238E27FC236}">
                  <a16:creationId xmlns:a16="http://schemas.microsoft.com/office/drawing/2014/main" id="{C3125C63-8F63-4988-B8A2-1DE969058E37}"/>
                </a:ext>
              </a:extLst>
            </p:cNvPr>
            <p:cNvSpPr/>
            <p:nvPr/>
          </p:nvSpPr>
          <p:spPr>
            <a:xfrm>
              <a:off x="8595994" y="3591305"/>
              <a:ext cx="83820" cy="60325"/>
            </a:xfrm>
            <a:custGeom>
              <a:avLst/>
              <a:gdLst/>
              <a:ahLst/>
              <a:cxnLst/>
              <a:rect l="l" t="t" r="r" b="b"/>
              <a:pathLst>
                <a:path w="83820" h="60325">
                  <a:moveTo>
                    <a:pt x="82041" y="0"/>
                  </a:moveTo>
                  <a:lnTo>
                    <a:pt x="0" y="2540"/>
                  </a:lnTo>
                  <a:lnTo>
                    <a:pt x="1777" y="60325"/>
                  </a:lnTo>
                  <a:lnTo>
                    <a:pt x="83820" y="57912"/>
                  </a:lnTo>
                  <a:lnTo>
                    <a:pt x="82041" y="0"/>
                  </a:lnTo>
                  <a:close/>
                </a:path>
              </a:pathLst>
            </a:custGeom>
            <a:solidFill>
              <a:srgbClr val="000000"/>
            </a:solidFill>
          </p:spPr>
          <p:txBody>
            <a:bodyPr wrap="square" lIns="0" tIns="0" rIns="0" bIns="0" rtlCol="0"/>
            <a:lstStyle/>
            <a:p>
              <a:endParaRPr sz="1800"/>
            </a:p>
          </p:txBody>
        </p:sp>
        <p:sp>
          <p:nvSpPr>
            <p:cNvPr id="17" name="object 22">
              <a:extLst>
                <a:ext uri="{FF2B5EF4-FFF2-40B4-BE49-F238E27FC236}">
                  <a16:creationId xmlns:a16="http://schemas.microsoft.com/office/drawing/2014/main" id="{8D76275C-4F82-4E43-9E3B-64AAE6ED4517}"/>
                </a:ext>
              </a:extLst>
            </p:cNvPr>
            <p:cNvSpPr/>
            <p:nvPr/>
          </p:nvSpPr>
          <p:spPr>
            <a:xfrm>
              <a:off x="8595994" y="3591305"/>
              <a:ext cx="83820" cy="60325"/>
            </a:xfrm>
            <a:custGeom>
              <a:avLst/>
              <a:gdLst/>
              <a:ahLst/>
              <a:cxnLst/>
              <a:rect l="l" t="t" r="r" b="b"/>
              <a:pathLst>
                <a:path w="83820" h="60325">
                  <a:moveTo>
                    <a:pt x="0" y="2540"/>
                  </a:moveTo>
                  <a:lnTo>
                    <a:pt x="82041" y="0"/>
                  </a:lnTo>
                  <a:lnTo>
                    <a:pt x="83820" y="57912"/>
                  </a:lnTo>
                  <a:lnTo>
                    <a:pt x="1777" y="60325"/>
                  </a:lnTo>
                  <a:lnTo>
                    <a:pt x="0" y="2540"/>
                  </a:lnTo>
                  <a:close/>
                </a:path>
              </a:pathLst>
            </a:custGeom>
            <a:ln w="19050">
              <a:solidFill>
                <a:srgbClr val="006FC0"/>
              </a:solidFill>
            </a:ln>
          </p:spPr>
          <p:txBody>
            <a:bodyPr wrap="square" lIns="0" tIns="0" rIns="0" bIns="0" rtlCol="0"/>
            <a:lstStyle/>
            <a:p>
              <a:endParaRPr sz="1800"/>
            </a:p>
          </p:txBody>
        </p:sp>
        <p:sp>
          <p:nvSpPr>
            <p:cNvPr id="18" name="object 23">
              <a:extLst>
                <a:ext uri="{FF2B5EF4-FFF2-40B4-BE49-F238E27FC236}">
                  <a16:creationId xmlns:a16="http://schemas.microsoft.com/office/drawing/2014/main" id="{AF500B73-32A8-4759-9554-97124E1906C2}"/>
                </a:ext>
              </a:extLst>
            </p:cNvPr>
            <p:cNvSpPr/>
            <p:nvPr/>
          </p:nvSpPr>
          <p:spPr>
            <a:xfrm>
              <a:off x="8770493" y="3590035"/>
              <a:ext cx="83820" cy="60960"/>
            </a:xfrm>
            <a:custGeom>
              <a:avLst/>
              <a:gdLst/>
              <a:ahLst/>
              <a:cxnLst/>
              <a:rect l="l" t="t" r="r" b="b"/>
              <a:pathLst>
                <a:path w="83820" h="60960">
                  <a:moveTo>
                    <a:pt x="82041" y="0"/>
                  </a:moveTo>
                  <a:lnTo>
                    <a:pt x="0" y="2539"/>
                  </a:lnTo>
                  <a:lnTo>
                    <a:pt x="1777" y="60451"/>
                  </a:lnTo>
                  <a:lnTo>
                    <a:pt x="83820" y="57911"/>
                  </a:lnTo>
                  <a:lnTo>
                    <a:pt x="82041" y="0"/>
                  </a:lnTo>
                  <a:close/>
                </a:path>
              </a:pathLst>
            </a:custGeom>
            <a:solidFill>
              <a:srgbClr val="000000"/>
            </a:solidFill>
          </p:spPr>
          <p:txBody>
            <a:bodyPr wrap="square" lIns="0" tIns="0" rIns="0" bIns="0" rtlCol="0"/>
            <a:lstStyle/>
            <a:p>
              <a:endParaRPr sz="1800"/>
            </a:p>
          </p:txBody>
        </p:sp>
        <p:sp>
          <p:nvSpPr>
            <p:cNvPr id="19" name="object 24">
              <a:extLst>
                <a:ext uri="{FF2B5EF4-FFF2-40B4-BE49-F238E27FC236}">
                  <a16:creationId xmlns:a16="http://schemas.microsoft.com/office/drawing/2014/main" id="{EBA7AFF4-4DF9-4523-AE84-031732964ABD}"/>
                </a:ext>
              </a:extLst>
            </p:cNvPr>
            <p:cNvSpPr/>
            <p:nvPr/>
          </p:nvSpPr>
          <p:spPr>
            <a:xfrm>
              <a:off x="8770493" y="3590035"/>
              <a:ext cx="83820" cy="60960"/>
            </a:xfrm>
            <a:custGeom>
              <a:avLst/>
              <a:gdLst/>
              <a:ahLst/>
              <a:cxnLst/>
              <a:rect l="l" t="t" r="r" b="b"/>
              <a:pathLst>
                <a:path w="83820" h="60960">
                  <a:moveTo>
                    <a:pt x="0" y="2539"/>
                  </a:moveTo>
                  <a:lnTo>
                    <a:pt x="82041" y="0"/>
                  </a:lnTo>
                  <a:lnTo>
                    <a:pt x="83820" y="57911"/>
                  </a:lnTo>
                  <a:lnTo>
                    <a:pt x="1777" y="60451"/>
                  </a:lnTo>
                  <a:lnTo>
                    <a:pt x="0" y="2539"/>
                  </a:lnTo>
                  <a:close/>
                </a:path>
              </a:pathLst>
            </a:custGeom>
            <a:ln w="19050">
              <a:solidFill>
                <a:srgbClr val="006FC0"/>
              </a:solidFill>
            </a:ln>
          </p:spPr>
          <p:txBody>
            <a:bodyPr wrap="square" lIns="0" tIns="0" rIns="0" bIns="0" rtlCol="0"/>
            <a:lstStyle/>
            <a:p>
              <a:endParaRPr sz="1800"/>
            </a:p>
          </p:txBody>
        </p:sp>
        <p:sp>
          <p:nvSpPr>
            <p:cNvPr id="20" name="object 25">
              <a:extLst>
                <a:ext uri="{FF2B5EF4-FFF2-40B4-BE49-F238E27FC236}">
                  <a16:creationId xmlns:a16="http://schemas.microsoft.com/office/drawing/2014/main" id="{E958EA40-A3DC-4C5C-A6EA-6D91120F2D29}"/>
                </a:ext>
              </a:extLst>
            </p:cNvPr>
            <p:cNvSpPr/>
            <p:nvPr/>
          </p:nvSpPr>
          <p:spPr>
            <a:xfrm>
              <a:off x="8516239" y="3660140"/>
              <a:ext cx="83820" cy="60960"/>
            </a:xfrm>
            <a:custGeom>
              <a:avLst/>
              <a:gdLst/>
              <a:ahLst/>
              <a:cxnLst/>
              <a:rect l="l" t="t" r="r" b="b"/>
              <a:pathLst>
                <a:path w="83820" h="60960">
                  <a:moveTo>
                    <a:pt x="82041" y="0"/>
                  </a:moveTo>
                  <a:lnTo>
                    <a:pt x="0" y="2540"/>
                  </a:lnTo>
                  <a:lnTo>
                    <a:pt x="1777" y="60452"/>
                  </a:lnTo>
                  <a:lnTo>
                    <a:pt x="83819" y="57912"/>
                  </a:lnTo>
                  <a:lnTo>
                    <a:pt x="82041" y="0"/>
                  </a:lnTo>
                  <a:close/>
                </a:path>
              </a:pathLst>
            </a:custGeom>
            <a:solidFill>
              <a:srgbClr val="000000"/>
            </a:solidFill>
          </p:spPr>
          <p:txBody>
            <a:bodyPr wrap="square" lIns="0" tIns="0" rIns="0" bIns="0" rtlCol="0"/>
            <a:lstStyle/>
            <a:p>
              <a:endParaRPr sz="1800"/>
            </a:p>
          </p:txBody>
        </p:sp>
        <p:sp>
          <p:nvSpPr>
            <p:cNvPr id="21" name="object 26">
              <a:extLst>
                <a:ext uri="{FF2B5EF4-FFF2-40B4-BE49-F238E27FC236}">
                  <a16:creationId xmlns:a16="http://schemas.microsoft.com/office/drawing/2014/main" id="{83E523FA-32D7-48F9-9D5D-7A0DE72BE062}"/>
                </a:ext>
              </a:extLst>
            </p:cNvPr>
            <p:cNvSpPr/>
            <p:nvPr/>
          </p:nvSpPr>
          <p:spPr>
            <a:xfrm>
              <a:off x="8516239" y="3660140"/>
              <a:ext cx="83820" cy="60960"/>
            </a:xfrm>
            <a:custGeom>
              <a:avLst/>
              <a:gdLst/>
              <a:ahLst/>
              <a:cxnLst/>
              <a:rect l="l" t="t" r="r" b="b"/>
              <a:pathLst>
                <a:path w="83820" h="60960">
                  <a:moveTo>
                    <a:pt x="0" y="2540"/>
                  </a:moveTo>
                  <a:lnTo>
                    <a:pt x="82041" y="0"/>
                  </a:lnTo>
                  <a:lnTo>
                    <a:pt x="83819" y="57912"/>
                  </a:lnTo>
                  <a:lnTo>
                    <a:pt x="1777" y="60452"/>
                  </a:lnTo>
                  <a:lnTo>
                    <a:pt x="0" y="2540"/>
                  </a:lnTo>
                  <a:close/>
                </a:path>
              </a:pathLst>
            </a:custGeom>
            <a:ln w="19050">
              <a:solidFill>
                <a:srgbClr val="006FC0"/>
              </a:solidFill>
            </a:ln>
          </p:spPr>
          <p:txBody>
            <a:bodyPr wrap="square" lIns="0" tIns="0" rIns="0" bIns="0" rtlCol="0"/>
            <a:lstStyle/>
            <a:p>
              <a:endParaRPr sz="1800"/>
            </a:p>
          </p:txBody>
        </p:sp>
        <p:sp>
          <p:nvSpPr>
            <p:cNvPr id="22" name="object 27">
              <a:extLst>
                <a:ext uri="{FF2B5EF4-FFF2-40B4-BE49-F238E27FC236}">
                  <a16:creationId xmlns:a16="http://schemas.microsoft.com/office/drawing/2014/main" id="{5BDF307F-EF03-440F-BCA7-015194B55A1D}"/>
                </a:ext>
              </a:extLst>
            </p:cNvPr>
            <p:cNvSpPr/>
            <p:nvPr/>
          </p:nvSpPr>
          <p:spPr>
            <a:xfrm>
              <a:off x="8685276" y="3658870"/>
              <a:ext cx="83820" cy="60960"/>
            </a:xfrm>
            <a:custGeom>
              <a:avLst/>
              <a:gdLst/>
              <a:ahLst/>
              <a:cxnLst/>
              <a:rect l="l" t="t" r="r" b="b"/>
              <a:pathLst>
                <a:path w="83820" h="60960">
                  <a:moveTo>
                    <a:pt x="82042" y="0"/>
                  </a:moveTo>
                  <a:lnTo>
                    <a:pt x="0" y="2539"/>
                  </a:lnTo>
                  <a:lnTo>
                    <a:pt x="1777" y="60451"/>
                  </a:lnTo>
                  <a:lnTo>
                    <a:pt x="83820" y="57911"/>
                  </a:lnTo>
                  <a:lnTo>
                    <a:pt x="82042" y="0"/>
                  </a:lnTo>
                  <a:close/>
                </a:path>
              </a:pathLst>
            </a:custGeom>
            <a:solidFill>
              <a:srgbClr val="000000"/>
            </a:solidFill>
          </p:spPr>
          <p:txBody>
            <a:bodyPr wrap="square" lIns="0" tIns="0" rIns="0" bIns="0" rtlCol="0"/>
            <a:lstStyle/>
            <a:p>
              <a:endParaRPr sz="1800"/>
            </a:p>
          </p:txBody>
        </p:sp>
        <p:sp>
          <p:nvSpPr>
            <p:cNvPr id="23" name="object 28">
              <a:extLst>
                <a:ext uri="{FF2B5EF4-FFF2-40B4-BE49-F238E27FC236}">
                  <a16:creationId xmlns:a16="http://schemas.microsoft.com/office/drawing/2014/main" id="{D9A4682F-7CD6-4FDF-906D-7972A8F20B10}"/>
                </a:ext>
              </a:extLst>
            </p:cNvPr>
            <p:cNvSpPr/>
            <p:nvPr/>
          </p:nvSpPr>
          <p:spPr>
            <a:xfrm>
              <a:off x="8685276" y="3658870"/>
              <a:ext cx="83820" cy="60960"/>
            </a:xfrm>
            <a:custGeom>
              <a:avLst/>
              <a:gdLst/>
              <a:ahLst/>
              <a:cxnLst/>
              <a:rect l="l" t="t" r="r" b="b"/>
              <a:pathLst>
                <a:path w="83820" h="60960">
                  <a:moveTo>
                    <a:pt x="0" y="2539"/>
                  </a:moveTo>
                  <a:lnTo>
                    <a:pt x="82042" y="0"/>
                  </a:lnTo>
                  <a:lnTo>
                    <a:pt x="83820" y="57911"/>
                  </a:lnTo>
                  <a:lnTo>
                    <a:pt x="1777" y="60451"/>
                  </a:lnTo>
                  <a:lnTo>
                    <a:pt x="0" y="2539"/>
                  </a:lnTo>
                  <a:close/>
                </a:path>
              </a:pathLst>
            </a:custGeom>
            <a:ln w="19050">
              <a:solidFill>
                <a:srgbClr val="006FC0"/>
              </a:solidFill>
            </a:ln>
          </p:spPr>
          <p:txBody>
            <a:bodyPr wrap="square" lIns="0" tIns="0" rIns="0" bIns="0" rtlCol="0"/>
            <a:lstStyle/>
            <a:p>
              <a:endParaRPr sz="1800"/>
            </a:p>
          </p:txBody>
        </p:sp>
        <p:sp>
          <p:nvSpPr>
            <p:cNvPr id="24" name="object 29">
              <a:extLst>
                <a:ext uri="{FF2B5EF4-FFF2-40B4-BE49-F238E27FC236}">
                  <a16:creationId xmlns:a16="http://schemas.microsoft.com/office/drawing/2014/main" id="{B23D1CF5-A322-4F0C-BAD6-D69417FB272A}"/>
                </a:ext>
              </a:extLst>
            </p:cNvPr>
            <p:cNvSpPr/>
            <p:nvPr/>
          </p:nvSpPr>
          <p:spPr>
            <a:xfrm>
              <a:off x="8859519" y="3660013"/>
              <a:ext cx="83820" cy="60325"/>
            </a:xfrm>
            <a:custGeom>
              <a:avLst/>
              <a:gdLst/>
              <a:ahLst/>
              <a:cxnLst/>
              <a:rect l="l" t="t" r="r" b="b"/>
              <a:pathLst>
                <a:path w="83820" h="60325">
                  <a:moveTo>
                    <a:pt x="82041" y="0"/>
                  </a:moveTo>
                  <a:lnTo>
                    <a:pt x="0" y="2540"/>
                  </a:lnTo>
                  <a:lnTo>
                    <a:pt x="1777" y="60325"/>
                  </a:lnTo>
                  <a:lnTo>
                    <a:pt x="83820" y="57912"/>
                  </a:lnTo>
                  <a:lnTo>
                    <a:pt x="82041" y="0"/>
                  </a:lnTo>
                  <a:close/>
                </a:path>
              </a:pathLst>
            </a:custGeom>
            <a:solidFill>
              <a:srgbClr val="000000"/>
            </a:solidFill>
          </p:spPr>
          <p:txBody>
            <a:bodyPr wrap="square" lIns="0" tIns="0" rIns="0" bIns="0" rtlCol="0"/>
            <a:lstStyle/>
            <a:p>
              <a:endParaRPr sz="1800"/>
            </a:p>
          </p:txBody>
        </p:sp>
        <p:sp>
          <p:nvSpPr>
            <p:cNvPr id="25" name="object 30">
              <a:extLst>
                <a:ext uri="{FF2B5EF4-FFF2-40B4-BE49-F238E27FC236}">
                  <a16:creationId xmlns:a16="http://schemas.microsoft.com/office/drawing/2014/main" id="{4A9B59B5-D9C1-405E-986C-533A2A33D42F}"/>
                </a:ext>
              </a:extLst>
            </p:cNvPr>
            <p:cNvSpPr/>
            <p:nvPr/>
          </p:nvSpPr>
          <p:spPr>
            <a:xfrm>
              <a:off x="8859519" y="3660013"/>
              <a:ext cx="83820" cy="60325"/>
            </a:xfrm>
            <a:custGeom>
              <a:avLst/>
              <a:gdLst/>
              <a:ahLst/>
              <a:cxnLst/>
              <a:rect l="l" t="t" r="r" b="b"/>
              <a:pathLst>
                <a:path w="83820" h="60325">
                  <a:moveTo>
                    <a:pt x="0" y="2540"/>
                  </a:moveTo>
                  <a:lnTo>
                    <a:pt x="82041" y="0"/>
                  </a:lnTo>
                  <a:lnTo>
                    <a:pt x="83820" y="57912"/>
                  </a:lnTo>
                  <a:lnTo>
                    <a:pt x="1777" y="60325"/>
                  </a:lnTo>
                  <a:lnTo>
                    <a:pt x="0" y="2540"/>
                  </a:lnTo>
                  <a:close/>
                </a:path>
              </a:pathLst>
            </a:custGeom>
            <a:ln w="19050">
              <a:solidFill>
                <a:srgbClr val="006FC0"/>
              </a:solidFill>
            </a:ln>
          </p:spPr>
          <p:txBody>
            <a:bodyPr wrap="square" lIns="0" tIns="0" rIns="0" bIns="0" rtlCol="0"/>
            <a:lstStyle/>
            <a:p>
              <a:endParaRPr sz="1800"/>
            </a:p>
          </p:txBody>
        </p:sp>
        <p:sp>
          <p:nvSpPr>
            <p:cNvPr id="26" name="object 31">
              <a:extLst>
                <a:ext uri="{FF2B5EF4-FFF2-40B4-BE49-F238E27FC236}">
                  <a16:creationId xmlns:a16="http://schemas.microsoft.com/office/drawing/2014/main" id="{3DEC1F7C-5B3E-45F6-A7E5-A42711676E3B}"/>
                </a:ext>
              </a:extLst>
            </p:cNvPr>
            <p:cNvSpPr/>
            <p:nvPr/>
          </p:nvSpPr>
          <p:spPr>
            <a:xfrm>
              <a:off x="8938386" y="3592067"/>
              <a:ext cx="83820" cy="60960"/>
            </a:xfrm>
            <a:custGeom>
              <a:avLst/>
              <a:gdLst/>
              <a:ahLst/>
              <a:cxnLst/>
              <a:rect l="l" t="t" r="r" b="b"/>
              <a:pathLst>
                <a:path w="83820" h="60960">
                  <a:moveTo>
                    <a:pt x="82042" y="0"/>
                  </a:moveTo>
                  <a:lnTo>
                    <a:pt x="0" y="2539"/>
                  </a:lnTo>
                  <a:lnTo>
                    <a:pt x="1778" y="60451"/>
                  </a:lnTo>
                  <a:lnTo>
                    <a:pt x="83693" y="57911"/>
                  </a:lnTo>
                  <a:lnTo>
                    <a:pt x="82042" y="0"/>
                  </a:lnTo>
                  <a:close/>
                </a:path>
              </a:pathLst>
            </a:custGeom>
            <a:solidFill>
              <a:srgbClr val="000000"/>
            </a:solidFill>
          </p:spPr>
          <p:txBody>
            <a:bodyPr wrap="square" lIns="0" tIns="0" rIns="0" bIns="0" rtlCol="0"/>
            <a:lstStyle/>
            <a:p>
              <a:endParaRPr sz="1800"/>
            </a:p>
          </p:txBody>
        </p:sp>
        <p:sp>
          <p:nvSpPr>
            <p:cNvPr id="27" name="object 32">
              <a:extLst>
                <a:ext uri="{FF2B5EF4-FFF2-40B4-BE49-F238E27FC236}">
                  <a16:creationId xmlns:a16="http://schemas.microsoft.com/office/drawing/2014/main" id="{4BF93DE8-1B19-4C9E-A43A-43616E78B261}"/>
                </a:ext>
              </a:extLst>
            </p:cNvPr>
            <p:cNvSpPr/>
            <p:nvPr/>
          </p:nvSpPr>
          <p:spPr>
            <a:xfrm>
              <a:off x="8938386" y="3592067"/>
              <a:ext cx="83820" cy="60960"/>
            </a:xfrm>
            <a:custGeom>
              <a:avLst/>
              <a:gdLst/>
              <a:ahLst/>
              <a:cxnLst/>
              <a:rect l="l" t="t" r="r" b="b"/>
              <a:pathLst>
                <a:path w="83820" h="60960">
                  <a:moveTo>
                    <a:pt x="0" y="2539"/>
                  </a:moveTo>
                  <a:lnTo>
                    <a:pt x="82042" y="0"/>
                  </a:lnTo>
                  <a:lnTo>
                    <a:pt x="83693" y="57911"/>
                  </a:lnTo>
                  <a:lnTo>
                    <a:pt x="1778" y="60451"/>
                  </a:lnTo>
                  <a:lnTo>
                    <a:pt x="0" y="2539"/>
                  </a:lnTo>
                  <a:close/>
                </a:path>
              </a:pathLst>
            </a:custGeom>
            <a:ln w="19050">
              <a:solidFill>
                <a:srgbClr val="006FC0"/>
              </a:solidFill>
            </a:ln>
          </p:spPr>
          <p:txBody>
            <a:bodyPr wrap="square" lIns="0" tIns="0" rIns="0" bIns="0" rtlCol="0"/>
            <a:lstStyle/>
            <a:p>
              <a:endParaRPr sz="1800"/>
            </a:p>
          </p:txBody>
        </p:sp>
        <p:sp>
          <p:nvSpPr>
            <p:cNvPr id="28" name="object 33">
              <a:extLst>
                <a:ext uri="{FF2B5EF4-FFF2-40B4-BE49-F238E27FC236}">
                  <a16:creationId xmlns:a16="http://schemas.microsoft.com/office/drawing/2014/main" id="{DB19FC18-08F7-46F3-9F4D-5C51398A9227}"/>
                </a:ext>
              </a:extLst>
            </p:cNvPr>
            <p:cNvSpPr/>
            <p:nvPr/>
          </p:nvSpPr>
          <p:spPr>
            <a:xfrm>
              <a:off x="8603995" y="3726053"/>
              <a:ext cx="83820" cy="60325"/>
            </a:xfrm>
            <a:custGeom>
              <a:avLst/>
              <a:gdLst/>
              <a:ahLst/>
              <a:cxnLst/>
              <a:rect l="l" t="t" r="r" b="b"/>
              <a:pathLst>
                <a:path w="83820" h="60325">
                  <a:moveTo>
                    <a:pt x="82042" y="0"/>
                  </a:moveTo>
                  <a:lnTo>
                    <a:pt x="0" y="2413"/>
                  </a:lnTo>
                  <a:lnTo>
                    <a:pt x="1777" y="60325"/>
                  </a:lnTo>
                  <a:lnTo>
                    <a:pt x="83820" y="57785"/>
                  </a:lnTo>
                  <a:lnTo>
                    <a:pt x="82042" y="0"/>
                  </a:lnTo>
                  <a:close/>
                </a:path>
              </a:pathLst>
            </a:custGeom>
            <a:solidFill>
              <a:srgbClr val="000000"/>
            </a:solidFill>
          </p:spPr>
          <p:txBody>
            <a:bodyPr wrap="square" lIns="0" tIns="0" rIns="0" bIns="0" rtlCol="0"/>
            <a:lstStyle/>
            <a:p>
              <a:endParaRPr sz="1800"/>
            </a:p>
          </p:txBody>
        </p:sp>
        <p:sp>
          <p:nvSpPr>
            <p:cNvPr id="29" name="object 34">
              <a:extLst>
                <a:ext uri="{FF2B5EF4-FFF2-40B4-BE49-F238E27FC236}">
                  <a16:creationId xmlns:a16="http://schemas.microsoft.com/office/drawing/2014/main" id="{1EEFF945-5EF5-440E-8DB6-11D5913A77C4}"/>
                </a:ext>
              </a:extLst>
            </p:cNvPr>
            <p:cNvSpPr/>
            <p:nvPr/>
          </p:nvSpPr>
          <p:spPr>
            <a:xfrm>
              <a:off x="8603995" y="3726053"/>
              <a:ext cx="83820" cy="60325"/>
            </a:xfrm>
            <a:custGeom>
              <a:avLst/>
              <a:gdLst/>
              <a:ahLst/>
              <a:cxnLst/>
              <a:rect l="l" t="t" r="r" b="b"/>
              <a:pathLst>
                <a:path w="83820" h="60325">
                  <a:moveTo>
                    <a:pt x="0" y="2413"/>
                  </a:moveTo>
                  <a:lnTo>
                    <a:pt x="82042" y="0"/>
                  </a:lnTo>
                  <a:lnTo>
                    <a:pt x="83820" y="57785"/>
                  </a:lnTo>
                  <a:lnTo>
                    <a:pt x="1777" y="60325"/>
                  </a:lnTo>
                  <a:lnTo>
                    <a:pt x="0" y="2413"/>
                  </a:lnTo>
                  <a:close/>
                </a:path>
              </a:pathLst>
            </a:custGeom>
            <a:ln w="19050">
              <a:solidFill>
                <a:srgbClr val="006FC0"/>
              </a:solidFill>
            </a:ln>
          </p:spPr>
          <p:txBody>
            <a:bodyPr wrap="square" lIns="0" tIns="0" rIns="0" bIns="0" rtlCol="0"/>
            <a:lstStyle/>
            <a:p>
              <a:endParaRPr sz="1800"/>
            </a:p>
          </p:txBody>
        </p:sp>
        <p:sp>
          <p:nvSpPr>
            <p:cNvPr id="30" name="object 35">
              <a:extLst>
                <a:ext uri="{FF2B5EF4-FFF2-40B4-BE49-F238E27FC236}">
                  <a16:creationId xmlns:a16="http://schemas.microsoft.com/office/drawing/2014/main" id="{D10CB0F1-C05A-4552-A343-BB09B5E338EC}"/>
                </a:ext>
              </a:extLst>
            </p:cNvPr>
            <p:cNvSpPr/>
            <p:nvPr/>
          </p:nvSpPr>
          <p:spPr>
            <a:xfrm>
              <a:off x="8776334" y="3719321"/>
              <a:ext cx="83820" cy="60960"/>
            </a:xfrm>
            <a:custGeom>
              <a:avLst/>
              <a:gdLst/>
              <a:ahLst/>
              <a:cxnLst/>
              <a:rect l="l" t="t" r="r" b="b"/>
              <a:pathLst>
                <a:path w="83820" h="60960">
                  <a:moveTo>
                    <a:pt x="81915" y="0"/>
                  </a:moveTo>
                  <a:lnTo>
                    <a:pt x="0" y="2539"/>
                  </a:lnTo>
                  <a:lnTo>
                    <a:pt x="1650" y="60451"/>
                  </a:lnTo>
                  <a:lnTo>
                    <a:pt x="83693" y="57911"/>
                  </a:lnTo>
                  <a:lnTo>
                    <a:pt x="81915" y="0"/>
                  </a:lnTo>
                  <a:close/>
                </a:path>
              </a:pathLst>
            </a:custGeom>
            <a:solidFill>
              <a:srgbClr val="000000"/>
            </a:solidFill>
          </p:spPr>
          <p:txBody>
            <a:bodyPr wrap="square" lIns="0" tIns="0" rIns="0" bIns="0" rtlCol="0"/>
            <a:lstStyle/>
            <a:p>
              <a:endParaRPr sz="1800"/>
            </a:p>
          </p:txBody>
        </p:sp>
        <p:sp>
          <p:nvSpPr>
            <p:cNvPr id="31" name="object 36">
              <a:extLst>
                <a:ext uri="{FF2B5EF4-FFF2-40B4-BE49-F238E27FC236}">
                  <a16:creationId xmlns:a16="http://schemas.microsoft.com/office/drawing/2014/main" id="{1B1AD891-5D61-47F9-BFD1-1A8CD89C77BA}"/>
                </a:ext>
              </a:extLst>
            </p:cNvPr>
            <p:cNvSpPr/>
            <p:nvPr/>
          </p:nvSpPr>
          <p:spPr>
            <a:xfrm>
              <a:off x="8776334" y="3719321"/>
              <a:ext cx="83820" cy="60960"/>
            </a:xfrm>
            <a:custGeom>
              <a:avLst/>
              <a:gdLst/>
              <a:ahLst/>
              <a:cxnLst/>
              <a:rect l="l" t="t" r="r" b="b"/>
              <a:pathLst>
                <a:path w="83820" h="60960">
                  <a:moveTo>
                    <a:pt x="0" y="2539"/>
                  </a:moveTo>
                  <a:lnTo>
                    <a:pt x="81915" y="0"/>
                  </a:lnTo>
                  <a:lnTo>
                    <a:pt x="83693" y="57911"/>
                  </a:lnTo>
                  <a:lnTo>
                    <a:pt x="1650" y="60451"/>
                  </a:lnTo>
                  <a:lnTo>
                    <a:pt x="0" y="2539"/>
                  </a:lnTo>
                  <a:close/>
                </a:path>
              </a:pathLst>
            </a:custGeom>
            <a:ln w="19050">
              <a:solidFill>
                <a:srgbClr val="006FC0"/>
              </a:solidFill>
            </a:ln>
          </p:spPr>
          <p:txBody>
            <a:bodyPr wrap="square" lIns="0" tIns="0" rIns="0" bIns="0" rtlCol="0"/>
            <a:lstStyle/>
            <a:p>
              <a:endParaRPr sz="1800"/>
            </a:p>
          </p:txBody>
        </p:sp>
        <p:sp>
          <p:nvSpPr>
            <p:cNvPr id="32" name="object 37">
              <a:extLst>
                <a:ext uri="{FF2B5EF4-FFF2-40B4-BE49-F238E27FC236}">
                  <a16:creationId xmlns:a16="http://schemas.microsoft.com/office/drawing/2014/main" id="{0242D25D-71A4-4DB4-8005-90B03576D9E6}"/>
                </a:ext>
              </a:extLst>
            </p:cNvPr>
            <p:cNvSpPr/>
            <p:nvPr/>
          </p:nvSpPr>
          <p:spPr>
            <a:xfrm>
              <a:off x="8940927" y="3725417"/>
              <a:ext cx="83820" cy="60325"/>
            </a:xfrm>
            <a:custGeom>
              <a:avLst/>
              <a:gdLst/>
              <a:ahLst/>
              <a:cxnLst/>
              <a:rect l="l" t="t" r="r" b="b"/>
              <a:pathLst>
                <a:path w="83820" h="60325">
                  <a:moveTo>
                    <a:pt x="82042" y="0"/>
                  </a:moveTo>
                  <a:lnTo>
                    <a:pt x="0" y="2412"/>
                  </a:lnTo>
                  <a:lnTo>
                    <a:pt x="1777" y="60324"/>
                  </a:lnTo>
                  <a:lnTo>
                    <a:pt x="83820" y="57784"/>
                  </a:lnTo>
                  <a:lnTo>
                    <a:pt x="82042" y="0"/>
                  </a:lnTo>
                  <a:close/>
                </a:path>
              </a:pathLst>
            </a:custGeom>
            <a:solidFill>
              <a:srgbClr val="000000"/>
            </a:solidFill>
          </p:spPr>
          <p:txBody>
            <a:bodyPr wrap="square" lIns="0" tIns="0" rIns="0" bIns="0" rtlCol="0"/>
            <a:lstStyle/>
            <a:p>
              <a:endParaRPr sz="1800"/>
            </a:p>
          </p:txBody>
        </p:sp>
        <p:sp>
          <p:nvSpPr>
            <p:cNvPr id="33" name="object 38">
              <a:extLst>
                <a:ext uri="{FF2B5EF4-FFF2-40B4-BE49-F238E27FC236}">
                  <a16:creationId xmlns:a16="http://schemas.microsoft.com/office/drawing/2014/main" id="{BC60F468-DC2B-44CF-AEEE-A82C151F0F53}"/>
                </a:ext>
              </a:extLst>
            </p:cNvPr>
            <p:cNvSpPr/>
            <p:nvPr/>
          </p:nvSpPr>
          <p:spPr>
            <a:xfrm>
              <a:off x="8940927" y="3725417"/>
              <a:ext cx="83820" cy="60325"/>
            </a:xfrm>
            <a:custGeom>
              <a:avLst/>
              <a:gdLst/>
              <a:ahLst/>
              <a:cxnLst/>
              <a:rect l="l" t="t" r="r" b="b"/>
              <a:pathLst>
                <a:path w="83820" h="60325">
                  <a:moveTo>
                    <a:pt x="0" y="2412"/>
                  </a:moveTo>
                  <a:lnTo>
                    <a:pt x="82042" y="0"/>
                  </a:lnTo>
                  <a:lnTo>
                    <a:pt x="83820" y="57784"/>
                  </a:lnTo>
                  <a:lnTo>
                    <a:pt x="1777" y="60324"/>
                  </a:lnTo>
                  <a:lnTo>
                    <a:pt x="0" y="2412"/>
                  </a:lnTo>
                  <a:close/>
                </a:path>
              </a:pathLst>
            </a:custGeom>
            <a:ln w="19050">
              <a:solidFill>
                <a:srgbClr val="006FC0"/>
              </a:solidFill>
            </a:ln>
          </p:spPr>
          <p:txBody>
            <a:bodyPr wrap="square" lIns="0" tIns="0" rIns="0" bIns="0" rtlCol="0"/>
            <a:lstStyle/>
            <a:p>
              <a:endParaRPr sz="1800"/>
            </a:p>
          </p:txBody>
        </p:sp>
      </p:grpSp>
      <p:sp>
        <p:nvSpPr>
          <p:cNvPr id="34" name="object 11">
            <a:extLst>
              <a:ext uri="{FF2B5EF4-FFF2-40B4-BE49-F238E27FC236}">
                <a16:creationId xmlns:a16="http://schemas.microsoft.com/office/drawing/2014/main" id="{C2180774-6741-40F4-A904-A005AE022CCA}"/>
              </a:ext>
            </a:extLst>
          </p:cNvPr>
          <p:cNvSpPr/>
          <p:nvPr userDrawn="1"/>
        </p:nvSpPr>
        <p:spPr>
          <a:xfrm>
            <a:off x="827579" y="3048000"/>
            <a:ext cx="1402097" cy="1447800"/>
          </a:xfrm>
          <a:custGeom>
            <a:avLst/>
            <a:gdLst/>
            <a:ahLst/>
            <a:cxnLst/>
            <a:rect l="l" t="t" r="r" b="b"/>
            <a:pathLst>
              <a:path w="1188085" h="1257300">
                <a:moveTo>
                  <a:pt x="312483" y="895350"/>
                </a:moveTo>
                <a:lnTo>
                  <a:pt x="269923" y="910589"/>
                </a:lnTo>
                <a:lnTo>
                  <a:pt x="226356" y="924560"/>
                </a:lnTo>
                <a:lnTo>
                  <a:pt x="183102" y="939800"/>
                </a:lnTo>
                <a:lnTo>
                  <a:pt x="141482" y="956310"/>
                </a:lnTo>
                <a:lnTo>
                  <a:pt x="102816" y="974089"/>
                </a:lnTo>
                <a:lnTo>
                  <a:pt x="68423" y="995680"/>
                </a:lnTo>
                <a:lnTo>
                  <a:pt x="39625" y="1022350"/>
                </a:lnTo>
                <a:lnTo>
                  <a:pt x="17742" y="1054100"/>
                </a:lnTo>
                <a:lnTo>
                  <a:pt x="4093" y="1093470"/>
                </a:lnTo>
                <a:lnTo>
                  <a:pt x="0" y="1139189"/>
                </a:lnTo>
                <a:lnTo>
                  <a:pt x="3441" y="1168400"/>
                </a:lnTo>
                <a:lnTo>
                  <a:pt x="11568" y="1197610"/>
                </a:lnTo>
                <a:lnTo>
                  <a:pt x="23911" y="1228089"/>
                </a:lnTo>
                <a:lnTo>
                  <a:pt x="40005" y="1257300"/>
                </a:lnTo>
                <a:lnTo>
                  <a:pt x="312483" y="1257300"/>
                </a:lnTo>
                <a:lnTo>
                  <a:pt x="312483" y="895350"/>
                </a:lnTo>
                <a:close/>
              </a:path>
              <a:path w="1188085" h="1257300">
                <a:moveTo>
                  <a:pt x="312483" y="579119"/>
                </a:moveTo>
                <a:lnTo>
                  <a:pt x="312483" y="624839"/>
                </a:lnTo>
                <a:lnTo>
                  <a:pt x="317563" y="628650"/>
                </a:lnTo>
                <a:lnTo>
                  <a:pt x="322516" y="628650"/>
                </a:lnTo>
                <a:lnTo>
                  <a:pt x="327469" y="631189"/>
                </a:lnTo>
                <a:lnTo>
                  <a:pt x="335250" y="648969"/>
                </a:lnTo>
                <a:lnTo>
                  <a:pt x="343614" y="664210"/>
                </a:lnTo>
                <a:lnTo>
                  <a:pt x="352669" y="679450"/>
                </a:lnTo>
                <a:lnTo>
                  <a:pt x="362521" y="694689"/>
                </a:lnTo>
                <a:lnTo>
                  <a:pt x="374372" y="717550"/>
                </a:lnTo>
                <a:lnTo>
                  <a:pt x="388937" y="740410"/>
                </a:lnTo>
                <a:lnTo>
                  <a:pt x="405598" y="762000"/>
                </a:lnTo>
                <a:lnTo>
                  <a:pt x="423735" y="782319"/>
                </a:lnTo>
                <a:lnTo>
                  <a:pt x="414813" y="814069"/>
                </a:lnTo>
                <a:lnTo>
                  <a:pt x="372586" y="866139"/>
                </a:lnTo>
                <a:lnTo>
                  <a:pt x="336232" y="886460"/>
                </a:lnTo>
                <a:lnTo>
                  <a:pt x="312483" y="895350"/>
                </a:lnTo>
                <a:lnTo>
                  <a:pt x="312483" y="1257300"/>
                </a:lnTo>
                <a:lnTo>
                  <a:pt x="593788" y="1257300"/>
                </a:lnTo>
                <a:lnTo>
                  <a:pt x="593788" y="1212850"/>
                </a:lnTo>
                <a:lnTo>
                  <a:pt x="585025" y="1211580"/>
                </a:lnTo>
                <a:lnTo>
                  <a:pt x="578802" y="1203960"/>
                </a:lnTo>
                <a:lnTo>
                  <a:pt x="578802" y="1184910"/>
                </a:lnTo>
                <a:lnTo>
                  <a:pt x="585025" y="1177289"/>
                </a:lnTo>
                <a:lnTo>
                  <a:pt x="593788" y="1176020"/>
                </a:lnTo>
                <a:lnTo>
                  <a:pt x="593788" y="1164589"/>
                </a:lnTo>
                <a:lnTo>
                  <a:pt x="585025" y="1163320"/>
                </a:lnTo>
                <a:lnTo>
                  <a:pt x="578802" y="1155700"/>
                </a:lnTo>
                <a:lnTo>
                  <a:pt x="578802" y="1136650"/>
                </a:lnTo>
                <a:lnTo>
                  <a:pt x="585025" y="1127760"/>
                </a:lnTo>
                <a:lnTo>
                  <a:pt x="593788" y="1127760"/>
                </a:lnTo>
                <a:lnTo>
                  <a:pt x="593788" y="1108710"/>
                </a:lnTo>
                <a:lnTo>
                  <a:pt x="551506" y="1093470"/>
                </a:lnTo>
                <a:lnTo>
                  <a:pt x="512668" y="1073150"/>
                </a:lnTo>
                <a:lnTo>
                  <a:pt x="476122" y="1046480"/>
                </a:lnTo>
                <a:lnTo>
                  <a:pt x="440720" y="1013460"/>
                </a:lnTo>
                <a:lnTo>
                  <a:pt x="405311" y="972819"/>
                </a:lnTo>
                <a:lnTo>
                  <a:pt x="368744" y="922019"/>
                </a:lnTo>
                <a:lnTo>
                  <a:pt x="399547" y="904239"/>
                </a:lnTo>
                <a:lnTo>
                  <a:pt x="424576" y="880110"/>
                </a:lnTo>
                <a:lnTo>
                  <a:pt x="444200" y="849630"/>
                </a:lnTo>
                <a:lnTo>
                  <a:pt x="458787" y="814069"/>
                </a:lnTo>
                <a:lnTo>
                  <a:pt x="593788" y="814069"/>
                </a:lnTo>
                <a:lnTo>
                  <a:pt x="593788" y="768350"/>
                </a:lnTo>
                <a:lnTo>
                  <a:pt x="543750" y="768350"/>
                </a:lnTo>
                <a:lnTo>
                  <a:pt x="512421" y="753110"/>
                </a:lnTo>
                <a:lnTo>
                  <a:pt x="489997" y="732789"/>
                </a:lnTo>
                <a:lnTo>
                  <a:pt x="476956" y="709930"/>
                </a:lnTo>
                <a:lnTo>
                  <a:pt x="473773" y="684530"/>
                </a:lnTo>
                <a:lnTo>
                  <a:pt x="485507" y="657860"/>
                </a:lnTo>
                <a:lnTo>
                  <a:pt x="513159" y="638810"/>
                </a:lnTo>
                <a:lnTo>
                  <a:pt x="551122" y="627380"/>
                </a:lnTo>
                <a:lnTo>
                  <a:pt x="593788" y="623569"/>
                </a:lnTo>
                <a:lnTo>
                  <a:pt x="593788" y="621030"/>
                </a:lnTo>
                <a:lnTo>
                  <a:pt x="423752" y="621030"/>
                </a:lnTo>
                <a:lnTo>
                  <a:pt x="403707" y="605789"/>
                </a:lnTo>
                <a:lnTo>
                  <a:pt x="401009" y="600710"/>
                </a:lnTo>
                <a:lnTo>
                  <a:pt x="343725" y="600710"/>
                </a:lnTo>
                <a:lnTo>
                  <a:pt x="335361" y="596900"/>
                </a:lnTo>
                <a:lnTo>
                  <a:pt x="327199" y="591819"/>
                </a:lnTo>
                <a:lnTo>
                  <a:pt x="319490" y="586739"/>
                </a:lnTo>
                <a:lnTo>
                  <a:pt x="312483" y="579119"/>
                </a:lnTo>
                <a:close/>
              </a:path>
              <a:path w="1188085" h="1257300">
                <a:moveTo>
                  <a:pt x="772706" y="811530"/>
                </a:moveTo>
                <a:lnTo>
                  <a:pt x="732599" y="811530"/>
                </a:lnTo>
                <a:lnTo>
                  <a:pt x="747184" y="847089"/>
                </a:lnTo>
                <a:lnTo>
                  <a:pt x="766794" y="878839"/>
                </a:lnTo>
                <a:lnTo>
                  <a:pt x="791785" y="904239"/>
                </a:lnTo>
                <a:lnTo>
                  <a:pt x="822515" y="922019"/>
                </a:lnTo>
                <a:lnTo>
                  <a:pt x="785005" y="967739"/>
                </a:lnTo>
                <a:lnTo>
                  <a:pt x="749895" y="1005839"/>
                </a:lnTo>
                <a:lnTo>
                  <a:pt x="715200" y="1038860"/>
                </a:lnTo>
                <a:lnTo>
                  <a:pt x="678939" y="1066800"/>
                </a:lnTo>
                <a:lnTo>
                  <a:pt x="639129" y="1089660"/>
                </a:lnTo>
                <a:lnTo>
                  <a:pt x="593788" y="1108710"/>
                </a:lnTo>
                <a:lnTo>
                  <a:pt x="593788" y="1127760"/>
                </a:lnTo>
                <a:lnTo>
                  <a:pt x="605091" y="1127760"/>
                </a:lnTo>
                <a:lnTo>
                  <a:pt x="612584" y="1135380"/>
                </a:lnTo>
                <a:lnTo>
                  <a:pt x="612584" y="1155700"/>
                </a:lnTo>
                <a:lnTo>
                  <a:pt x="605091" y="1164589"/>
                </a:lnTo>
                <a:lnTo>
                  <a:pt x="593788" y="1164589"/>
                </a:lnTo>
                <a:lnTo>
                  <a:pt x="593788" y="1176020"/>
                </a:lnTo>
                <a:lnTo>
                  <a:pt x="605091" y="1176020"/>
                </a:lnTo>
                <a:lnTo>
                  <a:pt x="612584" y="1183639"/>
                </a:lnTo>
                <a:lnTo>
                  <a:pt x="612584" y="1203960"/>
                </a:lnTo>
                <a:lnTo>
                  <a:pt x="605091" y="1212850"/>
                </a:lnTo>
                <a:lnTo>
                  <a:pt x="593788" y="1212850"/>
                </a:lnTo>
                <a:lnTo>
                  <a:pt x="593788" y="1257300"/>
                </a:lnTo>
                <a:lnTo>
                  <a:pt x="876363" y="1257300"/>
                </a:lnTo>
                <a:lnTo>
                  <a:pt x="876363" y="896619"/>
                </a:lnTo>
                <a:lnTo>
                  <a:pt x="863377" y="891539"/>
                </a:lnTo>
                <a:lnTo>
                  <a:pt x="857182" y="889000"/>
                </a:lnTo>
                <a:lnTo>
                  <a:pt x="851344" y="886460"/>
                </a:lnTo>
                <a:lnTo>
                  <a:pt x="815705" y="867410"/>
                </a:lnTo>
                <a:lnTo>
                  <a:pt x="790257" y="843280"/>
                </a:lnTo>
                <a:lnTo>
                  <a:pt x="773477" y="814069"/>
                </a:lnTo>
                <a:lnTo>
                  <a:pt x="772706" y="811530"/>
                </a:lnTo>
                <a:close/>
              </a:path>
              <a:path w="1188085" h="1257300">
                <a:moveTo>
                  <a:pt x="876363" y="896619"/>
                </a:moveTo>
                <a:lnTo>
                  <a:pt x="876363" y="1257300"/>
                </a:lnTo>
                <a:lnTo>
                  <a:pt x="1147635" y="1257300"/>
                </a:lnTo>
                <a:lnTo>
                  <a:pt x="1163726" y="1228089"/>
                </a:lnTo>
                <a:lnTo>
                  <a:pt x="1176067" y="1197610"/>
                </a:lnTo>
                <a:lnTo>
                  <a:pt x="1184193" y="1168400"/>
                </a:lnTo>
                <a:lnTo>
                  <a:pt x="1187640" y="1139189"/>
                </a:lnTo>
                <a:lnTo>
                  <a:pt x="1183872" y="1093470"/>
                </a:lnTo>
                <a:lnTo>
                  <a:pt x="1170483" y="1054100"/>
                </a:lnTo>
                <a:lnTo>
                  <a:pt x="1148800" y="1022350"/>
                </a:lnTo>
                <a:lnTo>
                  <a:pt x="1120151" y="995680"/>
                </a:lnTo>
                <a:lnTo>
                  <a:pt x="1085865" y="974089"/>
                </a:lnTo>
                <a:lnTo>
                  <a:pt x="1047270" y="956310"/>
                </a:lnTo>
                <a:lnTo>
                  <a:pt x="1005695" y="939800"/>
                </a:lnTo>
                <a:lnTo>
                  <a:pt x="918913" y="911860"/>
                </a:lnTo>
                <a:lnTo>
                  <a:pt x="876363" y="896619"/>
                </a:lnTo>
                <a:close/>
              </a:path>
              <a:path w="1188085" h="1257300">
                <a:moveTo>
                  <a:pt x="593788" y="814069"/>
                </a:moveTo>
                <a:lnTo>
                  <a:pt x="458787" y="814069"/>
                </a:lnTo>
                <a:lnTo>
                  <a:pt x="492265" y="836930"/>
                </a:lnTo>
                <a:lnTo>
                  <a:pt x="525827" y="854710"/>
                </a:lnTo>
                <a:lnTo>
                  <a:pt x="557746" y="864869"/>
                </a:lnTo>
                <a:lnTo>
                  <a:pt x="586295" y="868680"/>
                </a:lnTo>
                <a:lnTo>
                  <a:pt x="593788" y="868680"/>
                </a:lnTo>
                <a:lnTo>
                  <a:pt x="593788" y="814069"/>
                </a:lnTo>
                <a:close/>
              </a:path>
              <a:path w="1188085" h="1257300">
                <a:moveTo>
                  <a:pt x="595058" y="749300"/>
                </a:moveTo>
                <a:lnTo>
                  <a:pt x="593788" y="749300"/>
                </a:lnTo>
                <a:lnTo>
                  <a:pt x="593788" y="868680"/>
                </a:lnTo>
                <a:lnTo>
                  <a:pt x="602551" y="868680"/>
                </a:lnTo>
                <a:lnTo>
                  <a:pt x="631801" y="864869"/>
                </a:lnTo>
                <a:lnTo>
                  <a:pt x="664241" y="853439"/>
                </a:lnTo>
                <a:lnTo>
                  <a:pt x="698349" y="835660"/>
                </a:lnTo>
                <a:lnTo>
                  <a:pt x="732599" y="811530"/>
                </a:lnTo>
                <a:lnTo>
                  <a:pt x="772706" y="811530"/>
                </a:lnTo>
                <a:lnTo>
                  <a:pt x="763841" y="782319"/>
                </a:lnTo>
                <a:lnTo>
                  <a:pt x="776939" y="768350"/>
                </a:lnTo>
                <a:lnTo>
                  <a:pt x="631277" y="768350"/>
                </a:lnTo>
                <a:lnTo>
                  <a:pt x="619125" y="762000"/>
                </a:lnTo>
                <a:lnTo>
                  <a:pt x="607448" y="753110"/>
                </a:lnTo>
                <a:lnTo>
                  <a:pt x="595058" y="749300"/>
                </a:lnTo>
                <a:close/>
              </a:path>
              <a:path w="1188085" h="1257300">
                <a:moveTo>
                  <a:pt x="593788" y="749300"/>
                </a:moveTo>
                <a:lnTo>
                  <a:pt x="581398" y="753110"/>
                </a:lnTo>
                <a:lnTo>
                  <a:pt x="569722" y="762000"/>
                </a:lnTo>
                <a:lnTo>
                  <a:pt x="557569" y="768350"/>
                </a:lnTo>
                <a:lnTo>
                  <a:pt x="593788" y="768350"/>
                </a:lnTo>
                <a:lnTo>
                  <a:pt x="593788" y="749300"/>
                </a:lnTo>
                <a:close/>
              </a:path>
              <a:path w="1188085" h="1257300">
                <a:moveTo>
                  <a:pt x="639351" y="577850"/>
                </a:moveTo>
                <a:lnTo>
                  <a:pt x="593788" y="580389"/>
                </a:lnTo>
                <a:lnTo>
                  <a:pt x="593788" y="623569"/>
                </a:lnTo>
                <a:lnTo>
                  <a:pt x="636772" y="627380"/>
                </a:lnTo>
                <a:lnTo>
                  <a:pt x="674004" y="638810"/>
                </a:lnTo>
                <a:lnTo>
                  <a:pt x="700212" y="660400"/>
                </a:lnTo>
                <a:lnTo>
                  <a:pt x="710120" y="689610"/>
                </a:lnTo>
                <a:lnTo>
                  <a:pt x="706282" y="712469"/>
                </a:lnTo>
                <a:lnTo>
                  <a:pt x="694467" y="734060"/>
                </a:lnTo>
                <a:lnTo>
                  <a:pt x="674223" y="753110"/>
                </a:lnTo>
                <a:lnTo>
                  <a:pt x="645096" y="768350"/>
                </a:lnTo>
                <a:lnTo>
                  <a:pt x="776939" y="768350"/>
                </a:lnTo>
                <a:lnTo>
                  <a:pt x="782893" y="762000"/>
                </a:lnTo>
                <a:lnTo>
                  <a:pt x="800338" y="740410"/>
                </a:lnTo>
                <a:lnTo>
                  <a:pt x="815472" y="716280"/>
                </a:lnTo>
                <a:lnTo>
                  <a:pt x="827595" y="690880"/>
                </a:lnTo>
                <a:lnTo>
                  <a:pt x="836713" y="676910"/>
                </a:lnTo>
                <a:lnTo>
                  <a:pt x="845391" y="661669"/>
                </a:lnTo>
                <a:lnTo>
                  <a:pt x="853616" y="646430"/>
                </a:lnTo>
                <a:lnTo>
                  <a:pt x="861377" y="631189"/>
                </a:lnTo>
                <a:lnTo>
                  <a:pt x="871283" y="627380"/>
                </a:lnTo>
                <a:lnTo>
                  <a:pt x="876363" y="624839"/>
                </a:lnTo>
                <a:lnTo>
                  <a:pt x="876363" y="621030"/>
                </a:lnTo>
                <a:lnTo>
                  <a:pt x="760877" y="621030"/>
                </a:lnTo>
                <a:lnTo>
                  <a:pt x="735012" y="615950"/>
                </a:lnTo>
                <a:lnTo>
                  <a:pt x="733869" y="613410"/>
                </a:lnTo>
                <a:lnTo>
                  <a:pt x="731329" y="612139"/>
                </a:lnTo>
                <a:lnTo>
                  <a:pt x="730059" y="610869"/>
                </a:lnTo>
                <a:lnTo>
                  <a:pt x="706999" y="595630"/>
                </a:lnTo>
                <a:lnTo>
                  <a:pt x="676925" y="584200"/>
                </a:lnTo>
                <a:lnTo>
                  <a:pt x="639351" y="577850"/>
                </a:lnTo>
                <a:close/>
              </a:path>
              <a:path w="1188085" h="1257300">
                <a:moveTo>
                  <a:pt x="312483" y="161289"/>
                </a:moveTo>
                <a:lnTo>
                  <a:pt x="292933" y="213360"/>
                </a:lnTo>
                <a:lnTo>
                  <a:pt x="278765" y="266700"/>
                </a:lnTo>
                <a:lnTo>
                  <a:pt x="269263" y="321310"/>
                </a:lnTo>
                <a:lnTo>
                  <a:pt x="263715" y="374650"/>
                </a:lnTo>
                <a:lnTo>
                  <a:pt x="257137" y="387350"/>
                </a:lnTo>
                <a:lnTo>
                  <a:pt x="245046" y="431800"/>
                </a:lnTo>
                <a:lnTo>
                  <a:pt x="242014" y="474980"/>
                </a:lnTo>
                <a:lnTo>
                  <a:pt x="243742" y="496569"/>
                </a:lnTo>
                <a:lnTo>
                  <a:pt x="252932" y="539750"/>
                </a:lnTo>
                <a:lnTo>
                  <a:pt x="268926" y="579119"/>
                </a:lnTo>
                <a:lnTo>
                  <a:pt x="295322" y="612139"/>
                </a:lnTo>
                <a:lnTo>
                  <a:pt x="312483" y="624839"/>
                </a:lnTo>
                <a:lnTo>
                  <a:pt x="312483" y="579119"/>
                </a:lnTo>
                <a:lnTo>
                  <a:pt x="291572" y="543560"/>
                </a:lnTo>
                <a:lnTo>
                  <a:pt x="279876" y="499110"/>
                </a:lnTo>
                <a:lnTo>
                  <a:pt x="278229" y="450850"/>
                </a:lnTo>
                <a:lnTo>
                  <a:pt x="287464" y="406400"/>
                </a:lnTo>
                <a:lnTo>
                  <a:pt x="312483" y="370839"/>
                </a:lnTo>
                <a:lnTo>
                  <a:pt x="312483" y="161289"/>
                </a:lnTo>
                <a:close/>
              </a:path>
              <a:path w="1188085" h="1257300">
                <a:moveTo>
                  <a:pt x="876363" y="172719"/>
                </a:moveTo>
                <a:lnTo>
                  <a:pt x="876363" y="368300"/>
                </a:lnTo>
                <a:lnTo>
                  <a:pt x="882362" y="372110"/>
                </a:lnTo>
                <a:lnTo>
                  <a:pt x="888825" y="379730"/>
                </a:lnTo>
                <a:lnTo>
                  <a:pt x="895312" y="392430"/>
                </a:lnTo>
                <a:lnTo>
                  <a:pt x="901382" y="408939"/>
                </a:lnTo>
                <a:lnTo>
                  <a:pt x="909921" y="453389"/>
                </a:lnTo>
                <a:lnTo>
                  <a:pt x="908065" y="499110"/>
                </a:lnTo>
                <a:lnTo>
                  <a:pt x="896614" y="542289"/>
                </a:lnTo>
                <a:lnTo>
                  <a:pt x="876363" y="577850"/>
                </a:lnTo>
                <a:lnTo>
                  <a:pt x="876363" y="624839"/>
                </a:lnTo>
                <a:lnTo>
                  <a:pt x="907605" y="595630"/>
                </a:lnTo>
                <a:lnTo>
                  <a:pt x="928211" y="560069"/>
                </a:lnTo>
                <a:lnTo>
                  <a:pt x="941387" y="518160"/>
                </a:lnTo>
                <a:lnTo>
                  <a:pt x="945721" y="474980"/>
                </a:lnTo>
                <a:lnTo>
                  <a:pt x="945191" y="453389"/>
                </a:lnTo>
                <a:lnTo>
                  <a:pt x="936164" y="401319"/>
                </a:lnTo>
                <a:lnTo>
                  <a:pt x="925131" y="374650"/>
                </a:lnTo>
                <a:lnTo>
                  <a:pt x="917154" y="317500"/>
                </a:lnTo>
                <a:lnTo>
                  <a:pt x="906367" y="265430"/>
                </a:lnTo>
                <a:lnTo>
                  <a:pt x="892770" y="217169"/>
                </a:lnTo>
                <a:lnTo>
                  <a:pt x="876363" y="172719"/>
                </a:lnTo>
                <a:close/>
              </a:path>
              <a:path w="1188085" h="1257300">
                <a:moveTo>
                  <a:pt x="546274" y="577850"/>
                </a:moveTo>
                <a:lnTo>
                  <a:pt x="508317" y="582930"/>
                </a:lnTo>
                <a:lnTo>
                  <a:pt x="478075" y="595630"/>
                </a:lnTo>
                <a:lnTo>
                  <a:pt x="454977" y="610869"/>
                </a:lnTo>
                <a:lnTo>
                  <a:pt x="452564" y="612139"/>
                </a:lnTo>
                <a:lnTo>
                  <a:pt x="448754" y="615950"/>
                </a:lnTo>
                <a:lnTo>
                  <a:pt x="423752" y="621030"/>
                </a:lnTo>
                <a:lnTo>
                  <a:pt x="593788" y="621030"/>
                </a:lnTo>
                <a:lnTo>
                  <a:pt x="593788" y="580389"/>
                </a:lnTo>
                <a:lnTo>
                  <a:pt x="592518" y="580389"/>
                </a:lnTo>
                <a:lnTo>
                  <a:pt x="546274" y="577850"/>
                </a:lnTo>
                <a:close/>
              </a:path>
              <a:path w="1188085" h="1257300">
                <a:moveTo>
                  <a:pt x="643211" y="0"/>
                </a:moveTo>
                <a:lnTo>
                  <a:pt x="593788" y="2539"/>
                </a:lnTo>
                <a:lnTo>
                  <a:pt x="593788" y="276860"/>
                </a:lnTo>
                <a:lnTo>
                  <a:pt x="633346" y="304800"/>
                </a:lnTo>
                <a:lnTo>
                  <a:pt x="674032" y="331469"/>
                </a:lnTo>
                <a:lnTo>
                  <a:pt x="718192" y="355600"/>
                </a:lnTo>
                <a:lnTo>
                  <a:pt x="768174" y="373380"/>
                </a:lnTo>
                <a:lnTo>
                  <a:pt x="826325" y="382269"/>
                </a:lnTo>
                <a:lnTo>
                  <a:pt x="824346" y="430530"/>
                </a:lnTo>
                <a:lnTo>
                  <a:pt x="819263" y="482600"/>
                </a:lnTo>
                <a:lnTo>
                  <a:pt x="810726" y="532130"/>
                </a:lnTo>
                <a:lnTo>
                  <a:pt x="798384" y="574039"/>
                </a:lnTo>
                <a:lnTo>
                  <a:pt x="760877" y="621030"/>
                </a:lnTo>
                <a:lnTo>
                  <a:pt x="876363" y="621030"/>
                </a:lnTo>
                <a:lnTo>
                  <a:pt x="876363" y="600710"/>
                </a:lnTo>
                <a:lnTo>
                  <a:pt x="845121" y="600710"/>
                </a:lnTo>
                <a:lnTo>
                  <a:pt x="841746" y="543560"/>
                </a:lnTo>
                <a:lnTo>
                  <a:pt x="841056" y="499110"/>
                </a:lnTo>
                <a:lnTo>
                  <a:pt x="841077" y="491489"/>
                </a:lnTo>
                <a:lnTo>
                  <a:pt x="842567" y="453389"/>
                </a:lnTo>
                <a:lnTo>
                  <a:pt x="851163" y="396239"/>
                </a:lnTo>
                <a:lnTo>
                  <a:pt x="876363" y="368300"/>
                </a:lnTo>
                <a:lnTo>
                  <a:pt x="876363" y="172719"/>
                </a:lnTo>
                <a:lnTo>
                  <a:pt x="854402" y="129539"/>
                </a:lnTo>
                <a:lnTo>
                  <a:pt x="828835" y="91439"/>
                </a:lnTo>
                <a:lnTo>
                  <a:pt x="799557" y="59689"/>
                </a:lnTo>
                <a:lnTo>
                  <a:pt x="766460" y="34289"/>
                </a:lnTo>
                <a:lnTo>
                  <a:pt x="729441" y="15239"/>
                </a:lnTo>
                <a:lnTo>
                  <a:pt x="688393" y="3810"/>
                </a:lnTo>
                <a:lnTo>
                  <a:pt x="643211" y="0"/>
                </a:lnTo>
                <a:close/>
              </a:path>
              <a:path w="1188085" h="1257300">
                <a:moveTo>
                  <a:pt x="593788" y="2539"/>
                </a:moveTo>
                <a:lnTo>
                  <a:pt x="568626" y="7619"/>
                </a:lnTo>
                <a:lnTo>
                  <a:pt x="555658" y="11430"/>
                </a:lnTo>
                <a:lnTo>
                  <a:pt x="515366" y="19050"/>
                </a:lnTo>
                <a:lnTo>
                  <a:pt x="502459" y="22860"/>
                </a:lnTo>
                <a:lnTo>
                  <a:pt x="490029" y="26669"/>
                </a:lnTo>
                <a:lnTo>
                  <a:pt x="441328" y="35560"/>
                </a:lnTo>
                <a:lnTo>
                  <a:pt x="399826" y="54610"/>
                </a:lnTo>
                <a:lnTo>
                  <a:pt x="364921" y="82550"/>
                </a:lnTo>
                <a:lnTo>
                  <a:pt x="336007" y="119380"/>
                </a:lnTo>
                <a:lnTo>
                  <a:pt x="312483" y="161289"/>
                </a:lnTo>
                <a:lnTo>
                  <a:pt x="312483" y="370839"/>
                </a:lnTo>
                <a:lnTo>
                  <a:pt x="320881" y="370839"/>
                </a:lnTo>
                <a:lnTo>
                  <a:pt x="328803" y="377189"/>
                </a:lnTo>
                <a:lnTo>
                  <a:pt x="335772" y="389889"/>
                </a:lnTo>
                <a:lnTo>
                  <a:pt x="341312" y="408939"/>
                </a:lnTo>
                <a:lnTo>
                  <a:pt x="346279" y="445769"/>
                </a:lnTo>
                <a:lnTo>
                  <a:pt x="348186" y="491489"/>
                </a:lnTo>
                <a:lnTo>
                  <a:pt x="347259" y="543560"/>
                </a:lnTo>
                <a:lnTo>
                  <a:pt x="343725" y="600710"/>
                </a:lnTo>
                <a:lnTo>
                  <a:pt x="401009" y="600710"/>
                </a:lnTo>
                <a:lnTo>
                  <a:pt x="376793" y="534669"/>
                </a:lnTo>
                <a:lnTo>
                  <a:pt x="369075" y="486410"/>
                </a:lnTo>
                <a:lnTo>
                  <a:pt x="364618" y="435610"/>
                </a:lnTo>
                <a:lnTo>
                  <a:pt x="363084" y="389889"/>
                </a:lnTo>
                <a:lnTo>
                  <a:pt x="363185" y="377189"/>
                </a:lnTo>
                <a:lnTo>
                  <a:pt x="363791" y="344169"/>
                </a:lnTo>
                <a:lnTo>
                  <a:pt x="363791" y="337819"/>
                </a:lnTo>
                <a:lnTo>
                  <a:pt x="372411" y="285750"/>
                </a:lnTo>
                <a:lnTo>
                  <a:pt x="391223" y="241300"/>
                </a:lnTo>
                <a:lnTo>
                  <a:pt x="445357" y="217169"/>
                </a:lnTo>
                <a:lnTo>
                  <a:pt x="593788" y="217169"/>
                </a:lnTo>
                <a:lnTo>
                  <a:pt x="593788" y="2539"/>
                </a:lnTo>
                <a:close/>
              </a:path>
              <a:path w="1188085" h="1257300">
                <a:moveTo>
                  <a:pt x="876363" y="577850"/>
                </a:moveTo>
                <a:lnTo>
                  <a:pt x="869356" y="585469"/>
                </a:lnTo>
                <a:lnTo>
                  <a:pt x="861647" y="591819"/>
                </a:lnTo>
                <a:lnTo>
                  <a:pt x="853485" y="596900"/>
                </a:lnTo>
                <a:lnTo>
                  <a:pt x="845121" y="600710"/>
                </a:lnTo>
                <a:lnTo>
                  <a:pt x="876363" y="600710"/>
                </a:lnTo>
                <a:lnTo>
                  <a:pt x="876363" y="577850"/>
                </a:lnTo>
                <a:close/>
              </a:path>
              <a:path w="1188085" h="1257300">
                <a:moveTo>
                  <a:pt x="593788" y="217169"/>
                </a:moveTo>
                <a:lnTo>
                  <a:pt x="445357" y="217169"/>
                </a:lnTo>
                <a:lnTo>
                  <a:pt x="484449" y="222250"/>
                </a:lnTo>
                <a:lnTo>
                  <a:pt x="527494" y="237489"/>
                </a:lnTo>
                <a:lnTo>
                  <a:pt x="544889" y="246380"/>
                </a:lnTo>
                <a:lnTo>
                  <a:pt x="561594" y="255269"/>
                </a:lnTo>
                <a:lnTo>
                  <a:pt x="577822" y="265430"/>
                </a:lnTo>
                <a:lnTo>
                  <a:pt x="593788" y="276860"/>
                </a:lnTo>
                <a:lnTo>
                  <a:pt x="593788" y="217169"/>
                </a:lnTo>
                <a:close/>
              </a:path>
            </a:pathLst>
          </a:custGeom>
          <a:solidFill>
            <a:srgbClr val="C19758"/>
          </a:solidFill>
        </p:spPr>
        <p:txBody>
          <a:bodyPr wrap="square" lIns="0" tIns="0" rIns="0" bIns="0" rtlCol="0"/>
          <a:lstStyle/>
          <a:p>
            <a:endParaRPr sz="1800"/>
          </a:p>
        </p:txBody>
      </p:sp>
      <p:sp>
        <p:nvSpPr>
          <p:cNvPr id="39" name="文本占位符 38">
            <a:extLst>
              <a:ext uri="{FF2B5EF4-FFF2-40B4-BE49-F238E27FC236}">
                <a16:creationId xmlns:a16="http://schemas.microsoft.com/office/drawing/2014/main" id="{474CD09D-2373-4573-8D3F-3E5844381832}"/>
              </a:ext>
            </a:extLst>
          </p:cNvPr>
          <p:cNvSpPr>
            <a:spLocks noGrp="1"/>
          </p:cNvSpPr>
          <p:nvPr>
            <p:ph type="body" sz="quarter" idx="10"/>
          </p:nvPr>
        </p:nvSpPr>
        <p:spPr>
          <a:xfrm>
            <a:off x="3048000" y="1400874"/>
            <a:ext cx="4724400" cy="1319144"/>
          </a:xfrm>
        </p:spPr>
        <p:txBody>
          <a:bodyPr/>
          <a:lstStyle>
            <a:lvl1pPr marL="342891" indent="-342891" algn="l">
              <a:lnSpc>
                <a:spcPct val="150000"/>
              </a:lnSpc>
              <a:spcAft>
                <a:spcPts val="800"/>
              </a:spcAft>
              <a:buClr>
                <a:schemeClr val="accent6"/>
              </a:buClr>
              <a:buFont typeface="Wingdings" panose="05000000000000000000" pitchFamily="2" charset="2"/>
              <a:buChar char="l"/>
              <a:defRPr sz="2800">
                <a:solidFill>
                  <a:schemeClr val="tx1"/>
                </a:solidFill>
              </a:defRPr>
            </a:lvl1pPr>
          </a:lstStyle>
          <a:p>
            <a:pPr lvl="0"/>
            <a:r>
              <a:rPr lang="zh-CN" altLang="en-US" dirty="0"/>
              <a:t>单击此处编辑母版文本样式</a:t>
            </a:r>
            <a:endParaRPr lang="en-US" altLang="zh-CN" dirty="0"/>
          </a:p>
          <a:p>
            <a:pPr lvl="0"/>
            <a:endParaRPr lang="zh-CN" altLang="en-US" dirty="0"/>
          </a:p>
        </p:txBody>
      </p:sp>
      <p:sp>
        <p:nvSpPr>
          <p:cNvPr id="35" name="标题 1">
            <a:extLst>
              <a:ext uri="{FF2B5EF4-FFF2-40B4-BE49-F238E27FC236}">
                <a16:creationId xmlns:a16="http://schemas.microsoft.com/office/drawing/2014/main" id="{9FD92A52-FEAA-4442-B24C-DFBD0B1938B7}"/>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36" name="Holder 2">
            <a:extLst>
              <a:ext uri="{FF2B5EF4-FFF2-40B4-BE49-F238E27FC236}">
                <a16:creationId xmlns:a16="http://schemas.microsoft.com/office/drawing/2014/main" id="{A424263A-B13D-4168-B557-0808BE9E0AED}"/>
              </a:ext>
            </a:extLst>
          </p:cNvPr>
          <p:cNvSpPr>
            <a:spLocks noGrp="1"/>
          </p:cNvSpPr>
          <p:nvPr>
            <p:ph type="title" hasCustomPrompt="1"/>
          </p:nvPr>
        </p:nvSpPr>
        <p:spPr>
          <a:xfrm>
            <a:off x="0" y="215673"/>
            <a:ext cx="9144000" cy="492443"/>
          </a:xfrm>
        </p:spPr>
        <p:txBody>
          <a:bodyPr lIns="180000" tIns="0" rIns="0" bIns="0" anchor="ctr" anchorCtr="0"/>
          <a:lstStyle>
            <a:lvl1pPr marL="0" marR="0" indent="0" algn="l" defTabSz="914400" eaLnBrk="1" fontAlgn="auto" latinLnBrk="0" hangingPunct="1">
              <a:lnSpc>
                <a:spcPct val="100000"/>
              </a:lnSpc>
              <a:spcBef>
                <a:spcPts val="0"/>
              </a:spcBef>
              <a:spcAft>
                <a:spcPts val="0"/>
              </a:spcAft>
              <a:buClrTx/>
              <a:buSzTx/>
              <a:buFontTx/>
              <a:buNone/>
              <a:tabLst/>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lang="zh-CN" altLang="en-US" dirty="0"/>
              <a:t>学习目标</a:t>
            </a:r>
            <a:endParaRPr dirty="0"/>
          </a:p>
        </p:txBody>
      </p:sp>
    </p:spTree>
    <p:extLst>
      <p:ext uri="{BB962C8B-B14F-4D97-AF65-F5344CB8AC3E}">
        <p14:creationId xmlns:p14="http://schemas.microsoft.com/office/powerpoint/2010/main" val="17515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1000"/>
                                        <p:tgtEl>
                                          <p:spTgt spid="39">
                                            <p:txEl>
                                              <p:pRg st="0" end="0"/>
                                            </p:txEl>
                                          </p:spTgt>
                                        </p:tgtEl>
                                      </p:cBhvr>
                                    </p:animEffect>
                                    <p:anim calcmode="lin" valueType="num">
                                      <p:cBhvr>
                                        <p:cTn id="8"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p:tmplLst>
          <p:tmpl lvl="1">
            <p:tnLst>
              <p:par>
                <p:cTn presetID="42"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1000"/>
                        <p:tgtEl>
                          <p:spTgt spid="39"/>
                        </p:tgtEl>
                      </p:cBhvr>
                    </p:animEffect>
                    <p:anim calcmode="lin" valueType="num">
                      <p:cBhvr>
                        <p:cTn dur="1000" fill="hold"/>
                        <p:tgtEl>
                          <p:spTgt spid="39"/>
                        </p:tgtEl>
                        <p:attrNameLst>
                          <p:attrName>ppt_x</p:attrName>
                        </p:attrNameLst>
                      </p:cBhvr>
                      <p:tavLst>
                        <p:tav tm="0">
                          <p:val>
                            <p:strVal val="#ppt_x"/>
                          </p:val>
                        </p:tav>
                        <p:tav tm="100000">
                          <p:val>
                            <p:strVal val="#ppt_x"/>
                          </p:val>
                        </p:tav>
                      </p:tavLst>
                    </p:anim>
                    <p:anim calcmode="lin" valueType="num">
                      <p:cBhvr>
                        <p:cTn dur="1000" fill="hold"/>
                        <p:tgtEl>
                          <p:spTgt spid="39"/>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0" y="2937379"/>
            <a:ext cx="9144000" cy="553997"/>
          </a:xfrm>
        </p:spPr>
        <p:txBody>
          <a:bodyPr anchor="ctr"/>
          <a:lstStyle>
            <a:lvl1pPr algn="ctr">
              <a:defRPr sz="36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4" name="object 8">
            <a:extLst>
              <a:ext uri="{FF2B5EF4-FFF2-40B4-BE49-F238E27FC236}">
                <a16:creationId xmlns:a16="http://schemas.microsoft.com/office/drawing/2014/main" id="{6E85D45F-AEF7-4DB7-9C85-720C99EA920D}"/>
              </a:ext>
            </a:extLst>
          </p:cNvPr>
          <p:cNvSpPr/>
          <p:nvPr userDrawn="1"/>
        </p:nvSpPr>
        <p:spPr>
          <a:xfrm>
            <a:off x="1577340" y="1219200"/>
            <a:ext cx="5989320" cy="3976624"/>
          </a:xfrm>
          <a:prstGeom prst="rect">
            <a:avLst/>
          </a:prstGeom>
          <a:blipFill>
            <a:blip r:embed="rId2" cstate="print"/>
            <a:stretch>
              <a:fillRect/>
            </a:stretch>
          </a:blipFill>
        </p:spPr>
        <p:txBody>
          <a:bodyPr wrap="square" lIns="0" tIns="0" rIns="0" bIns="0" rtlCol="0"/>
          <a:lstStyle/>
          <a:p>
            <a:endParaRPr sz="1800"/>
          </a:p>
        </p:txBody>
      </p:sp>
    </p:spTree>
    <p:extLst>
      <p:ext uri="{BB962C8B-B14F-4D97-AF65-F5344CB8AC3E}">
        <p14:creationId xmlns:p14="http://schemas.microsoft.com/office/powerpoint/2010/main" val="392673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42"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7A890EEE-8790-4E80-8633-F5EBB0381302}"/>
              </a:ext>
            </a:extLst>
          </p:cNvPr>
          <p:cNvSpPr>
            <a:spLocks noGrp="1"/>
          </p:cNvSpPr>
          <p:nvPr>
            <p:ph type="body" sz="quarter" idx="10"/>
          </p:nvPr>
        </p:nvSpPr>
        <p:spPr>
          <a:xfrm>
            <a:off x="0" y="904653"/>
            <a:ext cx="9144000" cy="492443"/>
          </a:xfrm>
        </p:spPr>
        <p:txBody>
          <a:bodyPr lIns="252000" rIns="252000" anchor="ctr"/>
          <a:lstStyle>
            <a:lvl1pPr algn="ctr">
              <a:defRPr sz="3200">
                <a:solidFill>
                  <a:schemeClr val="tx2">
                    <a:lumMod val="60000"/>
                    <a:lumOff val="40000"/>
                  </a:schemeClr>
                </a:solidFill>
              </a:defRPr>
            </a:lvl1pPr>
          </a:lstStyle>
          <a:p>
            <a:pPr lvl="0"/>
            <a:r>
              <a:rPr lang="zh-CN" altLang="en-US" dirty="0"/>
              <a:t>单击此处编辑母版文本样式</a:t>
            </a:r>
          </a:p>
        </p:txBody>
      </p:sp>
      <p:sp>
        <p:nvSpPr>
          <p:cNvPr id="6" name="内容占位符 5">
            <a:extLst>
              <a:ext uri="{FF2B5EF4-FFF2-40B4-BE49-F238E27FC236}">
                <a16:creationId xmlns:a16="http://schemas.microsoft.com/office/drawing/2014/main" id="{FB5AF7D1-7FF6-4FDB-8F7D-33DBBE736230}"/>
              </a:ext>
            </a:extLst>
          </p:cNvPr>
          <p:cNvSpPr>
            <a:spLocks noGrp="1"/>
          </p:cNvSpPr>
          <p:nvPr>
            <p:ph sz="quarter" idx="11"/>
          </p:nvPr>
        </p:nvSpPr>
        <p:spPr>
          <a:xfrm>
            <a:off x="0" y="1397097"/>
            <a:ext cx="9144000" cy="724136"/>
          </a:xfrm>
        </p:spPr>
        <p:txBody>
          <a:bodyPr lIns="144000" tIns="144000" rIns="144000" bIns="144000"/>
          <a:lstStyle>
            <a:lvl1pPr algn="just">
              <a:lnSpc>
                <a:spcPct val="130000"/>
              </a:lnSpc>
              <a:defRPr sz="2400" b="0" baseline="0">
                <a:solidFill>
                  <a:schemeClr val="tx1"/>
                </a:solidFill>
              </a:defRPr>
            </a:lvl1pPr>
          </a:lstStyle>
          <a:p>
            <a:pPr lvl="0"/>
            <a:r>
              <a:rPr lang="zh-CN" altLang="en-US" dirty="0"/>
              <a:t>单击此处编辑母版文本样式</a:t>
            </a:r>
          </a:p>
        </p:txBody>
      </p:sp>
      <p:sp>
        <p:nvSpPr>
          <p:cNvPr id="10" name="标题 1">
            <a:extLst>
              <a:ext uri="{FF2B5EF4-FFF2-40B4-BE49-F238E27FC236}">
                <a16:creationId xmlns:a16="http://schemas.microsoft.com/office/drawing/2014/main" id="{291472E6-B101-4C60-9A44-56E5BDA13E03}"/>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11" name="Holder 2">
            <a:extLst>
              <a:ext uri="{FF2B5EF4-FFF2-40B4-BE49-F238E27FC236}">
                <a16:creationId xmlns:a16="http://schemas.microsoft.com/office/drawing/2014/main" id="{3D9E8637-7446-4694-A4A9-F93351357F2C}"/>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42"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1000"/>
                        <p:tgtEl>
                          <p:spTgt spid="4"/>
                        </p:tgtEl>
                      </p:cBhvr>
                    </p:animEffect>
                    <p:anim calcmode="lin" valueType="num">
                      <p:cBhvr>
                        <p:cTn dur="1000" fill="hold"/>
                        <p:tgtEl>
                          <p:spTgt spid="4"/>
                        </p:tgtEl>
                        <p:attrNameLst>
                          <p:attrName>ppt_x</p:attrName>
                        </p:attrNameLst>
                      </p:cBhvr>
                      <p:tavLst>
                        <p:tav tm="0">
                          <p:val>
                            <p:strVal val="#ppt_x"/>
                          </p:val>
                        </p:tav>
                        <p:tav tm="100000">
                          <p:val>
                            <p:strVal val="#ppt_x"/>
                          </p:val>
                        </p:tav>
                      </p:tavLst>
                    </p:anim>
                    <p:anim calcmode="lin" valueType="num">
                      <p:cBhvr>
                        <p:cTn dur="1000" fill="hold"/>
                        <p:tgtEl>
                          <p:spTgt spid="4"/>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FB5AF7D1-7FF6-4FDB-8F7D-33DBBE736230}"/>
              </a:ext>
            </a:extLst>
          </p:cNvPr>
          <p:cNvSpPr>
            <a:spLocks noGrp="1"/>
          </p:cNvSpPr>
          <p:nvPr>
            <p:ph sz="quarter" idx="11"/>
          </p:nvPr>
        </p:nvSpPr>
        <p:spPr>
          <a:xfrm>
            <a:off x="0" y="776238"/>
            <a:ext cx="9144000" cy="724136"/>
          </a:xfrm>
        </p:spPr>
        <p:txBody>
          <a:bodyPr lIns="144000" tIns="144000" rIns="144000" bIns="144000"/>
          <a:lstStyle>
            <a:lvl1pPr algn="just">
              <a:lnSpc>
                <a:spcPct val="130000"/>
              </a:lnSpc>
              <a:defRPr sz="2400" b="0">
                <a:solidFill>
                  <a:schemeClr val="tx1"/>
                </a:solidFill>
              </a:defRPr>
            </a:lvl1pPr>
          </a:lstStyle>
          <a:p>
            <a:pPr lvl="0"/>
            <a:r>
              <a:rPr lang="zh-CN" altLang="en-US" dirty="0"/>
              <a:t>单击此处编辑母版文本样式</a:t>
            </a:r>
            <a:endParaRPr lang="en-US" altLang="zh-CN" dirty="0"/>
          </a:p>
        </p:txBody>
      </p:sp>
      <p:sp>
        <p:nvSpPr>
          <p:cNvPr id="7" name="标题 1">
            <a:extLst>
              <a:ext uri="{FF2B5EF4-FFF2-40B4-BE49-F238E27FC236}">
                <a16:creationId xmlns:a16="http://schemas.microsoft.com/office/drawing/2014/main" id="{FF60ED85-8164-4C45-AAC0-200471DA7321}"/>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10" name="Holder 2">
            <a:extLst>
              <a:ext uri="{FF2B5EF4-FFF2-40B4-BE49-F238E27FC236}">
                <a16:creationId xmlns:a16="http://schemas.microsoft.com/office/drawing/2014/main" id="{59E4ECF2-4801-4B14-857F-D5C8A1D718AB}"/>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spTree>
    <p:extLst>
      <p:ext uri="{BB962C8B-B14F-4D97-AF65-F5344CB8AC3E}">
        <p14:creationId xmlns:p14="http://schemas.microsoft.com/office/powerpoint/2010/main" val="4210371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object 8">
            <a:extLst>
              <a:ext uri="{FF2B5EF4-FFF2-40B4-BE49-F238E27FC236}">
                <a16:creationId xmlns:a16="http://schemas.microsoft.com/office/drawing/2014/main" id="{381D6B79-5626-4211-8688-0F03C3F646B9}"/>
              </a:ext>
            </a:extLst>
          </p:cNvPr>
          <p:cNvSpPr txBox="1"/>
          <p:nvPr userDrawn="1"/>
        </p:nvSpPr>
        <p:spPr>
          <a:xfrm>
            <a:off x="1678178" y="2710011"/>
            <a:ext cx="5787391" cy="443711"/>
          </a:xfrm>
          <a:prstGeom prst="rect">
            <a:avLst/>
          </a:prstGeom>
        </p:spPr>
        <p:txBody>
          <a:bodyPr vert="horz" wrap="square" lIns="0" tIns="12700" rIns="0" bIns="0" rtlCol="0">
            <a:spAutoFit/>
          </a:bodyPr>
          <a:lstStyle/>
          <a:p>
            <a:pPr marL="12700">
              <a:lnSpc>
                <a:spcPct val="100000"/>
              </a:lnSpc>
              <a:spcBef>
                <a:spcPts val="100"/>
              </a:spcBef>
              <a:tabLst>
                <a:tab pos="1647784" algn="l"/>
                <a:tab pos="3282869" algn="l"/>
              </a:tabLst>
            </a:pPr>
            <a:r>
              <a:rPr sz="2800" b="1" dirty="0">
                <a:solidFill>
                  <a:srgbClr val="006FC0"/>
                </a:solidFill>
                <a:latin typeface="微软雅黑"/>
                <a:cs typeface="微软雅黑"/>
              </a:rPr>
              <a:t>读万卷书	行万里路	只为最好的修炼</a:t>
            </a:r>
            <a:endParaRPr sz="2800" dirty="0">
              <a:latin typeface="微软雅黑"/>
              <a:cs typeface="微软雅黑"/>
            </a:endParaRPr>
          </a:p>
        </p:txBody>
      </p:sp>
      <p:sp>
        <p:nvSpPr>
          <p:cNvPr id="4" name="object 9">
            <a:extLst>
              <a:ext uri="{FF2B5EF4-FFF2-40B4-BE49-F238E27FC236}">
                <a16:creationId xmlns:a16="http://schemas.microsoft.com/office/drawing/2014/main" id="{D6391A06-2E43-448C-810F-C8ADDD59684C}"/>
              </a:ext>
            </a:extLst>
          </p:cNvPr>
          <p:cNvSpPr txBox="1"/>
          <p:nvPr userDrawn="1"/>
        </p:nvSpPr>
        <p:spPr>
          <a:xfrm>
            <a:off x="1678178" y="4038601"/>
            <a:ext cx="4397503" cy="967573"/>
          </a:xfrm>
          <a:prstGeom prst="rect">
            <a:avLst/>
          </a:prstGeom>
        </p:spPr>
        <p:txBody>
          <a:bodyPr vert="horz" wrap="square" lIns="0" tIns="12700" rIns="0" bIns="0" rtlCol="0">
            <a:spAutoFit/>
          </a:bodyPr>
          <a:lstStyle/>
          <a:p>
            <a:pPr marL="12700" marR="5080">
              <a:lnSpc>
                <a:spcPct val="150000"/>
              </a:lnSpc>
              <a:spcBef>
                <a:spcPts val="100"/>
              </a:spcBef>
            </a:pPr>
            <a:r>
              <a:rPr lang="en-US" altLang="zh-CN" sz="1400" b="1" spc="-5" dirty="0">
                <a:solidFill>
                  <a:srgbClr val="00AF50"/>
                </a:solidFill>
                <a:latin typeface="微软雅黑"/>
                <a:cs typeface="微软雅黑"/>
              </a:rPr>
              <a:t>QQ</a:t>
            </a:r>
            <a:r>
              <a:rPr lang="zh-CN" altLang="en-US" sz="1400" b="1" spc="-5" dirty="0">
                <a:solidFill>
                  <a:srgbClr val="00AF50"/>
                </a:solidFill>
                <a:latin typeface="微软雅黑"/>
                <a:cs typeface="微软雅黑"/>
              </a:rPr>
              <a:t>：</a:t>
            </a:r>
            <a:r>
              <a:rPr lang="en-US" altLang="zh-CN" sz="1400" b="1" spc="-5" dirty="0">
                <a:solidFill>
                  <a:srgbClr val="00AF50"/>
                </a:solidFill>
                <a:latin typeface="微软雅黑"/>
                <a:cs typeface="微软雅黑"/>
              </a:rPr>
              <a:t>14777591 (</a:t>
            </a:r>
            <a:r>
              <a:rPr lang="zh-CN" altLang="en-US" sz="1400" b="1" spc="-5" dirty="0">
                <a:solidFill>
                  <a:srgbClr val="00AF50"/>
                </a:solidFill>
                <a:latin typeface="微软雅黑" panose="020B0503020204020204" pitchFamily="34" charset="-122"/>
                <a:ea typeface="微软雅黑" panose="020B0503020204020204" pitchFamily="34" charset="-122"/>
                <a:cs typeface="微软雅黑"/>
              </a:rPr>
              <a:t>宇宙骑士）</a:t>
            </a:r>
          </a:p>
          <a:p>
            <a:pPr marL="12700" marR="5080">
              <a:lnSpc>
                <a:spcPct val="150000"/>
              </a:lnSpc>
              <a:spcBef>
                <a:spcPts val="100"/>
              </a:spcBef>
            </a:pPr>
            <a:r>
              <a:rPr sz="1400" b="1" spc="-5" dirty="0">
                <a:solidFill>
                  <a:srgbClr val="00AF50"/>
                </a:solidFill>
                <a:latin typeface="微软雅黑"/>
                <a:cs typeface="微软雅黑"/>
              </a:rPr>
              <a:t>Email</a:t>
            </a:r>
            <a:r>
              <a:rPr lang="zh-CN" altLang="en-US" sz="1400" b="1" spc="-5" dirty="0">
                <a:solidFill>
                  <a:srgbClr val="00AF50"/>
                </a:solidFill>
                <a:latin typeface="微软雅黑"/>
                <a:cs typeface="微软雅黑"/>
              </a:rPr>
              <a:t>：</a:t>
            </a:r>
            <a:r>
              <a:rPr lang="en-US" altLang="zh-CN" sz="1400" b="1" spc="-5" dirty="0">
                <a:solidFill>
                  <a:srgbClr val="00AF50"/>
                </a:solidFill>
                <a:latin typeface="微软雅黑"/>
                <a:cs typeface="微软雅黑"/>
              </a:rPr>
              <a:t>ouxinyu@alumni.hust.edu.cn</a:t>
            </a:r>
          </a:p>
          <a:p>
            <a:pPr marL="12700" marR="5080">
              <a:lnSpc>
                <a:spcPct val="150000"/>
              </a:lnSpc>
              <a:spcBef>
                <a:spcPts val="100"/>
              </a:spcBef>
            </a:pPr>
            <a:r>
              <a:rPr lang="en-US" altLang="zh-CN" sz="1400" b="1" spc="-5" dirty="0">
                <a:solidFill>
                  <a:srgbClr val="00AF50"/>
                </a:solidFill>
                <a:latin typeface="微软雅黑"/>
                <a:cs typeface="微软雅黑"/>
              </a:rPr>
              <a:t>Tel</a:t>
            </a:r>
            <a:r>
              <a:rPr lang="zh-CN" altLang="en-US" sz="1400" b="1" spc="-5" dirty="0">
                <a:solidFill>
                  <a:srgbClr val="00AF50"/>
                </a:solidFill>
                <a:latin typeface="微软雅黑"/>
                <a:cs typeface="微软雅黑"/>
              </a:rPr>
              <a:t>：</a:t>
            </a:r>
            <a:r>
              <a:rPr lang="en-US" altLang="zh-CN" sz="1400" b="1" spc="-5" dirty="0">
                <a:solidFill>
                  <a:srgbClr val="00AF50"/>
                </a:solidFill>
                <a:latin typeface="微软雅黑"/>
                <a:cs typeface="微软雅黑"/>
              </a:rPr>
              <a:t>18687840023</a:t>
            </a:r>
            <a:endParaRPr sz="1400" b="1" spc="-5" dirty="0">
              <a:solidFill>
                <a:srgbClr val="00AF50"/>
              </a:solidFill>
              <a:latin typeface="微软雅黑"/>
              <a:cs typeface="微软雅黑"/>
            </a:endParaRPr>
          </a:p>
        </p:txBody>
      </p:sp>
      <p:sp>
        <p:nvSpPr>
          <p:cNvPr id="7" name="标题 1">
            <a:extLst>
              <a:ext uri="{FF2B5EF4-FFF2-40B4-BE49-F238E27FC236}">
                <a16:creationId xmlns:a16="http://schemas.microsoft.com/office/drawing/2014/main" id="{20856F89-5771-41FB-970E-68571E464369}"/>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8" name="Holder 2">
            <a:extLst>
              <a:ext uri="{FF2B5EF4-FFF2-40B4-BE49-F238E27FC236}">
                <a16:creationId xmlns:a16="http://schemas.microsoft.com/office/drawing/2014/main" id="{807BA48F-DD9F-41E0-9B47-A44F645780B5}"/>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spTree>
    <p:extLst>
      <p:ext uri="{BB962C8B-B14F-4D97-AF65-F5344CB8AC3E}">
        <p14:creationId xmlns:p14="http://schemas.microsoft.com/office/powerpoint/2010/main" val="1668365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5143500">
                <a:moveTo>
                  <a:pt x="0" y="5143500"/>
                </a:moveTo>
                <a:lnTo>
                  <a:pt x="9144000" y="5143500"/>
                </a:lnTo>
                <a:lnTo>
                  <a:pt x="9144000" y="0"/>
                </a:lnTo>
                <a:lnTo>
                  <a:pt x="0" y="0"/>
                </a:lnTo>
                <a:lnTo>
                  <a:pt x="0" y="5143500"/>
                </a:lnTo>
                <a:close/>
              </a:path>
            </a:pathLst>
          </a:custGeom>
          <a:solidFill>
            <a:srgbClr val="FDFDF9"/>
          </a:solidFill>
        </p:spPr>
        <p:txBody>
          <a:bodyPr wrap="square" lIns="0" tIns="0" rIns="0" bIns="0" rtlCol="0"/>
          <a:lstStyle/>
          <a:p>
            <a:endParaRPr sz="1800"/>
          </a:p>
        </p:txBody>
      </p:sp>
      <p:sp>
        <p:nvSpPr>
          <p:cNvPr id="2" name="Holder 2"/>
          <p:cNvSpPr>
            <a:spLocks noGrp="1"/>
          </p:cNvSpPr>
          <p:nvPr>
            <p:ph type="title"/>
          </p:nvPr>
        </p:nvSpPr>
        <p:spPr>
          <a:xfrm>
            <a:off x="0" y="616376"/>
            <a:ext cx="9144000" cy="615553"/>
          </a:xfrm>
          <a:prstGeom prst="rect">
            <a:avLst/>
          </a:prstGeom>
        </p:spPr>
        <p:txBody>
          <a:bodyPr wrap="square" lIns="0" tIns="0" rIns="0" bIns="0">
            <a:spAutoFit/>
          </a:bodyPr>
          <a:lstStyle>
            <a:lvl1pPr>
              <a:defRPr sz="4000" b="0" i="0">
                <a:solidFill>
                  <a:schemeClr val="tx1"/>
                </a:solidFill>
                <a:latin typeface="微软雅黑"/>
                <a:cs typeface="微软雅黑"/>
              </a:defRPr>
            </a:lvl1pPr>
          </a:lstStyle>
          <a:p>
            <a:endParaRPr dirty="0"/>
          </a:p>
        </p:txBody>
      </p:sp>
      <p:sp>
        <p:nvSpPr>
          <p:cNvPr id="3" name="Holder 3"/>
          <p:cNvSpPr>
            <a:spLocks noGrp="1"/>
          </p:cNvSpPr>
          <p:nvPr>
            <p:ph type="body" idx="1"/>
          </p:nvPr>
        </p:nvSpPr>
        <p:spPr>
          <a:xfrm>
            <a:off x="809626" y="2182029"/>
            <a:ext cx="7524749" cy="369332"/>
          </a:xfrm>
          <a:prstGeom prst="rect">
            <a:avLst/>
          </a:prstGeom>
        </p:spPr>
        <p:txBody>
          <a:bodyPr wrap="square" lIns="0" tIns="0" rIns="0" bIns="0">
            <a:spAutoFit/>
          </a:bodyPr>
          <a:lstStyle>
            <a:lvl1pPr>
              <a:defRPr sz="2400" b="1" i="0">
                <a:solidFill>
                  <a:srgbClr val="006FC0"/>
                </a:solidFill>
                <a:latin typeface="微软雅黑"/>
                <a:cs typeface="微软雅黑"/>
              </a:defRPr>
            </a:lvl1pPr>
          </a:lstStyle>
          <a:p>
            <a:endParaRPr dirty="0"/>
          </a:p>
        </p:txBody>
      </p:sp>
      <p:sp>
        <p:nvSpPr>
          <p:cNvPr id="8" name="灯片编号占位符 5"/>
          <p:cNvSpPr txBox="1">
            <a:spLocks/>
          </p:cNvSpPr>
          <p:nvPr userDrawn="1"/>
        </p:nvSpPr>
        <p:spPr>
          <a:xfrm>
            <a:off x="0" y="-1"/>
            <a:ext cx="9144000" cy="192000"/>
          </a:xfrm>
          <a:prstGeom prst="rect">
            <a:avLst/>
          </a:prstGeom>
          <a:solidFill>
            <a:schemeClr val="tx1"/>
          </a:solidFill>
        </p:spPr>
        <p:txBody>
          <a:bodyPr vert="horz" lIns="270000" tIns="34291" rIns="135000" bIns="34291"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933" b="1" dirty="0">
                <a:solidFill>
                  <a:schemeClr val="bg1"/>
                </a:solidFill>
                <a:latin typeface="微软雅黑" panose="020B0503020204020204" pitchFamily="34" charset="-122"/>
                <a:ea typeface="微软雅黑" panose="020B0503020204020204" pitchFamily="34" charset="-122"/>
              </a:rPr>
              <a:t>计算机数学（</a:t>
            </a:r>
            <a:r>
              <a:rPr lang="en-US" altLang="zh-CN" sz="933" b="1" dirty="0">
                <a:solidFill>
                  <a:schemeClr val="bg1"/>
                </a:solidFill>
                <a:latin typeface="微软雅黑" panose="020B0503020204020204" pitchFamily="34" charset="-122"/>
                <a:ea typeface="微软雅黑" panose="020B0503020204020204" pitchFamily="34" charset="-122"/>
              </a:rPr>
              <a:t>Computer Mathematical</a:t>
            </a:r>
            <a:r>
              <a:rPr lang="zh-CN" altLang="en-US" sz="933" b="1" dirty="0">
                <a:solidFill>
                  <a:schemeClr val="bg1"/>
                </a:solidFill>
                <a:latin typeface="微软雅黑" panose="020B0503020204020204" pitchFamily="34" charset="-122"/>
                <a:ea typeface="微软雅黑" panose="020B0503020204020204" pitchFamily="34" charset="-122"/>
              </a:rPr>
              <a:t>）</a:t>
            </a:r>
          </a:p>
        </p:txBody>
      </p:sp>
      <p:sp>
        <p:nvSpPr>
          <p:cNvPr id="13" name="灯片编号占位符 5"/>
          <p:cNvSpPr txBox="1">
            <a:spLocks/>
          </p:cNvSpPr>
          <p:nvPr userDrawn="1"/>
        </p:nvSpPr>
        <p:spPr>
          <a:xfrm>
            <a:off x="0" y="6691499"/>
            <a:ext cx="4595648" cy="166501"/>
          </a:xfrm>
          <a:prstGeom prst="rect">
            <a:avLst/>
          </a:prstGeom>
          <a:solidFill>
            <a:schemeClr val="tx1"/>
          </a:solidFill>
        </p:spPr>
        <p:txBody>
          <a:bodyPr vert="horz" lIns="135000" tIns="34291" rIns="135000" bIns="34291"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067" baseline="0" dirty="0">
                <a:latin typeface="Calibri" panose="020F0502020204030204" pitchFamily="34" charset="0"/>
                <a:ea typeface="微软雅黑 Light" panose="020B0502040204020203" pitchFamily="34" charset="-122"/>
                <a:cs typeface="Calibri" panose="020F0502020204030204" pitchFamily="34" charset="0"/>
              </a:rPr>
              <a:t>Xinyu Ou | ouxinyu@alumni.hust.edu.cn </a:t>
            </a:r>
            <a:endParaRPr lang="zh-CN" altLang="en-US" sz="1067" baseline="0" dirty="0">
              <a:latin typeface="Calibri" panose="020F0502020204030204" pitchFamily="34" charset="0"/>
              <a:ea typeface="微软雅黑 Light" panose="020B0502040204020203" pitchFamily="34" charset="-122"/>
              <a:cs typeface="Calibri" panose="020F0502020204030204" pitchFamily="34" charset="0"/>
            </a:endParaRPr>
          </a:p>
        </p:txBody>
      </p:sp>
      <p:sp>
        <p:nvSpPr>
          <p:cNvPr id="14" name="文本框 13"/>
          <p:cNvSpPr txBox="1"/>
          <p:nvPr userDrawn="1"/>
        </p:nvSpPr>
        <p:spPr>
          <a:xfrm>
            <a:off x="4595649" y="6693978"/>
            <a:ext cx="4548353" cy="164212"/>
          </a:xfrm>
          <a:prstGeom prst="rect">
            <a:avLst/>
          </a:prstGeom>
          <a:solidFill>
            <a:srgbClr val="FF0000"/>
          </a:solidFill>
        </p:spPr>
        <p:txBody>
          <a:bodyPr wrap="square" lIns="135000" tIns="0" rIns="135000" bIns="0" rtlCol="0">
            <a:spAutoFit/>
          </a:bodyPr>
          <a:lstStyle/>
          <a:p>
            <a:r>
              <a:rPr lang="en-US" altLang="zh-CN" sz="1067" b="0" kern="1200" baseline="0" dirty="0">
                <a:solidFill>
                  <a:schemeClr val="bg1"/>
                </a:solidFill>
                <a:latin typeface="Calibri" panose="020F0502020204030204" pitchFamily="34" charset="0"/>
                <a:ea typeface="微软雅黑 Light" panose="020B0502040204020203" pitchFamily="34" charset="-122"/>
                <a:cs typeface="Calibri" panose="020F0502020204030204" pitchFamily="34" charset="0"/>
              </a:rPr>
              <a:t>Yunnan Open University                                                                                   </a:t>
            </a:r>
            <a:fld id="{7202DD23-40A6-4897-9814-C905B8680320}" type="slidenum">
              <a:rPr lang="en-US" altLang="zh-CN" sz="1067" baseline="0" smtClean="0">
                <a:solidFill>
                  <a:schemeClr val="bg1"/>
                </a:solidFill>
                <a:latin typeface="Calibri" panose="020F0502020204030204" pitchFamily="34" charset="0"/>
                <a:ea typeface="微软雅黑 Light" panose="020B0502040204020203" pitchFamily="34" charset="-122"/>
                <a:cs typeface="Calibri" panose="020F0502020204030204" pitchFamily="34" charset="0"/>
              </a:rPr>
              <a:t>‹#›</a:t>
            </a:fld>
            <a:r>
              <a:rPr lang="en-US" altLang="zh-CN" sz="1067" baseline="0" dirty="0">
                <a:solidFill>
                  <a:schemeClr val="bg1"/>
                </a:solidFill>
                <a:latin typeface="Calibri" panose="020F0502020204030204" pitchFamily="34" charset="0"/>
                <a:ea typeface="微软雅黑 Light" panose="020B0502040204020203" pitchFamily="34" charset="-122"/>
                <a:cs typeface="Calibri" panose="020F0502020204030204" pitchFamily="34" charset="0"/>
              </a:rPr>
              <a:t>/60</a:t>
            </a:r>
          </a:p>
        </p:txBody>
      </p:sp>
    </p:spTree>
  </p:cSld>
  <p:clrMap bg1="lt1" tx1="dk1" bg2="lt2" tx2="dk2" accent1="accent1" accent2="accent2" accent3="accent3" accent4="accent4" accent5="accent5" accent6="accent6" hlink="hlink" folHlink="folHlink"/>
  <p:sldLayoutIdLst>
    <p:sldLayoutId id="2147483669" r:id="rId1"/>
    <p:sldLayoutId id="2147483671" r:id="rId2"/>
    <p:sldLayoutId id="2147483668" r:id="rId3"/>
    <p:sldLayoutId id="2147483662" r:id="rId4"/>
    <p:sldLayoutId id="2147483673" r:id="rId5"/>
    <p:sldLayoutId id="2147483672" r:id="rId6"/>
  </p:sldLayoutIdLst>
  <p:txStyles>
    <p:titleStyle>
      <a:lvl1pPr algn="ctr">
        <a:defRPr>
          <a:latin typeface="微软雅黑" panose="020B0503020204020204" pitchFamily="34" charset="-122"/>
          <a:ea typeface="微软雅黑" panose="020B0503020204020204" pitchFamily="34" charset="-122"/>
          <a:cs typeface="+mj-cs"/>
        </a:defRPr>
      </a:lvl1pPr>
    </p:titleStyle>
    <p:bodyStyle>
      <a:lvl1pPr marL="0">
        <a:defRPr>
          <a:latin typeface="微软雅黑" panose="020B0503020204020204" pitchFamily="34" charset="-122"/>
          <a:ea typeface="微软雅黑" panose="020B0503020204020204" pitchFamily="34" charset="-122"/>
          <a:cs typeface="+mn-cs"/>
        </a:defRPr>
      </a:lvl1pPr>
      <a:lvl2pPr marL="457189">
        <a:defRPr>
          <a:latin typeface="+mn-lt"/>
          <a:ea typeface="+mn-ea"/>
          <a:cs typeface="+mn-cs"/>
        </a:defRPr>
      </a:lvl2pPr>
      <a:lvl3pPr marL="914377">
        <a:defRPr>
          <a:latin typeface="+mn-lt"/>
          <a:ea typeface="+mn-ea"/>
          <a:cs typeface="+mn-cs"/>
        </a:defRPr>
      </a:lvl3pPr>
      <a:lvl4pPr marL="1371566">
        <a:defRPr>
          <a:latin typeface="+mn-lt"/>
          <a:ea typeface="+mn-ea"/>
          <a:cs typeface="+mn-cs"/>
        </a:defRPr>
      </a:lvl4pPr>
      <a:lvl5pPr marL="1828754">
        <a:defRPr>
          <a:latin typeface="+mn-lt"/>
          <a:ea typeface="+mn-ea"/>
          <a:cs typeface="+mn-cs"/>
        </a:defRPr>
      </a:lvl5pPr>
      <a:lvl6pPr marL="2285943">
        <a:defRPr>
          <a:latin typeface="+mn-lt"/>
          <a:ea typeface="+mn-ea"/>
          <a:cs typeface="+mn-cs"/>
        </a:defRPr>
      </a:lvl6pPr>
      <a:lvl7pPr marL="2743131">
        <a:defRPr>
          <a:latin typeface="+mn-lt"/>
          <a:ea typeface="+mn-ea"/>
          <a:cs typeface="+mn-cs"/>
        </a:defRPr>
      </a:lvl7pPr>
      <a:lvl8pPr marL="3200320">
        <a:defRPr>
          <a:latin typeface="+mn-lt"/>
          <a:ea typeface="+mn-ea"/>
          <a:cs typeface="+mn-cs"/>
        </a:defRPr>
      </a:lvl8pPr>
      <a:lvl9pPr marL="3657509">
        <a:defRPr>
          <a:latin typeface="+mn-lt"/>
          <a:ea typeface="+mn-ea"/>
          <a:cs typeface="+mn-cs"/>
        </a:defRPr>
      </a:lvl9pPr>
    </p:bodyStyle>
    <p:otherStyle>
      <a:lvl1pPr marL="0">
        <a:defRPr>
          <a:latin typeface="+mn-lt"/>
          <a:ea typeface="+mn-ea"/>
          <a:cs typeface="+mn-cs"/>
        </a:defRPr>
      </a:lvl1pPr>
      <a:lvl2pPr marL="457189">
        <a:defRPr>
          <a:latin typeface="+mn-lt"/>
          <a:ea typeface="+mn-ea"/>
          <a:cs typeface="+mn-cs"/>
        </a:defRPr>
      </a:lvl2pPr>
      <a:lvl3pPr marL="914377">
        <a:defRPr>
          <a:latin typeface="+mn-lt"/>
          <a:ea typeface="+mn-ea"/>
          <a:cs typeface="+mn-cs"/>
        </a:defRPr>
      </a:lvl3pPr>
      <a:lvl4pPr marL="1371566">
        <a:defRPr>
          <a:latin typeface="+mn-lt"/>
          <a:ea typeface="+mn-ea"/>
          <a:cs typeface="+mn-cs"/>
        </a:defRPr>
      </a:lvl4pPr>
      <a:lvl5pPr marL="1828754">
        <a:defRPr>
          <a:latin typeface="+mn-lt"/>
          <a:ea typeface="+mn-ea"/>
          <a:cs typeface="+mn-cs"/>
        </a:defRPr>
      </a:lvl5pPr>
      <a:lvl6pPr marL="2285943">
        <a:defRPr>
          <a:latin typeface="+mn-lt"/>
          <a:ea typeface="+mn-ea"/>
          <a:cs typeface="+mn-cs"/>
        </a:defRPr>
      </a:lvl6pPr>
      <a:lvl7pPr marL="2743131">
        <a:defRPr>
          <a:latin typeface="+mn-lt"/>
          <a:ea typeface="+mn-ea"/>
          <a:cs typeface="+mn-cs"/>
        </a:defRPr>
      </a:lvl7pPr>
      <a:lvl8pPr marL="3200320">
        <a:defRPr>
          <a:latin typeface="+mn-lt"/>
          <a:ea typeface="+mn-ea"/>
          <a:cs typeface="+mn-cs"/>
        </a:defRPr>
      </a:lvl8pPr>
      <a:lvl9pPr marL="365750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5.png"/><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D0F570A8-D083-40D5-87E4-D82D14654E30}"/>
              </a:ext>
            </a:extLst>
          </p:cNvPr>
          <p:cNvSpPr>
            <a:spLocks noGrp="1"/>
          </p:cNvSpPr>
          <p:nvPr>
            <p:ph sz="quarter" idx="10"/>
          </p:nvPr>
        </p:nvSpPr>
        <p:spPr>
          <a:xfrm>
            <a:off x="0" y="3070325"/>
            <a:ext cx="9144000" cy="677108"/>
          </a:xfrm>
        </p:spPr>
        <p:txBody>
          <a:bodyPr/>
          <a:lstStyle/>
          <a:p>
            <a:r>
              <a:rPr lang="zh-CN" altLang="en-US" dirty="0"/>
              <a:t>第</a:t>
            </a:r>
            <a:r>
              <a:rPr lang="en-US" altLang="zh-CN" dirty="0"/>
              <a:t>04</a:t>
            </a:r>
            <a:r>
              <a:rPr lang="zh-CN" altLang="en-US" dirty="0"/>
              <a:t>讲</a:t>
            </a:r>
            <a:r>
              <a:rPr lang="en-US" altLang="zh-CN" dirty="0"/>
              <a:t> </a:t>
            </a:r>
            <a:r>
              <a:rPr lang="zh-CN" altLang="en-US" dirty="0"/>
              <a:t>矩阵</a:t>
            </a:r>
          </a:p>
        </p:txBody>
      </p:sp>
      <p:sp>
        <p:nvSpPr>
          <p:cNvPr id="3" name="标题 2">
            <a:extLst>
              <a:ext uri="{FF2B5EF4-FFF2-40B4-BE49-F238E27FC236}">
                <a16:creationId xmlns:a16="http://schemas.microsoft.com/office/drawing/2014/main" id="{1AF30B52-06D7-4831-8AD2-CCC2CD32123F}"/>
              </a:ext>
            </a:extLst>
          </p:cNvPr>
          <p:cNvSpPr>
            <a:spLocks noGrp="1"/>
          </p:cNvSpPr>
          <p:nvPr>
            <p:ph type="title"/>
          </p:nvPr>
        </p:nvSpPr>
        <p:spPr/>
        <p:txBody>
          <a:bodyPr/>
          <a:lstStyle/>
          <a:p>
            <a:r>
              <a:rPr lang="zh-CN" altLang="en-US" dirty="0"/>
              <a:t>第</a:t>
            </a:r>
            <a:r>
              <a:rPr lang="en-US" altLang="zh-CN" dirty="0"/>
              <a:t>1</a:t>
            </a:r>
            <a:r>
              <a:rPr lang="zh-CN" altLang="en-US" dirty="0"/>
              <a:t>章 坐标与变换</a:t>
            </a:r>
          </a:p>
        </p:txBody>
      </p:sp>
    </p:spTree>
    <p:extLst>
      <p:ext uri="{BB962C8B-B14F-4D97-AF65-F5344CB8AC3E}">
        <p14:creationId xmlns:p14="http://schemas.microsoft.com/office/powerpoint/2010/main" val="98489020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2E6EE6C-E083-4023-93A4-060E38BEC9D6}"/>
              </a:ext>
            </a:extLst>
          </p:cNvPr>
          <p:cNvSpPr>
            <a:spLocks noGrp="1"/>
          </p:cNvSpPr>
          <p:nvPr>
            <p:ph type="body" sz="quarter" idx="10"/>
          </p:nvPr>
        </p:nvSpPr>
        <p:spPr/>
        <p:txBody>
          <a:bodyPr/>
          <a:lstStyle/>
          <a:p>
            <a:r>
              <a:rPr lang="zh-CN" altLang="en-US" dirty="0"/>
              <a:t>对称矩阵</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F718150-04DC-4248-B2BA-73DBAE7DDB33}"/>
                  </a:ext>
                </a:extLst>
              </p:cNvPr>
              <p:cNvSpPr>
                <a:spLocks noGrp="1"/>
              </p:cNvSpPr>
              <p:nvPr>
                <p:ph sz="quarter" idx="11"/>
              </p:nvPr>
            </p:nvSpPr>
            <p:spPr>
              <a:xfrm>
                <a:off x="0" y="1397097"/>
                <a:ext cx="9144000" cy="4729207"/>
              </a:xfrm>
            </p:spPr>
            <p:txBody>
              <a:bodyPr/>
              <a:lstStyle/>
              <a:p>
                <a:pPr>
                  <a:lnSpc>
                    <a:spcPct val="150000"/>
                  </a:lnSpc>
                </a:pPr>
                <a:r>
                  <a:rPr lang="zh-CN" altLang="en-US" dirty="0"/>
                  <a:t>      给定矩阵 𝐴</a:t>
                </a:r>
                <a:r>
                  <a:rPr lang="zh-CN" altLang="en-US" baseline="-25000" dirty="0"/>
                  <a:t>𝑚</a:t>
                </a:r>
                <a:r>
                  <a:rPr lang="en-US" altLang="zh-CN" baseline="-25000" dirty="0"/>
                  <a:t>×</a:t>
                </a:r>
                <a:r>
                  <a:rPr lang="zh-CN" altLang="en-US" baseline="-25000" dirty="0"/>
                  <a:t>𝑛</a:t>
                </a:r>
                <a:r>
                  <a:rPr lang="zh-CN" altLang="en-US" dirty="0"/>
                  <a:t>，若其转置矩阵𝐴</a:t>
                </a:r>
                <a:r>
                  <a:rPr lang="zh-CN" altLang="en-US" baseline="30000" dirty="0"/>
                  <a:t>𝑇</a:t>
                </a:r>
                <a:r>
                  <a:rPr lang="zh-CN" altLang="en-US" dirty="0"/>
                  <a:t>与原矩阵相等，则矩阵</a:t>
                </a:r>
                <a:r>
                  <a:rPr lang="en-US" altLang="zh-CN" dirty="0"/>
                  <a:t>A</a:t>
                </a:r>
                <a:r>
                  <a:rPr lang="zh-CN" altLang="en-US" dirty="0"/>
                  <a:t>称为</a:t>
                </a:r>
                <a:r>
                  <a:rPr lang="zh-CN" altLang="en-US" b="1" dirty="0"/>
                  <a:t>对称矩阵</a:t>
                </a:r>
                <a:r>
                  <a:rPr lang="zh-CN" altLang="en-US" dirty="0"/>
                  <a:t>。不难发现，矩阵对称的</a:t>
                </a:r>
                <a:r>
                  <a:rPr lang="zh-CN" altLang="en-US" dirty="0">
                    <a:solidFill>
                      <a:schemeClr val="accent6">
                        <a:lumMod val="50000"/>
                      </a:schemeClr>
                    </a:solidFill>
                  </a:rPr>
                  <a:t>前提条件</a:t>
                </a:r>
                <a:r>
                  <a:rPr lang="zh-CN" altLang="en-US" dirty="0"/>
                  <a:t>有两点：</a:t>
                </a:r>
              </a:p>
              <a:p>
                <a:pPr marL="457200" indent="-457200">
                  <a:lnSpc>
                    <a:spcPct val="150000"/>
                  </a:lnSpc>
                  <a:buFont typeface="+mj-lt"/>
                  <a:buAutoNum type="arabicPeriod"/>
                </a:pPr>
                <a:r>
                  <a:rPr lang="zh-CN" altLang="en-US" dirty="0"/>
                  <a:t>矩阵</a:t>
                </a:r>
                <a:r>
                  <a:rPr lang="en-US" altLang="zh-CN" dirty="0"/>
                  <a:t>A</a:t>
                </a:r>
                <a:r>
                  <a:rPr lang="zh-CN" altLang="en-US" dirty="0"/>
                  <a:t>是一个</a:t>
                </a:r>
                <a:r>
                  <a:rPr lang="zh-CN" altLang="en-US" dirty="0">
                    <a:solidFill>
                      <a:srgbClr val="FF0000"/>
                    </a:solidFill>
                  </a:rPr>
                  <a:t>方阵</a:t>
                </a:r>
              </a:p>
              <a:p>
                <a:pPr marL="457200" indent="-457200">
                  <a:lnSpc>
                    <a:spcPct val="150000"/>
                  </a:lnSpc>
                  <a:buFont typeface="+mj-lt"/>
                  <a:buAutoNum type="arabicPeriod"/>
                </a:pPr>
                <a:r>
                  <a:rPr lang="zh-CN" altLang="en-US" dirty="0"/>
                  <a:t>矩阵</a:t>
                </a:r>
                <a:r>
                  <a:rPr lang="en-US" altLang="zh-CN" dirty="0"/>
                  <a:t>A</a:t>
                </a:r>
                <a:r>
                  <a:rPr lang="zh-CN" altLang="en-US" dirty="0"/>
                  <a:t>的每一个元素都满足 </a:t>
                </a:r>
                <a:r>
                  <a:rPr lang="zh-CN" altLang="en-US" dirty="0">
                    <a:solidFill>
                      <a:srgbClr val="FF0000"/>
                    </a:solidFill>
                  </a:rPr>
                  <a:t>𝐴</a:t>
                </a:r>
                <a:r>
                  <a:rPr lang="zh-CN" altLang="en-US" baseline="-25000" dirty="0">
                    <a:solidFill>
                      <a:srgbClr val="FF0000"/>
                    </a:solidFill>
                  </a:rPr>
                  <a:t>𝑖𝑗</a:t>
                </a:r>
                <a:r>
                  <a:rPr lang="en-US" altLang="zh-CN" dirty="0">
                    <a:solidFill>
                      <a:srgbClr val="FF0000"/>
                    </a:solidFill>
                  </a:rPr>
                  <a:t>=</a:t>
                </a:r>
                <a:r>
                  <a:rPr lang="zh-CN" altLang="en-US" dirty="0">
                    <a:solidFill>
                      <a:srgbClr val="FF0000"/>
                    </a:solidFill>
                  </a:rPr>
                  <a:t>𝐴</a:t>
                </a:r>
                <a:r>
                  <a:rPr lang="zh-CN" altLang="en-US" baseline="-25000" dirty="0">
                    <a:solidFill>
                      <a:srgbClr val="FF0000"/>
                    </a:solidFill>
                  </a:rPr>
                  <a:t>𝑗𝑖</a:t>
                </a:r>
                <a:r>
                  <a:rPr lang="zh-CN" altLang="en-US" dirty="0">
                    <a:solidFill>
                      <a:srgbClr val="FF0000"/>
                    </a:solidFill>
                  </a:rPr>
                  <a:t> </a:t>
                </a:r>
              </a:p>
              <a:p>
                <a:pPr>
                  <a:lnSpc>
                    <a:spcPct val="150000"/>
                  </a:lnSpc>
                </a:pPr>
                <a:r>
                  <a:rPr lang="zh-CN" altLang="en-US" dirty="0"/>
                  <a:t>      给定矩阵</a:t>
                </a:r>
                <a:r>
                  <a:rPr lang="en-US" altLang="zh-CN" dirty="0"/>
                  <a:t>A</a:t>
                </a:r>
                <a:r>
                  <a:rPr lang="zh-CN" altLang="en-US" dirty="0"/>
                  <a:t>，我们可以得到</a:t>
                </a:r>
                <a:r>
                  <a:rPr lang="en-US" altLang="zh-CN" dirty="0"/>
                  <a:t>A</a:t>
                </a:r>
                <a:r>
                  <a:rPr lang="zh-CN" altLang="en-US" dirty="0"/>
                  <a:t>的</a:t>
                </a:r>
                <a:r>
                  <a:rPr lang="zh-CN" altLang="en-US" dirty="0">
                    <a:solidFill>
                      <a:srgbClr val="0000FF"/>
                    </a:solidFill>
                  </a:rPr>
                  <a:t>对称矩阵</a:t>
                </a:r>
                <a:r>
                  <a:rPr lang="en-US" altLang="zh-CN" dirty="0">
                    <a:solidFill>
                      <a:srgbClr val="0000FF"/>
                    </a:solidFill>
                  </a:rPr>
                  <a:t>B</a:t>
                </a:r>
                <a:r>
                  <a:rPr lang="zh-CN" altLang="en-US" dirty="0"/>
                  <a:t>。</a:t>
                </a:r>
                <a:endParaRPr lang="en-US" altLang="zh-CN" dirty="0"/>
              </a:p>
              <a:p>
                <a:pPr algn="ctr">
                  <a:lnSpc>
                    <a:spcPct val="100000"/>
                  </a:lnSpc>
                  <a:spcBef>
                    <a:spcPts val="2400"/>
                  </a:spcBef>
                </a:pPr>
                <a14:m>
                  <m:oMath xmlns:m="http://schemas.openxmlformats.org/officeDocument/2006/math">
                    <m:r>
                      <a:rPr lang="en-US" altLang="zh-CN" b="1" i="1">
                        <a:latin typeface="Cambria Math" panose="02040503050406030204" pitchFamily="18" charset="0"/>
                      </a:rPr>
                      <m:t>𝑨</m:t>
                    </m:r>
                    <m:r>
                      <a:rPr lang="en-US" altLang="zh-CN" i="1">
                        <a:latin typeface="Cambria Math" panose="02040503050406030204" pitchFamily="18" charset="0"/>
                      </a:rPr>
                      <m:t>=</m:t>
                    </m:r>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1</m:t>
                                    </m:r>
                                  </m:e>
                                  <m:e>
                                    <m:r>
                                      <a:rPr lang="en-US" altLang="zh-CN" b="0" i="1" smtClean="0">
                                        <a:latin typeface="Cambria Math" panose="02040503050406030204" pitchFamily="18" charset="0"/>
                                      </a:rPr>
                                      <m:t>5</m:t>
                                    </m:r>
                                  </m:e>
                                </m:mr>
                                <m:mr>
                                  <m:e>
                                    <m:r>
                                      <a:rPr lang="en-US" altLang="zh-CN" b="0" i="1" smtClean="0">
                                        <a:latin typeface="Cambria Math" panose="02040503050406030204" pitchFamily="18" charset="0"/>
                                      </a:rPr>
                                      <m:t>5</m:t>
                                    </m:r>
                                  </m:e>
                                  <m:e>
                                    <m:r>
                                      <a:rPr lang="en-US" altLang="zh-CN" b="0" i="1" smtClean="0">
                                        <a:latin typeface="Cambria Math" panose="02040503050406030204" pitchFamily="18" charset="0"/>
                                      </a:rPr>
                                      <m:t>2</m:t>
                                    </m:r>
                                  </m:e>
                                </m:mr>
                              </m:m>
                            </m:e>
                            <m:e>
                              <m:m>
                                <m:mPr>
                                  <m:mcs>
                                    <m:mc>
                                      <m:mcPr>
                                        <m:count m:val="2"/>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6</m:t>
                                    </m:r>
                                  </m:e>
                                  <m:e>
                                    <m:r>
                                      <a:rPr lang="en-US" altLang="zh-CN" b="0" i="1" smtClean="0">
                                        <a:latin typeface="Cambria Math" panose="02040503050406030204" pitchFamily="18" charset="0"/>
                                      </a:rPr>
                                      <m:t>7</m:t>
                                    </m:r>
                                  </m:e>
                                </m:mr>
                                <m:mr>
                                  <m:e>
                                    <m:r>
                                      <a:rPr lang="en-US" altLang="zh-CN" b="0" i="1" smtClean="0">
                                        <a:latin typeface="Cambria Math" panose="02040503050406030204" pitchFamily="18" charset="0"/>
                                      </a:rPr>
                                      <m:t>8</m:t>
                                    </m:r>
                                  </m:e>
                                  <m:e>
                                    <m:r>
                                      <a:rPr lang="en-US" altLang="zh-CN" b="0" i="1" smtClean="0">
                                        <a:latin typeface="Cambria Math" panose="02040503050406030204" pitchFamily="18" charset="0"/>
                                      </a:rPr>
                                      <m:t>9</m:t>
                                    </m:r>
                                  </m:e>
                                </m:mr>
                              </m:m>
                            </m:e>
                          </m:mr>
                          <m:mr>
                            <m:e>
                              <m:m>
                                <m:mPr>
                                  <m:mcs>
                                    <m:mc>
                                      <m:mcPr>
                                        <m:count m:val="2"/>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6</m:t>
                                    </m:r>
                                  </m:e>
                                  <m:e>
                                    <m:r>
                                      <a:rPr lang="en-US" altLang="zh-CN" b="0" i="1" smtClean="0">
                                        <a:latin typeface="Cambria Math" panose="02040503050406030204" pitchFamily="18" charset="0"/>
                                      </a:rPr>
                                      <m:t>8</m:t>
                                    </m:r>
                                  </m:e>
                                </m:mr>
                                <m:mr>
                                  <m:e>
                                    <m:r>
                                      <a:rPr lang="en-US" altLang="zh-CN" b="0" i="1" smtClean="0">
                                        <a:latin typeface="Cambria Math" panose="02040503050406030204" pitchFamily="18" charset="0"/>
                                      </a:rPr>
                                      <m:t>7</m:t>
                                    </m:r>
                                  </m:e>
                                  <m:e>
                                    <m:r>
                                      <a:rPr lang="en-US" altLang="zh-CN" b="0" i="1" smtClean="0">
                                        <a:latin typeface="Cambria Math" panose="02040503050406030204" pitchFamily="18" charset="0"/>
                                      </a:rPr>
                                      <m:t>9</m:t>
                                    </m:r>
                                  </m:e>
                                </m:mr>
                              </m:m>
                            </m:e>
                            <m:e>
                              <m:m>
                                <m:mPr>
                                  <m:mcs>
                                    <m:mc>
                                      <m:mcPr>
                                        <m:count m:val="2"/>
                                        <m:mcJc m:val="center"/>
                                      </m:mcPr>
                                    </m:mc>
                                  </m:mcs>
                                  <m:ctrlPr>
                                    <a:rPr lang="en-US" altLang="zh-CN" i="1">
                                      <a:latin typeface="Cambria Math" panose="02040503050406030204" pitchFamily="18" charset="0"/>
                                    </a:rPr>
                                  </m:ctrlPr>
                                </m:mPr>
                                <m:mr>
                                  <m:e>
                                    <m:r>
                                      <a:rPr lang="en-US" altLang="zh-CN" b="0" i="1" smtClean="0">
                                        <a:latin typeface="Cambria Math" panose="02040503050406030204" pitchFamily="18" charset="0"/>
                                      </a:rPr>
                                      <m:t>3</m:t>
                                    </m:r>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4</m:t>
                                    </m:r>
                                  </m:e>
                                </m:mr>
                              </m:m>
                            </m:e>
                          </m:mr>
                        </m:m>
                      </m:e>
                    </m:d>
                  </m:oMath>
                </a14:m>
                <a:r>
                  <a:rPr lang="zh-CN" altLang="en-US" dirty="0"/>
                  <a:t>，</a:t>
                </a:r>
                <a:r>
                  <a:rPr lang="en-US" altLang="zh-CN" dirty="0"/>
                  <a:t>B=</a:t>
                </a:r>
                <a14:m>
                  <m:oMath xmlns:m="http://schemas.openxmlformats.org/officeDocument/2006/math">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r>
                                      <a:rPr lang="en-US" altLang="zh-CN" i="1">
                                        <a:latin typeface="Cambria Math" panose="02040503050406030204" pitchFamily="18" charset="0"/>
                                      </a:rPr>
                                      <m:t>1</m:t>
                                    </m:r>
                                  </m:e>
                                  <m:e>
                                    <m:r>
                                      <a:rPr lang="en-US" altLang="zh-CN" i="1">
                                        <a:latin typeface="Cambria Math" panose="02040503050406030204" pitchFamily="18" charset="0"/>
                                      </a:rPr>
                                      <m:t>5</m:t>
                                    </m:r>
                                  </m:e>
                                </m:mr>
                                <m:mr>
                                  <m:e>
                                    <m:r>
                                      <a:rPr lang="en-US" altLang="zh-CN" i="1">
                                        <a:latin typeface="Cambria Math" panose="02040503050406030204" pitchFamily="18" charset="0"/>
                                      </a:rPr>
                                      <m:t>5</m:t>
                                    </m:r>
                                  </m:e>
                                  <m:e>
                                    <m:r>
                                      <a:rPr lang="en-US" altLang="zh-CN" i="1">
                                        <a:latin typeface="Cambria Math" panose="02040503050406030204" pitchFamily="18" charset="0"/>
                                      </a:rPr>
                                      <m:t>2</m:t>
                                    </m:r>
                                  </m:e>
                                </m:mr>
                              </m:m>
                            </m:e>
                            <m:e>
                              <m:m>
                                <m:mPr>
                                  <m:mcs>
                                    <m:mc>
                                      <m:mcPr>
                                        <m:count m:val="2"/>
                                        <m:mcJc m:val="center"/>
                                      </m:mcPr>
                                    </m:mc>
                                  </m:mcs>
                                  <m:ctrlPr>
                                    <a:rPr lang="en-US" altLang="zh-CN" i="1">
                                      <a:latin typeface="Cambria Math" panose="02040503050406030204" pitchFamily="18" charset="0"/>
                                    </a:rPr>
                                  </m:ctrlPr>
                                </m:mPr>
                                <m:mr>
                                  <m:e>
                                    <m:r>
                                      <a:rPr lang="en-US" altLang="zh-CN" i="1">
                                        <a:latin typeface="Cambria Math" panose="02040503050406030204" pitchFamily="18" charset="0"/>
                                      </a:rPr>
                                      <m:t>6</m:t>
                                    </m:r>
                                  </m:e>
                                  <m:e>
                                    <m:r>
                                      <a:rPr lang="en-US" altLang="zh-CN" i="1">
                                        <a:latin typeface="Cambria Math" panose="02040503050406030204" pitchFamily="18" charset="0"/>
                                      </a:rPr>
                                      <m:t>7</m:t>
                                    </m:r>
                                  </m:e>
                                </m:mr>
                                <m:mr>
                                  <m:e>
                                    <m:r>
                                      <a:rPr lang="en-US" altLang="zh-CN" i="1">
                                        <a:latin typeface="Cambria Math" panose="02040503050406030204" pitchFamily="18" charset="0"/>
                                      </a:rPr>
                                      <m:t>8</m:t>
                                    </m:r>
                                  </m:e>
                                  <m:e>
                                    <m:r>
                                      <a:rPr lang="en-US" altLang="zh-CN" i="1">
                                        <a:latin typeface="Cambria Math" panose="02040503050406030204" pitchFamily="18" charset="0"/>
                                      </a:rPr>
                                      <m:t>9</m:t>
                                    </m:r>
                                  </m:e>
                                </m:mr>
                              </m:m>
                            </m:e>
                          </m:mr>
                          <m:mr>
                            <m:e>
                              <m:m>
                                <m:mPr>
                                  <m:mcs>
                                    <m:mc>
                                      <m:mcPr>
                                        <m:count m:val="2"/>
                                        <m:mcJc m:val="center"/>
                                      </m:mcPr>
                                    </m:mc>
                                  </m:mcs>
                                  <m:ctrlPr>
                                    <a:rPr lang="en-US" altLang="zh-CN" i="1">
                                      <a:latin typeface="Cambria Math" panose="02040503050406030204" pitchFamily="18" charset="0"/>
                                    </a:rPr>
                                  </m:ctrlPr>
                                </m:mPr>
                                <m:mr>
                                  <m:e>
                                    <m:r>
                                      <a:rPr lang="en-US" altLang="zh-CN" i="1">
                                        <a:latin typeface="Cambria Math" panose="02040503050406030204" pitchFamily="18" charset="0"/>
                                      </a:rPr>
                                      <m:t>6</m:t>
                                    </m:r>
                                  </m:e>
                                  <m:e>
                                    <m:r>
                                      <a:rPr lang="en-US" altLang="zh-CN" i="1">
                                        <a:latin typeface="Cambria Math" panose="02040503050406030204" pitchFamily="18" charset="0"/>
                                      </a:rPr>
                                      <m:t>8</m:t>
                                    </m:r>
                                  </m:e>
                                </m:mr>
                                <m:mr>
                                  <m:e>
                                    <m:r>
                                      <a:rPr lang="en-US" altLang="zh-CN" i="1">
                                        <a:latin typeface="Cambria Math" panose="02040503050406030204" pitchFamily="18" charset="0"/>
                                      </a:rPr>
                                      <m:t>7</m:t>
                                    </m:r>
                                  </m:e>
                                  <m:e>
                                    <m:r>
                                      <a:rPr lang="en-US" altLang="zh-CN" i="1">
                                        <a:latin typeface="Cambria Math" panose="02040503050406030204" pitchFamily="18" charset="0"/>
                                      </a:rPr>
                                      <m:t>9</m:t>
                                    </m:r>
                                  </m:e>
                                </m:mr>
                              </m:m>
                            </m:e>
                            <m:e>
                              <m:m>
                                <m:mPr>
                                  <m:mcs>
                                    <m:mc>
                                      <m:mcPr>
                                        <m:count m:val="2"/>
                                        <m:mcJc m:val="center"/>
                                      </m:mcPr>
                                    </m:mc>
                                  </m:mcs>
                                  <m:ctrlPr>
                                    <a:rPr lang="en-US" altLang="zh-CN" i="1">
                                      <a:latin typeface="Cambria Math" panose="02040503050406030204" pitchFamily="18" charset="0"/>
                                    </a:rPr>
                                  </m:ctrlPr>
                                </m:mPr>
                                <m:mr>
                                  <m:e>
                                    <m:r>
                                      <a:rPr lang="en-US" altLang="zh-CN" i="1">
                                        <a:latin typeface="Cambria Math" panose="02040503050406030204" pitchFamily="18" charset="0"/>
                                      </a:rPr>
                                      <m:t>3</m:t>
                                    </m:r>
                                  </m:e>
                                  <m:e>
                                    <m:r>
                                      <a:rPr lang="en-US" altLang="zh-CN" i="1">
                                        <a:latin typeface="Cambria Math" panose="02040503050406030204" pitchFamily="18" charset="0"/>
                                      </a:rPr>
                                      <m:t>0</m:t>
                                    </m:r>
                                  </m:e>
                                </m:mr>
                                <m:mr>
                                  <m:e>
                                    <m:r>
                                      <a:rPr lang="en-US" altLang="zh-CN" i="1">
                                        <a:latin typeface="Cambria Math" panose="02040503050406030204" pitchFamily="18" charset="0"/>
                                      </a:rPr>
                                      <m:t>0</m:t>
                                    </m:r>
                                  </m:e>
                                  <m:e>
                                    <m:r>
                                      <a:rPr lang="en-US" altLang="zh-CN" i="1">
                                        <a:latin typeface="Cambria Math" panose="02040503050406030204" pitchFamily="18" charset="0"/>
                                      </a:rPr>
                                      <m:t>4</m:t>
                                    </m:r>
                                  </m:e>
                                </m:mr>
                              </m:m>
                            </m:e>
                          </m:mr>
                        </m:m>
                      </m:e>
                    </m:d>
                  </m:oMath>
                </a14:m>
                <a:endParaRPr lang="zh-CN" altLang="en-US" dirty="0"/>
              </a:p>
            </p:txBody>
          </p:sp>
        </mc:Choice>
        <mc:Fallback>
          <p:sp>
            <p:nvSpPr>
              <p:cNvPr id="3" name="内容占位符 2">
                <a:extLst>
                  <a:ext uri="{FF2B5EF4-FFF2-40B4-BE49-F238E27FC236}">
                    <a16:creationId xmlns:a16="http://schemas.microsoft.com/office/drawing/2014/main" id="{DF718150-04DC-4248-B2BA-73DBAE7DDB33}"/>
                  </a:ext>
                </a:extLst>
              </p:cNvPr>
              <p:cNvSpPr>
                <a:spLocks noGrp="1" noRot="1" noChangeAspect="1" noMove="1" noResize="1" noEditPoints="1" noAdjustHandles="1" noChangeArrowheads="1" noChangeShapeType="1" noTextEdit="1"/>
              </p:cNvSpPr>
              <p:nvPr>
                <p:ph sz="quarter" idx="11"/>
              </p:nvPr>
            </p:nvSpPr>
            <p:spPr>
              <a:xfrm>
                <a:off x="0" y="1397097"/>
                <a:ext cx="9144000" cy="4729207"/>
              </a:xfrm>
              <a:blipFill>
                <a:blip r:embed="rId2"/>
                <a:stretch>
                  <a:fillRect l="-667" r="-467"/>
                </a:stretch>
              </a:blipFill>
            </p:spPr>
            <p:txBody>
              <a:bodyPr/>
              <a:lstStyle/>
              <a:p>
                <a:r>
                  <a:rPr lang="zh-CN" altLang="en-US">
                    <a:noFill/>
                  </a:rPr>
                  <a:t> </a:t>
                </a:r>
              </a:p>
            </p:txBody>
          </p:sp>
        </mc:Fallback>
      </mc:AlternateContent>
      <p:sp>
        <p:nvSpPr>
          <p:cNvPr id="4" name="标题 3">
            <a:extLst>
              <a:ext uri="{FF2B5EF4-FFF2-40B4-BE49-F238E27FC236}">
                <a16:creationId xmlns:a16="http://schemas.microsoft.com/office/drawing/2014/main" id="{A3D0EEDB-4C9E-45CB-9AA6-B9EEA9ABAAB7}"/>
              </a:ext>
            </a:extLst>
          </p:cNvPr>
          <p:cNvSpPr>
            <a:spLocks noGrp="1"/>
          </p:cNvSpPr>
          <p:nvPr>
            <p:ph type="title"/>
          </p:nvPr>
        </p:nvSpPr>
        <p:spPr>
          <a:xfrm>
            <a:off x="0" y="173001"/>
            <a:ext cx="9144000" cy="577787"/>
          </a:xfrm>
        </p:spPr>
        <p:txBody>
          <a:bodyPr/>
          <a:lstStyle/>
          <a:p>
            <a:pPr>
              <a:lnSpc>
                <a:spcPct val="130000"/>
              </a:lnSpc>
              <a:spcAft>
                <a:spcPts val="0"/>
              </a:spcAft>
            </a:pPr>
            <a:r>
              <a:rPr lang="en-US" altLang="zh-CN" dirty="0"/>
              <a:t>2. </a:t>
            </a:r>
            <a:r>
              <a:rPr lang="zh-CN" altLang="en-US" dirty="0"/>
              <a:t>特殊形态的矩阵</a:t>
            </a:r>
            <a:endParaRPr lang="en-US" altLang="zh-CN" dirty="0"/>
          </a:p>
        </p:txBody>
      </p:sp>
    </p:spTree>
    <p:extLst>
      <p:ext uri="{BB962C8B-B14F-4D97-AF65-F5344CB8AC3E}">
        <p14:creationId xmlns:p14="http://schemas.microsoft.com/office/powerpoint/2010/main" val="300218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2E6EE6C-E083-4023-93A4-060E38BEC9D6}"/>
              </a:ext>
            </a:extLst>
          </p:cNvPr>
          <p:cNvSpPr>
            <a:spLocks noGrp="1"/>
          </p:cNvSpPr>
          <p:nvPr>
            <p:ph type="body" sz="quarter" idx="10"/>
          </p:nvPr>
        </p:nvSpPr>
        <p:spPr/>
        <p:txBody>
          <a:bodyPr/>
          <a:lstStyle/>
          <a:p>
            <a:r>
              <a:rPr lang="zh-CN" altLang="en-US" dirty="0"/>
              <a:t>对称矩阵</a:t>
            </a:r>
            <a:r>
              <a:rPr lang="en-US" altLang="zh-CN" dirty="0"/>
              <a:t>(Python</a:t>
            </a:r>
            <a:r>
              <a:rPr lang="zh-CN" altLang="en-US" dirty="0"/>
              <a:t>描述</a:t>
            </a:r>
            <a:r>
              <a:rPr lang="en-US" altLang="zh-CN" dirty="0"/>
              <a:t>)</a:t>
            </a:r>
            <a:endParaRPr lang="zh-CN" altLang="en-US" dirty="0"/>
          </a:p>
        </p:txBody>
      </p:sp>
      <p:sp>
        <p:nvSpPr>
          <p:cNvPr id="4" name="标题 3">
            <a:extLst>
              <a:ext uri="{FF2B5EF4-FFF2-40B4-BE49-F238E27FC236}">
                <a16:creationId xmlns:a16="http://schemas.microsoft.com/office/drawing/2014/main" id="{A3D0EEDB-4C9E-45CB-9AA6-B9EEA9ABAAB7}"/>
              </a:ext>
            </a:extLst>
          </p:cNvPr>
          <p:cNvSpPr>
            <a:spLocks noGrp="1"/>
          </p:cNvSpPr>
          <p:nvPr>
            <p:ph type="title"/>
          </p:nvPr>
        </p:nvSpPr>
        <p:spPr>
          <a:xfrm>
            <a:off x="0" y="173001"/>
            <a:ext cx="9144000" cy="577787"/>
          </a:xfrm>
        </p:spPr>
        <p:txBody>
          <a:bodyPr/>
          <a:lstStyle/>
          <a:p>
            <a:pPr>
              <a:lnSpc>
                <a:spcPct val="130000"/>
              </a:lnSpc>
              <a:spcAft>
                <a:spcPts val="0"/>
              </a:spcAft>
            </a:pPr>
            <a:r>
              <a:rPr lang="en-US" altLang="zh-CN" dirty="0"/>
              <a:t>2. </a:t>
            </a:r>
            <a:r>
              <a:rPr lang="zh-CN" altLang="en-US" dirty="0"/>
              <a:t>特殊形态的矩阵</a:t>
            </a:r>
            <a:endParaRPr lang="en-US" altLang="zh-CN" dirty="0"/>
          </a:p>
        </p:txBody>
      </p:sp>
      <p:pic>
        <p:nvPicPr>
          <p:cNvPr id="5" name="图片 4">
            <a:extLst>
              <a:ext uri="{FF2B5EF4-FFF2-40B4-BE49-F238E27FC236}">
                <a16:creationId xmlns:a16="http://schemas.microsoft.com/office/drawing/2014/main" id="{D9AD0250-9209-4DA8-820E-FECDDBC8E657}"/>
              </a:ext>
            </a:extLst>
          </p:cNvPr>
          <p:cNvPicPr>
            <a:picLocks noChangeAspect="1"/>
          </p:cNvPicPr>
          <p:nvPr/>
        </p:nvPicPr>
        <p:blipFill>
          <a:blip r:embed="rId2"/>
          <a:stretch>
            <a:fillRect/>
          </a:stretch>
        </p:blipFill>
        <p:spPr>
          <a:xfrm>
            <a:off x="91693" y="1676400"/>
            <a:ext cx="8960613" cy="2184304"/>
          </a:xfrm>
          <a:prstGeom prst="rect">
            <a:avLst/>
          </a:prstGeom>
        </p:spPr>
      </p:pic>
      <p:pic>
        <p:nvPicPr>
          <p:cNvPr id="6" name="图片 5">
            <a:extLst>
              <a:ext uri="{FF2B5EF4-FFF2-40B4-BE49-F238E27FC236}">
                <a16:creationId xmlns:a16="http://schemas.microsoft.com/office/drawing/2014/main" id="{80840540-BF58-43EE-9D92-2983905B0901}"/>
              </a:ext>
            </a:extLst>
          </p:cNvPr>
          <p:cNvPicPr>
            <a:picLocks noChangeAspect="1"/>
          </p:cNvPicPr>
          <p:nvPr/>
        </p:nvPicPr>
        <p:blipFill>
          <a:blip r:embed="rId3"/>
          <a:stretch>
            <a:fillRect/>
          </a:stretch>
        </p:blipFill>
        <p:spPr>
          <a:xfrm>
            <a:off x="1066800" y="4089448"/>
            <a:ext cx="2212308" cy="2184304"/>
          </a:xfrm>
          <a:prstGeom prst="rect">
            <a:avLst/>
          </a:prstGeom>
        </p:spPr>
      </p:pic>
      <p:pic>
        <p:nvPicPr>
          <p:cNvPr id="7" name="图片 6">
            <a:extLst>
              <a:ext uri="{FF2B5EF4-FFF2-40B4-BE49-F238E27FC236}">
                <a16:creationId xmlns:a16="http://schemas.microsoft.com/office/drawing/2014/main" id="{66308BE6-91F2-4B94-9A58-9C2D70C33F29}"/>
              </a:ext>
            </a:extLst>
          </p:cNvPr>
          <p:cNvPicPr>
            <a:picLocks noChangeAspect="1"/>
          </p:cNvPicPr>
          <p:nvPr/>
        </p:nvPicPr>
        <p:blipFill>
          <a:blip r:embed="rId4"/>
          <a:stretch>
            <a:fillRect/>
          </a:stretch>
        </p:blipFill>
        <p:spPr>
          <a:xfrm>
            <a:off x="4800600" y="3978031"/>
            <a:ext cx="3200400" cy="2407138"/>
          </a:xfrm>
          <a:prstGeom prst="rect">
            <a:avLst/>
          </a:prstGeom>
        </p:spPr>
      </p:pic>
    </p:spTree>
    <p:extLst>
      <p:ext uri="{BB962C8B-B14F-4D97-AF65-F5344CB8AC3E}">
        <p14:creationId xmlns:p14="http://schemas.microsoft.com/office/powerpoint/2010/main" val="131680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2E6EE6C-E083-4023-93A4-060E38BEC9D6}"/>
              </a:ext>
            </a:extLst>
          </p:cNvPr>
          <p:cNvSpPr>
            <a:spLocks noGrp="1"/>
          </p:cNvSpPr>
          <p:nvPr>
            <p:ph type="body" sz="quarter" idx="10"/>
          </p:nvPr>
        </p:nvSpPr>
        <p:spPr/>
        <p:txBody>
          <a:bodyPr/>
          <a:lstStyle/>
          <a:p>
            <a:r>
              <a:rPr lang="zh-CN" altLang="en-US" dirty="0"/>
              <a:t>零矩阵</a:t>
            </a:r>
          </a:p>
        </p:txBody>
      </p:sp>
      <p:sp>
        <p:nvSpPr>
          <p:cNvPr id="9" name="内容占位符 8">
            <a:extLst>
              <a:ext uri="{FF2B5EF4-FFF2-40B4-BE49-F238E27FC236}">
                <a16:creationId xmlns:a16="http://schemas.microsoft.com/office/drawing/2014/main" id="{B49E53F0-ABE4-482C-A252-FBDD85A10F41}"/>
              </a:ext>
            </a:extLst>
          </p:cNvPr>
          <p:cNvSpPr>
            <a:spLocks noGrp="1"/>
          </p:cNvSpPr>
          <p:nvPr>
            <p:ph sz="quarter" idx="11"/>
          </p:nvPr>
        </p:nvSpPr>
        <p:spPr>
          <a:xfrm>
            <a:off x="0" y="1397097"/>
            <a:ext cx="9144000" cy="5156119"/>
          </a:xfrm>
        </p:spPr>
        <p:txBody>
          <a:bodyPr/>
          <a:lstStyle/>
          <a:p>
            <a:pPr>
              <a:lnSpc>
                <a:spcPct val="150000"/>
              </a:lnSpc>
            </a:pPr>
            <a:r>
              <a:rPr lang="zh-CN" altLang="en-US" dirty="0"/>
              <a:t>       所有元素都为</a:t>
            </a:r>
            <a:r>
              <a:rPr lang="en-US" altLang="zh-CN" dirty="0">
                <a:solidFill>
                  <a:schemeClr val="accent6">
                    <a:lumMod val="75000"/>
                  </a:schemeClr>
                </a:solidFill>
              </a:rPr>
              <a:t>0</a:t>
            </a:r>
            <a:r>
              <a:rPr lang="zh-CN" altLang="en-US" dirty="0"/>
              <a:t>的矩阵称为</a:t>
            </a:r>
            <a:r>
              <a:rPr lang="zh-CN" altLang="en-US" b="1" dirty="0"/>
              <a:t>零矩阵</a:t>
            </a:r>
            <a:r>
              <a:rPr lang="zh-CN" altLang="en-US" dirty="0"/>
              <a:t>，记作</a:t>
            </a:r>
            <a:r>
              <a:rPr lang="en-US" altLang="zh-CN" b="1" i="1" dirty="0"/>
              <a:t>O</a:t>
            </a:r>
            <a:r>
              <a:rPr lang="zh-CN" altLang="en-US" dirty="0"/>
              <a:t>。此外还可以通过</a:t>
            </a:r>
            <a:r>
              <a:rPr lang="zh-CN" altLang="en-US" dirty="0">
                <a:solidFill>
                  <a:srgbClr val="0000FF"/>
                </a:solidFill>
              </a:rPr>
              <a:t>下标法</a:t>
            </a:r>
            <a:r>
              <a:rPr lang="zh-CN" altLang="en-US" dirty="0"/>
              <a:t>标识出零矩阵的形态，例如一个</a:t>
            </a:r>
            <a:r>
              <a:rPr lang="en-US" altLang="zh-CN" dirty="0"/>
              <a:t>4×5</a:t>
            </a:r>
            <a:r>
              <a:rPr lang="zh-CN" altLang="en-US" dirty="0"/>
              <a:t>的零矩阵，可以表示为</a:t>
            </a:r>
            <a:r>
              <a:rPr lang="zh-CN" altLang="en-US" b="1" dirty="0"/>
              <a:t>𝑂</a:t>
            </a:r>
            <a:r>
              <a:rPr lang="en-US" altLang="zh-CN" baseline="-25000" dirty="0"/>
              <a:t>4×5</a:t>
            </a:r>
            <a:r>
              <a:rPr lang="zh-CN" altLang="en-US" dirty="0"/>
              <a:t>。值得注意的是，不同型的零矩阵是不同</a:t>
            </a:r>
            <a:r>
              <a:rPr lang="en-US" altLang="zh-CN" dirty="0">
                <a:solidFill>
                  <a:schemeClr val="accent6">
                    <a:lumMod val="75000"/>
                  </a:schemeClr>
                </a:solidFill>
              </a:rPr>
              <a:t>(</a:t>
            </a:r>
            <a:r>
              <a:rPr lang="zh-CN" altLang="en-US" dirty="0">
                <a:solidFill>
                  <a:schemeClr val="accent6">
                    <a:lumMod val="75000"/>
                  </a:schemeClr>
                </a:solidFill>
              </a:rPr>
              <a:t>不相等</a:t>
            </a:r>
            <a:r>
              <a:rPr lang="en-US" altLang="zh-CN" dirty="0">
                <a:solidFill>
                  <a:schemeClr val="accent6">
                    <a:lumMod val="75000"/>
                  </a:schemeClr>
                </a:solidFill>
              </a:rPr>
              <a:t>)</a:t>
            </a:r>
            <a:r>
              <a:rPr lang="zh-CN" altLang="en-US" dirty="0"/>
              <a:t>的，例如： 𝑂</a:t>
            </a:r>
            <a:r>
              <a:rPr lang="en-US" altLang="zh-CN" baseline="-25000" dirty="0"/>
              <a:t>4×5</a:t>
            </a:r>
            <a:r>
              <a:rPr lang="en-US" altLang="zh-CN" dirty="0"/>
              <a:t>≠</a:t>
            </a:r>
            <a:r>
              <a:rPr lang="zh-CN" altLang="en-US" dirty="0"/>
              <a:t>𝑂</a:t>
            </a:r>
            <a:r>
              <a:rPr lang="en-US" altLang="zh-CN" baseline="-25000" dirty="0"/>
              <a:t>2×3</a:t>
            </a:r>
            <a:r>
              <a:rPr lang="zh-CN" altLang="en-US" dirty="0"/>
              <a:t>。</a:t>
            </a:r>
          </a:p>
          <a:p>
            <a:pPr>
              <a:lnSpc>
                <a:spcPct val="150000"/>
              </a:lnSpc>
            </a:pPr>
            <a:r>
              <a:rPr lang="zh-CN" altLang="en-US" dirty="0"/>
              <a:t>         </a:t>
            </a:r>
            <a:r>
              <a:rPr lang="zh-CN" altLang="en-US" dirty="0">
                <a:solidFill>
                  <a:srgbClr val="0000FF"/>
                </a:solidFill>
              </a:rPr>
              <a:t>零矩阵</a:t>
            </a:r>
            <a:r>
              <a:rPr lang="zh-CN" altLang="en-US" dirty="0"/>
              <a:t>最重要的作用就是用来</a:t>
            </a:r>
            <a:r>
              <a:rPr lang="zh-CN" altLang="en-US" dirty="0">
                <a:solidFill>
                  <a:srgbClr val="FF0000"/>
                </a:solidFill>
              </a:rPr>
              <a:t>初始化矩阵</a:t>
            </a:r>
            <a:r>
              <a:rPr lang="zh-CN" altLang="en-US" dirty="0"/>
              <a:t>，</a:t>
            </a:r>
            <a:endParaRPr lang="en-US" altLang="zh-CN" dirty="0"/>
          </a:p>
          <a:p>
            <a:pPr marL="342900" indent="-342900">
              <a:lnSpc>
                <a:spcPct val="150000"/>
              </a:lnSpc>
              <a:buFont typeface="Wingdings" panose="05000000000000000000" pitchFamily="2" charset="2"/>
              <a:buChar char="l"/>
            </a:pPr>
            <a:r>
              <a:rPr lang="zh-CN" altLang="en-US" dirty="0"/>
              <a:t>一方面可以使用零矩阵来</a:t>
            </a:r>
            <a:r>
              <a:rPr lang="zh-CN" altLang="en-US" dirty="0">
                <a:solidFill>
                  <a:srgbClr val="0000FF"/>
                </a:solidFill>
              </a:rPr>
              <a:t>表示</a:t>
            </a:r>
            <a:r>
              <a:rPr lang="zh-CN" altLang="en-US" dirty="0"/>
              <a:t>实际存储数据矩阵的</a:t>
            </a:r>
            <a:r>
              <a:rPr lang="zh-CN" altLang="en-US" dirty="0">
                <a:solidFill>
                  <a:srgbClr val="0000FF"/>
                </a:solidFill>
              </a:rPr>
              <a:t>规模</a:t>
            </a:r>
            <a:r>
              <a:rPr lang="zh-CN" altLang="en-US" dirty="0"/>
              <a:t>，达到</a:t>
            </a:r>
            <a:r>
              <a:rPr lang="zh-CN" altLang="en-US" dirty="0">
                <a:solidFill>
                  <a:schemeClr val="accent6">
                    <a:lumMod val="75000"/>
                  </a:schemeClr>
                </a:solidFill>
              </a:rPr>
              <a:t>初始化矩阵</a:t>
            </a:r>
            <a:r>
              <a:rPr lang="zh-CN" altLang="en-US" dirty="0"/>
              <a:t>和</a:t>
            </a:r>
            <a:r>
              <a:rPr lang="zh-CN" altLang="en-US" dirty="0">
                <a:solidFill>
                  <a:schemeClr val="accent6">
                    <a:lumMod val="75000"/>
                  </a:schemeClr>
                </a:solidFill>
              </a:rPr>
              <a:t>申请内存空间</a:t>
            </a:r>
            <a:r>
              <a:rPr lang="zh-CN" altLang="en-US" dirty="0"/>
              <a:t>的功能；</a:t>
            </a:r>
          </a:p>
          <a:p>
            <a:pPr marL="342900" indent="-342900">
              <a:lnSpc>
                <a:spcPct val="150000"/>
              </a:lnSpc>
              <a:buFont typeface="Wingdings" panose="05000000000000000000" pitchFamily="2" charset="2"/>
              <a:buChar char="l"/>
            </a:pPr>
            <a:r>
              <a:rPr lang="zh-CN" altLang="en-US" dirty="0"/>
              <a:t>另一方面零矩阵也是占用存储空间最小的矩阵。</a:t>
            </a:r>
          </a:p>
          <a:p>
            <a:endParaRPr lang="zh-CN" altLang="en-US" dirty="0"/>
          </a:p>
        </p:txBody>
      </p:sp>
      <p:sp>
        <p:nvSpPr>
          <p:cNvPr id="4" name="标题 3">
            <a:extLst>
              <a:ext uri="{FF2B5EF4-FFF2-40B4-BE49-F238E27FC236}">
                <a16:creationId xmlns:a16="http://schemas.microsoft.com/office/drawing/2014/main" id="{A3D0EEDB-4C9E-45CB-9AA6-B9EEA9ABAAB7}"/>
              </a:ext>
            </a:extLst>
          </p:cNvPr>
          <p:cNvSpPr>
            <a:spLocks noGrp="1"/>
          </p:cNvSpPr>
          <p:nvPr>
            <p:ph type="title"/>
          </p:nvPr>
        </p:nvSpPr>
        <p:spPr/>
        <p:txBody>
          <a:bodyPr/>
          <a:lstStyle/>
          <a:p>
            <a:r>
              <a:rPr lang="en-US" altLang="zh-CN" dirty="0"/>
              <a:t>2. </a:t>
            </a:r>
            <a:r>
              <a:rPr lang="zh-CN" altLang="en-US" dirty="0"/>
              <a:t>特殊形态的矩阵</a:t>
            </a:r>
            <a:endParaRPr lang="en-US" altLang="zh-CN" dirty="0"/>
          </a:p>
        </p:txBody>
      </p:sp>
    </p:spTree>
    <p:extLst>
      <p:ext uri="{BB962C8B-B14F-4D97-AF65-F5344CB8AC3E}">
        <p14:creationId xmlns:p14="http://schemas.microsoft.com/office/powerpoint/2010/main" val="1831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fade">
                                      <p:cBhvr>
                                        <p:cTn id="20" dur="1000"/>
                                        <p:tgtEl>
                                          <p:spTgt spid="9">
                                            <p:txEl>
                                              <p:pRg st="2" end="2"/>
                                            </p:txEl>
                                          </p:spTgt>
                                        </p:tgtEl>
                                      </p:cBhvr>
                                    </p:animEffect>
                                    <p:anim calcmode="lin" valueType="num">
                                      <p:cBhvr>
                                        <p:cTn id="21"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Effect transition="in" filter="fade">
                                      <p:cBhvr>
                                        <p:cTn id="26" dur="1000"/>
                                        <p:tgtEl>
                                          <p:spTgt spid="9">
                                            <p:txEl>
                                              <p:pRg st="3" end="3"/>
                                            </p:txEl>
                                          </p:spTgt>
                                        </p:tgtEl>
                                      </p:cBhvr>
                                    </p:animEffect>
                                    <p:anim calcmode="lin" valueType="num">
                                      <p:cBhvr>
                                        <p:cTn id="27"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2E6EE6C-E083-4023-93A4-060E38BEC9D6}"/>
              </a:ext>
            </a:extLst>
          </p:cNvPr>
          <p:cNvSpPr>
            <a:spLocks noGrp="1"/>
          </p:cNvSpPr>
          <p:nvPr>
            <p:ph type="body" sz="quarter" idx="10"/>
          </p:nvPr>
        </p:nvSpPr>
        <p:spPr/>
        <p:txBody>
          <a:bodyPr/>
          <a:lstStyle/>
          <a:p>
            <a:r>
              <a:rPr lang="zh-CN" altLang="en-US" dirty="0"/>
              <a:t>零矩阵</a:t>
            </a:r>
          </a:p>
        </p:txBody>
      </p:sp>
      <p:sp>
        <p:nvSpPr>
          <p:cNvPr id="4" name="标题 3">
            <a:extLst>
              <a:ext uri="{FF2B5EF4-FFF2-40B4-BE49-F238E27FC236}">
                <a16:creationId xmlns:a16="http://schemas.microsoft.com/office/drawing/2014/main" id="{A3D0EEDB-4C9E-45CB-9AA6-B9EEA9ABAAB7}"/>
              </a:ext>
            </a:extLst>
          </p:cNvPr>
          <p:cNvSpPr>
            <a:spLocks noGrp="1"/>
          </p:cNvSpPr>
          <p:nvPr>
            <p:ph type="title"/>
          </p:nvPr>
        </p:nvSpPr>
        <p:spPr/>
        <p:txBody>
          <a:bodyPr/>
          <a:lstStyle/>
          <a:p>
            <a:r>
              <a:rPr lang="en-US" altLang="zh-CN" dirty="0"/>
              <a:t>2. </a:t>
            </a:r>
            <a:r>
              <a:rPr lang="zh-CN" altLang="en-US" dirty="0"/>
              <a:t>特殊形态的矩阵</a:t>
            </a:r>
            <a:endParaRPr lang="en-US" altLang="zh-CN" dirty="0"/>
          </a:p>
        </p:txBody>
      </p:sp>
      <p:pic>
        <p:nvPicPr>
          <p:cNvPr id="3" name="图片 2">
            <a:extLst>
              <a:ext uri="{FF2B5EF4-FFF2-40B4-BE49-F238E27FC236}">
                <a16:creationId xmlns:a16="http://schemas.microsoft.com/office/drawing/2014/main" id="{1CC9122F-A507-4025-BD23-E6B561B6092A}"/>
              </a:ext>
            </a:extLst>
          </p:cNvPr>
          <p:cNvPicPr>
            <a:picLocks noChangeAspect="1"/>
          </p:cNvPicPr>
          <p:nvPr/>
        </p:nvPicPr>
        <p:blipFill>
          <a:blip r:embed="rId2"/>
          <a:stretch>
            <a:fillRect/>
          </a:stretch>
        </p:blipFill>
        <p:spPr>
          <a:xfrm>
            <a:off x="3048000" y="1593633"/>
            <a:ext cx="6019048" cy="4914286"/>
          </a:xfrm>
          <a:prstGeom prst="rect">
            <a:avLst/>
          </a:prstGeom>
        </p:spPr>
      </p:pic>
      <p:sp>
        <p:nvSpPr>
          <p:cNvPr id="5" name="Rectangle 1">
            <a:extLst>
              <a:ext uri="{FF2B5EF4-FFF2-40B4-BE49-F238E27FC236}">
                <a16:creationId xmlns:a16="http://schemas.microsoft.com/office/drawing/2014/main" id="{1726A31B-3108-49A8-93C7-077DDC1F7A73}"/>
              </a:ext>
            </a:extLst>
          </p:cNvPr>
          <p:cNvSpPr>
            <a:spLocks noGrp="1" noChangeArrowheads="1"/>
          </p:cNvSpPr>
          <p:nvPr>
            <p:ph sz="quarter" idx="11"/>
          </p:nvPr>
        </p:nvSpPr>
        <p:spPr bwMode="auto">
          <a:xfrm>
            <a:off x="76952" y="2683734"/>
            <a:ext cx="3014545" cy="326961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zh-CN" altLang="en-US" sz="2000" b="1" i="0" u="none" strike="noStrike" cap="none" normalizeH="0" baseline="0" dirty="0">
                <a:ln>
                  <a:noFill/>
                </a:ln>
                <a:solidFill>
                  <a:schemeClr val="tx1"/>
                </a:solidFill>
                <a:effectLst/>
                <a:latin typeface="+mn-ea"/>
                <a:ea typeface="+mn-ea"/>
              </a:rPr>
              <a:t>任意匹配：</a:t>
            </a:r>
            <a:r>
              <a:rPr kumimoji="0" lang="zh-CN" altLang="en-US" sz="2000" b="0" i="0" u="none" strike="noStrike" cap="none" normalizeH="0" baseline="0" dirty="0">
                <a:ln>
                  <a:noFill/>
                </a:ln>
                <a:solidFill>
                  <a:schemeClr val="tx1"/>
                </a:solidFill>
                <a:effectLst/>
                <a:latin typeface="+mn-ea"/>
                <a:ea typeface="+mn-ea"/>
              </a:rPr>
              <a:t> </a:t>
            </a:r>
            <a:r>
              <a:rPr kumimoji="0" lang="zh-CN" altLang="zh-CN" sz="2000" b="0" i="0" u="none" strike="noStrike" cap="none" normalizeH="0" baseline="0" dirty="0">
                <a:ln>
                  <a:noFill/>
                </a:ln>
                <a:solidFill>
                  <a:schemeClr val="tx1"/>
                </a:solidFill>
                <a:effectLst/>
                <a:latin typeface="+mn-ea"/>
                <a:ea typeface="+mn-ea"/>
              </a:rPr>
              <a:t>(A==B).any()</a:t>
            </a:r>
            <a:endParaRPr kumimoji="0" lang="en-US" altLang="zh-CN" sz="2000" b="0" i="0" u="none" strike="noStrike" cap="none" normalizeH="0" baseline="0" dirty="0">
              <a:ln>
                <a:noFill/>
              </a:ln>
              <a:solidFill>
                <a:schemeClr val="tx1"/>
              </a:solidFill>
              <a:effectLst/>
              <a:latin typeface="+mn-ea"/>
              <a:ea typeface="+mn-ea"/>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zh-CN" altLang="en-US" sz="2000" b="1" dirty="0">
                <a:latin typeface="+mn-ea"/>
                <a:ea typeface="+mn-ea"/>
              </a:rPr>
              <a:t>所有匹配</a:t>
            </a:r>
            <a:r>
              <a:rPr lang="zh-CN" altLang="en-US" sz="2000" dirty="0">
                <a:latin typeface="+mn-ea"/>
                <a:ea typeface="+mn-ea"/>
              </a:rPr>
              <a:t>：</a:t>
            </a:r>
            <a:r>
              <a:rPr kumimoji="0" lang="zh-CN" altLang="en-US" sz="2000" b="0" i="0" u="none" strike="noStrike" cap="none" normalizeH="0" baseline="0" dirty="0">
                <a:ln>
                  <a:noFill/>
                </a:ln>
                <a:solidFill>
                  <a:schemeClr val="tx1"/>
                </a:solidFill>
                <a:effectLst/>
                <a:latin typeface="+mn-ea"/>
                <a:ea typeface="+mn-ea"/>
              </a:rPr>
              <a:t> </a:t>
            </a:r>
            <a:r>
              <a:rPr kumimoji="0" lang="zh-CN" altLang="zh-CN" sz="2000" b="0" i="0" u="none" strike="noStrike" cap="none" normalizeH="0" baseline="0" dirty="0">
                <a:ln>
                  <a:noFill/>
                </a:ln>
                <a:solidFill>
                  <a:schemeClr val="tx1"/>
                </a:solidFill>
                <a:effectLst/>
                <a:latin typeface="+mn-ea"/>
                <a:ea typeface="+mn-ea"/>
              </a:rPr>
              <a:t>(A==B).all()</a:t>
            </a:r>
            <a:endParaRPr kumimoji="0" lang="en-US" altLang="zh-CN" sz="2000" b="0" i="0" u="none" strike="noStrike" cap="none" normalizeH="0" baseline="0" dirty="0">
              <a:ln>
                <a:noFill/>
              </a:ln>
              <a:solidFill>
                <a:schemeClr val="tx1"/>
              </a:solidFill>
              <a:effectLst/>
              <a:latin typeface="+mn-ea"/>
              <a:ea typeface="+mn-ea"/>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zh-CN" altLang="en-US" sz="2000" b="1" i="0" u="none" strike="noStrike" cap="none" normalizeH="0" baseline="0" dirty="0">
                <a:ln>
                  <a:noFill/>
                </a:ln>
                <a:solidFill>
                  <a:schemeClr val="tx1"/>
                </a:solidFill>
                <a:effectLst/>
                <a:latin typeface="+mn-ea"/>
                <a:ea typeface="+mn-ea"/>
              </a:rPr>
              <a:t>按位匹配：</a:t>
            </a:r>
            <a:r>
              <a:rPr kumimoji="0" lang="zh-CN" altLang="zh-CN" sz="2000" b="0" i="0" u="none" strike="noStrike" cap="none" normalizeH="0" baseline="0" dirty="0">
                <a:ln>
                  <a:noFill/>
                </a:ln>
                <a:solidFill>
                  <a:schemeClr val="tx1"/>
                </a:solidFill>
                <a:effectLst/>
                <a:latin typeface="+mn-ea"/>
                <a:ea typeface="+mn-ea"/>
              </a:rPr>
              <a:t>(A==B)</a:t>
            </a:r>
            <a:endParaRPr kumimoji="0" lang="en-US" altLang="zh-CN" sz="2000" b="0" i="0" u="none" strike="noStrike" cap="none" normalizeH="0" baseline="0" dirty="0">
              <a:ln>
                <a:noFill/>
              </a:ln>
              <a:solidFill>
                <a:schemeClr val="tx1"/>
              </a:solidFill>
              <a:effectLst/>
              <a:latin typeface="+mn-ea"/>
              <a:ea typeface="+mn-ea"/>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zh-CN" altLang="en-US" sz="2000" b="1" dirty="0">
                <a:latin typeface="+mn-ea"/>
                <a:ea typeface="+mn-ea"/>
              </a:rPr>
              <a:t>形态匹配：</a:t>
            </a:r>
            <a:r>
              <a:rPr kumimoji="0" lang="zh-CN" altLang="zh-CN" sz="2000" b="0" i="0" u="none" strike="noStrike" cap="none" normalizeH="0" baseline="0" dirty="0">
                <a:ln>
                  <a:noFill/>
                </a:ln>
                <a:solidFill>
                  <a:schemeClr val="tx1"/>
                </a:solidFill>
                <a:effectLst/>
                <a:latin typeface="+mn-ea"/>
                <a:ea typeface="+mn-ea"/>
              </a:rPr>
              <a:t>A.shape==B.shape</a:t>
            </a:r>
          </a:p>
        </p:txBody>
      </p:sp>
    </p:spTree>
    <p:extLst>
      <p:ext uri="{BB962C8B-B14F-4D97-AF65-F5344CB8AC3E}">
        <p14:creationId xmlns:p14="http://schemas.microsoft.com/office/powerpoint/2010/main" val="73166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5">
                                            <p:bg/>
                                          </p:spTgt>
                                        </p:tgtEl>
                                        <p:attrNameLst>
                                          <p:attrName>style.visibility</p:attrName>
                                        </p:attrNameLst>
                                      </p:cBhvr>
                                      <p:to>
                                        <p:strVal val="visible"/>
                                      </p:to>
                                    </p:set>
                                    <p:animEffect transition="in" filter="wipe(down)">
                                      <p:cBhvr>
                                        <p:cTn id="13" dur="500"/>
                                        <p:tgtEl>
                                          <p:spTgt spid="5">
                                            <p:bg/>
                                          </p:spTgt>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childTnLst>
                          </p:cTn>
                        </p:par>
                        <p:par>
                          <p:cTn id="18" fill="hold">
                            <p:stCondLst>
                              <p:cond delay="2000"/>
                            </p:stCondLst>
                            <p:childTnLst>
                              <p:par>
                                <p:cTn id="19" presetID="22" presetClass="entr" presetSubtype="4" fill="hold" grpId="0" nodeType="after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down)">
                                      <p:cBhvr>
                                        <p:cTn id="21" dur="500"/>
                                        <p:tgtEl>
                                          <p:spTgt spid="5">
                                            <p:txEl>
                                              <p:pRg st="1" end="1"/>
                                            </p:txEl>
                                          </p:spTgt>
                                        </p:tgtEl>
                                      </p:cBhvr>
                                    </p:animEffect>
                                  </p:childTnLst>
                                </p:cTn>
                              </p:par>
                            </p:childTnLst>
                          </p:cTn>
                        </p:par>
                        <p:par>
                          <p:cTn id="22" fill="hold">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wipe(down)">
                                      <p:cBhvr>
                                        <p:cTn id="25" dur="500"/>
                                        <p:tgtEl>
                                          <p:spTgt spid="5">
                                            <p:txEl>
                                              <p:pRg st="2" end="2"/>
                                            </p:txEl>
                                          </p:spTgt>
                                        </p:tgtEl>
                                      </p:cBhvr>
                                    </p:animEffect>
                                  </p:childTnLst>
                                </p:cTn>
                              </p:par>
                            </p:childTnLst>
                          </p:cTn>
                        </p:par>
                        <p:par>
                          <p:cTn id="26" fill="hold">
                            <p:stCondLst>
                              <p:cond delay="3000"/>
                            </p:stCondLst>
                            <p:childTnLst>
                              <p:par>
                                <p:cTn id="27" presetID="22" presetClass="entr" presetSubtype="4" fill="hold" grpId="0" nodeType="after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wipe(down)">
                                      <p:cBhvr>
                                        <p:cTn id="2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2E6EE6C-E083-4023-93A4-060E38BEC9D6}"/>
              </a:ext>
            </a:extLst>
          </p:cNvPr>
          <p:cNvSpPr>
            <a:spLocks noGrp="1"/>
          </p:cNvSpPr>
          <p:nvPr>
            <p:ph type="body" sz="quarter" idx="10"/>
          </p:nvPr>
        </p:nvSpPr>
        <p:spPr/>
        <p:txBody>
          <a:bodyPr/>
          <a:lstStyle/>
          <a:p>
            <a:r>
              <a:rPr lang="zh-CN" altLang="en-US" dirty="0"/>
              <a:t>对角矩阵</a:t>
            </a:r>
          </a:p>
        </p:txBody>
      </p:sp>
      <mc:AlternateContent xmlns:mc="http://schemas.openxmlformats.org/markup-compatibility/2006">
        <mc:Choice xmlns:a14="http://schemas.microsoft.com/office/drawing/2010/main" Requires="a14">
          <p:sp>
            <p:nvSpPr>
              <p:cNvPr id="5" name="Rectangle 1">
                <a:extLst>
                  <a:ext uri="{FF2B5EF4-FFF2-40B4-BE49-F238E27FC236}">
                    <a16:creationId xmlns:a16="http://schemas.microsoft.com/office/drawing/2014/main" id="{1726A31B-3108-49A8-93C7-077DDC1F7A73}"/>
                  </a:ext>
                </a:extLst>
              </p:cNvPr>
              <p:cNvSpPr>
                <a:spLocks noGrp="1" noChangeArrowheads="1"/>
              </p:cNvSpPr>
              <p:nvPr>
                <p:ph sz="quarter" idx="11"/>
              </p:nvPr>
            </p:nvSpPr>
            <p:spPr>
              <a:xfrm>
                <a:off x="0" y="1397097"/>
                <a:ext cx="9144000" cy="3584471"/>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zh-CN" altLang="en-US" dirty="0"/>
                  <a:t>       有一类矩阵，除了对角线外所有的元素都为</a:t>
                </a:r>
                <a:r>
                  <a:rPr lang="en-US" altLang="zh-CN" dirty="0"/>
                  <a:t>0</a:t>
                </a:r>
                <a:r>
                  <a:rPr lang="zh-CN" altLang="en-US" dirty="0"/>
                  <a:t>，这种矩阵就称为对角矩阵。例如：</a:t>
                </a:r>
                <a:endParaRPr lang="en-US" altLang="zh-CN" dirty="0"/>
              </a:p>
              <a:p>
                <a:pPr lvl="0">
                  <a:lnSpc>
                    <a:spcPct val="100000"/>
                  </a:lnSpc>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rPr>
                        <m:t>𝑨</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smtClean="0">
                                        <a:latin typeface="Cambria Math" panose="02040503050406030204" pitchFamily="18" charset="0"/>
                                      </a:rPr>
                                    </m:ctrlPr>
                                  </m:mPr>
                                  <m:mr>
                                    <m:e>
                                      <m:r>
                                        <m:rPr>
                                          <m:brk m:alnAt="7"/>
                                        </m:rPr>
                                        <a:rPr lang="en-US" altLang="zh-CN" i="1">
                                          <a:latin typeface="Cambria Math" panose="02040503050406030204" pitchFamily="18" charset="0"/>
                                        </a:rPr>
                                        <m:t>1</m:t>
                                      </m:r>
                                    </m:e>
                                    <m:e/>
                                  </m:mr>
                                  <m:mr>
                                    <m:e/>
                                    <m:e>
                                      <m:r>
                                        <a:rPr lang="en-US" altLang="zh-CN" i="1">
                                          <a:latin typeface="Cambria Math" panose="02040503050406030204" pitchFamily="18" charset="0"/>
                                        </a:rPr>
                                        <m:t>2</m:t>
                                      </m:r>
                                    </m:e>
                                  </m:mr>
                                </m:m>
                              </m:e>
                              <m:e>
                                <m:m>
                                  <m:mPr>
                                    <m:mcs>
                                      <m:mc>
                                        <m:mcPr>
                                          <m:count m:val="3"/>
                                          <m:mcJc m:val="center"/>
                                        </m:mcPr>
                                      </m:mc>
                                    </m:mcs>
                                    <m:ctrlPr>
                                      <a:rPr lang="en-US" altLang="zh-CN" i="1" smtClean="0">
                                        <a:latin typeface="Cambria Math" panose="02040503050406030204" pitchFamily="18" charset="0"/>
                                      </a:rPr>
                                    </m:ctrlPr>
                                  </m:mPr>
                                  <m:mr>
                                    <m:e/>
                                    <m:e/>
                                    <m:e/>
                                  </m:mr>
                                  <m:mr>
                                    <m:e/>
                                    <m:e/>
                                    <m:e/>
                                  </m:mr>
                                </m:m>
                              </m:e>
                            </m:mr>
                            <m:mr>
                              <m:e>
                                <m:m>
                                  <m:mPr>
                                    <m:mcs>
                                      <m:mc>
                                        <m:mcPr>
                                          <m:count m:val="2"/>
                                          <m:mcJc m:val="center"/>
                                        </m:mcPr>
                                      </m:mc>
                                    </m:mcs>
                                    <m:ctrlPr>
                                      <a:rPr lang="en-US" altLang="zh-CN" i="1" smtClean="0">
                                        <a:latin typeface="Cambria Math" panose="02040503050406030204" pitchFamily="18" charset="0"/>
                                      </a:rPr>
                                    </m:ctrlPr>
                                  </m:mPr>
                                  <m:mr>
                                    <m:e/>
                                    <m:e/>
                                  </m:mr>
                                  <m:mr>
                                    <m:e/>
                                    <m:e/>
                                  </m:mr>
                                  <m:mr>
                                    <m:e/>
                                    <m:e/>
                                  </m:mr>
                                </m:m>
                              </m:e>
                              <m:e>
                                <m:m>
                                  <m:mPr>
                                    <m:mcs>
                                      <m:mc>
                                        <m:mcPr>
                                          <m:count m:val="3"/>
                                          <m:mcJc m:val="center"/>
                                        </m:mcPr>
                                      </m:mc>
                                    </m:mcs>
                                    <m:ctrlPr>
                                      <a:rPr lang="en-US" altLang="zh-CN" i="1" smtClean="0">
                                        <a:latin typeface="Cambria Math" panose="02040503050406030204" pitchFamily="18" charset="0"/>
                                      </a:rPr>
                                    </m:ctrlPr>
                                  </m:mPr>
                                  <m:mr>
                                    <m:e>
                                      <m:r>
                                        <m:rPr>
                                          <m:brk m:alnAt="7"/>
                                        </m:rPr>
                                        <a:rPr lang="en-US" altLang="zh-CN" i="1">
                                          <a:latin typeface="Cambria Math" panose="02040503050406030204" pitchFamily="18" charset="0"/>
                                        </a:rPr>
                                        <m:t>3</m:t>
                                      </m:r>
                                    </m:e>
                                    <m:e/>
                                    <m:e/>
                                  </m:mr>
                                  <m:mr>
                                    <m:e/>
                                    <m:e>
                                      <m:r>
                                        <a:rPr lang="en-US" altLang="zh-CN" i="1">
                                          <a:latin typeface="Cambria Math" panose="02040503050406030204" pitchFamily="18" charset="0"/>
                                        </a:rPr>
                                        <m:t>4</m:t>
                                      </m:r>
                                    </m:e>
                                    <m:e/>
                                  </m:mr>
                                  <m:mr>
                                    <m:e/>
                                    <m:e/>
                                    <m:e>
                                      <m:r>
                                        <a:rPr lang="en-US" altLang="zh-CN" i="1">
                                          <a:latin typeface="Cambria Math" panose="02040503050406030204" pitchFamily="18" charset="0"/>
                                        </a:rPr>
                                        <m:t>5</m:t>
                                      </m:r>
                                    </m:e>
                                  </m:mr>
                                </m:m>
                              </m:e>
                            </m:mr>
                          </m:m>
                        </m:e>
                      </m:d>
                    </m:oMath>
                  </m:oMathPara>
                </a14:m>
                <a:endParaRPr lang="en-US" altLang="zh-CN" dirty="0"/>
              </a:p>
              <a:p>
                <a:pPr lvl="0">
                  <a:lnSpc>
                    <a:spcPct val="200000"/>
                  </a:lnSpc>
                </a:pPr>
                <a:r>
                  <a:rPr lang="zh-CN" altLang="en-US" dirty="0"/>
                  <a:t>       </a:t>
                </a:r>
                <a:r>
                  <a:rPr lang="zh-CN" altLang="en-US" dirty="0">
                    <a:solidFill>
                      <a:srgbClr val="0000FF"/>
                    </a:solidFill>
                  </a:rPr>
                  <a:t>在对角矩阵中，为</a:t>
                </a:r>
                <a:r>
                  <a:rPr lang="en-US" altLang="zh-CN" dirty="0">
                    <a:solidFill>
                      <a:srgbClr val="0000FF"/>
                    </a:solidFill>
                  </a:rPr>
                  <a:t>0</a:t>
                </a:r>
                <a:r>
                  <a:rPr lang="zh-CN" altLang="en-US" dirty="0">
                    <a:solidFill>
                      <a:srgbClr val="0000FF"/>
                    </a:solidFill>
                  </a:rPr>
                  <a:t>的元素位置可以省去不写。</a:t>
                </a:r>
                <a:endParaRPr lang="zh-CN" altLang="zh-CN" dirty="0">
                  <a:solidFill>
                    <a:srgbClr val="0000FF"/>
                  </a:solidFill>
                </a:endParaRPr>
              </a:p>
            </p:txBody>
          </p:sp>
        </mc:Choice>
        <mc:Fallback>
          <p:sp>
            <p:nvSpPr>
              <p:cNvPr id="5" name="Rectangle 1">
                <a:extLst>
                  <a:ext uri="{FF2B5EF4-FFF2-40B4-BE49-F238E27FC236}">
                    <a16:creationId xmlns:a16="http://schemas.microsoft.com/office/drawing/2014/main" id="{1726A31B-3108-49A8-93C7-077DDC1F7A73}"/>
                  </a:ext>
                </a:extLst>
              </p:cNvPr>
              <p:cNvSpPr>
                <a:spLocks noGrp="1" noRot="1" noChangeAspect="1" noMove="1" noResize="1" noEditPoints="1" noAdjustHandles="1" noChangeArrowheads="1" noChangeShapeType="1" noTextEdit="1"/>
              </p:cNvSpPr>
              <p:nvPr>
                <p:ph sz="quarter" idx="11"/>
              </p:nvPr>
            </p:nvSpPr>
            <p:spPr>
              <a:xfrm>
                <a:off x="0" y="1397097"/>
                <a:ext cx="9144000" cy="3584471"/>
              </a:xfrm>
              <a:blipFill>
                <a:blip r:embed="rId2"/>
                <a:stretch>
                  <a:fillRect l="-467" r="-467" b="-170"/>
                </a:stretch>
              </a:blipFill>
            </p:spPr>
            <p:txBody>
              <a:bodyPr/>
              <a:lstStyle/>
              <a:p>
                <a:r>
                  <a:rPr lang="zh-CN" altLang="en-US">
                    <a:noFill/>
                  </a:rPr>
                  <a:t> </a:t>
                </a:r>
              </a:p>
            </p:txBody>
          </p:sp>
        </mc:Fallback>
      </mc:AlternateContent>
      <p:sp>
        <p:nvSpPr>
          <p:cNvPr id="4" name="标题 3">
            <a:extLst>
              <a:ext uri="{FF2B5EF4-FFF2-40B4-BE49-F238E27FC236}">
                <a16:creationId xmlns:a16="http://schemas.microsoft.com/office/drawing/2014/main" id="{A3D0EEDB-4C9E-45CB-9AA6-B9EEA9ABAAB7}"/>
              </a:ext>
            </a:extLst>
          </p:cNvPr>
          <p:cNvSpPr>
            <a:spLocks noGrp="1"/>
          </p:cNvSpPr>
          <p:nvPr>
            <p:ph type="title"/>
          </p:nvPr>
        </p:nvSpPr>
        <p:spPr/>
        <p:txBody>
          <a:bodyPr/>
          <a:lstStyle/>
          <a:p>
            <a:r>
              <a:rPr lang="en-US" altLang="zh-CN" dirty="0"/>
              <a:t>2. </a:t>
            </a:r>
            <a:r>
              <a:rPr lang="zh-CN" altLang="en-US" dirty="0"/>
              <a:t>特殊形态的矩阵</a:t>
            </a:r>
            <a:endParaRPr lang="en-US" altLang="zh-CN" dirty="0"/>
          </a:p>
        </p:txBody>
      </p:sp>
      <p:pic>
        <p:nvPicPr>
          <p:cNvPr id="9" name="图片 8">
            <a:extLst>
              <a:ext uri="{FF2B5EF4-FFF2-40B4-BE49-F238E27FC236}">
                <a16:creationId xmlns:a16="http://schemas.microsoft.com/office/drawing/2014/main" id="{06D81EC1-D1EC-47B1-9B19-6B8825A4F1B6}"/>
              </a:ext>
            </a:extLst>
          </p:cNvPr>
          <p:cNvPicPr>
            <a:picLocks noChangeAspect="1"/>
          </p:cNvPicPr>
          <p:nvPr/>
        </p:nvPicPr>
        <p:blipFill>
          <a:blip r:embed="rId3"/>
          <a:stretch>
            <a:fillRect/>
          </a:stretch>
        </p:blipFill>
        <p:spPr>
          <a:xfrm>
            <a:off x="304800" y="4879950"/>
            <a:ext cx="5143186" cy="1673250"/>
          </a:xfrm>
          <a:prstGeom prst="rect">
            <a:avLst/>
          </a:prstGeom>
        </p:spPr>
      </p:pic>
      <p:pic>
        <p:nvPicPr>
          <p:cNvPr id="10" name="图片 9">
            <a:extLst>
              <a:ext uri="{FF2B5EF4-FFF2-40B4-BE49-F238E27FC236}">
                <a16:creationId xmlns:a16="http://schemas.microsoft.com/office/drawing/2014/main" id="{D6D28D68-1B44-4003-BDD1-B2811780FF92}"/>
              </a:ext>
            </a:extLst>
          </p:cNvPr>
          <p:cNvPicPr>
            <a:picLocks noChangeAspect="1"/>
          </p:cNvPicPr>
          <p:nvPr/>
        </p:nvPicPr>
        <p:blipFill>
          <a:blip r:embed="rId4"/>
          <a:stretch>
            <a:fillRect/>
          </a:stretch>
        </p:blipFill>
        <p:spPr>
          <a:xfrm>
            <a:off x="6553200" y="4959432"/>
            <a:ext cx="1828571" cy="1514286"/>
          </a:xfrm>
          <a:prstGeom prst="rect">
            <a:avLst/>
          </a:prstGeom>
        </p:spPr>
      </p:pic>
    </p:spTree>
    <p:extLst>
      <p:ext uri="{BB962C8B-B14F-4D97-AF65-F5344CB8AC3E}">
        <p14:creationId xmlns:p14="http://schemas.microsoft.com/office/powerpoint/2010/main" val="331688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2E6EE6C-E083-4023-93A4-060E38BEC9D6}"/>
              </a:ext>
            </a:extLst>
          </p:cNvPr>
          <p:cNvSpPr>
            <a:spLocks noGrp="1"/>
          </p:cNvSpPr>
          <p:nvPr>
            <p:ph type="body" sz="quarter" idx="10"/>
          </p:nvPr>
        </p:nvSpPr>
        <p:spPr/>
        <p:txBody>
          <a:bodyPr/>
          <a:lstStyle/>
          <a:p>
            <a:r>
              <a:rPr lang="zh-CN" altLang="en-US" dirty="0"/>
              <a:t>对角矩阵</a:t>
            </a:r>
          </a:p>
        </p:txBody>
      </p:sp>
      <mc:AlternateContent xmlns:mc="http://schemas.openxmlformats.org/markup-compatibility/2006">
        <mc:Choice xmlns:a14="http://schemas.microsoft.com/office/drawing/2010/main" Requires="a14">
          <p:sp>
            <p:nvSpPr>
              <p:cNvPr id="5" name="Rectangle 1">
                <a:extLst>
                  <a:ext uri="{FF2B5EF4-FFF2-40B4-BE49-F238E27FC236}">
                    <a16:creationId xmlns:a16="http://schemas.microsoft.com/office/drawing/2014/main" id="{1726A31B-3108-49A8-93C7-077DDC1F7A73}"/>
                  </a:ext>
                </a:extLst>
              </p:cNvPr>
              <p:cNvSpPr>
                <a:spLocks noGrp="1" noChangeArrowheads="1"/>
              </p:cNvSpPr>
              <p:nvPr>
                <p:ph sz="quarter" idx="11"/>
              </p:nvPr>
            </p:nvSpPr>
            <p:spPr>
              <a:xfrm>
                <a:off x="0" y="1397097"/>
                <a:ext cx="9144000" cy="3091836"/>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zh-CN" altLang="en-US" dirty="0"/>
                  <a:t>       在对角矩阵中，如果</a:t>
                </a:r>
                <a:r>
                  <a:rPr lang="zh-CN" altLang="en-US" dirty="0">
                    <a:solidFill>
                      <a:srgbClr val="0000FF"/>
                    </a:solidFill>
                  </a:rPr>
                  <a:t>对角线上</a:t>
                </a:r>
                <a:r>
                  <a:rPr lang="zh-CN" altLang="en-US" dirty="0"/>
                  <a:t>的元素都为</a:t>
                </a:r>
                <a:r>
                  <a:rPr lang="en-US" altLang="zh-CN" dirty="0">
                    <a:solidFill>
                      <a:schemeClr val="accent6">
                        <a:lumMod val="75000"/>
                      </a:schemeClr>
                    </a:solidFill>
                  </a:rPr>
                  <a:t>1</a:t>
                </a:r>
                <a:r>
                  <a:rPr lang="zh-CN" altLang="en-US" dirty="0"/>
                  <a:t>，则该矩阵称为</a:t>
                </a:r>
                <a:r>
                  <a:rPr lang="zh-CN" altLang="en-US" dirty="0">
                    <a:solidFill>
                      <a:srgbClr val="FF0000"/>
                    </a:solidFill>
                  </a:rPr>
                  <a:t>单位矩阵</a:t>
                </a:r>
                <a:r>
                  <a:rPr lang="zh-CN" altLang="en-US" dirty="0"/>
                  <a:t>。</a:t>
                </a:r>
                <a:r>
                  <a:rPr lang="en-US" altLang="zh-CN" dirty="0"/>
                  <a:t>n</a:t>
                </a:r>
                <a:r>
                  <a:rPr lang="zh-CN" altLang="en-US" dirty="0"/>
                  <a:t>阶单位矩阵记作 </a:t>
                </a:r>
                <a:r>
                  <a:rPr lang="zh-CN" altLang="en-US" dirty="0">
                    <a:solidFill>
                      <a:srgbClr val="7030A0"/>
                    </a:solidFill>
                  </a:rPr>
                  <a:t>𝐼</a:t>
                </a:r>
                <a:r>
                  <a:rPr lang="zh-CN" altLang="en-US" baseline="-25000" dirty="0">
                    <a:solidFill>
                      <a:srgbClr val="7030A0"/>
                    </a:solidFill>
                  </a:rPr>
                  <a:t>𝑛</a:t>
                </a:r>
                <a:r>
                  <a:rPr lang="zh-CN" altLang="en-US" dirty="0">
                    <a:solidFill>
                      <a:srgbClr val="7030A0"/>
                    </a:solidFill>
                  </a:rPr>
                  <a:t> </a:t>
                </a:r>
                <a:r>
                  <a:rPr lang="zh-CN" altLang="en-US" dirty="0"/>
                  <a:t>（在有些文献中也被记作 𝐸</a:t>
                </a:r>
                <a:r>
                  <a:rPr lang="zh-CN" altLang="en-US" baseline="-25000" dirty="0"/>
                  <a:t>𝑛</a:t>
                </a:r>
                <a:r>
                  <a:rPr lang="zh-CN" altLang="en-US" dirty="0"/>
                  <a:t> ）。</a:t>
                </a:r>
                <a:endParaRPr lang="en-US" altLang="zh-CN" dirty="0"/>
              </a:p>
              <a:p>
                <a:pPr lvl="0"/>
                <a:r>
                  <a:rPr lang="zh-CN" altLang="en-US" dirty="0"/>
                  <a:t>例如：</a:t>
                </a:r>
                <a:endParaRPr lang="en-US" altLang="zh-CN" dirty="0"/>
              </a:p>
              <a:p>
                <a:pPr lvl="0">
                  <a:lnSpc>
                    <a:spcPct val="100000"/>
                  </a:lnSpc>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𝑰</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smtClean="0">
                                        <a:latin typeface="Cambria Math" panose="02040503050406030204" pitchFamily="18" charset="0"/>
                                      </a:rPr>
                                    </m:ctrlPr>
                                  </m:mPr>
                                  <m:mr>
                                    <m:e>
                                      <m:r>
                                        <m:rPr>
                                          <m:brk m:alnAt="7"/>
                                        </m:rPr>
                                        <a:rPr lang="en-US" altLang="zh-CN" i="1">
                                          <a:latin typeface="Cambria Math" panose="02040503050406030204" pitchFamily="18" charset="0"/>
                                        </a:rPr>
                                        <m:t>1</m:t>
                                      </m:r>
                                    </m:e>
                                    <m:e/>
                                  </m:mr>
                                  <m:mr>
                                    <m:e/>
                                    <m:e>
                                      <m:r>
                                        <a:rPr lang="en-US" altLang="zh-CN" b="0" i="1" smtClean="0">
                                          <a:latin typeface="Cambria Math" panose="02040503050406030204" pitchFamily="18" charset="0"/>
                                        </a:rPr>
                                        <m:t>1</m:t>
                                      </m:r>
                                    </m:e>
                                  </m:mr>
                                </m:m>
                              </m:e>
                              <m:e>
                                <m:m>
                                  <m:mPr>
                                    <m:mcs>
                                      <m:mc>
                                        <m:mcPr>
                                          <m:count m:val="2"/>
                                          <m:mcJc m:val="center"/>
                                        </m:mcPr>
                                      </m:mc>
                                    </m:mcs>
                                    <m:ctrlPr>
                                      <a:rPr lang="en-US" altLang="zh-CN" i="1">
                                        <a:latin typeface="Cambria Math" panose="02040503050406030204" pitchFamily="18" charset="0"/>
                                      </a:rPr>
                                    </m:ctrlPr>
                                  </m:mPr>
                                  <m:mr>
                                    <m:e/>
                                    <m:e/>
                                  </m:mr>
                                  <m:mr>
                                    <m:e/>
                                    <m:e/>
                                  </m:mr>
                                </m:m>
                              </m:e>
                            </m:mr>
                            <m:mr>
                              <m:e>
                                <m:m>
                                  <m:mPr>
                                    <m:mcs>
                                      <m:mc>
                                        <m:mcPr>
                                          <m:count m:val="2"/>
                                          <m:mcJc m:val="center"/>
                                        </m:mcPr>
                                      </m:mc>
                                    </m:mcs>
                                    <m:ctrlPr>
                                      <a:rPr lang="en-US" altLang="zh-CN" i="1">
                                        <a:latin typeface="Cambria Math" panose="02040503050406030204" pitchFamily="18" charset="0"/>
                                      </a:rPr>
                                    </m:ctrlPr>
                                  </m:mPr>
                                  <m:mr>
                                    <m:e/>
                                    <m:e/>
                                  </m:mr>
                                  <m:mr>
                                    <m:e/>
                                    <m:e/>
                                  </m:mr>
                                </m:m>
                              </m:e>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e/>
                                  </m:mr>
                                  <m:mr>
                                    <m:e/>
                                    <m:e>
                                      <m:r>
                                        <a:rPr lang="en-US" altLang="zh-CN" b="0" i="1" smtClean="0">
                                          <a:latin typeface="Cambria Math" panose="02040503050406030204" pitchFamily="18" charset="0"/>
                                        </a:rPr>
                                        <m:t>1</m:t>
                                      </m:r>
                                    </m:e>
                                  </m:mr>
                                </m:m>
                              </m:e>
                            </m:mr>
                          </m:m>
                        </m:e>
                      </m:d>
                    </m:oMath>
                  </m:oMathPara>
                </a14:m>
                <a:endParaRPr lang="en-US" altLang="zh-CN" dirty="0"/>
              </a:p>
            </p:txBody>
          </p:sp>
        </mc:Choice>
        <mc:Fallback>
          <p:sp>
            <p:nvSpPr>
              <p:cNvPr id="5" name="Rectangle 1">
                <a:extLst>
                  <a:ext uri="{FF2B5EF4-FFF2-40B4-BE49-F238E27FC236}">
                    <a16:creationId xmlns:a16="http://schemas.microsoft.com/office/drawing/2014/main" id="{1726A31B-3108-49A8-93C7-077DDC1F7A73}"/>
                  </a:ext>
                </a:extLst>
              </p:cNvPr>
              <p:cNvSpPr>
                <a:spLocks noGrp="1" noRot="1" noChangeAspect="1" noMove="1" noResize="1" noEditPoints="1" noAdjustHandles="1" noChangeArrowheads="1" noChangeShapeType="1" noTextEdit="1"/>
              </p:cNvSpPr>
              <p:nvPr>
                <p:ph sz="quarter" idx="11"/>
              </p:nvPr>
            </p:nvSpPr>
            <p:spPr>
              <a:xfrm>
                <a:off x="0" y="1397097"/>
                <a:ext cx="9144000" cy="3091836"/>
              </a:xfrm>
              <a:blipFill>
                <a:blip r:embed="rId2"/>
                <a:stretch>
                  <a:fillRect l="-467" r="-467"/>
                </a:stretch>
              </a:blipFill>
            </p:spPr>
            <p:txBody>
              <a:bodyPr/>
              <a:lstStyle/>
              <a:p>
                <a:r>
                  <a:rPr lang="zh-CN" altLang="en-US">
                    <a:noFill/>
                  </a:rPr>
                  <a:t> </a:t>
                </a:r>
              </a:p>
            </p:txBody>
          </p:sp>
        </mc:Fallback>
      </mc:AlternateContent>
      <p:sp>
        <p:nvSpPr>
          <p:cNvPr id="4" name="标题 3">
            <a:extLst>
              <a:ext uri="{FF2B5EF4-FFF2-40B4-BE49-F238E27FC236}">
                <a16:creationId xmlns:a16="http://schemas.microsoft.com/office/drawing/2014/main" id="{A3D0EEDB-4C9E-45CB-9AA6-B9EEA9ABAAB7}"/>
              </a:ext>
            </a:extLst>
          </p:cNvPr>
          <p:cNvSpPr>
            <a:spLocks noGrp="1"/>
          </p:cNvSpPr>
          <p:nvPr>
            <p:ph type="title"/>
          </p:nvPr>
        </p:nvSpPr>
        <p:spPr/>
        <p:txBody>
          <a:bodyPr/>
          <a:lstStyle/>
          <a:p>
            <a:r>
              <a:rPr lang="en-US" altLang="zh-CN" dirty="0"/>
              <a:t>2. </a:t>
            </a:r>
            <a:r>
              <a:rPr lang="zh-CN" altLang="en-US" dirty="0"/>
              <a:t>特殊形态的矩阵</a:t>
            </a:r>
            <a:endParaRPr lang="en-US" altLang="zh-CN" dirty="0"/>
          </a:p>
        </p:txBody>
      </p:sp>
      <p:pic>
        <p:nvPicPr>
          <p:cNvPr id="6" name="图片 5">
            <a:extLst>
              <a:ext uri="{FF2B5EF4-FFF2-40B4-BE49-F238E27FC236}">
                <a16:creationId xmlns:a16="http://schemas.microsoft.com/office/drawing/2014/main" id="{A5AD6E72-EA5D-4C8F-8B14-1B96BB38B369}"/>
              </a:ext>
            </a:extLst>
          </p:cNvPr>
          <p:cNvPicPr>
            <a:picLocks noChangeAspect="1"/>
          </p:cNvPicPr>
          <p:nvPr/>
        </p:nvPicPr>
        <p:blipFill>
          <a:blip r:embed="rId3"/>
          <a:stretch>
            <a:fillRect/>
          </a:stretch>
        </p:blipFill>
        <p:spPr>
          <a:xfrm>
            <a:off x="533400" y="4733693"/>
            <a:ext cx="3849754" cy="1740882"/>
          </a:xfrm>
          <a:prstGeom prst="rect">
            <a:avLst/>
          </a:prstGeom>
        </p:spPr>
      </p:pic>
      <p:pic>
        <p:nvPicPr>
          <p:cNvPr id="7" name="图片 6">
            <a:extLst>
              <a:ext uri="{FF2B5EF4-FFF2-40B4-BE49-F238E27FC236}">
                <a16:creationId xmlns:a16="http://schemas.microsoft.com/office/drawing/2014/main" id="{943D6656-95AC-4716-9D32-4B2D8E15626C}"/>
              </a:ext>
            </a:extLst>
          </p:cNvPr>
          <p:cNvPicPr>
            <a:picLocks noChangeAspect="1"/>
          </p:cNvPicPr>
          <p:nvPr/>
        </p:nvPicPr>
        <p:blipFill>
          <a:blip r:embed="rId4"/>
          <a:stretch>
            <a:fillRect/>
          </a:stretch>
        </p:blipFill>
        <p:spPr>
          <a:xfrm>
            <a:off x="5334000" y="4782537"/>
            <a:ext cx="2875016" cy="1722297"/>
          </a:xfrm>
          <a:prstGeom prst="rect">
            <a:avLst/>
          </a:prstGeom>
        </p:spPr>
      </p:pic>
    </p:spTree>
    <p:extLst>
      <p:ext uri="{BB962C8B-B14F-4D97-AF65-F5344CB8AC3E}">
        <p14:creationId xmlns:p14="http://schemas.microsoft.com/office/powerpoint/2010/main" val="196402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a:xfrm>
            <a:off x="0" y="2889384"/>
            <a:ext cx="9144000" cy="649986"/>
          </a:xfrm>
        </p:spPr>
        <p:txBody>
          <a:bodyPr/>
          <a:lstStyle/>
          <a:p>
            <a:pPr>
              <a:lnSpc>
                <a:spcPct val="130000"/>
              </a:lnSpc>
              <a:spcAft>
                <a:spcPts val="0"/>
              </a:spcAft>
            </a:pPr>
            <a:r>
              <a:rPr lang="zh-CN" altLang="en-US" dirty="0"/>
              <a:t>基于矩阵的向量</a:t>
            </a:r>
            <a:endParaRPr lang="en-US" altLang="zh-CN" dirty="0"/>
          </a:p>
        </p:txBody>
      </p:sp>
    </p:spTree>
    <p:extLst>
      <p:ext uri="{BB962C8B-B14F-4D97-AF65-F5344CB8AC3E}">
        <p14:creationId xmlns:p14="http://schemas.microsoft.com/office/powerpoint/2010/main" val="2840143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3DD3C44-4C60-443C-8D69-D199AF8E1D96}"/>
              </a:ext>
            </a:extLst>
          </p:cNvPr>
          <p:cNvSpPr>
            <a:spLocks noGrp="1"/>
          </p:cNvSpPr>
          <p:nvPr>
            <p:ph sz="quarter" idx="11"/>
          </p:nvPr>
        </p:nvSpPr>
        <p:spPr>
          <a:xfrm>
            <a:off x="0" y="776238"/>
            <a:ext cx="9144000" cy="5984679"/>
          </a:xfrm>
        </p:spPr>
        <p:txBody>
          <a:bodyPr/>
          <a:lstStyle/>
          <a:p>
            <a:pPr>
              <a:lnSpc>
                <a:spcPct val="150000"/>
              </a:lnSpc>
              <a:buClr>
                <a:schemeClr val="accent3"/>
              </a:buClr>
              <a:defRPr/>
            </a:pPr>
            <a:r>
              <a:rPr lang="zh-CN" altLang="en-US" dirty="0"/>
              <a:t>       为了规范和便于计算，所有的量（向量、矩阵、张量）都规范成张量，并同时使用矩阵（张量</a:t>
            </a:r>
            <a:r>
              <a:rPr lang="en-US" altLang="zh-CN" dirty="0"/>
              <a:t>)</a:t>
            </a:r>
            <a:r>
              <a:rPr lang="zh-CN" altLang="en-US" dirty="0"/>
              <a:t>来进行表示，而在程序中，我们统一使用</a:t>
            </a:r>
            <a:r>
              <a:rPr lang="en-US" altLang="zh-CN" dirty="0" err="1">
                <a:solidFill>
                  <a:srgbClr val="0000FF"/>
                </a:solidFill>
              </a:rPr>
              <a:t>numpy</a:t>
            </a:r>
            <a:r>
              <a:rPr lang="zh-CN" altLang="en-US" dirty="0">
                <a:solidFill>
                  <a:srgbClr val="0000FF"/>
                </a:solidFill>
              </a:rPr>
              <a:t>数组</a:t>
            </a:r>
            <a:r>
              <a:rPr lang="zh-CN" altLang="en-US" dirty="0"/>
              <a:t>来表示这种量。此时，</a:t>
            </a:r>
            <a:endParaRPr lang="en-US" altLang="zh-CN" dirty="0"/>
          </a:p>
          <a:p>
            <a:pPr marL="342900" indent="-342900">
              <a:lnSpc>
                <a:spcPct val="150000"/>
              </a:lnSpc>
              <a:buClr>
                <a:schemeClr val="accent3"/>
              </a:buClr>
              <a:buFont typeface="Wingdings" panose="05000000000000000000" pitchFamily="2" charset="2"/>
              <a:buChar char="l"/>
              <a:defRPr/>
            </a:pPr>
            <a:r>
              <a:rPr lang="zh-CN" altLang="en-US" dirty="0"/>
              <a:t>一个 </a:t>
            </a:r>
            <a:r>
              <a:rPr lang="en-US" altLang="zh-CN" dirty="0"/>
              <a:t>1×n </a:t>
            </a:r>
            <a:r>
              <a:rPr lang="zh-CN" altLang="en-US" dirty="0"/>
              <a:t>的行向量 𝑎</a:t>
            </a:r>
            <a:r>
              <a:rPr lang="zh-CN" altLang="en-US" baseline="30000" dirty="0"/>
              <a:t>𝑇</a:t>
            </a:r>
            <a:r>
              <a:rPr lang="zh-CN" altLang="en-US" dirty="0"/>
              <a:t> 就表示成一个</a:t>
            </a:r>
            <a:r>
              <a:rPr lang="zh-CN" altLang="en-US" dirty="0">
                <a:solidFill>
                  <a:srgbClr val="0000FF"/>
                </a:solidFill>
              </a:rPr>
              <a:t>只有一行</a:t>
            </a:r>
            <a:r>
              <a:rPr lang="zh-CN" altLang="en-US" dirty="0"/>
              <a:t>的矩阵；</a:t>
            </a:r>
            <a:endParaRPr lang="en-US" altLang="zh-CN" dirty="0"/>
          </a:p>
          <a:p>
            <a:pPr marL="342900" indent="-342900">
              <a:lnSpc>
                <a:spcPct val="150000"/>
              </a:lnSpc>
              <a:buClr>
                <a:schemeClr val="accent3"/>
              </a:buClr>
              <a:buFont typeface="Wingdings" panose="05000000000000000000" pitchFamily="2" charset="2"/>
              <a:buChar char="l"/>
              <a:defRPr/>
            </a:pPr>
            <a:r>
              <a:rPr lang="zh-CN" altLang="en-US" dirty="0"/>
              <a:t>一个 </a:t>
            </a:r>
            <a:r>
              <a:rPr lang="en-US" altLang="zh-CN" dirty="0"/>
              <a:t>n×1 </a:t>
            </a:r>
            <a:r>
              <a:rPr lang="zh-CN" altLang="en-US" dirty="0"/>
              <a:t>的列向量 𝑏 则表示成一个</a:t>
            </a:r>
            <a:r>
              <a:rPr lang="zh-CN" altLang="en-US" dirty="0">
                <a:solidFill>
                  <a:srgbClr val="0000FF"/>
                </a:solidFill>
              </a:rPr>
              <a:t>只有一列</a:t>
            </a:r>
            <a:r>
              <a:rPr lang="zh-CN" altLang="en-US" dirty="0"/>
              <a:t>的矩阵。</a:t>
            </a:r>
            <a:endParaRPr lang="en-US" altLang="zh-CN" dirty="0"/>
          </a:p>
          <a:p>
            <a:pPr>
              <a:lnSpc>
                <a:spcPct val="150000"/>
              </a:lnSpc>
              <a:buClr>
                <a:schemeClr val="accent3"/>
              </a:buClr>
              <a:defRPr/>
            </a:pPr>
            <a:endParaRPr lang="en-US" altLang="zh-CN" sz="2400" dirty="0"/>
          </a:p>
          <a:p>
            <a:pPr>
              <a:lnSpc>
                <a:spcPct val="150000"/>
              </a:lnSpc>
              <a:buClr>
                <a:schemeClr val="accent3"/>
              </a:buClr>
              <a:defRPr/>
            </a:pPr>
            <a:endParaRPr lang="en-US" altLang="zh-CN" dirty="0"/>
          </a:p>
          <a:p>
            <a:pPr>
              <a:lnSpc>
                <a:spcPct val="150000"/>
              </a:lnSpc>
              <a:buClr>
                <a:schemeClr val="accent3"/>
              </a:buClr>
              <a:defRPr/>
            </a:pPr>
            <a:endParaRPr lang="en-US" altLang="zh-CN" sz="2400" dirty="0"/>
          </a:p>
          <a:p>
            <a:pPr>
              <a:lnSpc>
                <a:spcPct val="100000"/>
              </a:lnSpc>
              <a:spcBef>
                <a:spcPts val="1200"/>
              </a:spcBef>
              <a:buClr>
                <a:schemeClr val="accent3"/>
              </a:buClr>
              <a:defRPr/>
            </a:pPr>
            <a:r>
              <a:rPr lang="en-US" altLang="zh-CN" b="1" dirty="0"/>
              <a:t>【</a:t>
            </a:r>
            <a:r>
              <a:rPr lang="zh-CN" altLang="en-US" b="1" dirty="0"/>
              <a:t>结果分析</a:t>
            </a:r>
            <a:r>
              <a:rPr lang="en-US" altLang="zh-CN" b="1" dirty="0"/>
              <a:t>】</a:t>
            </a:r>
            <a:r>
              <a:rPr lang="zh-CN" altLang="en-US" dirty="0"/>
              <a:t>我们使用一个二维数组来显示向量（两层中括号），这种方法基本上贯穿于整个计算机领域。其中 </a:t>
            </a:r>
            <a:r>
              <a:rPr lang="en-US" altLang="zh-CN" b="1" i="1" dirty="0"/>
              <a:t>a</a:t>
            </a:r>
            <a:r>
              <a:rPr lang="zh-CN" altLang="en-US" dirty="0"/>
              <a:t> 用来表示一个四维行向量，</a:t>
            </a:r>
            <a:r>
              <a:rPr lang="en-US" altLang="zh-CN" b="1" i="1" dirty="0"/>
              <a:t>b</a:t>
            </a:r>
            <a:r>
              <a:rPr lang="zh-CN" altLang="en-US" dirty="0"/>
              <a:t> 表示一个四维列向量。</a:t>
            </a:r>
            <a:endParaRPr lang="en-US" altLang="zh-CN" sz="2400" dirty="0"/>
          </a:p>
        </p:txBody>
      </p:sp>
      <p:sp>
        <p:nvSpPr>
          <p:cNvPr id="3" name="标题 2">
            <a:extLst>
              <a:ext uri="{FF2B5EF4-FFF2-40B4-BE49-F238E27FC236}">
                <a16:creationId xmlns:a16="http://schemas.microsoft.com/office/drawing/2014/main" id="{F0A62505-193B-44E2-AD79-939CD8D9EAE8}"/>
              </a:ext>
            </a:extLst>
          </p:cNvPr>
          <p:cNvSpPr>
            <a:spLocks noGrp="1"/>
          </p:cNvSpPr>
          <p:nvPr>
            <p:ph type="title"/>
          </p:nvPr>
        </p:nvSpPr>
        <p:spPr/>
        <p:txBody>
          <a:bodyPr/>
          <a:lstStyle/>
          <a:p>
            <a:r>
              <a:rPr lang="zh-CN" altLang="en-US" dirty="0"/>
              <a:t>基于矩阵的向量</a:t>
            </a:r>
          </a:p>
        </p:txBody>
      </p:sp>
      <p:pic>
        <p:nvPicPr>
          <p:cNvPr id="5" name="图片 4">
            <a:extLst>
              <a:ext uri="{FF2B5EF4-FFF2-40B4-BE49-F238E27FC236}">
                <a16:creationId xmlns:a16="http://schemas.microsoft.com/office/drawing/2014/main" id="{24234B95-EEBB-46B2-9E8F-36F15EC61406}"/>
              </a:ext>
            </a:extLst>
          </p:cNvPr>
          <p:cNvPicPr>
            <a:picLocks noChangeAspect="1"/>
          </p:cNvPicPr>
          <p:nvPr/>
        </p:nvPicPr>
        <p:blipFill>
          <a:blip r:embed="rId2"/>
          <a:stretch>
            <a:fillRect/>
          </a:stretch>
        </p:blipFill>
        <p:spPr>
          <a:xfrm>
            <a:off x="762000" y="3650179"/>
            <a:ext cx="4242107" cy="1771429"/>
          </a:xfrm>
          <a:prstGeom prst="rect">
            <a:avLst/>
          </a:prstGeom>
        </p:spPr>
      </p:pic>
      <p:pic>
        <p:nvPicPr>
          <p:cNvPr id="6" name="图片 5">
            <a:extLst>
              <a:ext uri="{FF2B5EF4-FFF2-40B4-BE49-F238E27FC236}">
                <a16:creationId xmlns:a16="http://schemas.microsoft.com/office/drawing/2014/main" id="{1B5D2D64-5C46-4F12-9595-8C62108E4C94}"/>
              </a:ext>
            </a:extLst>
          </p:cNvPr>
          <p:cNvPicPr>
            <a:picLocks noChangeAspect="1"/>
          </p:cNvPicPr>
          <p:nvPr/>
        </p:nvPicPr>
        <p:blipFill>
          <a:blip r:embed="rId3"/>
          <a:stretch>
            <a:fillRect/>
          </a:stretch>
        </p:blipFill>
        <p:spPr>
          <a:xfrm>
            <a:off x="5766107" y="3650179"/>
            <a:ext cx="1714286" cy="1771429"/>
          </a:xfrm>
          <a:prstGeom prst="rect">
            <a:avLst/>
          </a:prstGeom>
        </p:spPr>
      </p:pic>
    </p:spTree>
    <p:extLst>
      <p:ext uri="{BB962C8B-B14F-4D97-AF65-F5344CB8AC3E}">
        <p14:creationId xmlns:p14="http://schemas.microsoft.com/office/powerpoint/2010/main" val="289000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42" presetClass="entr" presetSubtype="0" fill="hold" grpId="0" nodeType="after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fade">
                                      <p:cBhvr>
                                        <p:cTn id="38" dur="1000"/>
                                        <p:tgtEl>
                                          <p:spTgt spid="2">
                                            <p:txEl>
                                              <p:pRg st="6" end="6"/>
                                            </p:txEl>
                                          </p:spTgt>
                                        </p:tgtEl>
                                      </p:cBhvr>
                                    </p:animEffect>
                                    <p:anim calcmode="lin" valueType="num">
                                      <p:cBhvr>
                                        <p:cTn id="3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a:xfrm>
            <a:off x="0" y="2889385"/>
            <a:ext cx="9144000" cy="649986"/>
          </a:xfrm>
        </p:spPr>
        <p:txBody>
          <a:bodyPr/>
          <a:lstStyle/>
          <a:p>
            <a:pPr>
              <a:lnSpc>
                <a:spcPct val="130000"/>
              </a:lnSpc>
              <a:spcAft>
                <a:spcPts val="0"/>
              </a:spcAft>
            </a:pPr>
            <a:r>
              <a:rPr lang="zh-CN" altLang="en-US" dirty="0"/>
              <a:t>矩阵的四则运算</a:t>
            </a:r>
            <a:endParaRPr lang="en-US" altLang="zh-CN" dirty="0"/>
          </a:p>
        </p:txBody>
      </p:sp>
    </p:spTree>
    <p:extLst>
      <p:ext uri="{BB962C8B-B14F-4D97-AF65-F5344CB8AC3E}">
        <p14:creationId xmlns:p14="http://schemas.microsoft.com/office/powerpoint/2010/main" val="1828779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EBA2783-B716-43EE-BDF4-B1E4C00FAE1A}"/>
              </a:ext>
            </a:extLst>
          </p:cNvPr>
          <p:cNvSpPr>
            <a:spLocks noGrp="1"/>
          </p:cNvSpPr>
          <p:nvPr>
            <p:ph type="body" sz="quarter" idx="10"/>
          </p:nvPr>
        </p:nvSpPr>
        <p:spPr/>
        <p:txBody>
          <a:bodyPr/>
          <a:lstStyle/>
          <a:p>
            <a:r>
              <a:rPr lang="zh-CN" altLang="en-US" dirty="0"/>
              <a:t>矩阵的加法运算</a:t>
            </a:r>
          </a:p>
        </p:txBody>
      </p:sp>
      <mc:AlternateContent xmlns:mc="http://schemas.openxmlformats.org/markup-compatibility/2006">
        <mc:Choice xmlns:a14="http://schemas.microsoft.com/office/drawing/2010/main" Requires="a14">
          <p:sp>
            <p:nvSpPr>
              <p:cNvPr id="4" name="文本占位符 3">
                <a:extLst>
                  <a:ext uri="{FF2B5EF4-FFF2-40B4-BE49-F238E27FC236}">
                    <a16:creationId xmlns:a16="http://schemas.microsoft.com/office/drawing/2014/main" id="{E4D1F29C-7647-42A0-BE79-A05E1BB4C5B6}"/>
                  </a:ext>
                </a:extLst>
              </p:cNvPr>
              <p:cNvSpPr>
                <a:spLocks noGrp="1"/>
              </p:cNvSpPr>
              <p:nvPr>
                <p:ph sz="quarter" idx="11"/>
              </p:nvPr>
            </p:nvSpPr>
            <p:spPr>
              <a:xfrm>
                <a:off x="0" y="1397097"/>
                <a:ext cx="9144000" cy="5288976"/>
              </a:xfrm>
            </p:spPr>
            <p:txBody>
              <a:bodyPr/>
              <a:lstStyle/>
              <a:p>
                <a:r>
                  <a:rPr lang="zh-CN" altLang="en-US" b="1" dirty="0"/>
                  <a:t>定义</a:t>
                </a:r>
                <a:r>
                  <a:rPr lang="en-US" altLang="zh-CN" b="1" dirty="0"/>
                  <a:t>2 </a:t>
                </a:r>
                <a:r>
                  <a:rPr lang="zh-CN" altLang="en-US" dirty="0"/>
                  <a:t>设存在两个 </a:t>
                </a:r>
                <a:r>
                  <a:rPr lang="en-US" altLang="zh-CN" dirty="0" err="1"/>
                  <a:t>m×n</a:t>
                </a:r>
                <a:r>
                  <a:rPr lang="en-US" altLang="zh-CN" dirty="0"/>
                  <a:t> </a:t>
                </a:r>
                <a:r>
                  <a:rPr lang="zh-CN" altLang="en-US" dirty="0"/>
                  <a:t>的矩阵 𝐴</a:t>
                </a:r>
                <a:r>
                  <a:rPr lang="en-US" altLang="zh-CN" dirty="0"/>
                  <a:t>=</a:t>
                </a:r>
                <a:r>
                  <a:rPr lang="zh-CN" altLang="en-US" dirty="0"/>
                  <a:t>𝑎</a:t>
                </a:r>
                <a:r>
                  <a:rPr lang="zh-CN" altLang="en-US" baseline="-25000" dirty="0"/>
                  <a:t>𝑖𝑗</a:t>
                </a:r>
                <a:r>
                  <a:rPr lang="en-US" altLang="zh-CN" dirty="0"/>
                  <a:t>,</a:t>
                </a:r>
                <a:r>
                  <a:rPr lang="zh-CN" altLang="en-US" dirty="0"/>
                  <a:t>𝐵</a:t>
                </a:r>
                <a:r>
                  <a:rPr lang="en-US" altLang="zh-CN" dirty="0"/>
                  <a:t>=</a:t>
                </a:r>
                <a:r>
                  <a:rPr lang="zh-CN" altLang="en-US" dirty="0"/>
                  <a:t>𝑏</a:t>
                </a:r>
                <a:r>
                  <a:rPr lang="zh-CN" altLang="en-US" baseline="-25000" dirty="0"/>
                  <a:t>𝑖𝑗</a:t>
                </a:r>
                <a:r>
                  <a:rPr lang="zh-CN" altLang="en-US" dirty="0"/>
                  <a:t>，那么矩阵</a:t>
                </a:r>
                <a:r>
                  <a:rPr lang="en-US" altLang="zh-CN" dirty="0">
                    <a:solidFill>
                      <a:srgbClr val="0000FF"/>
                    </a:solidFill>
                  </a:rPr>
                  <a:t>A</a:t>
                </a:r>
                <a:r>
                  <a:rPr lang="zh-CN" altLang="en-US" dirty="0">
                    <a:solidFill>
                      <a:srgbClr val="0000FF"/>
                    </a:solidFill>
                  </a:rPr>
                  <a:t>与</a:t>
                </a:r>
                <a:r>
                  <a:rPr lang="en-US" altLang="zh-CN" dirty="0">
                    <a:solidFill>
                      <a:srgbClr val="0000FF"/>
                    </a:solidFill>
                  </a:rPr>
                  <a:t>B</a:t>
                </a:r>
                <a:r>
                  <a:rPr lang="zh-CN" altLang="en-US" dirty="0">
                    <a:solidFill>
                      <a:srgbClr val="0000FF"/>
                    </a:solidFill>
                  </a:rPr>
                  <a:t>的和</a:t>
                </a:r>
                <a:r>
                  <a:rPr lang="zh-CN" altLang="en-US" dirty="0"/>
                  <a:t> 记作 </a:t>
                </a:r>
                <a:r>
                  <a:rPr lang="en-US" altLang="zh-CN" dirty="0">
                    <a:solidFill>
                      <a:srgbClr val="FF0000"/>
                    </a:solidFill>
                  </a:rPr>
                  <a:t>A+B</a:t>
                </a:r>
                <a:r>
                  <a:rPr lang="zh-CN" altLang="en-US" dirty="0"/>
                  <a:t>，规定为：</a:t>
                </a:r>
                <a:endParaRPr lang="en-US" altLang="zh-CN" dirty="0"/>
              </a:p>
              <a:p>
                <a:pPr>
                  <a:lnSpc>
                    <a:spcPct val="100000"/>
                  </a:lnSpc>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rPr>
                        <m:t>𝑨</m:t>
                      </m:r>
                      <m:r>
                        <a:rPr lang="en-US" altLang="zh-CN" b="1" i="1" smtClean="0">
                          <a:latin typeface="Cambria Math" panose="02040503050406030204" pitchFamily="18" charset="0"/>
                        </a:rPr>
                        <m:t>+</m:t>
                      </m:r>
                      <m:r>
                        <a:rPr lang="en-US" altLang="zh-CN" b="1" i="1" smtClean="0">
                          <a:latin typeface="Cambria Math" panose="02040503050406030204" pitchFamily="18" charset="0"/>
                        </a:rPr>
                        <m:t>𝑩</m:t>
                      </m:r>
                      <m:r>
                        <a:rPr lang="en-US" altLang="zh-CN" i="1">
                          <a:latin typeface="Cambria Math" panose="02040503050406030204" pitchFamily="18" charset="0"/>
                        </a:rPr>
                        <m:t>=</m:t>
                      </m:r>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22</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i="1">
                                              <a:latin typeface="Cambria Math" panose="02040503050406030204" pitchFamily="18" charset="0"/>
                                            </a:rPr>
                                            <m:t>𝑛</m:t>
                                          </m:r>
                                        </m:sub>
                                      </m:sSub>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r>
                                            <a:rPr lang="en-US" altLang="zh-CN" i="1">
                                              <a:latin typeface="Cambria Math" panose="02040503050406030204" pitchFamily="18" charset="0"/>
                                            </a:rPr>
                                            <m:t>𝑛</m:t>
                                          </m:r>
                                        </m:sub>
                                      </m:sSub>
                                    </m:e>
                                  </m:mr>
                                </m:m>
                              </m:e>
                            </m:mr>
                            <m:m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2</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𝑚𝑛</m:t>
                                          </m:r>
                                        </m:sub>
                                      </m:sSub>
                                    </m:e>
                                  </m:mr>
                                </m:m>
                              </m:e>
                            </m:mr>
                          </m:m>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11</m:t>
                                          </m:r>
                                        </m:sub>
                                      </m:sSub>
                                    </m:e>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12</m:t>
                                          </m:r>
                                        </m:sub>
                                      </m:sSub>
                                    </m:e>
                                  </m:mr>
                                  <m:m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22</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1</m:t>
                                          </m:r>
                                          <m:r>
                                            <a:rPr lang="en-US" altLang="zh-CN" i="1">
                                              <a:latin typeface="Cambria Math" panose="02040503050406030204" pitchFamily="18" charset="0"/>
                                            </a:rPr>
                                            <m:t>𝑛</m:t>
                                          </m:r>
                                        </m:sub>
                                      </m:sSub>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2</m:t>
                                          </m:r>
                                          <m:r>
                                            <a:rPr lang="en-US" altLang="zh-CN" i="1">
                                              <a:latin typeface="Cambria Math" panose="02040503050406030204" pitchFamily="18" charset="0"/>
                                            </a:rPr>
                                            <m:t>𝑛</m:t>
                                          </m:r>
                                        </m:sub>
                                      </m:sSub>
                                    </m:e>
                                  </m:mr>
                                </m:m>
                              </m:e>
                            </m:mr>
                            <m:m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𝑚</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𝑚</m:t>
                                          </m:r>
                                          <m:r>
                                            <a:rPr lang="en-US" altLang="zh-CN" i="1">
                                              <a:latin typeface="Cambria Math" panose="02040503050406030204" pitchFamily="18" charset="0"/>
                                            </a:rPr>
                                            <m:t>2</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𝑚𝑛</m:t>
                                          </m:r>
                                        </m:sub>
                                      </m:sSub>
                                    </m:e>
                                  </m:mr>
                                </m:m>
                              </m:e>
                            </m:mr>
                          </m:m>
                        </m:e>
                      </m:d>
                    </m:oMath>
                  </m:oMathPara>
                </a14:m>
                <a:endParaRPr lang="en-US" altLang="zh-CN" dirty="0"/>
              </a:p>
              <a:p>
                <a:r>
                  <a:rPr lang="en-US" altLang="zh-CN" dirty="0"/>
                  <a:t>=</a:t>
                </a:r>
                <a14:m>
                  <m:oMath xmlns:m="http://schemas.openxmlformats.org/officeDocument/2006/math">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r>
                                          <a:rPr lang="en-US" altLang="zh-CN" b="0" i="1" smtClean="0">
                                            <a:latin typeface="Cambria Math" panose="02040503050406030204" pitchFamily="18" charset="0"/>
                                          </a:rPr>
                                          <m:t>2</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21</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i="1">
                                            <a:latin typeface="Cambria Math" panose="02040503050406030204" pitchFamily="18" charset="0"/>
                                          </a:rPr>
                                          <m:t>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r>
                                          <a:rPr lang="en-US" altLang="zh-CN" i="1">
                                            <a:latin typeface="Cambria Math" panose="02040503050406030204" pitchFamily="18" charset="0"/>
                                          </a:rPr>
                                          <m:t>𝑛</m:t>
                                        </m:r>
                                      </m:sub>
                                    </m:sSub>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r>
                                          <a:rPr lang="en-US" altLang="zh-CN" i="1">
                                            <a:latin typeface="Cambria Math" panose="02040503050406030204" pitchFamily="18" charset="0"/>
                                          </a:rPr>
                                          <m:t>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r>
                                          <a:rPr lang="en-US" altLang="zh-CN" b="0" i="1" smtClean="0">
                                            <a:latin typeface="Cambria Math" panose="02040503050406030204" pitchFamily="18" charset="0"/>
                                          </a:rPr>
                                          <m:t>𝑛</m:t>
                                        </m:r>
                                      </m:sub>
                                    </m:sSub>
                                  </m:e>
                                </m:mr>
                              </m:m>
                            </m:e>
                          </m:mr>
                          <m:m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𝑚</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𝑚</m:t>
                                        </m:r>
                                        <m:r>
                                          <a:rPr lang="en-US" altLang="zh-CN" i="1" smtClean="0">
                                            <a:latin typeface="Cambria Math" panose="02040503050406030204" pitchFamily="18" charset="0"/>
                                          </a:rPr>
                                          <m:t>2</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𝑚𝑛</m:t>
                                        </m:r>
                                      </m:sub>
                                    </m:sSub>
                                  </m:e>
                                </m:mr>
                              </m:m>
                            </m:e>
                          </m:mr>
                        </m:m>
                      </m:e>
                    </m:d>
                  </m:oMath>
                </a14:m>
                <a:endParaRPr lang="en-US" altLang="zh-CN" dirty="0"/>
              </a:p>
              <a:p>
                <a:pPr>
                  <a:lnSpc>
                    <a:spcPct val="250000"/>
                  </a:lnSpc>
                </a:pPr>
                <a:r>
                  <a:rPr lang="zh-CN" altLang="en-US" dirty="0">
                    <a:solidFill>
                      <a:srgbClr val="FF0000"/>
                    </a:solidFill>
                  </a:rPr>
                  <a:t>     只有当两个矩阵是同型矩阵时，这两个矩阵才能进行加法运算。</a:t>
                </a:r>
              </a:p>
            </p:txBody>
          </p:sp>
        </mc:Choice>
        <mc:Fallback>
          <p:sp>
            <p:nvSpPr>
              <p:cNvPr id="4" name="文本占位符 3">
                <a:extLst>
                  <a:ext uri="{FF2B5EF4-FFF2-40B4-BE49-F238E27FC236}">
                    <a16:creationId xmlns:a16="http://schemas.microsoft.com/office/drawing/2014/main" id="{E4D1F29C-7647-42A0-BE79-A05E1BB4C5B6}"/>
                  </a:ext>
                </a:extLst>
              </p:cNvPr>
              <p:cNvSpPr>
                <a:spLocks noGrp="1" noRot="1" noChangeAspect="1" noMove="1" noResize="1" noEditPoints="1" noAdjustHandles="1" noChangeArrowheads="1" noChangeShapeType="1" noTextEdit="1"/>
              </p:cNvSpPr>
              <p:nvPr>
                <p:ph sz="quarter" idx="11"/>
              </p:nvPr>
            </p:nvSpPr>
            <p:spPr>
              <a:xfrm>
                <a:off x="0" y="1397097"/>
                <a:ext cx="9144000" cy="5288976"/>
              </a:xfrm>
              <a:blipFill>
                <a:blip r:embed="rId2"/>
                <a:stretch>
                  <a:fillRect l="-467" r="-3800"/>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spTree>
    <p:extLst>
      <p:ext uri="{BB962C8B-B14F-4D97-AF65-F5344CB8AC3E}">
        <p14:creationId xmlns:p14="http://schemas.microsoft.com/office/powerpoint/2010/main" val="215898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1000"/>
                                        <p:tgtEl>
                                          <p:spTgt spid="4">
                                            <p:txEl>
                                              <p:pRg st="3" end="3"/>
                                            </p:txEl>
                                          </p:spTgt>
                                        </p:tgtEl>
                                      </p:cBhvr>
                                    </p:animEffect>
                                    <p:anim calcmode="lin" valueType="num">
                                      <p:cBhvr>
                                        <p:cTn id="2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6EA8765-5FF3-4D8E-AB96-A914DF8FD60C}"/>
              </a:ext>
            </a:extLst>
          </p:cNvPr>
          <p:cNvSpPr>
            <a:spLocks noGrp="1"/>
          </p:cNvSpPr>
          <p:nvPr>
            <p:ph type="body" sz="quarter" idx="10"/>
          </p:nvPr>
        </p:nvSpPr>
        <p:spPr>
          <a:xfrm>
            <a:off x="3048000" y="1400874"/>
            <a:ext cx="4495800" cy="3866508"/>
          </a:xfrm>
        </p:spPr>
        <p:txBody>
          <a:bodyPr/>
          <a:lstStyle/>
          <a:p>
            <a:pPr>
              <a:spcAft>
                <a:spcPts val="0"/>
              </a:spcAft>
            </a:pPr>
            <a:r>
              <a:rPr lang="zh-CN" altLang="en-US" dirty="0"/>
              <a:t>矩阵的定义和基本描述</a:t>
            </a:r>
            <a:endParaRPr lang="en-US" altLang="zh-CN" dirty="0"/>
          </a:p>
          <a:p>
            <a:pPr>
              <a:spcAft>
                <a:spcPts val="0"/>
              </a:spcAft>
            </a:pPr>
            <a:r>
              <a:rPr lang="zh-CN" altLang="en-US" dirty="0"/>
              <a:t>特殊形态的矩阵</a:t>
            </a:r>
          </a:p>
          <a:p>
            <a:pPr>
              <a:spcAft>
                <a:spcPts val="0"/>
              </a:spcAft>
            </a:pPr>
            <a:r>
              <a:rPr lang="zh-CN" altLang="en-US" dirty="0"/>
              <a:t>基于矩阵的向量</a:t>
            </a:r>
            <a:endParaRPr lang="en-US" altLang="zh-CN" dirty="0"/>
          </a:p>
          <a:p>
            <a:pPr>
              <a:spcAft>
                <a:spcPts val="0"/>
              </a:spcAft>
            </a:pPr>
            <a:r>
              <a:rPr lang="zh-CN" altLang="en-US" dirty="0"/>
              <a:t>矩阵的四则运算</a:t>
            </a:r>
            <a:endParaRPr lang="en-US" altLang="zh-CN" dirty="0"/>
          </a:p>
          <a:p>
            <a:pPr>
              <a:spcAft>
                <a:spcPts val="0"/>
              </a:spcAft>
            </a:pPr>
            <a:r>
              <a:rPr lang="zh-CN" altLang="en-US" dirty="0"/>
              <a:t>矩阵与向量乘法的新视角</a:t>
            </a:r>
            <a:endParaRPr lang="en-US" altLang="zh-CN" dirty="0"/>
          </a:p>
          <a:p>
            <a:pPr>
              <a:spcAft>
                <a:spcPts val="0"/>
              </a:spcAft>
            </a:pPr>
            <a:r>
              <a:rPr lang="zh-CN" altLang="en-US" dirty="0"/>
              <a:t>矩阵的应用案例</a:t>
            </a:r>
          </a:p>
        </p:txBody>
      </p:sp>
      <p:sp>
        <p:nvSpPr>
          <p:cNvPr id="5" name="标题 4">
            <a:extLst>
              <a:ext uri="{FF2B5EF4-FFF2-40B4-BE49-F238E27FC236}">
                <a16:creationId xmlns:a16="http://schemas.microsoft.com/office/drawing/2014/main" id="{81805348-B446-4A03-BFF6-277063B3C149}"/>
              </a:ext>
            </a:extLst>
          </p:cNvPr>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2047916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EBA2783-B716-43EE-BDF4-B1E4C00FAE1A}"/>
              </a:ext>
            </a:extLst>
          </p:cNvPr>
          <p:cNvSpPr>
            <a:spLocks noGrp="1"/>
          </p:cNvSpPr>
          <p:nvPr>
            <p:ph type="body" sz="quarter" idx="10"/>
          </p:nvPr>
        </p:nvSpPr>
        <p:spPr/>
        <p:txBody>
          <a:bodyPr/>
          <a:lstStyle/>
          <a:p>
            <a:r>
              <a:rPr lang="zh-CN" altLang="en-US" dirty="0"/>
              <a:t>矩阵加法的运算规律</a:t>
            </a:r>
          </a:p>
        </p:txBody>
      </p:sp>
      <p:sp>
        <p:nvSpPr>
          <p:cNvPr id="4" name="文本占位符 3">
            <a:extLst>
              <a:ext uri="{FF2B5EF4-FFF2-40B4-BE49-F238E27FC236}">
                <a16:creationId xmlns:a16="http://schemas.microsoft.com/office/drawing/2014/main" id="{E4D1F29C-7647-42A0-BE79-A05E1BB4C5B6}"/>
              </a:ext>
            </a:extLst>
          </p:cNvPr>
          <p:cNvSpPr>
            <a:spLocks noGrp="1"/>
          </p:cNvSpPr>
          <p:nvPr>
            <p:ph sz="quarter" idx="11"/>
          </p:nvPr>
        </p:nvSpPr>
        <p:spPr>
          <a:xfrm>
            <a:off x="0" y="1397097"/>
            <a:ext cx="9144000" cy="4565188"/>
          </a:xfrm>
        </p:spPr>
        <p:txBody>
          <a:bodyPr/>
          <a:lstStyle/>
          <a:p>
            <a:pPr>
              <a:lnSpc>
                <a:spcPct val="150000"/>
              </a:lnSpc>
            </a:pPr>
            <a:r>
              <a:rPr lang="zh-CN" altLang="en-US" dirty="0"/>
              <a:t>     矩阵加法满足下列运算规律（设</a:t>
            </a:r>
            <a:r>
              <a:rPr lang="en-US" altLang="zh-CN" dirty="0"/>
              <a:t>A, B, C</a:t>
            </a:r>
            <a:r>
              <a:rPr lang="zh-CN" altLang="en-US" dirty="0"/>
              <a:t>都是 </a:t>
            </a:r>
            <a:r>
              <a:rPr lang="en-US" altLang="zh-CN" dirty="0" err="1"/>
              <a:t>m×n</a:t>
            </a:r>
            <a:r>
              <a:rPr lang="en-US" altLang="zh-CN" dirty="0"/>
              <a:t> </a:t>
            </a:r>
            <a:r>
              <a:rPr lang="zh-CN" altLang="en-US" dirty="0"/>
              <a:t>的矩阵）：</a:t>
            </a:r>
          </a:p>
          <a:p>
            <a:pPr marL="457200" indent="-457200">
              <a:lnSpc>
                <a:spcPct val="150000"/>
              </a:lnSpc>
              <a:buFont typeface="+mj-lt"/>
              <a:buAutoNum type="arabicPeriod"/>
            </a:pPr>
            <a:r>
              <a:rPr lang="en-US" altLang="zh-CN" b="1" i="1" dirty="0"/>
              <a:t>A + B = B + A</a:t>
            </a:r>
          </a:p>
          <a:p>
            <a:pPr marL="457200" indent="-457200">
              <a:lnSpc>
                <a:spcPct val="150000"/>
              </a:lnSpc>
              <a:buFont typeface="+mj-lt"/>
              <a:buAutoNum type="arabicPeriod"/>
            </a:pPr>
            <a:r>
              <a:rPr lang="en-US" altLang="zh-CN" b="1" i="1" dirty="0"/>
              <a:t>(A + B) + C = A + (B + C)</a:t>
            </a:r>
          </a:p>
          <a:p>
            <a:pPr>
              <a:lnSpc>
                <a:spcPct val="150000"/>
              </a:lnSpc>
              <a:spcBef>
                <a:spcPts val="2400"/>
              </a:spcBef>
            </a:pPr>
            <a:r>
              <a:rPr lang="zh-CN" altLang="en-US" dirty="0"/>
              <a:t>      设矩阵 𝐴</a:t>
            </a:r>
            <a:r>
              <a:rPr lang="en-US" altLang="zh-CN" dirty="0"/>
              <a:t>=</a:t>
            </a:r>
            <a:r>
              <a:rPr lang="zh-CN" altLang="en-US" dirty="0"/>
              <a:t>𝑎</a:t>
            </a:r>
            <a:r>
              <a:rPr lang="zh-CN" altLang="en-US" baseline="-25000" dirty="0"/>
              <a:t>𝑖𝑗</a:t>
            </a:r>
            <a:r>
              <a:rPr lang="zh-CN" altLang="en-US" dirty="0"/>
              <a:t>，记 −𝐴</a:t>
            </a:r>
            <a:r>
              <a:rPr lang="en-US" altLang="zh-CN" dirty="0"/>
              <a:t>=−</a:t>
            </a:r>
            <a:r>
              <a:rPr lang="zh-CN" altLang="en-US" dirty="0"/>
              <a:t>𝑎</a:t>
            </a:r>
            <a:r>
              <a:rPr lang="zh-CN" altLang="en-US" baseline="-25000" dirty="0"/>
              <a:t>𝑖𝑗</a:t>
            </a:r>
            <a:r>
              <a:rPr lang="zh-CN" altLang="en-US" dirty="0"/>
              <a:t>，−𝐴 称为矩阵</a:t>
            </a:r>
            <a:r>
              <a:rPr lang="en-US" altLang="zh-CN" dirty="0"/>
              <a:t>A</a:t>
            </a:r>
            <a:r>
              <a:rPr lang="zh-CN" altLang="en-US" dirty="0"/>
              <a:t>的</a:t>
            </a:r>
            <a:r>
              <a:rPr lang="zh-CN" altLang="en-US" dirty="0">
                <a:solidFill>
                  <a:srgbClr val="0000FF"/>
                </a:solidFill>
              </a:rPr>
              <a:t>负矩阵</a:t>
            </a:r>
            <a:r>
              <a:rPr lang="zh-CN" altLang="en-US" dirty="0"/>
              <a:t>，显然有：</a:t>
            </a:r>
          </a:p>
          <a:p>
            <a:pPr algn="ctr">
              <a:lnSpc>
                <a:spcPct val="150000"/>
              </a:lnSpc>
              <a:spcBef>
                <a:spcPts val="1200"/>
              </a:spcBef>
            </a:pPr>
            <a:r>
              <a:rPr lang="en-US" altLang="zh-CN" b="1" i="1" dirty="0"/>
              <a:t>A + (-A) = O</a:t>
            </a:r>
            <a:endParaRPr lang="zh-CN" altLang="en-US" b="1" i="1" dirty="0"/>
          </a:p>
          <a:p>
            <a:pPr>
              <a:lnSpc>
                <a:spcPct val="150000"/>
              </a:lnSpc>
            </a:pPr>
            <a:endParaRPr lang="zh-CN" altLang="en-US" dirty="0"/>
          </a:p>
          <a:p>
            <a:pPr>
              <a:lnSpc>
                <a:spcPct val="150000"/>
              </a:lnSpc>
            </a:pPr>
            <a:r>
              <a:rPr lang="zh-CN" altLang="en-US" dirty="0"/>
              <a:t>      由此规定矩阵的</a:t>
            </a:r>
            <a:r>
              <a:rPr lang="zh-CN" altLang="en-US" dirty="0">
                <a:solidFill>
                  <a:srgbClr val="0000FF"/>
                </a:solidFill>
              </a:rPr>
              <a:t>减法</a:t>
            </a:r>
            <a:r>
              <a:rPr lang="zh-CN" altLang="en-US" dirty="0"/>
              <a:t>为：</a:t>
            </a:r>
            <a:r>
              <a:rPr lang="en-US" altLang="zh-CN" b="1" i="1" dirty="0"/>
              <a:t>A - B = A + (-B)</a:t>
            </a:r>
            <a:endParaRPr lang="zh-CN" altLang="en-US" b="1" i="1" dirty="0">
              <a:solidFill>
                <a:srgbClr val="FF0000"/>
              </a:solidFill>
            </a:endParaRPr>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spTree>
    <p:extLst>
      <p:ext uri="{BB962C8B-B14F-4D97-AF65-F5344CB8AC3E}">
        <p14:creationId xmlns:p14="http://schemas.microsoft.com/office/powerpoint/2010/main" val="15555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1000"/>
                                        <p:tgtEl>
                                          <p:spTgt spid="4">
                                            <p:txEl>
                                              <p:pRg st="3" end="3"/>
                                            </p:txEl>
                                          </p:spTgt>
                                        </p:tgtEl>
                                      </p:cBhvr>
                                    </p:animEffect>
                                    <p:anim calcmode="lin" valueType="num">
                                      <p:cBhvr>
                                        <p:cTn id="2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1000"/>
                                        <p:tgtEl>
                                          <p:spTgt spid="4">
                                            <p:txEl>
                                              <p:pRg st="4" end="4"/>
                                            </p:txEl>
                                          </p:spTgt>
                                        </p:tgtEl>
                                      </p:cBhvr>
                                    </p:animEffect>
                                    <p:anim calcmode="lin" valueType="num">
                                      <p:cBhvr>
                                        <p:cTn id="3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42" presetClass="entr" presetSubtype="0" fill="hold" nodeType="after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Effect transition="in" filter="fade">
                                      <p:cBhvr>
                                        <p:cTn id="38" dur="1000"/>
                                        <p:tgtEl>
                                          <p:spTgt spid="4">
                                            <p:txEl>
                                              <p:pRg st="6" end="6"/>
                                            </p:txEl>
                                          </p:spTgt>
                                        </p:tgtEl>
                                      </p:cBhvr>
                                    </p:animEffect>
                                    <p:anim calcmode="lin" valueType="num">
                                      <p:cBhvr>
                                        <p:cTn id="3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EBA2783-B716-43EE-BDF4-B1E4C00FAE1A}"/>
              </a:ext>
            </a:extLst>
          </p:cNvPr>
          <p:cNvSpPr>
            <a:spLocks noGrp="1"/>
          </p:cNvSpPr>
          <p:nvPr>
            <p:ph type="body" sz="quarter" idx="10"/>
          </p:nvPr>
        </p:nvSpPr>
        <p:spPr/>
        <p:txBody>
          <a:bodyPr/>
          <a:lstStyle/>
          <a:p>
            <a:r>
              <a:rPr lang="zh-CN" altLang="en-US" dirty="0"/>
              <a:t>矩阵的加法运算</a:t>
            </a:r>
            <a:r>
              <a:rPr lang="en-US" altLang="zh-CN" dirty="0"/>
              <a:t>(Python</a:t>
            </a:r>
            <a:r>
              <a:rPr lang="zh-CN" altLang="en-US" dirty="0"/>
              <a:t>代码</a:t>
            </a:r>
            <a:r>
              <a:rPr lang="en-US" altLang="zh-CN" dirty="0"/>
              <a:t>)</a:t>
            </a:r>
            <a:endParaRPr lang="zh-CN" altLang="en-US"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5" name="图片 4">
            <a:extLst>
              <a:ext uri="{FF2B5EF4-FFF2-40B4-BE49-F238E27FC236}">
                <a16:creationId xmlns:a16="http://schemas.microsoft.com/office/drawing/2014/main" id="{C08AAE51-4624-4F3D-84B7-B5106912B4F4}"/>
              </a:ext>
            </a:extLst>
          </p:cNvPr>
          <p:cNvPicPr>
            <a:picLocks noChangeAspect="1"/>
          </p:cNvPicPr>
          <p:nvPr/>
        </p:nvPicPr>
        <p:blipFill>
          <a:blip r:embed="rId2"/>
          <a:stretch>
            <a:fillRect/>
          </a:stretch>
        </p:blipFill>
        <p:spPr>
          <a:xfrm>
            <a:off x="152400" y="1593633"/>
            <a:ext cx="8609524" cy="1438095"/>
          </a:xfrm>
          <a:prstGeom prst="rect">
            <a:avLst/>
          </a:prstGeom>
        </p:spPr>
      </p:pic>
      <p:pic>
        <p:nvPicPr>
          <p:cNvPr id="6" name="图片 5">
            <a:extLst>
              <a:ext uri="{FF2B5EF4-FFF2-40B4-BE49-F238E27FC236}">
                <a16:creationId xmlns:a16="http://schemas.microsoft.com/office/drawing/2014/main" id="{1BEDAFB5-A52C-4D08-8C93-65CF4E8E1803}"/>
              </a:ext>
            </a:extLst>
          </p:cNvPr>
          <p:cNvPicPr>
            <a:picLocks noChangeAspect="1"/>
          </p:cNvPicPr>
          <p:nvPr/>
        </p:nvPicPr>
        <p:blipFill>
          <a:blip r:embed="rId3"/>
          <a:stretch>
            <a:fillRect/>
          </a:stretch>
        </p:blipFill>
        <p:spPr>
          <a:xfrm>
            <a:off x="914400" y="3228265"/>
            <a:ext cx="2039227" cy="3124201"/>
          </a:xfrm>
          <a:prstGeom prst="rect">
            <a:avLst/>
          </a:prstGeom>
        </p:spPr>
      </p:pic>
      <p:pic>
        <p:nvPicPr>
          <p:cNvPr id="7" name="图片 6">
            <a:extLst>
              <a:ext uri="{FF2B5EF4-FFF2-40B4-BE49-F238E27FC236}">
                <a16:creationId xmlns:a16="http://schemas.microsoft.com/office/drawing/2014/main" id="{975F0F35-E7EF-4472-97B0-11CE79066CA9}"/>
              </a:ext>
            </a:extLst>
          </p:cNvPr>
          <p:cNvPicPr>
            <a:picLocks noChangeAspect="1"/>
          </p:cNvPicPr>
          <p:nvPr/>
        </p:nvPicPr>
        <p:blipFill rotWithShape="1">
          <a:blip r:embed="rId4"/>
          <a:srcRect t="49304"/>
          <a:stretch/>
        </p:blipFill>
        <p:spPr>
          <a:xfrm>
            <a:off x="6193916" y="4006855"/>
            <a:ext cx="1900153" cy="1616732"/>
          </a:xfrm>
          <a:prstGeom prst="rect">
            <a:avLst/>
          </a:prstGeom>
        </p:spPr>
      </p:pic>
      <p:pic>
        <p:nvPicPr>
          <p:cNvPr id="8" name="图片 7">
            <a:extLst>
              <a:ext uri="{FF2B5EF4-FFF2-40B4-BE49-F238E27FC236}">
                <a16:creationId xmlns:a16="http://schemas.microsoft.com/office/drawing/2014/main" id="{BAB29AA4-DD44-4C55-BB02-2DDECB02564B}"/>
              </a:ext>
            </a:extLst>
          </p:cNvPr>
          <p:cNvPicPr>
            <a:picLocks noChangeAspect="1"/>
          </p:cNvPicPr>
          <p:nvPr/>
        </p:nvPicPr>
        <p:blipFill rotWithShape="1">
          <a:blip r:embed="rId4"/>
          <a:srcRect b="50863"/>
          <a:stretch/>
        </p:blipFill>
        <p:spPr>
          <a:xfrm>
            <a:off x="3621923" y="4006855"/>
            <a:ext cx="1900153" cy="1567019"/>
          </a:xfrm>
          <a:prstGeom prst="rect">
            <a:avLst/>
          </a:prstGeom>
        </p:spPr>
      </p:pic>
    </p:spTree>
    <p:extLst>
      <p:ext uri="{BB962C8B-B14F-4D97-AF65-F5344CB8AC3E}">
        <p14:creationId xmlns:p14="http://schemas.microsoft.com/office/powerpoint/2010/main" val="254098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1】</a:t>
            </a:r>
            <a:r>
              <a:rPr lang="zh-CN" altLang="en-US" dirty="0"/>
              <a:t>超市年度销售总额</a:t>
            </a:r>
          </a:p>
        </p:txBody>
      </p:sp>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1029476"/>
          </a:xfrm>
        </p:spPr>
        <p:txBody>
          <a:bodyPr/>
          <a:lstStyle/>
          <a:p>
            <a:pPr>
              <a:lnSpc>
                <a:spcPct val="100000"/>
              </a:lnSpc>
            </a:pPr>
            <a:r>
              <a:rPr lang="zh-CN" altLang="en-US" dirty="0"/>
              <a:t>       假设有四个超市，它们上半年和下半年的销售清单如下所示，试求这四个超市全年的销售清单。</a:t>
            </a:r>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6" name="图片 5">
            <a:extLst>
              <a:ext uri="{FF2B5EF4-FFF2-40B4-BE49-F238E27FC236}">
                <a16:creationId xmlns:a16="http://schemas.microsoft.com/office/drawing/2014/main" id="{2B550760-D18A-40F1-A1C4-7763C8DB8D5D}"/>
              </a:ext>
            </a:extLst>
          </p:cNvPr>
          <p:cNvPicPr>
            <a:picLocks noChangeAspect="1"/>
          </p:cNvPicPr>
          <p:nvPr/>
        </p:nvPicPr>
        <p:blipFill>
          <a:blip r:embed="rId2"/>
          <a:stretch>
            <a:fillRect/>
          </a:stretch>
        </p:blipFill>
        <p:spPr>
          <a:xfrm>
            <a:off x="4886826" y="3733800"/>
            <a:ext cx="4191000" cy="2817862"/>
          </a:xfrm>
          <a:prstGeom prst="rect">
            <a:avLst/>
          </a:prstGeom>
        </p:spPr>
      </p:pic>
      <p:pic>
        <p:nvPicPr>
          <p:cNvPr id="9" name="图片 8">
            <a:extLst>
              <a:ext uri="{FF2B5EF4-FFF2-40B4-BE49-F238E27FC236}">
                <a16:creationId xmlns:a16="http://schemas.microsoft.com/office/drawing/2014/main" id="{201DEB07-9D51-45E8-8E6F-67CEFE1C7595}"/>
              </a:ext>
            </a:extLst>
          </p:cNvPr>
          <p:cNvPicPr>
            <a:picLocks noChangeAspect="1"/>
          </p:cNvPicPr>
          <p:nvPr/>
        </p:nvPicPr>
        <p:blipFill>
          <a:blip r:embed="rId3"/>
          <a:stretch>
            <a:fillRect/>
          </a:stretch>
        </p:blipFill>
        <p:spPr>
          <a:xfrm>
            <a:off x="76200" y="2286000"/>
            <a:ext cx="5214505" cy="1843367"/>
          </a:xfrm>
          <a:prstGeom prst="rect">
            <a:avLst/>
          </a:prstGeom>
        </p:spPr>
      </p:pic>
      <p:sp>
        <p:nvSpPr>
          <p:cNvPr id="7" name="文本占位符 1">
            <a:extLst>
              <a:ext uri="{FF2B5EF4-FFF2-40B4-BE49-F238E27FC236}">
                <a16:creationId xmlns:a16="http://schemas.microsoft.com/office/drawing/2014/main" id="{B4CC7DDF-AD65-45AA-B387-7B5D77B3F923}"/>
              </a:ext>
            </a:extLst>
          </p:cNvPr>
          <p:cNvSpPr txBox="1">
            <a:spLocks/>
          </p:cNvSpPr>
          <p:nvPr/>
        </p:nvSpPr>
        <p:spPr>
          <a:xfrm>
            <a:off x="5181600" y="3124200"/>
            <a:ext cx="3276600" cy="660144"/>
          </a:xfrm>
          <a:prstGeom prst="rect">
            <a:avLst/>
          </a:prstGeom>
        </p:spPr>
        <p:txBody>
          <a:bodyPr wrap="square" lIns="144000" tIns="144000" rIns="144000" bIns="144000">
            <a:spAutoFit/>
          </a:bodyPr>
          <a:lstStyle>
            <a:lvl1pPr marL="0" algn="just">
              <a:lnSpc>
                <a:spcPct val="130000"/>
              </a:lnSpc>
              <a:defRPr sz="2400" b="0" i="0" baseline="0">
                <a:solidFill>
                  <a:schemeClr val="tx1"/>
                </a:solidFill>
                <a:latin typeface="微软雅黑"/>
                <a:ea typeface="微软雅黑" panose="020B0503020204020204" pitchFamily="34" charset="-122"/>
                <a:cs typeface="微软雅黑"/>
              </a:defRPr>
            </a:lvl1pPr>
            <a:lvl2pPr marL="457189">
              <a:defRPr>
                <a:latin typeface="+mn-lt"/>
                <a:ea typeface="+mn-ea"/>
                <a:cs typeface="+mn-cs"/>
              </a:defRPr>
            </a:lvl2pPr>
            <a:lvl3pPr marL="914377">
              <a:defRPr>
                <a:latin typeface="+mn-lt"/>
                <a:ea typeface="+mn-ea"/>
                <a:cs typeface="+mn-cs"/>
              </a:defRPr>
            </a:lvl3pPr>
            <a:lvl4pPr marL="1371566">
              <a:defRPr>
                <a:latin typeface="+mn-lt"/>
                <a:ea typeface="+mn-ea"/>
                <a:cs typeface="+mn-cs"/>
              </a:defRPr>
            </a:lvl4pPr>
            <a:lvl5pPr marL="1828754">
              <a:defRPr>
                <a:latin typeface="+mn-lt"/>
                <a:ea typeface="+mn-ea"/>
                <a:cs typeface="+mn-cs"/>
              </a:defRPr>
            </a:lvl5pPr>
            <a:lvl6pPr marL="2285943">
              <a:defRPr>
                <a:latin typeface="+mn-lt"/>
                <a:ea typeface="+mn-ea"/>
                <a:cs typeface="+mn-cs"/>
              </a:defRPr>
            </a:lvl6pPr>
            <a:lvl7pPr marL="2743131">
              <a:defRPr>
                <a:latin typeface="+mn-lt"/>
                <a:ea typeface="+mn-ea"/>
                <a:cs typeface="+mn-cs"/>
              </a:defRPr>
            </a:lvl7pPr>
            <a:lvl8pPr marL="3200320">
              <a:defRPr>
                <a:latin typeface="+mn-lt"/>
                <a:ea typeface="+mn-ea"/>
                <a:cs typeface="+mn-cs"/>
              </a:defRPr>
            </a:lvl8pPr>
            <a:lvl9pPr marL="3657509">
              <a:defRPr>
                <a:latin typeface="+mn-lt"/>
                <a:ea typeface="+mn-ea"/>
                <a:cs typeface="+mn-cs"/>
              </a:defRPr>
            </a:lvl9pPr>
          </a:lstStyle>
          <a:p>
            <a:pPr defTabSz="914400">
              <a:lnSpc>
                <a:spcPct val="100000"/>
              </a:lnSpc>
            </a:pPr>
            <a:r>
              <a:rPr lang="zh-CN" altLang="en-US" kern="0" dirty="0"/>
              <a:t>将表单写成矩阵形式：</a:t>
            </a:r>
          </a:p>
        </p:txBody>
      </p:sp>
    </p:spTree>
    <p:extLst>
      <p:ext uri="{BB962C8B-B14F-4D97-AF65-F5344CB8AC3E}">
        <p14:creationId xmlns:p14="http://schemas.microsoft.com/office/powerpoint/2010/main" val="107342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1】</a:t>
            </a:r>
            <a:r>
              <a:rPr lang="zh-CN" altLang="en-US" dirty="0"/>
              <a:t>超市年度销售总额</a:t>
            </a:r>
          </a:p>
        </p:txBody>
      </p:sp>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724136"/>
          </a:xfrm>
        </p:spPr>
        <p:txBody>
          <a:bodyPr/>
          <a:lstStyle/>
          <a:p>
            <a:r>
              <a:rPr lang="zh-CN" altLang="en-US" dirty="0"/>
              <a:t>下面给出</a:t>
            </a:r>
            <a:r>
              <a:rPr lang="en-US" altLang="zh-CN" dirty="0"/>
              <a:t>Python</a:t>
            </a:r>
            <a:r>
              <a:rPr lang="zh-CN" altLang="en-US" dirty="0"/>
              <a:t>代码的实现方法：</a:t>
            </a:r>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6" name="图片 5">
            <a:extLst>
              <a:ext uri="{FF2B5EF4-FFF2-40B4-BE49-F238E27FC236}">
                <a16:creationId xmlns:a16="http://schemas.microsoft.com/office/drawing/2014/main" id="{67CDADDC-8223-4A37-AF94-E63269C1674F}"/>
              </a:ext>
            </a:extLst>
          </p:cNvPr>
          <p:cNvPicPr>
            <a:picLocks noChangeAspect="1"/>
          </p:cNvPicPr>
          <p:nvPr/>
        </p:nvPicPr>
        <p:blipFill>
          <a:blip r:embed="rId2"/>
          <a:stretch>
            <a:fillRect/>
          </a:stretch>
        </p:blipFill>
        <p:spPr>
          <a:xfrm>
            <a:off x="267238" y="2038093"/>
            <a:ext cx="8609524" cy="3447619"/>
          </a:xfrm>
          <a:prstGeom prst="rect">
            <a:avLst/>
          </a:prstGeom>
        </p:spPr>
      </p:pic>
      <p:sp>
        <p:nvSpPr>
          <p:cNvPr id="7" name="矩形 6">
            <a:extLst>
              <a:ext uri="{FF2B5EF4-FFF2-40B4-BE49-F238E27FC236}">
                <a16:creationId xmlns:a16="http://schemas.microsoft.com/office/drawing/2014/main" id="{DEEEED06-B7F2-4628-92B2-E4EFB72ABEFF}"/>
              </a:ext>
            </a:extLst>
          </p:cNvPr>
          <p:cNvSpPr/>
          <p:nvPr/>
        </p:nvSpPr>
        <p:spPr>
          <a:xfrm>
            <a:off x="2761981" y="4736768"/>
            <a:ext cx="6248400" cy="169533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nSpc>
                <a:spcPct val="150000"/>
              </a:lnSpc>
            </a:pPr>
            <a:r>
              <a:rPr lang="zh-CN" altLang="en-US" dirty="0">
                <a:latin typeface="-apple-system"/>
              </a:rPr>
              <a:t>基于</a:t>
            </a:r>
            <a:r>
              <a:rPr lang="en-US" altLang="zh-CN" dirty="0" err="1">
                <a:latin typeface="-apple-system"/>
              </a:rPr>
              <a:t>numpy</a:t>
            </a:r>
            <a:r>
              <a:rPr lang="zh-CN" altLang="en-US" dirty="0">
                <a:latin typeface="-apple-system"/>
              </a:rPr>
              <a:t>的矩阵加法也是</a:t>
            </a:r>
            <a:r>
              <a:rPr lang="zh-CN" altLang="en-US" dirty="0">
                <a:solidFill>
                  <a:srgbClr val="0000FF"/>
                </a:solidFill>
                <a:latin typeface="-apple-system"/>
              </a:rPr>
              <a:t>按位相加</a:t>
            </a:r>
            <a:r>
              <a:rPr lang="zh-CN" altLang="en-US" dirty="0">
                <a:latin typeface="-apple-system"/>
              </a:rPr>
              <a:t>的规则，运算过程直观、简单。但需要注意的是</a:t>
            </a:r>
            <a:r>
              <a:rPr lang="en-US" altLang="zh-CN" dirty="0" err="1">
                <a:latin typeface="-apple-system"/>
              </a:rPr>
              <a:t>numpy</a:t>
            </a:r>
            <a:r>
              <a:rPr lang="zh-CN" altLang="en-US" dirty="0">
                <a:latin typeface="-apple-system"/>
              </a:rPr>
              <a:t>加法运算的两个元素也必须具有</a:t>
            </a:r>
            <a:r>
              <a:rPr lang="zh-CN" altLang="en-US" dirty="0">
                <a:solidFill>
                  <a:srgbClr val="FF0000"/>
                </a:solidFill>
                <a:latin typeface="-apple-system"/>
              </a:rPr>
              <a:t>相同的形态</a:t>
            </a:r>
            <a:r>
              <a:rPr lang="zh-CN" altLang="en-US" dirty="0">
                <a:latin typeface="-apple-system"/>
              </a:rPr>
              <a:t>。</a:t>
            </a:r>
            <a:endParaRPr lang="zh-CN" altLang="en-US" dirty="0"/>
          </a:p>
        </p:txBody>
      </p:sp>
    </p:spTree>
    <p:extLst>
      <p:ext uri="{BB962C8B-B14F-4D97-AF65-F5344CB8AC3E}">
        <p14:creationId xmlns:p14="http://schemas.microsoft.com/office/powerpoint/2010/main" val="172518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zh-CN" altLang="en-US" dirty="0"/>
              <a:t>矩阵的数量乘法运算</a:t>
            </a:r>
          </a:p>
        </p:txBody>
      </p:sp>
      <mc:AlternateContent xmlns:mc="http://schemas.openxmlformats.org/markup-compatibility/2006">
        <mc:Choice xmlns:a14="http://schemas.microsoft.com/office/drawing/2010/main" Requires="a14">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5251017"/>
              </a:xfrm>
            </p:spPr>
            <p:txBody>
              <a:bodyPr/>
              <a:lstStyle/>
              <a:p>
                <a:pPr algn="l"/>
                <a:r>
                  <a:rPr lang="zh-CN" altLang="en-US" b="1" dirty="0"/>
                  <a:t>定义</a:t>
                </a:r>
                <a:r>
                  <a:rPr lang="en-US" altLang="zh-CN" b="1" dirty="0"/>
                  <a:t>3 </a:t>
                </a:r>
                <a:r>
                  <a:rPr lang="zh-CN" altLang="en-US" dirty="0"/>
                  <a:t>数 𝜆 与矩阵</a:t>
                </a:r>
                <a:r>
                  <a:rPr lang="en-US" altLang="zh-CN" dirty="0"/>
                  <a:t>A</a:t>
                </a:r>
                <a:r>
                  <a:rPr lang="zh-CN" altLang="en-US" dirty="0"/>
                  <a:t>的乘积记作 𝜆𝐴 或 𝐴𝜆，规定为</a:t>
                </a:r>
                <a:r>
                  <a:rPr lang="zh-CN" altLang="en-US" b="1" dirty="0"/>
                  <a:t>：</a:t>
                </a:r>
                <a:r>
                  <a:rPr lang="zh-CN" altLang="en-US" dirty="0"/>
                  <a:t>𝜆𝐴</a:t>
                </a:r>
                <a:r>
                  <a:rPr lang="en-US" altLang="zh-CN" dirty="0"/>
                  <a:t>=</a:t>
                </a:r>
                <a:r>
                  <a:rPr lang="zh-CN" altLang="en-US" dirty="0"/>
                  <a:t>𝐴𝜆</a:t>
                </a:r>
                <a:r>
                  <a:rPr lang="en-US" altLang="zh-CN" dirty="0"/>
                  <a:t>=</a:t>
                </a:r>
                <a:r>
                  <a:rPr lang="zh-CN" altLang="en-US" dirty="0"/>
                  <a:t>𝜆</a:t>
                </a:r>
                <a14:m>
                  <m:oMath xmlns:m="http://schemas.openxmlformats.org/officeDocument/2006/math">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22</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i="1">
                                            <a:latin typeface="Cambria Math" panose="02040503050406030204" pitchFamily="18" charset="0"/>
                                          </a:rPr>
                                          <m:t>𝑛</m:t>
                                        </m:r>
                                      </m:sub>
                                    </m:sSub>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r>
                                          <a:rPr lang="en-US" altLang="zh-CN" i="1">
                                            <a:latin typeface="Cambria Math" panose="02040503050406030204" pitchFamily="18" charset="0"/>
                                          </a:rPr>
                                          <m:t>𝑛</m:t>
                                        </m:r>
                                      </m:sub>
                                    </m:sSub>
                                  </m:e>
                                </m:mr>
                              </m:m>
                            </m:e>
                          </m:mr>
                          <m:m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2</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𝑚𝑛</m:t>
                                        </m:r>
                                      </m:sub>
                                    </m:sSub>
                                  </m:e>
                                </m:mr>
                              </m:m>
                            </m:e>
                          </m:mr>
                        </m:m>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m>
                                <m:mPr>
                                  <m:mcs>
                                    <m:mc>
                                      <m:mcPr>
                                        <m:count m:val="2"/>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m:rPr>
                                            <m:nor/>
                                          </m:rPr>
                                          <a:rPr lang="zh-CN" altLang="en-US" dirty="0"/>
                                          <m:t>𝜆</m:t>
                                        </m:r>
                                        <m:r>
                                          <a:rPr lang="en-US" altLang="zh-CN" i="1">
                                            <a:latin typeface="Cambria Math" panose="02040503050406030204" pitchFamily="18" charset="0"/>
                                          </a:rPr>
                                          <m:t>𝑎</m:t>
                                        </m:r>
                                      </m:e>
                                      <m:sub>
                                        <m:r>
                                          <a:rPr lang="en-US" altLang="zh-CN" i="1">
                                            <a:latin typeface="Cambria Math" panose="02040503050406030204" pitchFamily="18" charset="0"/>
                                          </a:rPr>
                                          <m:t>11</m:t>
                                        </m:r>
                                      </m:sub>
                                    </m:sSub>
                                  </m:e>
                                  <m:e>
                                    <m:sSub>
                                      <m:sSubPr>
                                        <m:ctrlPr>
                                          <a:rPr lang="en-US" altLang="zh-CN" i="1">
                                            <a:latin typeface="Cambria Math" panose="02040503050406030204" pitchFamily="18" charset="0"/>
                                          </a:rPr>
                                        </m:ctrlPr>
                                      </m:sSubPr>
                                      <m:e>
                                        <m:r>
                                          <m:rPr>
                                            <m:nor/>
                                          </m:rPr>
                                          <a:rPr lang="zh-CN" altLang="en-US" dirty="0"/>
                                          <m:t>𝜆</m:t>
                                        </m:r>
                                        <m:r>
                                          <a:rPr lang="en-US" altLang="zh-CN" i="1">
                                            <a:latin typeface="Cambria Math" panose="02040503050406030204" pitchFamily="18" charset="0"/>
                                          </a:rPr>
                                          <m:t>𝑎</m:t>
                                        </m:r>
                                      </m:e>
                                      <m:sub>
                                        <m:r>
                                          <a:rPr lang="en-US" altLang="zh-CN" i="1">
                                            <a:latin typeface="Cambria Math" panose="02040503050406030204" pitchFamily="18" charset="0"/>
                                          </a:rPr>
                                          <m:t>12</m:t>
                                        </m:r>
                                      </m:sub>
                                    </m:sSub>
                                  </m:e>
                                </m:mr>
                                <m:mr>
                                  <m:e>
                                    <m:r>
                                      <m:rPr>
                                        <m:nor/>
                                      </m:rPr>
                                      <a:rPr lang="zh-CN" altLang="en-US" dirty="0"/>
                                      <m:t>𝜆</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m:rPr>
                                            <m:nor/>
                                          </m:rPr>
                                          <a:rPr lang="zh-CN" altLang="en-US" dirty="0"/>
                                          <m:t>𝜆</m:t>
                                        </m:r>
                                        <m:r>
                                          <a:rPr lang="en-US" altLang="zh-CN" i="1">
                                            <a:latin typeface="Cambria Math" panose="02040503050406030204" pitchFamily="18" charset="0"/>
                                          </a:rPr>
                                          <m:t>𝑎</m:t>
                                        </m:r>
                                      </m:e>
                                      <m:sub>
                                        <m:r>
                                          <a:rPr lang="en-US" altLang="zh-CN" i="1">
                                            <a:latin typeface="Cambria Math" panose="02040503050406030204" pitchFamily="18" charset="0"/>
                                          </a:rPr>
                                          <m:t>22</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m:rPr>
                                            <m:nor/>
                                          </m:rPr>
                                          <a:rPr lang="zh-CN" altLang="en-US" dirty="0"/>
                                          <m:t>𝜆</m:t>
                                        </m:r>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i="1">
                                            <a:latin typeface="Cambria Math" panose="02040503050406030204" pitchFamily="18" charset="0"/>
                                          </a:rPr>
                                          <m:t>𝑛</m:t>
                                        </m:r>
                                      </m:sub>
                                    </m:sSub>
                                  </m:e>
                                </m:mr>
                                <m:mr>
                                  <m:e>
                                    <m:r>
                                      <m:rPr>
                                        <m:brk m:alnAt="7"/>
                                      </m:rPr>
                                      <a:rPr lang="en-US" altLang="zh-CN" i="1">
                                        <a:latin typeface="Cambria Math" panose="02040503050406030204" pitchFamily="18" charset="0"/>
                                      </a:rPr>
                                      <m:t>…</m:t>
                                    </m:r>
                                  </m:e>
                                  <m:e>
                                    <m:r>
                                      <m:rPr>
                                        <m:nor/>
                                      </m:rPr>
                                      <a:rPr lang="zh-CN" altLang="en-US" dirty="0"/>
                                      <m:t>𝜆</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r>
                                          <a:rPr lang="en-US" altLang="zh-CN" i="1">
                                            <a:latin typeface="Cambria Math" panose="02040503050406030204" pitchFamily="18" charset="0"/>
                                          </a:rPr>
                                          <m:t>𝑛</m:t>
                                        </m:r>
                                      </m:sub>
                                    </m:sSub>
                                  </m:e>
                                </m:mr>
                              </m:m>
                            </m:e>
                          </m:mr>
                          <m:m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sSub>
                                      <m:sSubPr>
                                        <m:ctrlPr>
                                          <a:rPr lang="en-US" altLang="zh-CN" i="1">
                                            <a:latin typeface="Cambria Math" panose="02040503050406030204" pitchFamily="18" charset="0"/>
                                          </a:rPr>
                                        </m:ctrlPr>
                                      </m:sSubPr>
                                      <m:e>
                                        <m:r>
                                          <m:rPr>
                                            <m:nor/>
                                          </m:rPr>
                                          <a:rPr lang="zh-CN" altLang="en-US" dirty="0"/>
                                          <m:t>𝜆</m:t>
                                        </m:r>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1</m:t>
                                        </m:r>
                                      </m:sub>
                                    </m:sSub>
                                  </m:e>
                                  <m:e>
                                    <m:r>
                                      <m:rPr>
                                        <m:nor/>
                                      </m:rPr>
                                      <a:rPr lang="zh-CN" altLang="en-US" dirty="0"/>
                                      <m:t>𝜆</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𝑚</m:t>
                                        </m:r>
                                        <m:r>
                                          <a:rPr lang="en-US" altLang="zh-CN" i="1">
                                            <a:latin typeface="Cambria Math" panose="02040503050406030204" pitchFamily="18" charset="0"/>
                                          </a:rPr>
                                          <m:t>2</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m:rPr>
                                            <m:nor/>
                                          </m:rPr>
                                          <a:rPr lang="zh-CN" altLang="en-US" dirty="0"/>
                                          <m:t>𝜆</m:t>
                                        </m:r>
                                        <m:r>
                                          <a:rPr lang="en-US" altLang="zh-CN" i="1">
                                            <a:latin typeface="Cambria Math" panose="02040503050406030204" pitchFamily="18" charset="0"/>
                                          </a:rPr>
                                          <m:t>𝑎</m:t>
                                        </m:r>
                                      </m:e>
                                      <m:sub>
                                        <m:r>
                                          <a:rPr lang="en-US" altLang="zh-CN" i="1">
                                            <a:latin typeface="Cambria Math" panose="02040503050406030204" pitchFamily="18" charset="0"/>
                                          </a:rPr>
                                          <m:t>𝑚𝑛</m:t>
                                        </m:r>
                                      </m:sub>
                                    </m:sSub>
                                  </m:e>
                                </m:mr>
                              </m:m>
                            </m:e>
                          </m:mr>
                        </m:m>
                      </m:e>
                    </m:d>
                  </m:oMath>
                </a14:m>
                <a:endParaRPr lang="en-US" altLang="zh-CN" dirty="0"/>
              </a:p>
              <a:p>
                <a:endParaRPr lang="en-US" altLang="zh-CN" dirty="0"/>
              </a:p>
              <a:p>
                <a:pPr>
                  <a:lnSpc>
                    <a:spcPct val="150000"/>
                  </a:lnSpc>
                </a:pPr>
                <a:r>
                  <a:rPr lang="zh-CN" altLang="en-US" dirty="0"/>
                  <a:t>数乘矩阵满足下列运算规律（设 </a:t>
                </a:r>
                <a:r>
                  <a:rPr lang="en-US" altLang="zh-CN" b="1" i="1" dirty="0"/>
                  <a:t>A</a:t>
                </a:r>
                <a:r>
                  <a:rPr lang="en-US" altLang="zh-CN" dirty="0"/>
                  <a:t>,</a:t>
                </a:r>
                <a:r>
                  <a:rPr lang="en-US" altLang="zh-CN" b="1" i="1" dirty="0"/>
                  <a:t>B </a:t>
                </a:r>
                <a:r>
                  <a:rPr lang="zh-CN" altLang="en-US" dirty="0"/>
                  <a:t>为 </a:t>
                </a:r>
                <a:r>
                  <a:rPr lang="en-US" altLang="zh-CN" dirty="0" err="1"/>
                  <a:t>m×n</a:t>
                </a:r>
                <a:r>
                  <a:rPr lang="en-US" altLang="zh-CN" dirty="0"/>
                  <a:t> </a:t>
                </a:r>
                <a:r>
                  <a:rPr lang="zh-CN" altLang="en-US" dirty="0"/>
                  <a:t>矩阵，𝜆</a:t>
                </a:r>
                <a:r>
                  <a:rPr lang="en-US" altLang="zh-CN" dirty="0"/>
                  <a:t>, </a:t>
                </a:r>
                <a:r>
                  <a:rPr lang="zh-CN" altLang="en-US" dirty="0"/>
                  <a:t>𝜇为标量）：</a:t>
                </a:r>
              </a:p>
              <a:p>
                <a:pPr marL="342900" indent="-342900">
                  <a:lnSpc>
                    <a:spcPct val="150000"/>
                  </a:lnSpc>
                  <a:buFont typeface="Wingdings" panose="05000000000000000000" pitchFamily="2" charset="2"/>
                  <a:buChar char="l"/>
                </a:pPr>
                <a:r>
                  <a:rPr lang="en-US" altLang="zh-CN" dirty="0"/>
                  <a:t>(</a:t>
                </a:r>
                <a:r>
                  <a:rPr lang="zh-CN" altLang="en-US" dirty="0"/>
                  <a:t>𝜆𝜇</a:t>
                </a:r>
                <a:r>
                  <a:rPr lang="en-US" altLang="zh-CN" dirty="0"/>
                  <a:t>)</a:t>
                </a:r>
                <a:r>
                  <a:rPr lang="zh-CN" altLang="en-US" dirty="0"/>
                  <a:t>𝐴</a:t>
                </a:r>
                <a:r>
                  <a:rPr lang="en-US" altLang="zh-CN" dirty="0"/>
                  <a:t>=</a:t>
                </a:r>
                <a:r>
                  <a:rPr lang="zh-CN" altLang="en-US" dirty="0"/>
                  <a:t>𝜆</a:t>
                </a:r>
                <a:r>
                  <a:rPr lang="en-US" altLang="zh-CN" dirty="0"/>
                  <a:t>(</a:t>
                </a:r>
                <a:r>
                  <a:rPr lang="zh-CN" altLang="en-US" dirty="0"/>
                  <a:t>𝜇𝐴</a:t>
                </a:r>
                <a:r>
                  <a:rPr lang="en-US" altLang="zh-CN" dirty="0"/>
                  <a:t>) </a:t>
                </a:r>
              </a:p>
              <a:p>
                <a:pPr marL="342900" indent="-342900">
                  <a:lnSpc>
                    <a:spcPct val="150000"/>
                  </a:lnSpc>
                  <a:buFont typeface="Wingdings" panose="05000000000000000000" pitchFamily="2" charset="2"/>
                  <a:buChar char="l"/>
                </a:pPr>
                <a:r>
                  <a:rPr lang="en-US" altLang="zh-CN" dirty="0"/>
                  <a:t>(</a:t>
                </a:r>
                <a:r>
                  <a:rPr lang="zh-CN" altLang="en-US" dirty="0"/>
                  <a:t>𝜆</a:t>
                </a:r>
                <a:r>
                  <a:rPr lang="en-US" altLang="zh-CN" dirty="0"/>
                  <a:t>+</a:t>
                </a:r>
                <a:r>
                  <a:rPr lang="zh-CN" altLang="en-US" dirty="0"/>
                  <a:t>𝜇</a:t>
                </a:r>
                <a:r>
                  <a:rPr lang="en-US" altLang="zh-CN" dirty="0"/>
                  <a:t>)</a:t>
                </a:r>
                <a:r>
                  <a:rPr lang="zh-CN" altLang="en-US" dirty="0"/>
                  <a:t>𝐴  </a:t>
                </a:r>
                <a:r>
                  <a:rPr lang="en-US" altLang="zh-CN" dirty="0"/>
                  <a:t>=</a:t>
                </a:r>
                <a:r>
                  <a:rPr lang="zh-CN" altLang="en-US" dirty="0"/>
                  <a:t>𝜆</a:t>
                </a:r>
                <a:r>
                  <a:rPr lang="en-US" altLang="zh-CN" dirty="0"/>
                  <a:t>A +</a:t>
                </a:r>
                <a:r>
                  <a:rPr lang="zh-CN" altLang="en-US" dirty="0"/>
                  <a:t>𝜇</a:t>
                </a:r>
                <a:r>
                  <a:rPr lang="en-US" altLang="zh-CN" dirty="0"/>
                  <a:t>A</a:t>
                </a:r>
              </a:p>
              <a:p>
                <a:pPr marL="342900" indent="-342900">
                  <a:lnSpc>
                    <a:spcPct val="150000"/>
                  </a:lnSpc>
                  <a:buFont typeface="Wingdings" panose="05000000000000000000" pitchFamily="2" charset="2"/>
                  <a:buChar char="l"/>
                </a:pPr>
                <a:r>
                  <a:rPr lang="zh-CN" altLang="en-US" dirty="0"/>
                  <a:t>𝜆</a:t>
                </a:r>
                <a:r>
                  <a:rPr lang="en-US" altLang="zh-CN" dirty="0"/>
                  <a:t>(</a:t>
                </a:r>
                <a:r>
                  <a:rPr lang="zh-CN" altLang="en-US" dirty="0"/>
                  <a:t>𝐴</a:t>
                </a:r>
                <a:r>
                  <a:rPr lang="en-US" altLang="zh-CN" dirty="0"/>
                  <a:t>+</a:t>
                </a:r>
                <a:r>
                  <a:rPr lang="zh-CN" altLang="en-US" dirty="0"/>
                  <a:t>𝐵</a:t>
                </a:r>
                <a:r>
                  <a:rPr lang="en-US" altLang="zh-CN" dirty="0"/>
                  <a:t>)=</a:t>
                </a:r>
                <a:r>
                  <a:rPr lang="zh-CN" altLang="en-US" dirty="0"/>
                  <a:t>𝜆𝐴</a:t>
                </a:r>
                <a:r>
                  <a:rPr lang="en-US" altLang="zh-CN" dirty="0"/>
                  <a:t>+</a:t>
                </a:r>
                <a:r>
                  <a:rPr lang="zh-CN" altLang="en-US" dirty="0"/>
                  <a:t>𝜆𝐵</a:t>
                </a:r>
              </a:p>
            </p:txBody>
          </p:sp>
        </mc:Choice>
        <mc:Fallback>
          <p:sp>
            <p:nvSpPr>
              <p:cNvPr id="2" name="文本占位符 1">
                <a:extLst>
                  <a:ext uri="{FF2B5EF4-FFF2-40B4-BE49-F238E27FC236}">
                    <a16:creationId xmlns:a16="http://schemas.microsoft.com/office/drawing/2014/main" id="{9EBA2783-B716-43EE-BDF4-B1E4C00FAE1A}"/>
                  </a:ext>
                </a:extLst>
              </p:cNvPr>
              <p:cNvSpPr>
                <a:spLocks noGrp="1" noRot="1" noChangeAspect="1" noMove="1" noResize="1" noEditPoints="1" noAdjustHandles="1" noChangeArrowheads="1" noChangeShapeType="1" noTextEdit="1"/>
              </p:cNvSpPr>
              <p:nvPr>
                <p:ph sz="quarter" idx="11"/>
              </p:nvPr>
            </p:nvSpPr>
            <p:spPr>
              <a:xfrm>
                <a:off x="0" y="1397097"/>
                <a:ext cx="9144000" cy="5251017"/>
              </a:xfrm>
              <a:blipFill>
                <a:blip r:embed="rId2"/>
                <a:stretch>
                  <a:fillRect l="-467" r="-3800"/>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sp>
        <p:nvSpPr>
          <p:cNvPr id="6" name="矩形 5">
            <a:extLst>
              <a:ext uri="{FF2B5EF4-FFF2-40B4-BE49-F238E27FC236}">
                <a16:creationId xmlns:a16="http://schemas.microsoft.com/office/drawing/2014/main" id="{52642938-EC60-4998-941C-2B9E6DBE75BE}"/>
              </a:ext>
            </a:extLst>
          </p:cNvPr>
          <p:cNvSpPr/>
          <p:nvPr/>
        </p:nvSpPr>
        <p:spPr>
          <a:xfrm>
            <a:off x="4267200" y="5382678"/>
            <a:ext cx="4572000" cy="114133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lnSpc>
                <a:spcPct val="150000"/>
              </a:lnSpc>
            </a:pPr>
            <a:r>
              <a:rPr lang="zh-CN" altLang="en-US" dirty="0">
                <a:solidFill>
                  <a:schemeClr val="tx1"/>
                </a:solidFill>
              </a:rPr>
              <a:t>矩阵相加与数乘矩阵合起来，</a:t>
            </a:r>
            <a:endParaRPr lang="en-US" altLang="zh-CN" dirty="0">
              <a:solidFill>
                <a:schemeClr val="tx1"/>
              </a:solidFill>
            </a:endParaRPr>
          </a:p>
          <a:p>
            <a:pPr>
              <a:lnSpc>
                <a:spcPct val="150000"/>
              </a:lnSpc>
            </a:pPr>
            <a:r>
              <a:rPr lang="zh-CN" altLang="en-US" dirty="0">
                <a:solidFill>
                  <a:schemeClr val="tx1"/>
                </a:solidFill>
              </a:rPr>
              <a:t>统称为矩阵的</a:t>
            </a:r>
            <a:r>
              <a:rPr lang="zh-CN" altLang="en-US" b="1" dirty="0"/>
              <a:t>线性运算</a:t>
            </a:r>
            <a:r>
              <a:rPr lang="zh-CN" altLang="en-US" dirty="0"/>
              <a:t>。</a:t>
            </a:r>
          </a:p>
        </p:txBody>
      </p:sp>
    </p:spTree>
    <p:extLst>
      <p:ext uri="{BB962C8B-B14F-4D97-AF65-F5344CB8AC3E}">
        <p14:creationId xmlns:p14="http://schemas.microsoft.com/office/powerpoint/2010/main" val="278303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1000"/>
                                        <p:tgtEl>
                                          <p:spTgt spid="2">
                                            <p:txEl>
                                              <p:pRg st="3" end="3"/>
                                            </p:txEl>
                                          </p:spTgt>
                                        </p:tgtEl>
                                      </p:cBhvr>
                                    </p:animEffect>
                                    <p:anim calcmode="lin" valueType="num">
                                      <p:cBhvr>
                                        <p:cTn id="2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1000"/>
                                        <p:tgtEl>
                                          <p:spTgt spid="2">
                                            <p:txEl>
                                              <p:pRg st="4" end="4"/>
                                            </p:txEl>
                                          </p:spTgt>
                                        </p:tgtEl>
                                      </p:cBhvr>
                                    </p:animEffect>
                                    <p:anim calcmode="lin" valueType="num">
                                      <p:cBhvr>
                                        <p:cTn id="27"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2】</a:t>
            </a:r>
            <a:r>
              <a:rPr lang="zh-CN" altLang="en-US" dirty="0"/>
              <a:t>计算期末总成绩</a:t>
            </a:r>
          </a:p>
        </p:txBody>
      </p:sp>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1684399"/>
          </a:xfrm>
        </p:spPr>
        <p:txBody>
          <a:bodyPr/>
          <a:lstStyle/>
          <a:p>
            <a:pPr algn="l"/>
            <a:r>
              <a:rPr lang="zh-CN" altLang="en-US" dirty="0"/>
              <a:t>      甲、乙、丙三位同学在期末考试中，</a:t>
            </a:r>
            <a:r>
              <a:rPr lang="en-US" altLang="zh-CN" dirty="0"/>
              <a:t>4</a:t>
            </a:r>
            <a:r>
              <a:rPr lang="zh-CN" altLang="en-US" dirty="0"/>
              <a:t>门课程的成绩分别由矩阵</a:t>
            </a:r>
            <a:r>
              <a:rPr lang="en-US" altLang="zh-CN" dirty="0"/>
              <a:t>A</a:t>
            </a:r>
            <a:r>
              <a:rPr lang="zh-CN" altLang="en-US" dirty="0"/>
              <a:t>给出，而他们的平时成绩则由矩阵</a:t>
            </a:r>
            <a:r>
              <a:rPr lang="en-US" altLang="zh-CN" dirty="0"/>
              <a:t>B</a:t>
            </a:r>
            <a:r>
              <a:rPr lang="zh-CN" altLang="en-US" dirty="0"/>
              <a:t>给出，若期末考试成绩占总成绩的</a:t>
            </a:r>
            <a:r>
              <a:rPr lang="en-US" altLang="zh-CN" dirty="0"/>
              <a:t>90</a:t>
            </a:r>
            <a:r>
              <a:rPr lang="zh-CN" altLang="en-US" dirty="0"/>
              <a:t>％，而平时成绩占</a:t>
            </a:r>
            <a:r>
              <a:rPr lang="en-US" altLang="zh-CN" dirty="0"/>
              <a:t>10</a:t>
            </a:r>
            <a:r>
              <a:rPr lang="zh-CN" altLang="en-US" dirty="0"/>
              <a:t>％，请计算这三名同学的总成绩。</a:t>
            </a:r>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5" name="图片 4">
            <a:extLst>
              <a:ext uri="{FF2B5EF4-FFF2-40B4-BE49-F238E27FC236}">
                <a16:creationId xmlns:a16="http://schemas.microsoft.com/office/drawing/2014/main" id="{C19FF2E4-CE33-4BB3-AAC1-34EDAEE77340}"/>
              </a:ext>
            </a:extLst>
          </p:cNvPr>
          <p:cNvPicPr>
            <a:picLocks noChangeAspect="1"/>
          </p:cNvPicPr>
          <p:nvPr/>
        </p:nvPicPr>
        <p:blipFill>
          <a:blip r:embed="rId2"/>
          <a:stretch>
            <a:fillRect/>
          </a:stretch>
        </p:blipFill>
        <p:spPr>
          <a:xfrm>
            <a:off x="152400" y="2971800"/>
            <a:ext cx="7127254" cy="3501830"/>
          </a:xfrm>
          <a:prstGeom prst="rect">
            <a:avLst/>
          </a:prstGeom>
        </p:spPr>
      </p:pic>
    </p:spTree>
    <p:extLst>
      <p:ext uri="{BB962C8B-B14F-4D97-AF65-F5344CB8AC3E}">
        <p14:creationId xmlns:p14="http://schemas.microsoft.com/office/powerpoint/2010/main" val="202174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2】</a:t>
            </a:r>
            <a:r>
              <a:rPr lang="zh-CN" altLang="en-US" dirty="0"/>
              <a:t>计算期末总成绩</a:t>
            </a:r>
          </a:p>
        </p:txBody>
      </p:sp>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1684399"/>
          </a:xfrm>
        </p:spPr>
        <p:txBody>
          <a:bodyPr/>
          <a:lstStyle/>
          <a:p>
            <a:pPr algn="l"/>
            <a:r>
              <a:rPr lang="zh-CN" altLang="en-US" dirty="0"/>
              <a:t>      甲、乙、丙三位同学在期末考试中，</a:t>
            </a:r>
            <a:r>
              <a:rPr lang="en-US" altLang="zh-CN" dirty="0"/>
              <a:t>4</a:t>
            </a:r>
            <a:r>
              <a:rPr lang="zh-CN" altLang="en-US" dirty="0"/>
              <a:t>门课程的成绩分别由矩阵</a:t>
            </a:r>
            <a:r>
              <a:rPr lang="en-US" altLang="zh-CN" dirty="0"/>
              <a:t>A</a:t>
            </a:r>
            <a:r>
              <a:rPr lang="zh-CN" altLang="en-US" dirty="0"/>
              <a:t>给出，而他们的平时成绩则由矩阵</a:t>
            </a:r>
            <a:r>
              <a:rPr lang="en-US" altLang="zh-CN" dirty="0"/>
              <a:t>B</a:t>
            </a:r>
            <a:r>
              <a:rPr lang="zh-CN" altLang="en-US" dirty="0"/>
              <a:t>给出，若期末考试成绩占总成绩的</a:t>
            </a:r>
            <a:r>
              <a:rPr lang="en-US" altLang="zh-CN" dirty="0"/>
              <a:t>90</a:t>
            </a:r>
            <a:r>
              <a:rPr lang="zh-CN" altLang="en-US" dirty="0"/>
              <a:t>％，而平时成绩占</a:t>
            </a:r>
            <a:r>
              <a:rPr lang="en-US" altLang="zh-CN" dirty="0"/>
              <a:t>10</a:t>
            </a:r>
            <a:r>
              <a:rPr lang="zh-CN" altLang="en-US" dirty="0"/>
              <a:t>％，请计算这三名同学的总成绩。</a:t>
            </a:r>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6" name="图片 5">
            <a:extLst>
              <a:ext uri="{FF2B5EF4-FFF2-40B4-BE49-F238E27FC236}">
                <a16:creationId xmlns:a16="http://schemas.microsoft.com/office/drawing/2014/main" id="{98EC1F03-D934-4F3D-B343-2788573EFFEF}"/>
              </a:ext>
            </a:extLst>
          </p:cNvPr>
          <p:cNvPicPr>
            <a:picLocks noChangeAspect="1"/>
          </p:cNvPicPr>
          <p:nvPr/>
        </p:nvPicPr>
        <p:blipFill>
          <a:blip r:embed="rId2"/>
          <a:stretch>
            <a:fillRect/>
          </a:stretch>
        </p:blipFill>
        <p:spPr>
          <a:xfrm>
            <a:off x="152400" y="2895600"/>
            <a:ext cx="8410564" cy="3746727"/>
          </a:xfrm>
          <a:prstGeom prst="rect">
            <a:avLst/>
          </a:prstGeom>
        </p:spPr>
      </p:pic>
    </p:spTree>
    <p:extLst>
      <p:ext uri="{BB962C8B-B14F-4D97-AF65-F5344CB8AC3E}">
        <p14:creationId xmlns:p14="http://schemas.microsoft.com/office/powerpoint/2010/main" val="249950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zh-CN" altLang="en-US" dirty="0"/>
              <a:t>矩阵与矩阵的乘法</a:t>
            </a:r>
          </a:p>
        </p:txBody>
      </p:sp>
      <mc:AlternateContent xmlns:mc="http://schemas.openxmlformats.org/markup-compatibility/2006">
        <mc:Choice xmlns:a14="http://schemas.microsoft.com/office/drawing/2010/main" Requires="a14">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5150797"/>
              </a:xfrm>
            </p:spPr>
            <p:txBody>
              <a:bodyPr/>
              <a:lstStyle/>
              <a:p>
                <a:pPr algn="l"/>
                <a:r>
                  <a:rPr lang="zh-CN" altLang="en-US" b="1" dirty="0"/>
                  <a:t>定义</a:t>
                </a:r>
                <a:r>
                  <a:rPr lang="en-US" altLang="zh-CN" b="1" dirty="0"/>
                  <a:t>4 </a:t>
                </a:r>
                <a:r>
                  <a:rPr lang="zh-CN" altLang="en-US" dirty="0"/>
                  <a:t>设</a:t>
                </a:r>
                <a:r>
                  <a:rPr lang="zh-CN" altLang="en-US" b="1" dirty="0"/>
                  <a:t>𝐴</a:t>
                </a:r>
                <a:r>
                  <a:rPr lang="en-US" altLang="zh-CN" dirty="0"/>
                  <a:t>= (</a:t>
                </a:r>
                <a:r>
                  <a:rPr lang="zh-CN" altLang="en-US" dirty="0"/>
                  <a:t>𝑎</a:t>
                </a:r>
                <a:r>
                  <a:rPr lang="zh-CN" altLang="en-US" baseline="-25000" dirty="0"/>
                  <a:t>𝑖𝑗</a:t>
                </a:r>
                <a:r>
                  <a:rPr lang="en-US" altLang="zh-CN" dirty="0"/>
                  <a:t>)  </a:t>
                </a:r>
                <a:r>
                  <a:rPr lang="zh-CN" altLang="en-US" dirty="0"/>
                  <a:t>是一个</a:t>
                </a:r>
                <a:r>
                  <a:rPr lang="en-US" altLang="zh-CN" dirty="0" err="1"/>
                  <a:t>m×s</a:t>
                </a:r>
                <a:r>
                  <a:rPr lang="zh-CN" altLang="en-US" dirty="0"/>
                  <a:t>矩阵，</a:t>
                </a:r>
                <a:r>
                  <a:rPr lang="zh-CN" altLang="en-US" b="1" dirty="0"/>
                  <a:t>𝐵</a:t>
                </a:r>
                <a:r>
                  <a:rPr lang="en-US" altLang="zh-CN" dirty="0"/>
                  <a:t>= (</a:t>
                </a:r>
                <a:r>
                  <a:rPr lang="zh-CN" altLang="en-US" dirty="0"/>
                  <a:t>𝑏</a:t>
                </a:r>
                <a:r>
                  <a:rPr lang="zh-CN" altLang="en-US" baseline="-25000" dirty="0"/>
                  <a:t>𝑖𝑗</a:t>
                </a:r>
                <a:r>
                  <a:rPr lang="en-US" altLang="zh-CN" dirty="0"/>
                  <a:t>)  </a:t>
                </a:r>
                <a:r>
                  <a:rPr lang="zh-CN" altLang="en-US" dirty="0"/>
                  <a:t>是一个</a:t>
                </a:r>
                <a:r>
                  <a:rPr lang="en-US" altLang="zh-CN" dirty="0" err="1"/>
                  <a:t>s×n</a:t>
                </a:r>
                <a:r>
                  <a:rPr lang="zh-CN" altLang="en-US" dirty="0"/>
                  <a:t>矩阵，那么矩阵</a:t>
                </a:r>
                <a:r>
                  <a:rPr lang="en-US" altLang="zh-CN" dirty="0"/>
                  <a:t>A</a:t>
                </a:r>
                <a:r>
                  <a:rPr lang="zh-CN" altLang="en-US" dirty="0"/>
                  <a:t>与矩阵</a:t>
                </a:r>
                <a:r>
                  <a:rPr lang="en-US" altLang="zh-CN" dirty="0"/>
                  <a:t>B</a:t>
                </a:r>
                <a:r>
                  <a:rPr lang="zh-CN" altLang="en-US" dirty="0"/>
                  <a:t>的乘积是一个</a:t>
                </a:r>
                <a:r>
                  <a:rPr lang="en-US" altLang="zh-CN" dirty="0" err="1"/>
                  <a:t>m×n</a:t>
                </a:r>
                <a:r>
                  <a:rPr lang="zh-CN" altLang="en-US" dirty="0"/>
                  <a:t>矩阵</a:t>
                </a:r>
                <a:r>
                  <a:rPr lang="zh-CN" altLang="en-US" b="1" dirty="0"/>
                  <a:t>𝐶</a:t>
                </a:r>
                <a:r>
                  <a:rPr lang="en-US" altLang="zh-CN" dirty="0"/>
                  <a:t>= (</a:t>
                </a:r>
                <a:r>
                  <a:rPr lang="zh-CN" altLang="en-US" dirty="0"/>
                  <a:t>𝑐</a:t>
                </a:r>
                <a:r>
                  <a:rPr lang="zh-CN" altLang="en-US" baseline="-25000" dirty="0"/>
                  <a:t>𝑖𝑗</a:t>
                </a:r>
                <a:r>
                  <a:rPr lang="en-US" altLang="zh-CN" dirty="0"/>
                  <a:t>) </a:t>
                </a:r>
                <a:r>
                  <a:rPr lang="zh-CN" altLang="en-US" dirty="0"/>
                  <a:t>，其中  𝑐</a:t>
                </a:r>
                <a:r>
                  <a:rPr lang="zh-CN" altLang="en-US" baseline="-25000" dirty="0"/>
                  <a:t>𝑖𝑗</a:t>
                </a:r>
                <a:r>
                  <a:rPr lang="en-US" altLang="zh-CN" dirty="0"/>
                  <a:t>=</a:t>
                </a:r>
                <a:r>
                  <a:rPr lang="zh-CN" altLang="en-US" dirty="0"/>
                  <a:t>𝑎</a:t>
                </a:r>
                <a:r>
                  <a:rPr lang="zh-CN" altLang="en-US" baseline="-25000" dirty="0"/>
                  <a:t>𝑖</a:t>
                </a:r>
                <a:r>
                  <a:rPr lang="en-US" altLang="zh-CN" baseline="-25000" dirty="0"/>
                  <a:t>1</a:t>
                </a:r>
                <a:r>
                  <a:rPr lang="zh-CN" altLang="en-US" dirty="0"/>
                  <a:t>𝑏</a:t>
                </a:r>
                <a:r>
                  <a:rPr lang="en-US" altLang="zh-CN" baseline="-25000" dirty="0"/>
                  <a:t>1</a:t>
                </a:r>
                <a:r>
                  <a:rPr lang="zh-CN" altLang="en-US" baseline="-25000" dirty="0"/>
                  <a:t>𝑗</a:t>
                </a:r>
                <a:r>
                  <a:rPr lang="en-US" altLang="zh-CN" dirty="0"/>
                  <a:t>+</a:t>
                </a:r>
                <a:r>
                  <a:rPr lang="zh-CN" altLang="en-US" dirty="0"/>
                  <a:t>𝑎</a:t>
                </a:r>
                <a:r>
                  <a:rPr lang="zh-CN" altLang="en-US" baseline="-25000" dirty="0"/>
                  <a:t>𝑖</a:t>
                </a:r>
                <a:r>
                  <a:rPr lang="en-US" altLang="zh-CN" baseline="-25000" dirty="0"/>
                  <a:t>2</a:t>
                </a:r>
                <a:r>
                  <a:rPr lang="zh-CN" altLang="en-US" dirty="0"/>
                  <a:t>𝑏</a:t>
                </a:r>
                <a:r>
                  <a:rPr lang="en-US" altLang="zh-CN" baseline="-25000" dirty="0"/>
                  <a:t>2</a:t>
                </a:r>
                <a:r>
                  <a:rPr lang="zh-CN" altLang="en-US" baseline="-25000" dirty="0"/>
                  <a:t>𝑗</a:t>
                </a:r>
                <a:r>
                  <a:rPr lang="en-US" altLang="zh-CN" dirty="0"/>
                  <a:t>+...+</a:t>
                </a:r>
                <a:r>
                  <a:rPr lang="zh-CN" altLang="en-US" dirty="0"/>
                  <a:t>𝑎</a:t>
                </a:r>
                <a:r>
                  <a:rPr lang="zh-CN" altLang="en-US" baseline="-25000" dirty="0"/>
                  <a:t>𝑖𝑠</a:t>
                </a:r>
                <a:r>
                  <a:rPr lang="zh-CN" altLang="en-US" dirty="0"/>
                  <a:t>𝑏</a:t>
                </a:r>
                <a:r>
                  <a:rPr lang="zh-CN" altLang="en-US" baseline="-25000" dirty="0"/>
                  <a:t>𝑠𝑗</a:t>
                </a:r>
                <a:r>
                  <a:rPr lang="en-US" altLang="zh-CN" dirty="0"/>
                  <a:t>=</a:t>
                </a:r>
                <a14:m>
                  <m:oMath xmlns:m="http://schemas.openxmlformats.org/officeDocument/2006/math">
                    <m:nary>
                      <m:naryPr>
                        <m:chr m:val="∑"/>
                        <m:ctrlPr>
                          <a:rPr lang="en-US" altLang="zh-CN" i="1" smtClean="0">
                            <a:latin typeface="Cambria Math" panose="02040503050406030204" pitchFamily="18" charset="0"/>
                          </a:rPr>
                        </m:ctrlPr>
                      </m:naryPr>
                      <m:sub>
                        <m:r>
                          <m:rPr>
                            <m:nor/>
                          </m:rPr>
                          <a:rPr lang="zh-CN" altLang="en-US" dirty="0"/>
                          <m:t>𝑘</m:t>
                        </m:r>
                        <m:r>
                          <m:rPr>
                            <m:nor/>
                          </m:rPr>
                          <a:rPr lang="en-US" altLang="zh-CN" dirty="0"/>
                          <m:t>=1</m:t>
                        </m:r>
                      </m:sub>
                      <m:sup>
                        <m:r>
                          <m:rPr>
                            <m:nor/>
                          </m:rPr>
                          <a:rPr lang="zh-CN" altLang="en-US" dirty="0"/>
                          <m:t>𝑠</m:t>
                        </m:r>
                      </m:sup>
                      <m:e>
                        <m:r>
                          <m:rPr>
                            <m:nor/>
                          </m:rPr>
                          <a:rPr lang="zh-CN" altLang="en-US" dirty="0"/>
                          <m:t>𝑎</m:t>
                        </m:r>
                        <m:r>
                          <m:rPr>
                            <m:nor/>
                          </m:rPr>
                          <a:rPr lang="zh-CN" altLang="en-US" baseline="-25000" dirty="0"/>
                          <m:t>𝑖𝑘</m:t>
                        </m:r>
                        <m:r>
                          <m:rPr>
                            <m:nor/>
                          </m:rPr>
                          <a:rPr lang="zh-CN" altLang="en-US" dirty="0"/>
                          <m:t>𝑏</m:t>
                        </m:r>
                        <m:r>
                          <m:rPr>
                            <m:nor/>
                          </m:rPr>
                          <a:rPr lang="zh-CN" altLang="en-US" baseline="-25000" dirty="0"/>
                          <m:t>𝑘𝑗</m:t>
                        </m:r>
                      </m:e>
                    </m:nary>
                  </m:oMath>
                </a14:m>
                <a:r>
                  <a:rPr lang="en-US" altLang="zh-CN" dirty="0"/>
                  <a:t> (</a:t>
                </a:r>
                <a:r>
                  <a:rPr lang="zh-CN" altLang="en-US" dirty="0"/>
                  <a:t>𝑖</a:t>
                </a:r>
                <a:r>
                  <a:rPr lang="en-US" altLang="zh-CN" dirty="0"/>
                  <a:t>=1,2,...,</a:t>
                </a:r>
                <a:r>
                  <a:rPr lang="zh-CN" altLang="en-US" dirty="0"/>
                  <a:t>𝑚</a:t>
                </a:r>
                <a:r>
                  <a:rPr lang="en-US" altLang="zh-CN" dirty="0"/>
                  <a:t>;</a:t>
                </a:r>
                <a:r>
                  <a:rPr lang="zh-CN" altLang="en-US" dirty="0"/>
                  <a:t>𝑗</a:t>
                </a:r>
                <a:r>
                  <a:rPr lang="en-US" altLang="zh-CN" dirty="0"/>
                  <a:t>=1,2,...,</a:t>
                </a:r>
                <a:r>
                  <a:rPr lang="zh-CN" altLang="en-US" dirty="0"/>
                  <a:t>𝑛</a:t>
                </a:r>
                <a:r>
                  <a:rPr lang="en-US" altLang="zh-CN" dirty="0"/>
                  <a:t>)</a:t>
                </a:r>
                <a:r>
                  <a:rPr lang="zh-CN" altLang="en-US" dirty="0"/>
                  <a:t>， 并把此乘积记作  </a:t>
                </a:r>
                <a:r>
                  <a:rPr lang="zh-CN" altLang="en-US" b="1" dirty="0"/>
                  <a:t>𝐶</a:t>
                </a:r>
                <a:r>
                  <a:rPr lang="en-US" altLang="zh-CN" b="1" dirty="0"/>
                  <a:t>=</a:t>
                </a:r>
                <a:r>
                  <a:rPr lang="zh-CN" altLang="en-US" b="1" dirty="0"/>
                  <a:t>𝐴𝐵。</a:t>
                </a:r>
                <a:endParaRPr lang="en-US" altLang="zh-CN" b="1" dirty="0"/>
              </a:p>
              <a:p>
                <a:pPr algn="l"/>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C</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𝐴</m:t>
                      </m:r>
                      <m:r>
                        <a:rPr lang="en-US" altLang="zh-CN" i="1" dirty="0">
                          <a:latin typeface="Cambria Math" panose="02040503050406030204" pitchFamily="18" charset="0"/>
                        </a:rPr>
                        <m:t>×</m:t>
                      </m:r>
                      <m:r>
                        <m:rPr>
                          <m:sty m:val="p"/>
                        </m:rPr>
                        <a:rPr lang="en-US" altLang="zh-CN" i="1" dirty="0" smtClean="0">
                          <a:latin typeface="Cambria Math" panose="02040503050406030204" pitchFamily="18" charset="0"/>
                        </a:rPr>
                        <m:t>B</m:t>
                      </m:r>
                      <m:r>
                        <a:rPr lang="en-US" altLang="zh-CN" i="1" dirty="0">
                          <a:latin typeface="Cambria Math" panose="02040503050406030204" pitchFamily="18" charset="0"/>
                        </a:rPr>
                        <m:t>=</m:t>
                      </m:r>
                      <m:d>
                        <m:dPr>
                          <m:begChr m:val="["/>
                          <m:endChr m:val="]"/>
                          <m:ctrlPr>
                            <a:rPr lang="en-US" altLang="zh-CN" i="1" dirty="0" smtClean="0">
                              <a:latin typeface="Cambria Math" panose="02040503050406030204" pitchFamily="18" charset="0"/>
                            </a:rPr>
                          </m:ctrlPr>
                        </m:dPr>
                        <m:e>
                          <m:m>
                            <m:mPr>
                              <m:mcs>
                                <m:mc>
                                  <m:mcPr>
                                    <m:count m:val="2"/>
                                    <m:mcJc m:val="center"/>
                                  </m:mcPr>
                                </m:mc>
                              </m:mcs>
                              <m:ctrlPr>
                                <a:rPr lang="en-US" altLang="zh-CN" i="1" dirty="0" smtClean="0">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b="0" i="1" smtClean="0">
                                        <a:latin typeface="Cambria Math" panose="02040503050406030204" pitchFamily="18" charset="0"/>
                                      </a:rPr>
                                      <m:t>2</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22</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3</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32</m:t>
                                    </m:r>
                                  </m:sub>
                                </m:sSub>
                              </m:e>
                            </m:mr>
                          </m:m>
                        </m:e>
                      </m:d>
                      <m:d>
                        <m:dPr>
                          <m:begChr m:val="["/>
                          <m:endChr m:val="]"/>
                          <m:ctrlPr>
                            <a:rPr lang="en-US" altLang="zh-CN" i="1" dirty="0" smtClean="0">
                              <a:latin typeface="Cambria Math" panose="02040503050406030204" pitchFamily="18" charset="0"/>
                            </a:rPr>
                          </m:ctrlPr>
                        </m:dPr>
                        <m:e>
                          <m:m>
                            <m:mPr>
                              <m:mcs>
                                <m:mc>
                                  <m:mcPr>
                                    <m:count m:val="3"/>
                                    <m:mcJc m:val="center"/>
                                  </m:mcPr>
                                </m:mc>
                              </m:mcs>
                              <m:ctrlPr>
                                <a:rPr lang="en-US" altLang="zh-CN" i="1" dirty="0" smtClean="0">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a:latin typeface="Cambria Math" panose="02040503050406030204" pitchFamily="18" charset="0"/>
                                      </a:rPr>
                                      <m:t>11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r>
                                      <a:rPr lang="en-US" altLang="zh-CN" b="0" i="1" smtClean="0">
                                        <a:latin typeface="Cambria Math" panose="02040503050406030204" pitchFamily="18" charset="0"/>
                                      </a:rPr>
                                      <m:t>2</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r>
                                      <a:rPr lang="en-US" altLang="zh-CN" b="0" i="1" smtClean="0">
                                        <a:latin typeface="Cambria Math" panose="02040503050406030204" pitchFamily="18" charset="0"/>
                                      </a:rPr>
                                      <m:t>3</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2</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22</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23</m:t>
                                    </m:r>
                                  </m:sub>
                                </m:sSub>
                              </m:e>
                            </m:mr>
                          </m:m>
                        </m:e>
                      </m:d>
                      <m:r>
                        <a:rPr lang="en-US" altLang="zh-CN" b="0" i="1" dirty="0" smtClean="0">
                          <a:latin typeface="Cambria Math" panose="02040503050406030204" pitchFamily="18" charset="0"/>
                        </a:rPr>
                        <m:t>=</m:t>
                      </m:r>
                      <m:d>
                        <m:dPr>
                          <m:begChr m:val="["/>
                          <m:endChr m:val="]"/>
                          <m:ctrlPr>
                            <a:rPr lang="en-US" altLang="zh-CN" b="0" i="1" dirty="0" smtClean="0">
                              <a:latin typeface="Cambria Math" panose="02040503050406030204" pitchFamily="18" charset="0"/>
                            </a:rPr>
                          </m:ctrlPr>
                        </m:dPr>
                        <m:e>
                          <m:m>
                            <m:mPr>
                              <m:mcs>
                                <m:mc>
                                  <m:mcPr>
                                    <m:count m:val="3"/>
                                    <m:mcJc m:val="center"/>
                                  </m:mcPr>
                                </m:mc>
                              </m:mcs>
                              <m:ctrlPr>
                                <a:rPr lang="en-US" altLang="zh-CN" b="0" i="1" dirty="0" smtClean="0">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r>
                                      <a:rPr lang="en-US" altLang="zh-CN" i="1">
                                        <a:latin typeface="Cambria Math" panose="02040503050406030204" pitchFamily="18" charset="0"/>
                                      </a:rPr>
                                      <m:t>2</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21</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21</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21</m:t>
                                    </m:r>
                                  </m:sub>
                                </m:sSub>
                              </m:e>
                            </m:mr>
                          </m:m>
                        </m:e>
                      </m:d>
                    </m:oMath>
                  </m:oMathPara>
                </a14:m>
                <a:endParaRPr lang="en-US" altLang="zh-CN" dirty="0"/>
              </a:p>
            </p:txBody>
          </p:sp>
        </mc:Choice>
        <mc:Fallback>
          <p:sp>
            <p:nvSpPr>
              <p:cNvPr id="2" name="文本占位符 1">
                <a:extLst>
                  <a:ext uri="{FF2B5EF4-FFF2-40B4-BE49-F238E27FC236}">
                    <a16:creationId xmlns:a16="http://schemas.microsoft.com/office/drawing/2014/main" id="{9EBA2783-B716-43EE-BDF4-B1E4C00FAE1A}"/>
                  </a:ext>
                </a:extLst>
              </p:cNvPr>
              <p:cNvSpPr>
                <a:spLocks noGrp="1" noRot="1" noChangeAspect="1" noMove="1" noResize="1" noEditPoints="1" noAdjustHandles="1" noChangeArrowheads="1" noChangeShapeType="1" noTextEdit="1"/>
              </p:cNvSpPr>
              <p:nvPr>
                <p:ph sz="quarter" idx="11"/>
              </p:nvPr>
            </p:nvSpPr>
            <p:spPr>
              <a:xfrm>
                <a:off x="0" y="1397097"/>
                <a:ext cx="9144000" cy="5150797"/>
              </a:xfrm>
              <a:blipFill>
                <a:blip r:embed="rId2"/>
                <a:stretch>
                  <a:fillRect l="-46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spTree>
    <p:extLst>
      <p:ext uri="{BB962C8B-B14F-4D97-AF65-F5344CB8AC3E}">
        <p14:creationId xmlns:p14="http://schemas.microsoft.com/office/powerpoint/2010/main" val="420635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zh-CN" altLang="en-US" dirty="0"/>
              <a:t>矩阵乘法的要点</a:t>
            </a:r>
          </a:p>
        </p:txBody>
      </p:sp>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2995527"/>
          </a:xfrm>
        </p:spPr>
        <p:txBody>
          <a:bodyPr/>
          <a:lstStyle/>
          <a:p>
            <a:pPr algn="l">
              <a:lnSpc>
                <a:spcPct val="150000"/>
              </a:lnSpc>
            </a:pPr>
            <a:r>
              <a:rPr lang="zh-CN" altLang="en-US" dirty="0"/>
              <a:t>       通过观察上面的计算公式，可以总结出矩阵乘法 </a:t>
            </a:r>
            <a:r>
              <a:rPr lang="en-US" altLang="zh-CN" dirty="0"/>
              <a:t>C=AB </a:t>
            </a:r>
            <a:r>
              <a:rPr lang="zh-CN" altLang="en-US" dirty="0"/>
              <a:t>的三个要点：</a:t>
            </a:r>
          </a:p>
          <a:p>
            <a:pPr marL="342900" indent="-342900" algn="l">
              <a:lnSpc>
                <a:spcPct val="150000"/>
              </a:lnSpc>
              <a:buFont typeface="Wingdings" panose="05000000000000000000" pitchFamily="2" charset="2"/>
              <a:buChar char="l"/>
            </a:pPr>
            <a:r>
              <a:rPr lang="en-US" altLang="zh-CN" b="1" dirty="0"/>
              <a:t>AB</a:t>
            </a:r>
            <a:r>
              <a:rPr lang="zh-CN" altLang="en-US" b="1" dirty="0"/>
              <a:t>可乘的条件</a:t>
            </a:r>
            <a:r>
              <a:rPr lang="zh-CN" altLang="en-US" dirty="0"/>
              <a:t>：</a:t>
            </a:r>
            <a:r>
              <a:rPr lang="en-US" altLang="zh-CN" dirty="0"/>
              <a:t>A</a:t>
            </a:r>
            <a:r>
              <a:rPr lang="zh-CN" altLang="en-US" dirty="0"/>
              <a:t>的列数 </a:t>
            </a:r>
            <a:r>
              <a:rPr lang="en-US" altLang="zh-CN" dirty="0"/>
              <a:t>= B</a:t>
            </a:r>
            <a:r>
              <a:rPr lang="zh-CN" altLang="en-US" dirty="0"/>
              <a:t>的行数</a:t>
            </a:r>
          </a:p>
          <a:p>
            <a:pPr marL="342900" indent="-342900" algn="l">
              <a:lnSpc>
                <a:spcPct val="150000"/>
              </a:lnSpc>
              <a:buFont typeface="Wingdings" panose="05000000000000000000" pitchFamily="2" charset="2"/>
              <a:buChar char="l"/>
            </a:pPr>
            <a:r>
              <a:rPr lang="en-US" altLang="zh-CN" b="1" dirty="0"/>
              <a:t>AB</a:t>
            </a:r>
            <a:r>
              <a:rPr lang="zh-CN" altLang="en-US" b="1" dirty="0"/>
              <a:t>乘积</a:t>
            </a:r>
            <a:r>
              <a:rPr lang="en-US" altLang="zh-CN" b="1" dirty="0"/>
              <a:t>C</a:t>
            </a:r>
            <a:r>
              <a:rPr lang="zh-CN" altLang="en-US" b="1" dirty="0"/>
              <a:t>的形状</a:t>
            </a:r>
            <a:r>
              <a:rPr lang="zh-CN" altLang="en-US" dirty="0"/>
              <a:t>：</a:t>
            </a:r>
            <a:r>
              <a:rPr lang="en-US" altLang="zh-CN" dirty="0"/>
              <a:t>A</a:t>
            </a:r>
            <a:r>
              <a:rPr lang="zh-CN" altLang="en-US" dirty="0"/>
              <a:t>的行 </a:t>
            </a:r>
            <a:r>
              <a:rPr lang="en-US" altLang="zh-CN" dirty="0"/>
              <a:t>× B</a:t>
            </a:r>
            <a:r>
              <a:rPr lang="zh-CN" altLang="en-US" dirty="0"/>
              <a:t>的列</a:t>
            </a:r>
          </a:p>
          <a:p>
            <a:pPr marL="342900" indent="-342900" algn="l">
              <a:lnSpc>
                <a:spcPct val="150000"/>
              </a:lnSpc>
              <a:buFont typeface="Wingdings" panose="05000000000000000000" pitchFamily="2" charset="2"/>
              <a:buChar char="l"/>
            </a:pPr>
            <a:r>
              <a:rPr lang="en-US" altLang="zh-CN" b="1" dirty="0"/>
              <a:t>AB</a:t>
            </a:r>
            <a:r>
              <a:rPr lang="zh-CN" altLang="en-US" b="1" dirty="0"/>
              <a:t>乘积</a:t>
            </a:r>
            <a:r>
              <a:rPr lang="en-US" altLang="zh-CN" b="1" dirty="0"/>
              <a:t>C</a:t>
            </a:r>
            <a:r>
              <a:rPr lang="zh-CN" altLang="en-US" b="1" dirty="0"/>
              <a:t>的元素构成</a:t>
            </a:r>
            <a:r>
              <a:rPr lang="zh-CN" altLang="en-US" dirty="0"/>
              <a:t>：</a:t>
            </a:r>
            <a:r>
              <a:rPr lang="en-US" altLang="zh-CN" dirty="0"/>
              <a:t>A</a:t>
            </a:r>
            <a:r>
              <a:rPr lang="zh-CN" altLang="en-US" dirty="0"/>
              <a:t>的行与</a:t>
            </a:r>
            <a:r>
              <a:rPr lang="en-US" altLang="zh-CN" dirty="0"/>
              <a:t>B</a:t>
            </a:r>
            <a:r>
              <a:rPr lang="zh-CN" altLang="en-US" dirty="0"/>
              <a:t>的列的内积</a:t>
            </a:r>
            <a:endParaRPr lang="en-US"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spTree>
    <p:extLst>
      <p:ext uri="{BB962C8B-B14F-4D97-AF65-F5344CB8AC3E}">
        <p14:creationId xmlns:p14="http://schemas.microsoft.com/office/powerpoint/2010/main" val="373650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1000"/>
                                        <p:tgtEl>
                                          <p:spTgt spid="2">
                                            <p:txEl>
                                              <p:pRg st="3" end="3"/>
                                            </p:txEl>
                                          </p:spTgt>
                                        </p:tgtEl>
                                      </p:cBhvr>
                                    </p:animEffect>
                                    <p:anim calcmode="lin" valueType="num">
                                      <p:cBhvr>
                                        <p:cTn id="2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3】</a:t>
            </a:r>
            <a:r>
              <a:rPr lang="zh-CN" altLang="en-US" dirty="0"/>
              <a:t>矩阵乘法</a:t>
            </a:r>
          </a:p>
        </p:txBody>
      </p:sp>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2995527"/>
          </a:xfrm>
        </p:spPr>
        <p:txBody>
          <a:bodyPr/>
          <a:lstStyle/>
          <a:p>
            <a:pPr algn="l">
              <a:lnSpc>
                <a:spcPct val="150000"/>
              </a:lnSpc>
            </a:pPr>
            <a:endParaRPr lang="en-US" altLang="zh-CN" dirty="0"/>
          </a:p>
          <a:p>
            <a:pPr algn="l">
              <a:lnSpc>
                <a:spcPct val="150000"/>
              </a:lnSpc>
            </a:pPr>
            <a:endParaRPr lang="en-US" altLang="zh-CN" dirty="0"/>
          </a:p>
          <a:p>
            <a:pPr algn="l">
              <a:lnSpc>
                <a:spcPct val="150000"/>
              </a:lnSpc>
            </a:pPr>
            <a:endParaRPr lang="en-US" altLang="zh-CN" dirty="0"/>
          </a:p>
          <a:p>
            <a:pPr algn="l">
              <a:lnSpc>
                <a:spcPct val="150000"/>
              </a:lnSpc>
            </a:pPr>
            <a:r>
              <a:rPr lang="zh-CN" altLang="en-US" dirty="0"/>
              <a:t>解：因为</a:t>
            </a:r>
            <a:r>
              <a:rPr lang="en-US" altLang="zh-CN" dirty="0"/>
              <a:t>A</a:t>
            </a:r>
            <a:r>
              <a:rPr lang="zh-CN" altLang="en-US" dirty="0"/>
              <a:t>是</a:t>
            </a:r>
            <a:r>
              <a:rPr lang="en-US" altLang="zh-CN" dirty="0"/>
              <a:t>3×2</a:t>
            </a:r>
            <a:r>
              <a:rPr lang="zh-CN" altLang="en-US" dirty="0"/>
              <a:t>矩阵，</a:t>
            </a:r>
            <a:r>
              <a:rPr lang="en-US" altLang="zh-CN" dirty="0"/>
              <a:t>B</a:t>
            </a:r>
            <a:r>
              <a:rPr lang="zh-CN" altLang="en-US" dirty="0"/>
              <a:t>是</a:t>
            </a:r>
            <a:r>
              <a:rPr lang="en-US" altLang="zh-CN" dirty="0"/>
              <a:t>2×3</a:t>
            </a:r>
            <a:r>
              <a:rPr lang="zh-CN" altLang="en-US" dirty="0"/>
              <a:t>矩阵，</a:t>
            </a:r>
            <a:r>
              <a:rPr lang="en-US" altLang="zh-CN" dirty="0"/>
              <a:t>A</a:t>
            </a:r>
            <a:r>
              <a:rPr lang="zh-CN" altLang="en-US" dirty="0"/>
              <a:t>的列数等于</a:t>
            </a:r>
            <a:r>
              <a:rPr lang="en-US" altLang="zh-CN" dirty="0"/>
              <a:t>B</a:t>
            </a:r>
            <a:r>
              <a:rPr lang="zh-CN" altLang="en-US" dirty="0"/>
              <a:t>的行数，所以矩阵</a:t>
            </a:r>
            <a:r>
              <a:rPr lang="en-US" altLang="zh-CN" dirty="0"/>
              <a:t>A</a:t>
            </a:r>
            <a:r>
              <a:rPr lang="zh-CN" altLang="en-US" dirty="0"/>
              <a:t>与</a:t>
            </a:r>
            <a:r>
              <a:rPr lang="en-US" altLang="zh-CN" dirty="0"/>
              <a:t>B</a:t>
            </a:r>
            <a:r>
              <a:rPr lang="zh-CN" altLang="en-US" dirty="0"/>
              <a:t>可以相乘，其乘积</a:t>
            </a:r>
            <a:r>
              <a:rPr lang="en-US" altLang="zh-CN" dirty="0"/>
              <a:t>AB=C</a:t>
            </a:r>
            <a:r>
              <a:rPr lang="zh-CN" altLang="en-US" dirty="0"/>
              <a:t>是一个</a:t>
            </a:r>
            <a:r>
              <a:rPr lang="en-US" altLang="zh-CN" dirty="0"/>
              <a:t>2×2</a:t>
            </a:r>
            <a:r>
              <a:rPr lang="zh-CN" altLang="en-US" dirty="0"/>
              <a:t>矩阵。按定理可得：</a:t>
            </a:r>
            <a:endParaRPr lang="en-US"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6" name="图片 5">
            <a:extLst>
              <a:ext uri="{FF2B5EF4-FFF2-40B4-BE49-F238E27FC236}">
                <a16:creationId xmlns:a16="http://schemas.microsoft.com/office/drawing/2014/main" id="{A9B635D1-6878-4DBD-93DF-52689DC6D56D}"/>
              </a:ext>
            </a:extLst>
          </p:cNvPr>
          <p:cNvPicPr>
            <a:picLocks noChangeAspect="1"/>
          </p:cNvPicPr>
          <p:nvPr/>
        </p:nvPicPr>
        <p:blipFill>
          <a:blip r:embed="rId2"/>
          <a:stretch>
            <a:fillRect/>
          </a:stretch>
        </p:blipFill>
        <p:spPr>
          <a:xfrm>
            <a:off x="7088" y="1586545"/>
            <a:ext cx="7137580" cy="1600200"/>
          </a:xfrm>
          <a:prstGeom prst="rect">
            <a:avLst/>
          </a:prstGeom>
        </p:spPr>
      </p:pic>
      <p:pic>
        <p:nvPicPr>
          <p:cNvPr id="7" name="图片 6">
            <a:extLst>
              <a:ext uri="{FF2B5EF4-FFF2-40B4-BE49-F238E27FC236}">
                <a16:creationId xmlns:a16="http://schemas.microsoft.com/office/drawing/2014/main" id="{3120255C-C598-4F8F-A095-4C2B0874FEE2}"/>
              </a:ext>
            </a:extLst>
          </p:cNvPr>
          <p:cNvPicPr>
            <a:picLocks noChangeAspect="1"/>
          </p:cNvPicPr>
          <p:nvPr/>
        </p:nvPicPr>
        <p:blipFill rotWithShape="1">
          <a:blip r:embed="rId3"/>
          <a:srcRect t="-1700"/>
          <a:stretch/>
        </p:blipFill>
        <p:spPr>
          <a:xfrm>
            <a:off x="0" y="4267200"/>
            <a:ext cx="9144000" cy="2348156"/>
          </a:xfrm>
          <a:prstGeom prst="rect">
            <a:avLst/>
          </a:prstGeom>
        </p:spPr>
      </p:pic>
    </p:spTree>
    <p:extLst>
      <p:ext uri="{BB962C8B-B14F-4D97-AF65-F5344CB8AC3E}">
        <p14:creationId xmlns:p14="http://schemas.microsoft.com/office/powerpoint/2010/main" val="4065326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a:xfrm>
            <a:off x="0" y="2937379"/>
            <a:ext cx="9144000" cy="553998"/>
          </a:xfrm>
        </p:spPr>
        <p:txBody>
          <a:bodyPr/>
          <a:lstStyle/>
          <a:p>
            <a:r>
              <a:rPr lang="zh-CN" altLang="en-US" dirty="0"/>
              <a:t>矩阵的定义和基本描述</a:t>
            </a:r>
          </a:p>
        </p:txBody>
      </p:sp>
    </p:spTree>
    <p:extLst>
      <p:ext uri="{BB962C8B-B14F-4D97-AF65-F5344CB8AC3E}">
        <p14:creationId xmlns:p14="http://schemas.microsoft.com/office/powerpoint/2010/main" val="226684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3】</a:t>
            </a:r>
            <a:r>
              <a:rPr lang="zh-CN" altLang="en-US" dirty="0"/>
              <a:t>矩阵乘法</a:t>
            </a:r>
          </a:p>
        </p:txBody>
      </p:sp>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4657521"/>
          </a:xfrm>
        </p:spPr>
        <p:txBody>
          <a:bodyPr/>
          <a:lstStyle/>
          <a:p>
            <a:pPr algn="l">
              <a:lnSpc>
                <a:spcPct val="150000"/>
              </a:lnSpc>
            </a:pPr>
            <a:r>
              <a:rPr lang="zh-CN" altLang="en-US" dirty="0"/>
              <a:t>       下面给出该乘积的</a:t>
            </a:r>
            <a:r>
              <a:rPr lang="en-US" altLang="zh-CN" dirty="0"/>
              <a:t>Python</a:t>
            </a:r>
            <a:r>
              <a:rPr lang="zh-CN" altLang="en-US" dirty="0"/>
              <a:t>代码。注意我们使用</a:t>
            </a:r>
            <a:r>
              <a:rPr lang="en-US" altLang="zh-CN" dirty="0">
                <a:solidFill>
                  <a:srgbClr val="0000FF"/>
                </a:solidFill>
              </a:rPr>
              <a:t>np.dot(A,B)</a:t>
            </a:r>
            <a:r>
              <a:rPr lang="zh-CN" altLang="en-US" dirty="0"/>
              <a:t>实现矩阵乘法。</a:t>
            </a:r>
            <a:endParaRPr lang="en-US" altLang="zh-CN" dirty="0"/>
          </a:p>
          <a:p>
            <a:pPr algn="l">
              <a:lnSpc>
                <a:spcPct val="150000"/>
              </a:lnSpc>
            </a:pPr>
            <a:endParaRPr lang="en-US" altLang="zh-CN" dirty="0"/>
          </a:p>
          <a:p>
            <a:pPr algn="l">
              <a:lnSpc>
                <a:spcPct val="150000"/>
              </a:lnSpc>
            </a:pPr>
            <a:endParaRPr lang="en-US" altLang="zh-CN" dirty="0"/>
          </a:p>
          <a:p>
            <a:pPr algn="l">
              <a:lnSpc>
                <a:spcPct val="150000"/>
              </a:lnSpc>
            </a:pPr>
            <a:endParaRPr lang="en-US" altLang="zh-CN" dirty="0"/>
          </a:p>
          <a:p>
            <a:pPr algn="l">
              <a:lnSpc>
                <a:spcPct val="150000"/>
              </a:lnSpc>
            </a:pPr>
            <a:endParaRPr lang="en-US" altLang="zh-CN" dirty="0"/>
          </a:p>
          <a:p>
            <a:pPr algn="l">
              <a:lnSpc>
                <a:spcPct val="150000"/>
              </a:lnSpc>
            </a:pPr>
            <a:r>
              <a:rPr lang="en-US" altLang="zh-CN" dirty="0"/>
              <a:t>       </a:t>
            </a:r>
            <a:r>
              <a:rPr lang="zh-CN" altLang="en-US" dirty="0"/>
              <a:t>值得注意的是矩阵乘法是不符合交换律的，换句话说，上例中的</a:t>
            </a:r>
            <a:r>
              <a:rPr lang="en-US" altLang="zh-CN" dirty="0"/>
              <a:t>BA</a:t>
            </a:r>
            <a:r>
              <a:rPr lang="zh-CN" altLang="en-US" dirty="0"/>
              <a:t>是没有意义的。</a:t>
            </a:r>
            <a:endParaRPr lang="en-US"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8" name="图片 7">
            <a:extLst>
              <a:ext uri="{FF2B5EF4-FFF2-40B4-BE49-F238E27FC236}">
                <a16:creationId xmlns:a16="http://schemas.microsoft.com/office/drawing/2014/main" id="{E23433AF-C9FE-4D52-95FB-6462E49DA1A5}"/>
              </a:ext>
            </a:extLst>
          </p:cNvPr>
          <p:cNvPicPr>
            <a:picLocks noChangeAspect="1"/>
          </p:cNvPicPr>
          <p:nvPr/>
        </p:nvPicPr>
        <p:blipFill>
          <a:blip r:embed="rId2"/>
          <a:stretch>
            <a:fillRect/>
          </a:stretch>
        </p:blipFill>
        <p:spPr>
          <a:xfrm>
            <a:off x="304800" y="2667000"/>
            <a:ext cx="5800000" cy="1961905"/>
          </a:xfrm>
          <a:prstGeom prst="rect">
            <a:avLst/>
          </a:prstGeom>
        </p:spPr>
      </p:pic>
      <p:pic>
        <p:nvPicPr>
          <p:cNvPr id="9" name="图片 8">
            <a:extLst>
              <a:ext uri="{FF2B5EF4-FFF2-40B4-BE49-F238E27FC236}">
                <a16:creationId xmlns:a16="http://schemas.microsoft.com/office/drawing/2014/main" id="{70F06147-6F20-42E9-9BCB-85743FD39AFE}"/>
              </a:ext>
            </a:extLst>
          </p:cNvPr>
          <p:cNvPicPr>
            <a:picLocks noChangeAspect="1"/>
          </p:cNvPicPr>
          <p:nvPr/>
        </p:nvPicPr>
        <p:blipFill>
          <a:blip r:embed="rId3"/>
          <a:stretch>
            <a:fillRect/>
          </a:stretch>
        </p:blipFill>
        <p:spPr>
          <a:xfrm>
            <a:off x="6781800" y="2908322"/>
            <a:ext cx="1476190" cy="1219048"/>
          </a:xfrm>
          <a:prstGeom prst="rect">
            <a:avLst/>
          </a:prstGeom>
        </p:spPr>
      </p:pic>
    </p:spTree>
    <p:extLst>
      <p:ext uri="{BB962C8B-B14F-4D97-AF65-F5344CB8AC3E}">
        <p14:creationId xmlns:p14="http://schemas.microsoft.com/office/powerpoint/2010/main" val="175466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fade">
                                      <p:cBhvr>
                                        <p:cTn id="13" dur="1000"/>
                                        <p:tgtEl>
                                          <p:spTgt spid="2">
                                            <p:txEl>
                                              <p:pRg st="5" end="5"/>
                                            </p:txEl>
                                          </p:spTgt>
                                        </p:tgtEl>
                                      </p:cBhvr>
                                    </p:animEffect>
                                    <p:anim calcmode="lin" valueType="num">
                                      <p:cBhvr>
                                        <p:cTn id="14"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5" end="5"/>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3】</a:t>
            </a:r>
            <a:r>
              <a:rPr lang="zh-CN" altLang="en-US" dirty="0"/>
              <a:t>矩阵乘法</a:t>
            </a:r>
          </a:p>
        </p:txBody>
      </p:sp>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779536"/>
          </a:xfrm>
        </p:spPr>
        <p:txBody>
          <a:bodyPr/>
          <a:lstStyle/>
          <a:p>
            <a:pPr algn="l">
              <a:lnSpc>
                <a:spcPct val="150000"/>
              </a:lnSpc>
            </a:pPr>
            <a:endParaRPr lang="en-US"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5" name="图片 4">
            <a:extLst>
              <a:ext uri="{FF2B5EF4-FFF2-40B4-BE49-F238E27FC236}">
                <a16:creationId xmlns:a16="http://schemas.microsoft.com/office/drawing/2014/main" id="{91F236B4-1F07-4F14-A2B6-831986A48232}"/>
              </a:ext>
            </a:extLst>
          </p:cNvPr>
          <p:cNvPicPr>
            <a:picLocks noChangeAspect="1"/>
          </p:cNvPicPr>
          <p:nvPr/>
        </p:nvPicPr>
        <p:blipFill>
          <a:blip r:embed="rId2"/>
          <a:stretch>
            <a:fillRect/>
          </a:stretch>
        </p:blipFill>
        <p:spPr>
          <a:xfrm>
            <a:off x="0" y="1786865"/>
            <a:ext cx="9144000" cy="4486919"/>
          </a:xfrm>
          <a:prstGeom prst="rect">
            <a:avLst/>
          </a:prstGeom>
        </p:spPr>
      </p:pic>
    </p:spTree>
    <p:extLst>
      <p:ext uri="{BB962C8B-B14F-4D97-AF65-F5344CB8AC3E}">
        <p14:creationId xmlns:p14="http://schemas.microsoft.com/office/powerpoint/2010/main" val="342242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4】</a:t>
            </a:r>
            <a:r>
              <a:rPr lang="zh-CN" altLang="en-US" dirty="0"/>
              <a:t>矩阵乘法 </a:t>
            </a:r>
            <a:r>
              <a:rPr lang="en-US" altLang="zh-CN" dirty="0"/>
              <a:t>– </a:t>
            </a:r>
            <a:r>
              <a:rPr lang="zh-CN" altLang="en-US" dirty="0"/>
              <a:t>交换律</a:t>
            </a:r>
          </a:p>
        </p:txBody>
      </p:sp>
      <p:sp>
        <p:nvSpPr>
          <p:cNvPr id="2" name="文本占位符 1">
            <a:extLst>
              <a:ext uri="{FF2B5EF4-FFF2-40B4-BE49-F238E27FC236}">
                <a16:creationId xmlns:a16="http://schemas.microsoft.com/office/drawing/2014/main" id="{9EBA2783-B716-43EE-BDF4-B1E4C00FAE1A}"/>
              </a:ext>
            </a:extLst>
          </p:cNvPr>
          <p:cNvSpPr>
            <a:spLocks noGrp="1"/>
          </p:cNvSpPr>
          <p:nvPr>
            <p:ph sz="quarter" idx="11"/>
          </p:nvPr>
        </p:nvSpPr>
        <p:spPr>
          <a:xfrm>
            <a:off x="0" y="1397097"/>
            <a:ext cx="9144000" cy="779536"/>
          </a:xfrm>
        </p:spPr>
        <p:txBody>
          <a:bodyPr/>
          <a:lstStyle/>
          <a:p>
            <a:pPr algn="l">
              <a:lnSpc>
                <a:spcPct val="150000"/>
              </a:lnSpc>
            </a:pPr>
            <a:endParaRPr lang="en-US"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6" name="图片 5">
            <a:extLst>
              <a:ext uri="{FF2B5EF4-FFF2-40B4-BE49-F238E27FC236}">
                <a16:creationId xmlns:a16="http://schemas.microsoft.com/office/drawing/2014/main" id="{D6A86CC3-57EA-4816-AB49-C0ACA147C6F9}"/>
              </a:ext>
            </a:extLst>
          </p:cNvPr>
          <p:cNvPicPr>
            <a:picLocks noChangeAspect="1"/>
          </p:cNvPicPr>
          <p:nvPr/>
        </p:nvPicPr>
        <p:blipFill>
          <a:blip r:embed="rId2"/>
          <a:stretch>
            <a:fillRect/>
          </a:stretch>
        </p:blipFill>
        <p:spPr>
          <a:xfrm>
            <a:off x="162209" y="1468410"/>
            <a:ext cx="8819582" cy="2845295"/>
          </a:xfrm>
          <a:prstGeom prst="rect">
            <a:avLst/>
          </a:prstGeom>
        </p:spPr>
      </p:pic>
      <p:pic>
        <p:nvPicPr>
          <p:cNvPr id="7" name="图片 6">
            <a:extLst>
              <a:ext uri="{FF2B5EF4-FFF2-40B4-BE49-F238E27FC236}">
                <a16:creationId xmlns:a16="http://schemas.microsoft.com/office/drawing/2014/main" id="{6B145768-528E-4B8F-AD27-270B344CB262}"/>
              </a:ext>
            </a:extLst>
          </p:cNvPr>
          <p:cNvPicPr>
            <a:picLocks noChangeAspect="1"/>
          </p:cNvPicPr>
          <p:nvPr/>
        </p:nvPicPr>
        <p:blipFill>
          <a:blip r:embed="rId3"/>
          <a:stretch>
            <a:fillRect/>
          </a:stretch>
        </p:blipFill>
        <p:spPr>
          <a:xfrm>
            <a:off x="381000" y="4302785"/>
            <a:ext cx="3723991" cy="2339542"/>
          </a:xfrm>
          <a:prstGeom prst="rect">
            <a:avLst/>
          </a:prstGeom>
        </p:spPr>
      </p:pic>
      <p:pic>
        <p:nvPicPr>
          <p:cNvPr id="8" name="图片 7">
            <a:extLst>
              <a:ext uri="{FF2B5EF4-FFF2-40B4-BE49-F238E27FC236}">
                <a16:creationId xmlns:a16="http://schemas.microsoft.com/office/drawing/2014/main" id="{8E8BFFC2-D114-44AD-9079-219292DC4403}"/>
              </a:ext>
            </a:extLst>
          </p:cNvPr>
          <p:cNvPicPr>
            <a:picLocks noChangeAspect="1"/>
          </p:cNvPicPr>
          <p:nvPr/>
        </p:nvPicPr>
        <p:blipFill>
          <a:blip r:embed="rId4"/>
          <a:stretch>
            <a:fillRect/>
          </a:stretch>
        </p:blipFill>
        <p:spPr>
          <a:xfrm>
            <a:off x="5638800" y="4485799"/>
            <a:ext cx="1447619" cy="1504762"/>
          </a:xfrm>
          <a:prstGeom prst="rect">
            <a:avLst/>
          </a:prstGeom>
        </p:spPr>
      </p:pic>
    </p:spTree>
    <p:extLst>
      <p:ext uri="{BB962C8B-B14F-4D97-AF65-F5344CB8AC3E}">
        <p14:creationId xmlns:p14="http://schemas.microsoft.com/office/powerpoint/2010/main" val="160818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a:xfrm>
            <a:off x="0" y="904653"/>
            <a:ext cx="9144000" cy="492443"/>
          </a:xfrm>
        </p:spPr>
        <p:txBody>
          <a:bodyPr/>
          <a:lstStyle/>
          <a:p>
            <a:r>
              <a:rPr lang="en-US" altLang="zh-CN" dirty="0"/>
              <a:t>【</a:t>
            </a:r>
            <a:r>
              <a:rPr lang="zh-CN" altLang="en-US" dirty="0"/>
              <a:t>例</a:t>
            </a:r>
            <a:r>
              <a:rPr lang="en-US" altLang="zh-CN" dirty="0"/>
              <a:t>4】</a:t>
            </a:r>
            <a:r>
              <a:rPr lang="zh-CN" altLang="en-US" dirty="0"/>
              <a:t>矩阵乘法 </a:t>
            </a:r>
            <a:r>
              <a:rPr lang="en-US" altLang="zh-CN" dirty="0"/>
              <a:t>– </a:t>
            </a:r>
            <a:r>
              <a:rPr lang="zh-CN" altLang="en-US" dirty="0"/>
              <a:t>交换律</a:t>
            </a:r>
            <a:r>
              <a:rPr lang="zh-CN" altLang="zh-CN" dirty="0"/>
              <a:t>【结果分析】</a:t>
            </a:r>
          </a:p>
        </p:txBody>
      </p:sp>
      <p:sp>
        <p:nvSpPr>
          <p:cNvPr id="5" name="Rectangle 1">
            <a:extLst>
              <a:ext uri="{FF2B5EF4-FFF2-40B4-BE49-F238E27FC236}">
                <a16:creationId xmlns:a16="http://schemas.microsoft.com/office/drawing/2014/main" id="{9755F5F3-E180-4DA6-8584-D3207010C6DC}"/>
              </a:ext>
            </a:extLst>
          </p:cNvPr>
          <p:cNvSpPr>
            <a:spLocks noGrp="1" noChangeArrowheads="1"/>
          </p:cNvSpPr>
          <p:nvPr>
            <p:ph sz="quarter" idx="11"/>
          </p:nvPr>
        </p:nvSpPr>
        <p:spPr>
          <a:xfrm>
            <a:off x="0" y="1397097"/>
            <a:ext cx="9144000" cy="5198566"/>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en-US" altLang="zh-CN" dirty="0"/>
              <a:t>         </a:t>
            </a:r>
            <a:r>
              <a:rPr lang="zh-CN" altLang="zh-CN" dirty="0"/>
              <a:t>在【例3】中A是3×3矩阵，B是2×3矩阵，乘积AB有意义，而BA却没有意义。由此可知，在矩阵的乘法中必须注意</a:t>
            </a:r>
            <a:r>
              <a:rPr lang="zh-CN" altLang="zh-CN" b="1" dirty="0">
                <a:solidFill>
                  <a:srgbClr val="0000FF"/>
                </a:solidFill>
              </a:rPr>
              <a:t>矩阵相乘的顺序</a:t>
            </a:r>
            <a:r>
              <a:rPr lang="zh-CN" altLang="zh-CN" dirty="0"/>
              <a:t>。AB是A</a:t>
            </a:r>
            <a:r>
              <a:rPr lang="zh-CN" altLang="zh-CN" dirty="0">
                <a:solidFill>
                  <a:srgbClr val="7030A0"/>
                </a:solidFill>
              </a:rPr>
              <a:t>左乘</a:t>
            </a:r>
            <a:r>
              <a:rPr lang="zh-CN" altLang="zh-CN" dirty="0"/>
              <a:t>B的乘积，BA是A</a:t>
            </a:r>
            <a:r>
              <a:rPr lang="zh-CN" altLang="zh-CN" dirty="0">
                <a:solidFill>
                  <a:srgbClr val="7030A0"/>
                </a:solidFill>
              </a:rPr>
              <a:t>右乘</a:t>
            </a:r>
            <a:r>
              <a:rPr lang="zh-CN" altLang="zh-CN" dirty="0"/>
              <a:t>B的乘积，AB有意义时，BA可以没有意义。</a:t>
            </a:r>
          </a:p>
          <a:p>
            <a:pPr lvl="0"/>
            <a:r>
              <a:rPr lang="en-US" altLang="zh-CN" dirty="0"/>
              <a:t>         </a:t>
            </a:r>
            <a:r>
              <a:rPr lang="zh-CN" altLang="zh-CN" dirty="0"/>
              <a:t>又若A是 m×n 矩阵，B是 n×m 矩阵，则AB与BA都有意义，但AB是m阶方阵，BA是n阶方阵</a:t>
            </a:r>
            <a:r>
              <a:rPr lang="zh-CN" altLang="en-US" dirty="0"/>
              <a:t>。</a:t>
            </a:r>
            <a:endParaRPr lang="en-US" altLang="zh-CN" dirty="0"/>
          </a:p>
          <a:p>
            <a:pPr marL="342900" lvl="0" indent="-342900">
              <a:buFont typeface="Wingdings" panose="05000000000000000000" pitchFamily="2" charset="2"/>
              <a:buChar char="l"/>
            </a:pPr>
            <a:r>
              <a:rPr lang="zh-CN" altLang="zh-CN" dirty="0"/>
              <a:t>当m≠n时AB≠BA。</a:t>
            </a:r>
            <a:endParaRPr lang="en-US" altLang="zh-CN" dirty="0"/>
          </a:p>
          <a:p>
            <a:pPr marL="342900" lvl="0" indent="-342900">
              <a:buFont typeface="Wingdings" panose="05000000000000000000" pitchFamily="2" charset="2"/>
              <a:buChar char="l"/>
            </a:pPr>
            <a:r>
              <a:rPr lang="zh-CN" altLang="en-US" dirty="0"/>
              <a:t>当</a:t>
            </a:r>
            <a:r>
              <a:rPr lang="zh-CN" altLang="zh-CN" dirty="0"/>
              <a:t>m=n,</a:t>
            </a:r>
            <a:r>
              <a:rPr lang="en-US" altLang="zh-CN" dirty="0"/>
              <a:t> </a:t>
            </a:r>
            <a:r>
              <a:rPr lang="zh-CN" altLang="zh-CN" dirty="0"/>
              <a:t>即A、B是同阶方阵。如【例4】，A与B都是2阶方阵，从而AB与BA也都是2阶方阵，但AB与BA仍然可以不相等。</a:t>
            </a:r>
            <a:endParaRPr lang="en-US" altLang="zh-CN" dirty="0"/>
          </a:p>
          <a:p>
            <a:pPr lvl="0">
              <a:spcBef>
                <a:spcPts val="1200"/>
              </a:spcBef>
            </a:pPr>
            <a:r>
              <a:rPr lang="en-US" altLang="zh-CN" dirty="0"/>
              <a:t>       </a:t>
            </a:r>
            <a:r>
              <a:rPr lang="zh-CN" altLang="zh-CN" dirty="0">
                <a:solidFill>
                  <a:srgbClr val="FF0000"/>
                </a:solidFill>
              </a:rPr>
              <a:t>总之，矩阵乘法不满足交换律，即在一般情况下，AB≠BA。</a:t>
            </a:r>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spTree>
    <p:extLst>
      <p:ext uri="{BB962C8B-B14F-4D97-AF65-F5344CB8AC3E}">
        <p14:creationId xmlns:p14="http://schemas.microsoft.com/office/powerpoint/2010/main" val="45683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1000"/>
                                        <p:tgtEl>
                                          <p:spTgt spid="5">
                                            <p:txEl>
                                              <p:pRg st="2" end="2"/>
                                            </p:txEl>
                                          </p:spTgt>
                                        </p:tgtEl>
                                      </p:cBhvr>
                                    </p:animEffect>
                                    <p:anim calcmode="lin" valueType="num">
                                      <p:cBhvr>
                                        <p:cTn id="21"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1000"/>
                                        <p:tgtEl>
                                          <p:spTgt spid="5">
                                            <p:txEl>
                                              <p:pRg st="4" end="4"/>
                                            </p:txEl>
                                          </p:spTgt>
                                        </p:tgtEl>
                                      </p:cBhvr>
                                    </p:animEffect>
                                    <p:anim calcmode="lin" valueType="num">
                                      <p:cBhvr>
                                        <p:cTn id="3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a:xfrm>
            <a:off x="0" y="904653"/>
            <a:ext cx="9144000" cy="492443"/>
          </a:xfrm>
        </p:spPr>
        <p:txBody>
          <a:bodyPr/>
          <a:lstStyle/>
          <a:p>
            <a:r>
              <a:rPr lang="en-US" altLang="zh-CN" dirty="0"/>
              <a:t>【</a:t>
            </a:r>
            <a:r>
              <a:rPr lang="zh-CN" altLang="en-US" dirty="0"/>
              <a:t>例</a:t>
            </a:r>
            <a:r>
              <a:rPr lang="en-US" altLang="zh-CN" dirty="0"/>
              <a:t>4】</a:t>
            </a:r>
            <a:r>
              <a:rPr lang="zh-CN" altLang="en-US" dirty="0"/>
              <a:t>矩阵乘法 </a:t>
            </a:r>
            <a:r>
              <a:rPr lang="en-US" altLang="zh-CN" dirty="0"/>
              <a:t>– </a:t>
            </a:r>
            <a:r>
              <a:rPr lang="zh-CN" altLang="en-US" dirty="0"/>
              <a:t>交换律</a:t>
            </a:r>
            <a:r>
              <a:rPr lang="zh-CN" altLang="zh-CN" dirty="0"/>
              <a:t>【结果分析】</a:t>
            </a:r>
          </a:p>
        </p:txBody>
      </p:sp>
      <p:sp>
        <p:nvSpPr>
          <p:cNvPr id="5" name="Rectangle 1">
            <a:extLst>
              <a:ext uri="{FF2B5EF4-FFF2-40B4-BE49-F238E27FC236}">
                <a16:creationId xmlns:a16="http://schemas.microsoft.com/office/drawing/2014/main" id="{9755F5F3-E180-4DA6-8584-D3207010C6DC}"/>
              </a:ext>
            </a:extLst>
          </p:cNvPr>
          <p:cNvSpPr>
            <a:spLocks noGrp="1" noChangeArrowheads="1"/>
          </p:cNvSpPr>
          <p:nvPr>
            <p:ph sz="quarter" idx="11"/>
          </p:nvPr>
        </p:nvSpPr>
        <p:spPr>
          <a:xfrm>
            <a:off x="0" y="1397097"/>
            <a:ext cx="9144000" cy="2440888"/>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nSpc>
                <a:spcPct val="150000"/>
              </a:lnSpc>
            </a:pPr>
            <a:r>
              <a:rPr lang="en-US" altLang="zh-CN" dirty="0"/>
              <a:t>      </a:t>
            </a:r>
            <a:r>
              <a:rPr lang="zh-CN" altLang="zh-CN" dirty="0"/>
              <a:t>【例4】 还表明，矩阵 A≠O,</a:t>
            </a:r>
            <a:r>
              <a:rPr lang="en-US" altLang="zh-CN" dirty="0"/>
              <a:t> </a:t>
            </a:r>
            <a:r>
              <a:rPr lang="zh-CN" altLang="zh-CN" dirty="0"/>
              <a:t>B≠O，但却有 BA≠O。因此要特别注意：</a:t>
            </a:r>
            <a:endParaRPr lang="en-US" altLang="zh-CN" dirty="0"/>
          </a:p>
          <a:p>
            <a:pPr marL="342900" lvl="0" indent="-342900">
              <a:lnSpc>
                <a:spcPct val="150000"/>
              </a:lnSpc>
              <a:buFont typeface="Wingdings" panose="05000000000000000000" pitchFamily="2" charset="2"/>
              <a:buChar char="l"/>
            </a:pPr>
            <a:r>
              <a:rPr lang="zh-CN" altLang="zh-CN" dirty="0"/>
              <a:t>若有两个矩阵A、B满足AB=O，不能得出A=O或B=O的结论；</a:t>
            </a:r>
            <a:endParaRPr lang="en-US" altLang="zh-CN" dirty="0"/>
          </a:p>
          <a:p>
            <a:pPr marL="342900" lvl="0" indent="-342900">
              <a:lnSpc>
                <a:spcPct val="150000"/>
              </a:lnSpc>
              <a:buFont typeface="Wingdings" panose="05000000000000000000" pitchFamily="2" charset="2"/>
              <a:buChar char="l"/>
            </a:pPr>
            <a:r>
              <a:rPr lang="zh-CN" altLang="zh-CN" dirty="0"/>
              <a:t>若A≠O而 A(X−Y)=O，也不能得出X=Y的结论。</a:t>
            </a:r>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spTree>
    <p:extLst>
      <p:ext uri="{BB962C8B-B14F-4D97-AF65-F5344CB8AC3E}">
        <p14:creationId xmlns:p14="http://schemas.microsoft.com/office/powerpoint/2010/main" val="353281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a:xfrm>
            <a:off x="0" y="904653"/>
            <a:ext cx="9144000" cy="492443"/>
          </a:xfrm>
        </p:spPr>
        <p:txBody>
          <a:bodyPr/>
          <a:lstStyle/>
          <a:p>
            <a:r>
              <a:rPr lang="zh-CN" altLang="en-US" dirty="0"/>
              <a:t>矩阵乘法的运算规律</a:t>
            </a:r>
          </a:p>
        </p:txBody>
      </p:sp>
      <p:sp>
        <p:nvSpPr>
          <p:cNvPr id="5" name="Rectangle 1">
            <a:extLst>
              <a:ext uri="{FF2B5EF4-FFF2-40B4-BE49-F238E27FC236}">
                <a16:creationId xmlns:a16="http://schemas.microsoft.com/office/drawing/2014/main" id="{9755F5F3-E180-4DA6-8584-D3207010C6DC}"/>
              </a:ext>
            </a:extLst>
          </p:cNvPr>
          <p:cNvSpPr>
            <a:spLocks noGrp="1" noChangeArrowheads="1"/>
          </p:cNvSpPr>
          <p:nvPr>
            <p:ph sz="quarter" idx="11"/>
          </p:nvPr>
        </p:nvSpPr>
        <p:spPr>
          <a:xfrm>
            <a:off x="0" y="1397097"/>
            <a:ext cx="9144000" cy="4656880"/>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nSpc>
                <a:spcPct val="150000"/>
              </a:lnSpc>
            </a:pPr>
            <a:r>
              <a:rPr lang="zh-CN" altLang="en-US" dirty="0"/>
              <a:t>       矩阵乘法虽然不满足交换律，但仍满足下列结合律和分配率</a:t>
            </a:r>
            <a:r>
              <a:rPr lang="zh-CN" altLang="en-US" dirty="0">
                <a:solidFill>
                  <a:schemeClr val="bg1">
                    <a:lumMod val="50000"/>
                  </a:schemeClr>
                </a:solidFill>
              </a:rPr>
              <a:t>（假设运算时可行的）</a:t>
            </a:r>
          </a:p>
          <a:p>
            <a:pPr marL="342900" lvl="0" indent="-342900">
              <a:lnSpc>
                <a:spcPct val="150000"/>
              </a:lnSpc>
              <a:buFont typeface="Wingdings" panose="05000000000000000000" pitchFamily="2" charset="2"/>
              <a:buChar char="l"/>
            </a:pPr>
            <a:r>
              <a:rPr lang="zh-CN" altLang="en-US" b="1" dirty="0"/>
              <a:t>结合律</a:t>
            </a:r>
            <a:r>
              <a:rPr lang="zh-CN" altLang="en-US" dirty="0"/>
              <a:t>： </a:t>
            </a:r>
            <a:r>
              <a:rPr lang="en-US" altLang="zh-CN" dirty="0"/>
              <a:t>(</a:t>
            </a:r>
            <a:r>
              <a:rPr lang="zh-CN" altLang="en-US" dirty="0"/>
              <a:t>𝐴𝐵</a:t>
            </a:r>
            <a:r>
              <a:rPr lang="en-US" altLang="zh-CN" dirty="0"/>
              <a:t>)</a:t>
            </a:r>
            <a:r>
              <a:rPr lang="zh-CN" altLang="en-US" dirty="0"/>
              <a:t>𝐶</a:t>
            </a:r>
            <a:r>
              <a:rPr lang="en-US" altLang="zh-CN" dirty="0"/>
              <a:t>=</a:t>
            </a:r>
            <a:r>
              <a:rPr lang="zh-CN" altLang="en-US" dirty="0"/>
              <a:t>𝐴</a:t>
            </a:r>
            <a:r>
              <a:rPr lang="en-US" altLang="zh-CN" dirty="0"/>
              <a:t>(</a:t>
            </a:r>
            <a:r>
              <a:rPr lang="zh-CN" altLang="en-US" dirty="0"/>
              <a:t>𝐵𝐶</a:t>
            </a:r>
            <a:r>
              <a:rPr lang="en-US" altLang="zh-CN" dirty="0"/>
              <a:t>) </a:t>
            </a:r>
          </a:p>
          <a:p>
            <a:pPr marL="342900" lvl="0" indent="-342900">
              <a:lnSpc>
                <a:spcPct val="150000"/>
              </a:lnSpc>
              <a:buFont typeface="Wingdings" panose="05000000000000000000" pitchFamily="2" charset="2"/>
              <a:buChar char="l"/>
            </a:pPr>
            <a:r>
              <a:rPr lang="zh-CN" altLang="en-US" dirty="0"/>
              <a:t>𝜆</a:t>
            </a:r>
            <a:r>
              <a:rPr lang="en-US" altLang="zh-CN" dirty="0"/>
              <a:t>(</a:t>
            </a:r>
            <a:r>
              <a:rPr lang="zh-CN" altLang="en-US" dirty="0"/>
              <a:t>𝐴𝐵</a:t>
            </a:r>
            <a:r>
              <a:rPr lang="en-US" altLang="zh-CN" dirty="0"/>
              <a:t>)=(</a:t>
            </a:r>
            <a:r>
              <a:rPr lang="zh-CN" altLang="en-US" dirty="0"/>
              <a:t>𝜆𝐴</a:t>
            </a:r>
            <a:r>
              <a:rPr lang="en-US" altLang="zh-CN" dirty="0"/>
              <a:t>)</a:t>
            </a:r>
            <a:r>
              <a:rPr lang="zh-CN" altLang="en-US" dirty="0"/>
              <a:t>𝐵</a:t>
            </a:r>
            <a:r>
              <a:rPr lang="en-US" altLang="zh-CN" dirty="0"/>
              <a:t>=</a:t>
            </a:r>
            <a:r>
              <a:rPr lang="zh-CN" altLang="en-US" dirty="0"/>
              <a:t>𝐴</a:t>
            </a:r>
            <a:r>
              <a:rPr lang="en-US" altLang="zh-CN" dirty="0"/>
              <a:t>(</a:t>
            </a:r>
            <a:r>
              <a:rPr lang="zh-CN" altLang="en-US" dirty="0"/>
              <a:t>𝜆𝐵</a:t>
            </a:r>
            <a:r>
              <a:rPr lang="en-US" altLang="zh-CN" dirty="0"/>
              <a:t>) </a:t>
            </a:r>
            <a:r>
              <a:rPr lang="zh-CN" altLang="en-US" dirty="0"/>
              <a:t>，其中 𝜆 是标量</a:t>
            </a:r>
          </a:p>
          <a:p>
            <a:pPr marL="342900" lvl="0" indent="-342900">
              <a:lnSpc>
                <a:spcPct val="150000"/>
              </a:lnSpc>
              <a:buFont typeface="Wingdings" panose="05000000000000000000" pitchFamily="2" charset="2"/>
              <a:buChar char="l"/>
            </a:pPr>
            <a:r>
              <a:rPr lang="zh-CN" altLang="en-US" b="1" dirty="0"/>
              <a:t>分配律</a:t>
            </a:r>
            <a:r>
              <a:rPr lang="zh-CN" altLang="en-US" dirty="0"/>
              <a:t>： 𝐴</a:t>
            </a:r>
            <a:r>
              <a:rPr lang="en-US" altLang="zh-CN" dirty="0"/>
              <a:t>(</a:t>
            </a:r>
            <a:r>
              <a:rPr lang="zh-CN" altLang="en-US" dirty="0"/>
              <a:t>𝐵</a:t>
            </a:r>
            <a:r>
              <a:rPr lang="en-US" altLang="zh-CN" dirty="0"/>
              <a:t>+</a:t>
            </a:r>
            <a:r>
              <a:rPr lang="zh-CN" altLang="en-US" dirty="0"/>
              <a:t>𝐶</a:t>
            </a:r>
            <a:r>
              <a:rPr lang="en-US" altLang="zh-CN" dirty="0"/>
              <a:t>)=</a:t>
            </a:r>
            <a:r>
              <a:rPr lang="zh-CN" altLang="en-US" dirty="0"/>
              <a:t>𝐴𝐵</a:t>
            </a:r>
            <a:r>
              <a:rPr lang="en-US" altLang="zh-CN" dirty="0"/>
              <a:t>+</a:t>
            </a:r>
            <a:r>
              <a:rPr lang="zh-CN" altLang="en-US" dirty="0"/>
              <a:t>𝐴𝐶</a:t>
            </a:r>
            <a:r>
              <a:rPr lang="en-US" altLang="zh-CN" dirty="0"/>
              <a:t>,(</a:t>
            </a:r>
            <a:r>
              <a:rPr lang="zh-CN" altLang="en-US" dirty="0"/>
              <a:t>𝐵</a:t>
            </a:r>
            <a:r>
              <a:rPr lang="en-US" altLang="zh-CN" dirty="0"/>
              <a:t>+</a:t>
            </a:r>
            <a:r>
              <a:rPr lang="zh-CN" altLang="en-US" dirty="0"/>
              <a:t>𝐶</a:t>
            </a:r>
            <a:r>
              <a:rPr lang="en-US" altLang="zh-CN" dirty="0"/>
              <a:t>)</a:t>
            </a:r>
            <a:r>
              <a:rPr lang="zh-CN" altLang="en-US" dirty="0"/>
              <a:t>𝐴</a:t>
            </a:r>
            <a:r>
              <a:rPr lang="en-US" altLang="zh-CN" dirty="0"/>
              <a:t>=</a:t>
            </a:r>
            <a:r>
              <a:rPr lang="zh-CN" altLang="en-US" dirty="0"/>
              <a:t>𝐵𝐴</a:t>
            </a:r>
            <a:r>
              <a:rPr lang="en-US" altLang="zh-CN" dirty="0"/>
              <a:t>+</a:t>
            </a:r>
            <a:r>
              <a:rPr lang="zh-CN" altLang="en-US" dirty="0"/>
              <a:t>𝐶𝐴 </a:t>
            </a:r>
          </a:p>
          <a:p>
            <a:pPr lvl="0">
              <a:lnSpc>
                <a:spcPct val="150000"/>
              </a:lnSpc>
            </a:pPr>
            <a:r>
              <a:rPr lang="zh-CN" altLang="en-US" dirty="0"/>
              <a:t>        对于单位矩阵 </a:t>
            </a:r>
            <a:r>
              <a:rPr lang="en-US" altLang="zh-CN" b="1" i="1" dirty="0">
                <a:latin typeface="Times New Roman" panose="02020603050405020304" pitchFamily="18" charset="0"/>
                <a:ea typeface="+mn-ea"/>
                <a:cs typeface="Times New Roman" panose="02020603050405020304" pitchFamily="18" charset="0"/>
              </a:rPr>
              <a:t>I</a:t>
            </a:r>
            <a:r>
              <a:rPr lang="zh-CN" altLang="en-US" dirty="0"/>
              <a:t>，不难得出结论：</a:t>
            </a:r>
            <a:r>
              <a:rPr lang="zh-CN" altLang="en-US" b="1" dirty="0"/>
              <a:t>𝐼</a:t>
            </a:r>
            <a:r>
              <a:rPr lang="zh-CN" altLang="en-US" baseline="-25000" dirty="0"/>
              <a:t>𝑚</a:t>
            </a:r>
            <a:r>
              <a:rPr lang="zh-CN" altLang="en-US" b="1" dirty="0"/>
              <a:t>𝐴</a:t>
            </a:r>
            <a:r>
              <a:rPr lang="zh-CN" altLang="en-US" baseline="-25000" dirty="0"/>
              <a:t>𝑚</a:t>
            </a:r>
            <a:r>
              <a:rPr lang="en-US" altLang="zh-CN" baseline="-25000" dirty="0"/>
              <a:t>×</a:t>
            </a:r>
            <a:r>
              <a:rPr lang="zh-CN" altLang="en-US" baseline="-25000" dirty="0"/>
              <a:t>𝑛</a:t>
            </a:r>
            <a:r>
              <a:rPr lang="en-US" altLang="zh-CN" dirty="0"/>
              <a:t>=</a:t>
            </a:r>
            <a:r>
              <a:rPr lang="zh-CN" altLang="en-US" b="1" dirty="0"/>
              <a:t>𝐴</a:t>
            </a:r>
            <a:r>
              <a:rPr lang="zh-CN" altLang="en-US" baseline="-25000" dirty="0"/>
              <a:t>𝑚</a:t>
            </a:r>
            <a:r>
              <a:rPr lang="en-US" altLang="zh-CN" baseline="-25000" dirty="0"/>
              <a:t>×</a:t>
            </a:r>
            <a:r>
              <a:rPr lang="zh-CN" altLang="en-US" baseline="-25000" dirty="0"/>
              <a:t>𝑛</a:t>
            </a:r>
            <a:r>
              <a:rPr lang="zh-CN" altLang="en-US" dirty="0"/>
              <a:t>，</a:t>
            </a:r>
            <a:r>
              <a:rPr lang="zh-CN" altLang="en-US" b="1" dirty="0"/>
              <a:t>𝐴</a:t>
            </a:r>
            <a:r>
              <a:rPr lang="zh-CN" altLang="en-US" baseline="-25000" dirty="0"/>
              <a:t>𝑚</a:t>
            </a:r>
            <a:r>
              <a:rPr lang="en-US" altLang="zh-CN" baseline="-25000" dirty="0"/>
              <a:t>×</a:t>
            </a:r>
            <a:r>
              <a:rPr lang="zh-CN" altLang="en-US" baseline="-25000" dirty="0"/>
              <a:t>𝑛</a:t>
            </a:r>
            <a:r>
              <a:rPr lang="zh-CN" altLang="en-US" b="1" dirty="0"/>
              <a:t>𝐼</a:t>
            </a:r>
            <a:r>
              <a:rPr lang="zh-CN" altLang="en-US" baseline="-25000" dirty="0"/>
              <a:t>𝑛</a:t>
            </a:r>
            <a:r>
              <a:rPr lang="en-US" altLang="zh-CN" dirty="0"/>
              <a:t>=</a:t>
            </a:r>
            <a:r>
              <a:rPr lang="zh-CN" altLang="en-US" b="1" dirty="0"/>
              <a:t>𝐴</a:t>
            </a:r>
            <a:r>
              <a:rPr lang="zh-CN" altLang="en-US" baseline="-25000" dirty="0"/>
              <a:t>𝑚</a:t>
            </a:r>
            <a:r>
              <a:rPr lang="en-US" altLang="zh-CN" baseline="-25000" dirty="0"/>
              <a:t>×</a:t>
            </a:r>
            <a:r>
              <a:rPr lang="zh-CN" altLang="en-US" baseline="-25000" dirty="0"/>
              <a:t>𝑛 </a:t>
            </a:r>
            <a:r>
              <a:rPr lang="zh-CN" altLang="en-US" dirty="0"/>
              <a:t>，或简写成：</a:t>
            </a:r>
            <a:r>
              <a:rPr lang="zh-CN" altLang="en-US" b="1" dirty="0">
                <a:latin typeface="Times New Roman" panose="02020603050405020304" pitchFamily="18" charset="0"/>
                <a:cs typeface="Times New Roman" panose="02020603050405020304" pitchFamily="18" charset="0"/>
              </a:rPr>
              <a:t>𝐼𝐴</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𝐴𝐼</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𝐴</a:t>
            </a:r>
            <a:r>
              <a:rPr lang="zh-CN" altLang="en-US" b="1" dirty="0"/>
              <a:t>。</a:t>
            </a:r>
            <a:endParaRPr lang="en-US" altLang="zh-CN" b="1" dirty="0"/>
          </a:p>
          <a:p>
            <a:pPr lvl="0">
              <a:lnSpc>
                <a:spcPct val="150000"/>
              </a:lnSpc>
            </a:pPr>
            <a:r>
              <a:rPr lang="en-US" altLang="zh-CN" b="1" dirty="0"/>
              <a:t>        </a:t>
            </a:r>
            <a:r>
              <a:rPr lang="zh-CN" altLang="en-US" dirty="0"/>
              <a:t>可见</a:t>
            </a:r>
            <a:r>
              <a:rPr lang="zh-CN" altLang="en-US" dirty="0">
                <a:solidFill>
                  <a:schemeClr val="accent6">
                    <a:lumMod val="50000"/>
                  </a:schemeClr>
                </a:solidFill>
              </a:rPr>
              <a:t>单位矩阵 </a:t>
            </a:r>
            <a:r>
              <a:rPr lang="en-US" altLang="zh-CN" b="1" i="1" dirty="0">
                <a:solidFill>
                  <a:schemeClr val="accent6">
                    <a:lumMod val="50000"/>
                  </a:schemeClr>
                </a:solidFill>
                <a:latin typeface="Times New Roman" panose="02020603050405020304" pitchFamily="18" charset="0"/>
                <a:cs typeface="Times New Roman" panose="02020603050405020304" pitchFamily="18" charset="0"/>
              </a:rPr>
              <a:t>I </a:t>
            </a:r>
            <a:r>
              <a:rPr lang="zh-CN" altLang="en-US" dirty="0"/>
              <a:t>在矩阵乘法中的作用类似于</a:t>
            </a:r>
            <a:r>
              <a:rPr lang="zh-CN" altLang="en-US" dirty="0">
                <a:solidFill>
                  <a:srgbClr val="0000FF"/>
                </a:solidFill>
              </a:rPr>
              <a:t>标量 </a:t>
            </a:r>
            <a:r>
              <a:rPr lang="en-US" altLang="zh-CN" dirty="0">
                <a:solidFill>
                  <a:srgbClr val="0000FF"/>
                </a:solidFill>
              </a:rPr>
              <a:t>1</a:t>
            </a:r>
            <a:r>
              <a:rPr lang="zh-CN" altLang="en-US" dirty="0"/>
              <a:t>。</a:t>
            </a:r>
            <a:endParaRPr lang="zh-CN"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spTree>
    <p:extLst>
      <p:ext uri="{BB962C8B-B14F-4D97-AF65-F5344CB8AC3E}">
        <p14:creationId xmlns:p14="http://schemas.microsoft.com/office/powerpoint/2010/main" val="412313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1000"/>
                                        <p:tgtEl>
                                          <p:spTgt spid="5">
                                            <p:txEl>
                                              <p:pRg st="3" end="3"/>
                                            </p:txEl>
                                          </p:spTgt>
                                        </p:tgtEl>
                                      </p:cBhvr>
                                    </p:animEffect>
                                    <p:anim calcmode="lin" valueType="num">
                                      <p:cBhvr>
                                        <p:cTn id="2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1000"/>
                                        <p:tgtEl>
                                          <p:spTgt spid="5">
                                            <p:txEl>
                                              <p:pRg st="4" end="4"/>
                                            </p:txEl>
                                          </p:spTgt>
                                        </p:tgtEl>
                                      </p:cBhvr>
                                    </p:animEffect>
                                    <p:anim calcmode="lin" valueType="num">
                                      <p:cBhvr>
                                        <p:cTn id="3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42" presetClass="entr" presetSubtype="0" fill="hold" nodeType="after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animEffect transition="in" filter="fade">
                                      <p:cBhvr>
                                        <p:cTn id="38" dur="1000"/>
                                        <p:tgtEl>
                                          <p:spTgt spid="5">
                                            <p:txEl>
                                              <p:pRg st="5" end="5"/>
                                            </p:txEl>
                                          </p:spTgt>
                                        </p:tgtEl>
                                      </p:cBhvr>
                                    </p:animEffect>
                                    <p:anim calcmode="lin" valueType="num">
                                      <p:cBhvr>
                                        <p:cTn id="39"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a:xfrm>
            <a:off x="0" y="904653"/>
            <a:ext cx="9144000" cy="492443"/>
          </a:xfrm>
        </p:spPr>
        <p:txBody>
          <a:bodyPr/>
          <a:lstStyle/>
          <a:p>
            <a:r>
              <a:rPr lang="en-US" altLang="zh-CN" dirty="0"/>
              <a:t>【</a:t>
            </a:r>
            <a:r>
              <a:rPr lang="zh-CN" altLang="en-US" dirty="0"/>
              <a:t>例</a:t>
            </a:r>
            <a:r>
              <a:rPr lang="en-US" altLang="zh-CN" dirty="0"/>
              <a:t>5】</a:t>
            </a:r>
            <a:r>
              <a:rPr lang="zh-CN" altLang="en-US" dirty="0"/>
              <a:t>服装厂的生产量</a:t>
            </a:r>
          </a:p>
        </p:txBody>
      </p:sp>
      <p:sp>
        <p:nvSpPr>
          <p:cNvPr id="5" name="Rectangle 1">
            <a:extLst>
              <a:ext uri="{FF2B5EF4-FFF2-40B4-BE49-F238E27FC236}">
                <a16:creationId xmlns:a16="http://schemas.microsoft.com/office/drawing/2014/main" id="{9755F5F3-E180-4DA6-8584-D3207010C6DC}"/>
              </a:ext>
            </a:extLst>
          </p:cNvPr>
          <p:cNvSpPr>
            <a:spLocks noGrp="1" noChangeArrowheads="1"/>
          </p:cNvSpPr>
          <p:nvPr>
            <p:ph sz="quarter" idx="11"/>
          </p:nvPr>
        </p:nvSpPr>
        <p:spPr>
          <a:xfrm>
            <a:off x="0" y="1397097"/>
            <a:ext cx="6019800" cy="2644021"/>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zh-CN" altLang="en-US" dirty="0"/>
              <a:t>       有甲、乙、丙、丁</a:t>
            </a:r>
            <a:r>
              <a:rPr lang="en-US" altLang="zh-CN" dirty="0"/>
              <a:t>4</a:t>
            </a:r>
            <a:r>
              <a:rPr lang="zh-CN" altLang="en-US" dirty="0"/>
              <a:t>个服装厂，一个月的产量情况由下表给出，若甲厂生产</a:t>
            </a:r>
            <a:r>
              <a:rPr lang="en-US" altLang="zh-CN" dirty="0"/>
              <a:t>8</a:t>
            </a:r>
            <a:r>
              <a:rPr lang="zh-CN" altLang="en-US" dirty="0"/>
              <a:t>个月，乙厂生产</a:t>
            </a:r>
            <a:r>
              <a:rPr lang="en-US" altLang="zh-CN" dirty="0"/>
              <a:t>10</a:t>
            </a:r>
            <a:r>
              <a:rPr lang="zh-CN" altLang="en-US" dirty="0"/>
              <a:t>个月，丙厂生产</a:t>
            </a:r>
            <a:r>
              <a:rPr lang="en-US" altLang="zh-CN" dirty="0"/>
              <a:t>5</a:t>
            </a:r>
            <a:r>
              <a:rPr lang="zh-CN" altLang="en-US" dirty="0"/>
              <a:t>个月，而丁厂生产</a:t>
            </a:r>
            <a:r>
              <a:rPr lang="en-US" altLang="zh-CN" dirty="0"/>
              <a:t>9</a:t>
            </a:r>
            <a:r>
              <a:rPr lang="zh-CN" altLang="en-US" dirty="0"/>
              <a:t>个月，则共生产帽子、衣服、裤子各多少？用矩阵来描述。</a:t>
            </a:r>
            <a:endParaRPr lang="zh-CN"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2" name="图片 1">
            <a:extLst>
              <a:ext uri="{FF2B5EF4-FFF2-40B4-BE49-F238E27FC236}">
                <a16:creationId xmlns:a16="http://schemas.microsoft.com/office/drawing/2014/main" id="{CFAD2C77-C9A9-4DA6-B4EC-FE9CDBC3E2FE}"/>
              </a:ext>
            </a:extLst>
          </p:cNvPr>
          <p:cNvPicPr>
            <a:picLocks noChangeAspect="1"/>
          </p:cNvPicPr>
          <p:nvPr/>
        </p:nvPicPr>
        <p:blipFill rotWithShape="1">
          <a:blip r:embed="rId2"/>
          <a:srcRect t="7011"/>
          <a:stretch/>
        </p:blipFill>
        <p:spPr>
          <a:xfrm>
            <a:off x="6019800" y="1593633"/>
            <a:ext cx="2895343" cy="2143894"/>
          </a:xfrm>
          <a:prstGeom prst="rect">
            <a:avLst/>
          </a:prstGeom>
        </p:spPr>
      </p:pic>
      <p:pic>
        <p:nvPicPr>
          <p:cNvPr id="6" name="图片 5">
            <a:extLst>
              <a:ext uri="{FF2B5EF4-FFF2-40B4-BE49-F238E27FC236}">
                <a16:creationId xmlns:a16="http://schemas.microsoft.com/office/drawing/2014/main" id="{12B33ED8-2C81-4962-9EA8-4FFF852ED9F1}"/>
              </a:ext>
            </a:extLst>
          </p:cNvPr>
          <p:cNvPicPr>
            <a:picLocks noChangeAspect="1"/>
          </p:cNvPicPr>
          <p:nvPr/>
        </p:nvPicPr>
        <p:blipFill>
          <a:blip r:embed="rId3"/>
          <a:stretch>
            <a:fillRect/>
          </a:stretch>
        </p:blipFill>
        <p:spPr>
          <a:xfrm>
            <a:off x="0" y="3942356"/>
            <a:ext cx="9115185" cy="2644021"/>
          </a:xfrm>
          <a:prstGeom prst="rect">
            <a:avLst/>
          </a:prstGeom>
        </p:spPr>
      </p:pic>
    </p:spTree>
    <p:extLst>
      <p:ext uri="{BB962C8B-B14F-4D97-AF65-F5344CB8AC3E}">
        <p14:creationId xmlns:p14="http://schemas.microsoft.com/office/powerpoint/2010/main" val="299513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a:xfrm>
            <a:off x="0" y="904653"/>
            <a:ext cx="9144000" cy="492443"/>
          </a:xfrm>
        </p:spPr>
        <p:txBody>
          <a:bodyPr/>
          <a:lstStyle/>
          <a:p>
            <a:r>
              <a:rPr lang="en-US" altLang="zh-CN" dirty="0"/>
              <a:t>【</a:t>
            </a:r>
            <a:r>
              <a:rPr lang="zh-CN" altLang="en-US" dirty="0"/>
              <a:t>例</a:t>
            </a:r>
            <a:r>
              <a:rPr lang="en-US" altLang="zh-CN" dirty="0"/>
              <a:t>5】</a:t>
            </a:r>
            <a:r>
              <a:rPr lang="zh-CN" altLang="en-US" dirty="0"/>
              <a:t>服装厂的生产量</a:t>
            </a:r>
          </a:p>
        </p:txBody>
      </p:sp>
      <p:sp>
        <p:nvSpPr>
          <p:cNvPr id="5" name="Rectangle 1">
            <a:extLst>
              <a:ext uri="{FF2B5EF4-FFF2-40B4-BE49-F238E27FC236}">
                <a16:creationId xmlns:a16="http://schemas.microsoft.com/office/drawing/2014/main" id="{9755F5F3-E180-4DA6-8584-D3207010C6DC}"/>
              </a:ext>
            </a:extLst>
          </p:cNvPr>
          <p:cNvSpPr>
            <a:spLocks noGrp="1" noChangeArrowheads="1"/>
          </p:cNvSpPr>
          <p:nvPr>
            <p:ph sz="quarter" idx="11"/>
          </p:nvPr>
        </p:nvSpPr>
        <p:spPr>
          <a:xfrm>
            <a:off x="0" y="1397097"/>
            <a:ext cx="6019800" cy="2644021"/>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zh-CN" altLang="en-US" dirty="0"/>
              <a:t>       有甲、乙、丙、丁</a:t>
            </a:r>
            <a:r>
              <a:rPr lang="en-US" altLang="zh-CN" dirty="0"/>
              <a:t>4</a:t>
            </a:r>
            <a:r>
              <a:rPr lang="zh-CN" altLang="en-US" dirty="0"/>
              <a:t>个服装厂，一个月的产量情况由下表给出，若甲厂生产</a:t>
            </a:r>
            <a:r>
              <a:rPr lang="en-US" altLang="zh-CN" dirty="0"/>
              <a:t>8</a:t>
            </a:r>
            <a:r>
              <a:rPr lang="zh-CN" altLang="en-US" dirty="0"/>
              <a:t>个月，乙厂生产</a:t>
            </a:r>
            <a:r>
              <a:rPr lang="en-US" altLang="zh-CN" dirty="0"/>
              <a:t>10</a:t>
            </a:r>
            <a:r>
              <a:rPr lang="zh-CN" altLang="en-US" dirty="0"/>
              <a:t>个月，丙厂生产</a:t>
            </a:r>
            <a:r>
              <a:rPr lang="en-US" altLang="zh-CN" dirty="0"/>
              <a:t>5</a:t>
            </a:r>
            <a:r>
              <a:rPr lang="zh-CN" altLang="en-US" dirty="0"/>
              <a:t>个月，而丁厂生产</a:t>
            </a:r>
            <a:r>
              <a:rPr lang="en-US" altLang="zh-CN" dirty="0"/>
              <a:t>9</a:t>
            </a:r>
            <a:r>
              <a:rPr lang="zh-CN" altLang="en-US" dirty="0"/>
              <a:t>个月，则共生产帽子、衣服、裤子各多少？用矩阵来描述。</a:t>
            </a:r>
            <a:endParaRPr lang="zh-CN"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2" name="图片 1">
            <a:extLst>
              <a:ext uri="{FF2B5EF4-FFF2-40B4-BE49-F238E27FC236}">
                <a16:creationId xmlns:a16="http://schemas.microsoft.com/office/drawing/2014/main" id="{CFAD2C77-C9A9-4DA6-B4EC-FE9CDBC3E2FE}"/>
              </a:ext>
            </a:extLst>
          </p:cNvPr>
          <p:cNvPicPr>
            <a:picLocks noChangeAspect="1"/>
          </p:cNvPicPr>
          <p:nvPr/>
        </p:nvPicPr>
        <p:blipFill rotWithShape="1">
          <a:blip r:embed="rId2"/>
          <a:srcRect t="7011"/>
          <a:stretch/>
        </p:blipFill>
        <p:spPr>
          <a:xfrm>
            <a:off x="6019800" y="1593633"/>
            <a:ext cx="2895343" cy="2143894"/>
          </a:xfrm>
          <a:prstGeom prst="rect">
            <a:avLst/>
          </a:prstGeom>
        </p:spPr>
      </p:pic>
      <p:pic>
        <p:nvPicPr>
          <p:cNvPr id="7" name="图片 6">
            <a:extLst>
              <a:ext uri="{FF2B5EF4-FFF2-40B4-BE49-F238E27FC236}">
                <a16:creationId xmlns:a16="http://schemas.microsoft.com/office/drawing/2014/main" id="{6A78DE40-E86A-48DC-8166-19041CB5617D}"/>
              </a:ext>
            </a:extLst>
          </p:cNvPr>
          <p:cNvPicPr>
            <a:picLocks noChangeAspect="1"/>
          </p:cNvPicPr>
          <p:nvPr/>
        </p:nvPicPr>
        <p:blipFill>
          <a:blip r:embed="rId3"/>
          <a:stretch>
            <a:fillRect/>
          </a:stretch>
        </p:blipFill>
        <p:spPr>
          <a:xfrm>
            <a:off x="76200" y="4147034"/>
            <a:ext cx="7154723" cy="2305550"/>
          </a:xfrm>
          <a:prstGeom prst="rect">
            <a:avLst/>
          </a:prstGeom>
        </p:spPr>
      </p:pic>
      <p:pic>
        <p:nvPicPr>
          <p:cNvPr id="8" name="图片 7">
            <a:extLst>
              <a:ext uri="{FF2B5EF4-FFF2-40B4-BE49-F238E27FC236}">
                <a16:creationId xmlns:a16="http://schemas.microsoft.com/office/drawing/2014/main" id="{68A0377B-75D2-4FEA-B855-62CEF2AE20D4}"/>
              </a:ext>
            </a:extLst>
          </p:cNvPr>
          <p:cNvPicPr>
            <a:picLocks noChangeAspect="1"/>
          </p:cNvPicPr>
          <p:nvPr/>
        </p:nvPicPr>
        <p:blipFill>
          <a:blip r:embed="rId4"/>
          <a:stretch>
            <a:fillRect/>
          </a:stretch>
        </p:blipFill>
        <p:spPr>
          <a:xfrm>
            <a:off x="7397266" y="4495800"/>
            <a:ext cx="1517877" cy="1752600"/>
          </a:xfrm>
          <a:prstGeom prst="rect">
            <a:avLst/>
          </a:prstGeom>
        </p:spPr>
      </p:pic>
    </p:spTree>
    <p:extLst>
      <p:ext uri="{BB962C8B-B14F-4D97-AF65-F5344CB8AC3E}">
        <p14:creationId xmlns:p14="http://schemas.microsoft.com/office/powerpoint/2010/main" val="324808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zh-CN" altLang="en-US" dirty="0"/>
              <a:t>矩阵的幂</a:t>
            </a:r>
          </a:p>
        </p:txBody>
      </p:sp>
      <p:sp>
        <p:nvSpPr>
          <p:cNvPr id="5" name="Rectangle 1">
            <a:extLst>
              <a:ext uri="{FF2B5EF4-FFF2-40B4-BE49-F238E27FC236}">
                <a16:creationId xmlns:a16="http://schemas.microsoft.com/office/drawing/2014/main" id="{9755F5F3-E180-4DA6-8584-D3207010C6DC}"/>
              </a:ext>
            </a:extLst>
          </p:cNvPr>
          <p:cNvSpPr>
            <a:spLocks noGrp="1" noChangeArrowheads="1"/>
          </p:cNvSpPr>
          <p:nvPr>
            <p:ph sz="quarter" idx="11"/>
          </p:nvPr>
        </p:nvSpPr>
        <p:spPr>
          <a:xfrm>
            <a:off x="0" y="1397097"/>
            <a:ext cx="9144000" cy="4656880"/>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nSpc>
                <a:spcPct val="150000"/>
              </a:lnSpc>
            </a:pPr>
            <a:r>
              <a:rPr lang="zh-CN" altLang="en-US" dirty="0"/>
              <a:t>       根据矩阵的</a:t>
            </a:r>
            <a:r>
              <a:rPr lang="zh-CN" altLang="en-US" dirty="0">
                <a:solidFill>
                  <a:srgbClr val="0000FF"/>
                </a:solidFill>
              </a:rPr>
              <a:t>乘法</a:t>
            </a:r>
            <a:r>
              <a:rPr lang="zh-CN" altLang="en-US" dirty="0"/>
              <a:t>法则，定义矩阵的</a:t>
            </a:r>
            <a:r>
              <a:rPr lang="zh-CN" altLang="en-US" b="1" dirty="0"/>
              <a:t>幂</a:t>
            </a:r>
            <a:r>
              <a:rPr lang="zh-CN" altLang="en-US" dirty="0"/>
              <a:t>。设</a:t>
            </a:r>
            <a:r>
              <a:rPr lang="en-US" altLang="zh-CN" dirty="0"/>
              <a:t>A</a:t>
            </a:r>
            <a:r>
              <a:rPr lang="zh-CN" altLang="en-US" dirty="0"/>
              <a:t>是</a:t>
            </a:r>
            <a:r>
              <a:rPr lang="en-US" altLang="zh-CN" dirty="0"/>
              <a:t>n</a:t>
            </a:r>
            <a:r>
              <a:rPr lang="zh-CN" altLang="en-US" dirty="0"/>
              <a:t>阶方阵，定义</a:t>
            </a:r>
            <a:r>
              <a:rPr lang="en-US" altLang="zh-CN" dirty="0"/>
              <a:t>:</a:t>
            </a:r>
          </a:p>
          <a:p>
            <a:pPr lvl="0" algn="ctr">
              <a:lnSpc>
                <a:spcPct val="150000"/>
              </a:lnSpc>
            </a:pPr>
            <a:r>
              <a:rPr lang="zh-CN" altLang="en-US" dirty="0"/>
              <a:t>𝐴</a:t>
            </a:r>
            <a:r>
              <a:rPr lang="en-US" altLang="zh-CN" baseline="30000" dirty="0"/>
              <a:t>1</a:t>
            </a:r>
            <a:r>
              <a:rPr lang="en-US" altLang="zh-CN" dirty="0"/>
              <a:t>=</a:t>
            </a:r>
            <a:r>
              <a:rPr lang="zh-CN" altLang="en-US" dirty="0"/>
              <a:t>𝐴</a:t>
            </a:r>
            <a:r>
              <a:rPr lang="en-US" altLang="zh-CN" dirty="0"/>
              <a:t>, </a:t>
            </a:r>
            <a:r>
              <a:rPr lang="zh-CN" altLang="en-US" dirty="0"/>
              <a:t>𝐴</a:t>
            </a:r>
            <a:r>
              <a:rPr lang="en-US" altLang="zh-CN" baseline="30000" dirty="0"/>
              <a:t>2</a:t>
            </a:r>
            <a:r>
              <a:rPr lang="en-US" altLang="zh-CN" dirty="0"/>
              <a:t>=</a:t>
            </a:r>
            <a:r>
              <a:rPr lang="zh-CN" altLang="en-US" dirty="0"/>
              <a:t>𝐴</a:t>
            </a:r>
            <a:r>
              <a:rPr lang="en-US" altLang="zh-CN" baseline="30000" dirty="0"/>
              <a:t>1</a:t>
            </a:r>
            <a:r>
              <a:rPr lang="zh-CN" altLang="en-US" dirty="0"/>
              <a:t>𝐴</a:t>
            </a:r>
            <a:r>
              <a:rPr lang="en-US" altLang="zh-CN" baseline="30000" dirty="0"/>
              <a:t>1</a:t>
            </a:r>
            <a:r>
              <a:rPr lang="en-US" altLang="zh-CN" dirty="0"/>
              <a:t>, ..., </a:t>
            </a:r>
            <a:r>
              <a:rPr lang="zh-CN" altLang="en-US" dirty="0"/>
              <a:t>𝐴</a:t>
            </a:r>
            <a:r>
              <a:rPr lang="zh-CN" altLang="en-US" baseline="30000" dirty="0"/>
              <a:t>𝑘</a:t>
            </a:r>
            <a:r>
              <a:rPr lang="en-US" altLang="zh-CN" baseline="30000" dirty="0"/>
              <a:t>+1</a:t>
            </a:r>
            <a:r>
              <a:rPr lang="en-US" altLang="zh-CN" dirty="0"/>
              <a:t>=</a:t>
            </a:r>
            <a:r>
              <a:rPr lang="zh-CN" altLang="en-US" dirty="0"/>
              <a:t>𝐴</a:t>
            </a:r>
            <a:r>
              <a:rPr lang="zh-CN" altLang="en-US" baseline="30000" dirty="0"/>
              <a:t>𝑘</a:t>
            </a:r>
            <a:r>
              <a:rPr lang="zh-CN" altLang="en-US" dirty="0"/>
              <a:t>𝐴</a:t>
            </a:r>
            <a:r>
              <a:rPr lang="en-US" altLang="zh-CN" baseline="30000" dirty="0"/>
              <a:t>1</a:t>
            </a:r>
            <a:endParaRPr lang="zh-CN" altLang="en-US" dirty="0"/>
          </a:p>
          <a:p>
            <a:pPr lvl="0">
              <a:lnSpc>
                <a:spcPct val="150000"/>
              </a:lnSpc>
            </a:pPr>
            <a:r>
              <a:rPr lang="zh-CN" altLang="en-US" dirty="0"/>
              <a:t>       其中 𝑘 为</a:t>
            </a:r>
            <a:r>
              <a:rPr lang="zh-CN" altLang="en-US" dirty="0">
                <a:solidFill>
                  <a:srgbClr val="C00000"/>
                </a:solidFill>
              </a:rPr>
              <a:t>正整数</a:t>
            </a:r>
            <a:r>
              <a:rPr lang="zh-CN" altLang="en-US" dirty="0"/>
              <a:t>。也就是说，𝐴</a:t>
            </a:r>
            <a:r>
              <a:rPr lang="zh-CN" altLang="en-US" baseline="30000" dirty="0"/>
              <a:t>𝑘</a:t>
            </a:r>
            <a:r>
              <a:rPr lang="zh-CN" altLang="en-US" dirty="0"/>
              <a:t> 就是 𝑘 个 𝐴 连乘。显然只有</a:t>
            </a:r>
            <a:r>
              <a:rPr lang="zh-CN" altLang="en-US" b="1" dirty="0">
                <a:solidFill>
                  <a:srgbClr val="FF0000"/>
                </a:solidFill>
              </a:rPr>
              <a:t>方阵</a:t>
            </a:r>
            <a:r>
              <a:rPr lang="zh-CN" altLang="en-US" dirty="0"/>
              <a:t>满足条件，</a:t>
            </a:r>
            <a:r>
              <a:rPr lang="zh-CN" altLang="en-US" b="1" dirty="0"/>
              <a:t>幂</a:t>
            </a:r>
            <a:r>
              <a:rPr lang="zh-CN" altLang="en-US" dirty="0"/>
              <a:t>运算才有意义。</a:t>
            </a:r>
          </a:p>
          <a:p>
            <a:pPr lvl="0">
              <a:lnSpc>
                <a:spcPct val="150000"/>
              </a:lnSpc>
            </a:pPr>
            <a:r>
              <a:rPr lang="zh-CN" altLang="en-US" dirty="0"/>
              <a:t>       由于矩阵乘法适合</a:t>
            </a:r>
            <a:r>
              <a:rPr lang="zh-CN" altLang="en-US" dirty="0">
                <a:solidFill>
                  <a:srgbClr val="0000FF"/>
                </a:solidFill>
              </a:rPr>
              <a:t>结合律</a:t>
            </a:r>
            <a:r>
              <a:rPr lang="zh-CN" altLang="en-US" dirty="0"/>
              <a:t>，所以</a:t>
            </a:r>
            <a:r>
              <a:rPr lang="zh-CN" altLang="en-US" dirty="0">
                <a:solidFill>
                  <a:schemeClr val="accent6">
                    <a:lumMod val="75000"/>
                  </a:schemeClr>
                </a:solidFill>
              </a:rPr>
              <a:t>矩阵的幂</a:t>
            </a:r>
            <a:r>
              <a:rPr lang="zh-CN" altLang="en-US" dirty="0"/>
              <a:t>满足以下运算规律：</a:t>
            </a:r>
          </a:p>
          <a:p>
            <a:pPr lvl="0" algn="ctr">
              <a:lnSpc>
                <a:spcPct val="150000"/>
              </a:lnSpc>
            </a:pPr>
            <a:r>
              <a:rPr lang="zh-CN" altLang="en-US" dirty="0"/>
              <a:t>𝐴</a:t>
            </a:r>
            <a:r>
              <a:rPr lang="zh-CN" altLang="en-US" baseline="30000" dirty="0"/>
              <a:t>𝑘</a:t>
            </a:r>
            <a:r>
              <a:rPr lang="zh-CN" altLang="en-US" dirty="0"/>
              <a:t>𝐴</a:t>
            </a:r>
            <a:r>
              <a:rPr lang="zh-CN" altLang="en-US" baseline="30000" dirty="0"/>
              <a:t>𝑙</a:t>
            </a:r>
            <a:r>
              <a:rPr lang="en-US" altLang="zh-CN" dirty="0"/>
              <a:t>=</a:t>
            </a:r>
            <a:r>
              <a:rPr lang="zh-CN" altLang="en-US" dirty="0"/>
              <a:t>𝐴</a:t>
            </a:r>
            <a:r>
              <a:rPr lang="zh-CN" altLang="en-US" baseline="30000" dirty="0"/>
              <a:t>𝑘</a:t>
            </a:r>
            <a:r>
              <a:rPr lang="en-US" altLang="zh-CN" baseline="30000" dirty="0"/>
              <a:t>+</a:t>
            </a:r>
            <a:r>
              <a:rPr lang="zh-CN" altLang="en-US" baseline="30000" dirty="0"/>
              <a:t>𝑙</a:t>
            </a:r>
            <a:r>
              <a:rPr lang="en-US" altLang="zh-CN" dirty="0"/>
              <a:t>, (</a:t>
            </a:r>
            <a:r>
              <a:rPr lang="zh-CN" altLang="en-US" dirty="0"/>
              <a:t>𝐴</a:t>
            </a:r>
            <a:r>
              <a:rPr lang="zh-CN" altLang="en-US" baseline="30000" dirty="0"/>
              <a:t>𝑘</a:t>
            </a:r>
            <a:r>
              <a:rPr lang="en-US" altLang="zh-CN" dirty="0"/>
              <a:t>)</a:t>
            </a:r>
            <a:r>
              <a:rPr lang="zh-CN" altLang="en-US" baseline="30000" dirty="0"/>
              <a:t>𝑙</a:t>
            </a:r>
            <a:r>
              <a:rPr lang="en-US" altLang="zh-CN" dirty="0"/>
              <a:t>=</a:t>
            </a:r>
            <a:r>
              <a:rPr lang="zh-CN" altLang="en-US" dirty="0"/>
              <a:t>𝐴</a:t>
            </a:r>
            <a:r>
              <a:rPr lang="zh-CN" altLang="en-US" baseline="30000" dirty="0"/>
              <a:t>𝑘𝑙</a:t>
            </a:r>
            <a:r>
              <a:rPr lang="zh-CN" altLang="en-US" dirty="0"/>
              <a:t> </a:t>
            </a:r>
          </a:p>
          <a:p>
            <a:pPr lvl="0">
              <a:lnSpc>
                <a:spcPct val="150000"/>
              </a:lnSpc>
            </a:pPr>
            <a:r>
              <a:rPr lang="zh-CN" altLang="en-US" dirty="0"/>
              <a:t>       其中 𝑘、𝑙 为正整数。又因矩阵乘法一般不满足</a:t>
            </a:r>
            <a:r>
              <a:rPr lang="zh-CN" altLang="en-US" dirty="0">
                <a:solidFill>
                  <a:srgbClr val="0070C0"/>
                </a:solidFill>
              </a:rPr>
              <a:t>交换律</a:t>
            </a:r>
            <a:r>
              <a:rPr lang="zh-CN" altLang="en-US" dirty="0"/>
              <a:t>，所以对于两个 </a:t>
            </a:r>
            <a:r>
              <a:rPr lang="en-US" altLang="zh-CN" dirty="0"/>
              <a:t>n </a:t>
            </a:r>
            <a:r>
              <a:rPr lang="zh-CN" altLang="en-US" dirty="0"/>
              <a:t>阶矩阵  𝐴 与 𝐵 ，一般来说  </a:t>
            </a:r>
            <a:r>
              <a:rPr lang="en-US" altLang="zh-CN" b="1" dirty="0">
                <a:solidFill>
                  <a:srgbClr val="0000FF"/>
                </a:solidFill>
              </a:rPr>
              <a:t>(</a:t>
            </a:r>
            <a:r>
              <a:rPr lang="zh-CN" altLang="en-US" b="1" dirty="0">
                <a:solidFill>
                  <a:srgbClr val="0000FF"/>
                </a:solidFill>
              </a:rPr>
              <a:t>𝐴𝐵</a:t>
            </a:r>
            <a:r>
              <a:rPr lang="en-US" altLang="zh-CN" b="1" dirty="0">
                <a:solidFill>
                  <a:srgbClr val="0000FF"/>
                </a:solidFill>
              </a:rPr>
              <a:t>)</a:t>
            </a:r>
            <a:r>
              <a:rPr lang="zh-CN" altLang="en-US" b="1" baseline="30000" dirty="0">
                <a:solidFill>
                  <a:srgbClr val="0000FF"/>
                </a:solidFill>
              </a:rPr>
              <a:t>𝑘</a:t>
            </a:r>
            <a:r>
              <a:rPr lang="zh-CN" altLang="en-US" b="1" dirty="0">
                <a:solidFill>
                  <a:srgbClr val="0000FF"/>
                </a:solidFill>
              </a:rPr>
              <a:t>≠𝐴</a:t>
            </a:r>
            <a:r>
              <a:rPr lang="zh-CN" altLang="en-US" b="1" baseline="30000" dirty="0">
                <a:solidFill>
                  <a:srgbClr val="0000FF"/>
                </a:solidFill>
              </a:rPr>
              <a:t>𝑘</a:t>
            </a:r>
            <a:r>
              <a:rPr lang="zh-CN" altLang="en-US" b="1" dirty="0">
                <a:solidFill>
                  <a:srgbClr val="0000FF"/>
                </a:solidFill>
              </a:rPr>
              <a:t>𝐵</a:t>
            </a:r>
            <a:r>
              <a:rPr lang="zh-CN" altLang="en-US" b="1" baseline="30000" dirty="0">
                <a:solidFill>
                  <a:srgbClr val="0000FF"/>
                </a:solidFill>
              </a:rPr>
              <a:t>𝑘</a:t>
            </a:r>
            <a:r>
              <a:rPr lang="zh-CN" altLang="en-US" b="1" dirty="0">
                <a:solidFill>
                  <a:srgbClr val="0000FF"/>
                </a:solidFill>
              </a:rPr>
              <a:t> </a:t>
            </a:r>
            <a:r>
              <a:rPr lang="zh-CN" altLang="en-US" dirty="0"/>
              <a:t>。</a:t>
            </a:r>
            <a:endParaRPr lang="zh-CN"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spTree>
    <p:extLst>
      <p:ext uri="{BB962C8B-B14F-4D97-AF65-F5344CB8AC3E}">
        <p14:creationId xmlns:p14="http://schemas.microsoft.com/office/powerpoint/2010/main" val="206369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1000"/>
                                        <p:tgtEl>
                                          <p:spTgt spid="5">
                                            <p:txEl>
                                              <p:pRg st="3" end="3"/>
                                            </p:txEl>
                                          </p:spTgt>
                                        </p:tgtEl>
                                      </p:cBhvr>
                                    </p:animEffect>
                                    <p:anim calcmode="lin" valueType="num">
                                      <p:cBhvr>
                                        <p:cTn id="2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1000"/>
                                        <p:tgtEl>
                                          <p:spTgt spid="5">
                                            <p:txEl>
                                              <p:pRg st="5" end="5"/>
                                            </p:txEl>
                                          </p:spTgt>
                                        </p:tgtEl>
                                      </p:cBhvr>
                                    </p:animEffect>
                                    <p:anim calcmode="lin" valueType="num">
                                      <p:cBhvr>
                                        <p:cTn id="3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Rectangle 1">
                <a:extLst>
                  <a:ext uri="{FF2B5EF4-FFF2-40B4-BE49-F238E27FC236}">
                    <a16:creationId xmlns:a16="http://schemas.microsoft.com/office/drawing/2014/main" id="{9755F5F3-E180-4DA6-8584-D3207010C6DC}"/>
                  </a:ext>
                </a:extLst>
              </p:cNvPr>
              <p:cNvSpPr>
                <a:spLocks noGrp="1" noChangeArrowheads="1"/>
              </p:cNvSpPr>
              <p:nvPr>
                <p:ph sz="quarter" idx="11"/>
              </p:nvPr>
            </p:nvSpPr>
            <p:spPr>
              <a:xfrm>
                <a:off x="0" y="1397097"/>
                <a:ext cx="9144000" cy="4020039"/>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nSpc>
                    <a:spcPct val="150000"/>
                  </a:lnSpc>
                </a:pPr>
                <a:r>
                  <a:rPr lang="zh-CN" altLang="en-US" dirty="0"/>
                  <a:t>若四个城市的航向图如下所示：</a:t>
                </a:r>
                <a:endParaRPr lang="en-US" altLang="zh-CN" dirty="0"/>
              </a:p>
              <a:p>
                <a:pPr lvl="0" algn="l">
                  <a:lnSpc>
                    <a:spcPct val="100000"/>
                  </a:lnSpc>
                </a:pPr>
                <a:r>
                  <a:rPr lang="en-US" altLang="zh-CN" dirty="0"/>
                  <a:t>                                         </a:t>
                </a:r>
              </a:p>
              <a:p>
                <a:pPr lvl="0" algn="l">
                  <a:lnSpc>
                    <a:spcPct val="100000"/>
                  </a:lnSpc>
                </a:pPr>
                <a:endParaRPr lang="en-US" altLang="zh-CN" dirty="0"/>
              </a:p>
              <a:p>
                <a:pPr lvl="0" algn="l">
                  <a:lnSpc>
                    <a:spcPct val="100000"/>
                  </a:lnSpc>
                </a:pPr>
                <a:endParaRPr lang="en-US" altLang="zh-CN" dirty="0"/>
              </a:p>
              <a:p>
                <a:pPr lvl="0" algn="l">
                  <a:lnSpc>
                    <a:spcPct val="100000"/>
                  </a:lnSpc>
                </a:pPr>
                <a:endParaRPr lang="en-US" altLang="zh-CN" dirty="0"/>
              </a:p>
              <a:p>
                <a:pPr lvl="0" algn="l">
                  <a:lnSpc>
                    <a:spcPct val="100000"/>
                  </a:lnSpc>
                </a:pPr>
                <a:endParaRPr lang="en-US" altLang="zh-CN" dirty="0"/>
              </a:p>
              <a:p>
                <a:pPr lvl="0" algn="l">
                  <a:lnSpc>
                    <a:spcPct val="100000"/>
                  </a:lnSpc>
                </a:pP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m:rPr>
                                  <m:brk m:alnAt="7"/>
                                </m:rPr>
                                <a:rPr lang="en-US" altLang="zh-CN" i="1">
                                  <a:latin typeface="Cambria Math" panose="02040503050406030204" pitchFamily="18" charset="0"/>
                                </a:rPr>
                                <m:t>1</m:t>
                              </m:r>
                            </m:e>
                            <m:e>
                              <m:r>
                                <m:rPr>
                                  <m:nor/>
                                </m:rPr>
                                <a:rPr lang="zh-CN" altLang="en-US"/>
                                <m:t>从</m:t>
                              </m:r>
                              <m:r>
                                <m:rPr>
                                  <m:nor/>
                                </m:rPr>
                                <a:rPr lang="zh-CN" altLang="en-US"/>
                                <m:t>𝑖</m:t>
                              </m:r>
                              <m:r>
                                <m:rPr>
                                  <m:nor/>
                                </m:rPr>
                                <a:rPr lang="zh-CN" altLang="en-US"/>
                                <m:t>市到</m:t>
                              </m:r>
                              <m:r>
                                <m:rPr>
                                  <m:nor/>
                                </m:rPr>
                                <a:rPr lang="zh-CN" altLang="en-US"/>
                                <m:t>𝑗</m:t>
                              </m:r>
                              <m:r>
                                <m:rPr>
                                  <m:nor/>
                                </m:rPr>
                                <a:rPr lang="zh-CN" altLang="en-US"/>
                                <m:t>市有</m:t>
                              </m:r>
                              <m:r>
                                <m:rPr>
                                  <m:nor/>
                                </m:rPr>
                                <a:rPr lang="en-US" altLang="zh-CN"/>
                                <m:t>1</m:t>
                              </m:r>
                              <m:r>
                                <m:rPr>
                                  <m:nor/>
                                </m:rPr>
                                <a:rPr lang="zh-CN" altLang="en-US"/>
                                <m:t>条单向航线</m:t>
                              </m:r>
                            </m:e>
                          </m:mr>
                          <m:mr>
                            <m:e>
                              <m:r>
                                <a:rPr lang="en-US" altLang="zh-CN" b="0" i="1" smtClean="0">
                                  <a:latin typeface="Cambria Math" panose="02040503050406030204" pitchFamily="18" charset="0"/>
                                </a:rPr>
                                <m:t>0</m:t>
                              </m:r>
                            </m:e>
                            <m:e>
                              <m:r>
                                <m:rPr>
                                  <m:nor/>
                                </m:rPr>
                                <a:rPr lang="zh-CN" altLang="en-US"/>
                                <m:t>从</m:t>
                              </m:r>
                              <m:r>
                                <m:rPr>
                                  <m:nor/>
                                </m:rPr>
                                <a:rPr lang="zh-CN" altLang="en-US"/>
                                <m:t>𝑖</m:t>
                              </m:r>
                              <m:r>
                                <m:rPr>
                                  <m:nor/>
                                </m:rPr>
                                <a:rPr lang="zh-CN" altLang="en-US"/>
                                <m:t>市到</m:t>
                              </m:r>
                              <m:r>
                                <m:rPr>
                                  <m:nor/>
                                </m:rPr>
                                <a:rPr lang="zh-CN" altLang="en-US"/>
                                <m:t>𝑗</m:t>
                              </m:r>
                              <m:r>
                                <m:rPr>
                                  <m:nor/>
                                </m:rPr>
                                <a:rPr lang="zh-CN" altLang="en-US"/>
                                <m:t>市没有单</m:t>
                              </m:r>
                              <m:r>
                                <a:rPr lang="zh-CN" altLang="en-US" i="1">
                                  <a:latin typeface="Cambria Math" panose="02040503050406030204" pitchFamily="18" charset="0"/>
                                </a:rPr>
                                <m:t>向</m:t>
                              </m:r>
                              <m:r>
                                <m:rPr>
                                  <m:nor/>
                                </m:rPr>
                                <a:rPr lang="zh-CN" altLang="en-US"/>
                                <m:t>航线</m:t>
                              </m:r>
                              <m:r>
                                <m:rPr>
                                  <m:nor/>
                                </m:rPr>
                                <a:rPr lang="zh-CN" altLang="en-US"/>
                                <m:t> </m:t>
                              </m:r>
                            </m:e>
                          </m:mr>
                        </m:m>
                      </m:e>
                    </m:d>
                  </m:oMath>
                </a14:m>
                <a:endParaRPr lang="en-US" altLang="zh-CN" dirty="0"/>
              </a:p>
              <a:p>
                <a:pPr lvl="0" algn="l">
                  <a:lnSpc>
                    <a:spcPct val="100000"/>
                  </a:lnSpc>
                </a:pPr>
                <a:r>
                  <a:rPr lang="zh-CN" altLang="en-US" dirty="0"/>
                  <a:t>若记𝐴</a:t>
                </a:r>
                <a:r>
                  <a:rPr lang="en-US" altLang="zh-CN" baseline="30000" dirty="0"/>
                  <a:t>2</a:t>
                </a:r>
                <a:r>
                  <a:rPr lang="en-US" altLang="zh-CN" dirty="0"/>
                  <a:t>=</a:t>
                </a:r>
                <a:r>
                  <a:rPr lang="zh-CN" altLang="en-US" dirty="0"/>
                  <a:t>𝑏</a:t>
                </a:r>
                <a:r>
                  <a:rPr lang="zh-CN" altLang="en-US" baseline="-25000" dirty="0"/>
                  <a:t>𝑖𝑗</a:t>
                </a:r>
                <a:r>
                  <a:rPr lang="zh-CN" altLang="en-US" dirty="0"/>
                  <a:t>，则𝑏</a:t>
                </a:r>
                <a:r>
                  <a:rPr lang="zh-CN" altLang="en-US" baseline="-25000" dirty="0"/>
                  <a:t>𝑖𝑗</a:t>
                </a:r>
                <a:r>
                  <a:rPr lang="zh-CN" altLang="en-US" dirty="0"/>
                  <a:t>为从</a:t>
                </a:r>
                <a:r>
                  <a:rPr lang="zh-CN" altLang="en-US" dirty="0">
                    <a:solidFill>
                      <a:srgbClr val="0000FF"/>
                    </a:solidFill>
                  </a:rPr>
                  <a:t> </a:t>
                </a:r>
                <a:r>
                  <a:rPr lang="en-US" altLang="zh-CN" i="1" dirty="0" err="1">
                    <a:solidFill>
                      <a:srgbClr val="0000FF"/>
                    </a:solidFill>
                    <a:latin typeface="Times New Roman" panose="02020603050405020304" pitchFamily="18" charset="0"/>
                    <a:cs typeface="Times New Roman" panose="02020603050405020304" pitchFamily="18" charset="0"/>
                  </a:rPr>
                  <a:t>i</a:t>
                </a:r>
                <a:r>
                  <a:rPr lang="en-US" altLang="zh-CN" i="1" dirty="0">
                    <a:solidFill>
                      <a:srgbClr val="0000FF"/>
                    </a:solidFill>
                    <a:latin typeface="Times New Roman" panose="02020603050405020304" pitchFamily="18" charset="0"/>
                    <a:cs typeface="Times New Roman" panose="02020603050405020304" pitchFamily="18" charset="0"/>
                  </a:rPr>
                  <a:t> </a:t>
                </a:r>
                <a:r>
                  <a:rPr lang="zh-CN" altLang="en-US" dirty="0"/>
                  <a:t>市经过一次中转到</a:t>
                </a:r>
                <a:r>
                  <a:rPr lang="zh-CN" altLang="en-US" i="1" dirty="0">
                    <a:solidFill>
                      <a:srgbClr val="0000FF"/>
                    </a:solidFill>
                  </a:rPr>
                  <a:t> </a:t>
                </a:r>
                <a:r>
                  <a:rPr lang="en-US" altLang="zh-CN" i="1" dirty="0">
                    <a:solidFill>
                      <a:srgbClr val="0000FF"/>
                    </a:solidFill>
                  </a:rPr>
                  <a:t>j </a:t>
                </a:r>
                <a:r>
                  <a:rPr lang="zh-CN" altLang="en-US" dirty="0"/>
                  <a:t>市的单向航线条数。</a:t>
                </a:r>
                <a:endParaRPr lang="en-US" altLang="zh-CN" dirty="0"/>
              </a:p>
            </p:txBody>
          </p:sp>
        </mc:Choice>
        <mc:Fallback>
          <p:sp>
            <p:nvSpPr>
              <p:cNvPr id="5" name="Rectangle 1">
                <a:extLst>
                  <a:ext uri="{FF2B5EF4-FFF2-40B4-BE49-F238E27FC236}">
                    <a16:creationId xmlns:a16="http://schemas.microsoft.com/office/drawing/2014/main" id="{9755F5F3-E180-4DA6-8584-D3207010C6DC}"/>
                  </a:ext>
                </a:extLst>
              </p:cNvPr>
              <p:cNvSpPr>
                <a:spLocks noGrp="1" noRot="1" noChangeAspect="1" noMove="1" noResize="1" noEditPoints="1" noAdjustHandles="1" noChangeArrowheads="1" noChangeShapeType="1" noTextEdit="1"/>
              </p:cNvSpPr>
              <p:nvPr>
                <p:ph sz="quarter" idx="11"/>
              </p:nvPr>
            </p:nvSpPr>
            <p:spPr>
              <a:xfrm>
                <a:off x="0" y="1397097"/>
                <a:ext cx="9144000" cy="4020039"/>
              </a:xfrm>
              <a:blipFill>
                <a:blip r:embed="rId2"/>
                <a:stretch>
                  <a:fillRect l="-467"/>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CC2CABD5-9E34-4147-929A-42EEC1F61C69}"/>
              </a:ext>
            </a:extLst>
          </p:cNvPr>
          <p:cNvPicPr>
            <a:picLocks noChangeAspect="1"/>
          </p:cNvPicPr>
          <p:nvPr/>
        </p:nvPicPr>
        <p:blipFill>
          <a:blip r:embed="rId3"/>
          <a:stretch>
            <a:fillRect/>
          </a:stretch>
        </p:blipFill>
        <p:spPr>
          <a:xfrm>
            <a:off x="609599" y="1988521"/>
            <a:ext cx="3527501" cy="1981200"/>
          </a:xfrm>
          <a:prstGeom prst="rect">
            <a:avLst/>
          </a:prstGeom>
        </p:spPr>
      </p:pic>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6】</a:t>
            </a:r>
            <a:r>
              <a:rPr lang="zh-CN" altLang="en-US" dirty="0"/>
              <a:t>四个城市间的单向航线</a:t>
            </a:r>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2" name="图片 1">
            <a:extLst>
              <a:ext uri="{FF2B5EF4-FFF2-40B4-BE49-F238E27FC236}">
                <a16:creationId xmlns:a16="http://schemas.microsoft.com/office/drawing/2014/main" id="{0C28D1C1-0F2C-4210-BA99-C0F653360C37}"/>
              </a:ext>
            </a:extLst>
          </p:cNvPr>
          <p:cNvPicPr>
            <a:picLocks noChangeAspect="1"/>
          </p:cNvPicPr>
          <p:nvPr/>
        </p:nvPicPr>
        <p:blipFill>
          <a:blip r:embed="rId4"/>
          <a:stretch>
            <a:fillRect/>
          </a:stretch>
        </p:blipFill>
        <p:spPr>
          <a:xfrm>
            <a:off x="5943600" y="1630077"/>
            <a:ext cx="2438400" cy="2337639"/>
          </a:xfrm>
          <a:prstGeom prst="rect">
            <a:avLst/>
          </a:prstGeom>
        </p:spPr>
      </p:pic>
      <p:pic>
        <p:nvPicPr>
          <p:cNvPr id="10" name="图片 9">
            <a:extLst>
              <a:ext uri="{FF2B5EF4-FFF2-40B4-BE49-F238E27FC236}">
                <a16:creationId xmlns:a16="http://schemas.microsoft.com/office/drawing/2014/main" id="{C584A01D-5A6E-4CFA-AF3E-A8890AA8A349}"/>
              </a:ext>
            </a:extLst>
          </p:cNvPr>
          <p:cNvPicPr>
            <a:picLocks noChangeAspect="1"/>
          </p:cNvPicPr>
          <p:nvPr/>
        </p:nvPicPr>
        <p:blipFill>
          <a:blip r:embed="rId5"/>
          <a:stretch>
            <a:fillRect/>
          </a:stretch>
        </p:blipFill>
        <p:spPr>
          <a:xfrm>
            <a:off x="1422815" y="5289946"/>
            <a:ext cx="5428571" cy="1352381"/>
          </a:xfrm>
          <a:prstGeom prst="rect">
            <a:avLst/>
          </a:prstGeom>
        </p:spPr>
      </p:pic>
    </p:spTree>
    <p:extLst>
      <p:ext uri="{BB962C8B-B14F-4D97-AF65-F5344CB8AC3E}">
        <p14:creationId xmlns:p14="http://schemas.microsoft.com/office/powerpoint/2010/main" val="2707339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1000"/>
                                        <p:tgtEl>
                                          <p:spTgt spid="5">
                                            <p:txEl>
                                              <p:pRg st="6" end="6"/>
                                            </p:txEl>
                                          </p:spTgt>
                                        </p:tgtEl>
                                      </p:cBhvr>
                                    </p:animEffect>
                                    <p:anim calcmode="lin" valueType="num">
                                      <p:cBhvr>
                                        <p:cTn id="1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1000"/>
                                        <p:tgtEl>
                                          <p:spTgt spid="5">
                                            <p:txEl>
                                              <p:pRg st="7" end="7"/>
                                            </p:txEl>
                                          </p:spTgt>
                                        </p:tgtEl>
                                      </p:cBhvr>
                                    </p:animEffect>
                                    <p:anim calcmode="lin" valueType="num">
                                      <p:cBhvr>
                                        <p:cTn id="36"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par>
                          <p:cTn id="38" fill="hold">
                            <p:stCondLst>
                              <p:cond delay="1000"/>
                            </p:stCondLst>
                            <p:childTnLst>
                              <p:par>
                                <p:cTn id="39" presetID="42" presetClass="entr" presetSubtype="0"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11B7F-F8BC-47D6-ABE8-951C43BB4CE6}"/>
              </a:ext>
            </a:extLst>
          </p:cNvPr>
          <p:cNvSpPr>
            <a:spLocks noGrp="1"/>
          </p:cNvSpPr>
          <p:nvPr>
            <p:ph type="body" sz="quarter" idx="10"/>
          </p:nvPr>
        </p:nvSpPr>
        <p:spPr/>
        <p:txBody>
          <a:bodyPr/>
          <a:lstStyle/>
          <a:p>
            <a:r>
              <a:rPr lang="zh-CN" altLang="en-US" dirty="0"/>
              <a:t>历史与目标</a:t>
            </a:r>
          </a:p>
        </p:txBody>
      </p:sp>
      <p:sp>
        <p:nvSpPr>
          <p:cNvPr id="4" name="内容占位符 3">
            <a:extLst>
              <a:ext uri="{FF2B5EF4-FFF2-40B4-BE49-F238E27FC236}">
                <a16:creationId xmlns:a16="http://schemas.microsoft.com/office/drawing/2014/main" id="{CB0B3645-6502-4185-BCD4-458D9013AA9C}"/>
              </a:ext>
            </a:extLst>
          </p:cNvPr>
          <p:cNvSpPr>
            <a:spLocks noGrp="1"/>
          </p:cNvSpPr>
          <p:nvPr>
            <p:ph sz="quarter" idx="11"/>
          </p:nvPr>
        </p:nvSpPr>
        <p:spPr>
          <a:xfrm>
            <a:off x="0" y="1397097"/>
            <a:ext cx="9144000" cy="4103523"/>
          </a:xfrm>
        </p:spPr>
        <p:txBody>
          <a:bodyPr/>
          <a:lstStyle/>
          <a:p>
            <a:pPr>
              <a:lnSpc>
                <a:spcPct val="150000"/>
              </a:lnSpc>
            </a:pPr>
            <a:r>
              <a:rPr lang="zh-CN" altLang="en-US" dirty="0"/>
              <a:t>      在数学中，</a:t>
            </a:r>
            <a:r>
              <a:rPr lang="zh-CN" altLang="en-US" b="1" dirty="0"/>
              <a:t>矩阵（</a:t>
            </a:r>
            <a:r>
              <a:rPr lang="en-US" altLang="zh-CN" b="1" dirty="0"/>
              <a:t>Matrix</a:t>
            </a:r>
            <a:r>
              <a:rPr lang="zh-CN" altLang="en-US" b="1" dirty="0"/>
              <a:t>）</a:t>
            </a:r>
            <a:r>
              <a:rPr lang="zh-CN" altLang="en-US" dirty="0"/>
              <a:t>是一个按照长方阵列排列的复数或实数集合，最早来自于方程组的系数及常数所构成的方阵。这一概念由</a:t>
            </a:r>
            <a:r>
              <a:rPr lang="en-US" altLang="zh-CN" dirty="0"/>
              <a:t>19</a:t>
            </a:r>
            <a:r>
              <a:rPr lang="zh-CN" altLang="en-US" dirty="0"/>
              <a:t>世纪英国数学家凯利首先提出。作为解决线性方程的工具，矩阵也有不短的历史。成书最早在东汉前期的</a:t>
            </a:r>
            <a:r>
              <a:rPr lang="en-US" altLang="zh-CN" dirty="0"/>
              <a:t>《</a:t>
            </a:r>
            <a:r>
              <a:rPr lang="zh-CN" altLang="en-US" dirty="0">
                <a:solidFill>
                  <a:srgbClr val="0000FF"/>
                </a:solidFill>
              </a:rPr>
              <a:t>九章算术</a:t>
            </a:r>
            <a:r>
              <a:rPr lang="en-US" altLang="zh-CN" dirty="0"/>
              <a:t>》</a:t>
            </a:r>
            <a:r>
              <a:rPr lang="zh-CN" altLang="en-US" dirty="0"/>
              <a:t>中，用分离系数法表示线性方程组。</a:t>
            </a:r>
            <a:endParaRPr lang="en-US" altLang="zh-CN" dirty="0"/>
          </a:p>
          <a:p>
            <a:pPr>
              <a:lnSpc>
                <a:spcPct val="150000"/>
              </a:lnSpc>
            </a:pPr>
            <a:r>
              <a:rPr lang="zh-CN" altLang="en-US" dirty="0"/>
              <a:t>       学习线性代数的主要目标就是：</a:t>
            </a:r>
            <a:r>
              <a:rPr lang="zh-CN" altLang="en-US" b="1" dirty="0"/>
              <a:t>学会利用矩阵来描述系统，并用矩阵软件工具去解决各种问题。</a:t>
            </a:r>
            <a:endParaRPr lang="zh-CN" altLang="en-US" dirty="0"/>
          </a:p>
        </p:txBody>
      </p:sp>
      <p:sp>
        <p:nvSpPr>
          <p:cNvPr id="2" name="标题 1">
            <a:extLst>
              <a:ext uri="{FF2B5EF4-FFF2-40B4-BE49-F238E27FC236}">
                <a16:creationId xmlns:a16="http://schemas.microsoft.com/office/drawing/2014/main" id="{52DDD905-1B35-48D7-8D2F-F5C2E972CAA1}"/>
              </a:ext>
            </a:extLst>
          </p:cNvPr>
          <p:cNvSpPr>
            <a:spLocks noGrp="1"/>
          </p:cNvSpPr>
          <p:nvPr>
            <p:ph type="title"/>
          </p:nvPr>
        </p:nvSpPr>
        <p:spPr/>
        <p:txBody>
          <a:bodyPr/>
          <a:lstStyle/>
          <a:p>
            <a:r>
              <a:rPr lang="zh-CN" altLang="en-US" dirty="0"/>
              <a:t>矩阵</a:t>
            </a:r>
          </a:p>
        </p:txBody>
      </p:sp>
    </p:spTree>
    <p:extLst>
      <p:ext uri="{BB962C8B-B14F-4D97-AF65-F5344CB8AC3E}">
        <p14:creationId xmlns:p14="http://schemas.microsoft.com/office/powerpoint/2010/main" val="29416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6】</a:t>
            </a:r>
            <a:r>
              <a:rPr lang="zh-CN" altLang="en-US" dirty="0"/>
              <a:t>四个城市间的单向航线</a:t>
            </a:r>
          </a:p>
        </p:txBody>
      </p:sp>
      <p:sp>
        <p:nvSpPr>
          <p:cNvPr id="5" name="Rectangle 1">
            <a:extLst>
              <a:ext uri="{FF2B5EF4-FFF2-40B4-BE49-F238E27FC236}">
                <a16:creationId xmlns:a16="http://schemas.microsoft.com/office/drawing/2014/main" id="{9755F5F3-E180-4DA6-8584-D3207010C6DC}"/>
              </a:ext>
            </a:extLst>
          </p:cNvPr>
          <p:cNvSpPr>
            <a:spLocks noGrp="1" noChangeArrowheads="1"/>
          </p:cNvSpPr>
          <p:nvPr>
            <p:ph sz="quarter" idx="11"/>
          </p:nvPr>
        </p:nvSpPr>
        <p:spPr>
          <a:xfrm>
            <a:off x="6016" y="3600620"/>
            <a:ext cx="9144000" cy="3005915"/>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342900" lvl="0" indent="-342900">
              <a:lnSpc>
                <a:spcPct val="150000"/>
              </a:lnSpc>
              <a:buFont typeface="Wingdings" panose="05000000000000000000" pitchFamily="2" charset="2"/>
              <a:buChar char="ü"/>
            </a:pPr>
            <a:r>
              <a:rPr lang="zh-CN" altLang="en-US" sz="2000" dirty="0"/>
              <a:t>𝑏</a:t>
            </a:r>
            <a:r>
              <a:rPr lang="en-US" altLang="zh-CN" sz="2000" baseline="-25000" dirty="0"/>
              <a:t>23</a:t>
            </a:r>
            <a:r>
              <a:rPr lang="en-US" altLang="zh-CN" sz="2000" dirty="0"/>
              <a:t>=1</a:t>
            </a:r>
            <a:r>
              <a:rPr lang="zh-CN" altLang="en-US" sz="2000" dirty="0"/>
              <a:t>，显示从</a:t>
            </a:r>
            <a:r>
              <a:rPr lang="en-US" altLang="zh-CN" sz="2000" dirty="0"/>
              <a:t>(2)</a:t>
            </a:r>
            <a:r>
              <a:rPr lang="zh-CN" altLang="en-US" sz="2000" dirty="0"/>
              <a:t>经过一次中转后到达</a:t>
            </a:r>
            <a:r>
              <a:rPr lang="en-US" altLang="zh-CN" sz="2000" dirty="0"/>
              <a:t>(3)</a:t>
            </a:r>
            <a:r>
              <a:rPr lang="zh-CN" altLang="en-US" sz="2000" dirty="0"/>
              <a:t>市的单向航线有一条：</a:t>
            </a:r>
            <a:r>
              <a:rPr lang="en-US" altLang="zh-CN" sz="2000" dirty="0"/>
              <a:t>(2)-&gt;(1)-&gt;(3);</a:t>
            </a:r>
          </a:p>
          <a:p>
            <a:pPr marL="342900" lvl="0" indent="-342900">
              <a:lnSpc>
                <a:spcPct val="150000"/>
              </a:lnSpc>
              <a:buFont typeface="Wingdings" panose="05000000000000000000" pitchFamily="2" charset="2"/>
              <a:buChar char="ü"/>
            </a:pPr>
            <a:r>
              <a:rPr lang="zh-CN" altLang="en-US" sz="2000" dirty="0"/>
              <a:t>𝑏</a:t>
            </a:r>
            <a:r>
              <a:rPr lang="en-US" altLang="zh-CN" sz="2000" baseline="-25000" dirty="0"/>
              <a:t>42</a:t>
            </a:r>
            <a:r>
              <a:rPr lang="en-US" altLang="zh-CN" sz="2000" dirty="0"/>
              <a:t>=2</a:t>
            </a:r>
            <a:r>
              <a:rPr lang="zh-CN" altLang="en-US" sz="2000" dirty="0"/>
              <a:t>，显示从</a:t>
            </a:r>
            <a:r>
              <a:rPr lang="en-US" altLang="zh-CN" sz="2000" dirty="0"/>
              <a:t>(4)</a:t>
            </a:r>
            <a:r>
              <a:rPr lang="zh-CN" altLang="en-US" sz="2000" dirty="0"/>
              <a:t>经过一次中转后到达</a:t>
            </a:r>
            <a:r>
              <a:rPr lang="en-US" altLang="zh-CN" sz="2000" dirty="0"/>
              <a:t>(2)</a:t>
            </a:r>
            <a:r>
              <a:rPr lang="zh-CN" altLang="en-US" sz="2000" dirty="0"/>
              <a:t>市的单向航线有</a:t>
            </a:r>
            <a:r>
              <a:rPr lang="en-US" altLang="zh-CN" sz="2000" dirty="0"/>
              <a:t>2</a:t>
            </a:r>
            <a:r>
              <a:rPr lang="zh-CN" altLang="en-US" sz="2000" dirty="0"/>
              <a:t>条：</a:t>
            </a:r>
            <a:r>
              <a:rPr lang="en-US" altLang="zh-CN" sz="2000" dirty="0"/>
              <a:t>(4)-&gt;(1)-&gt;(2)</a:t>
            </a:r>
            <a:r>
              <a:rPr lang="zh-CN" altLang="en-US" sz="2000" dirty="0"/>
              <a:t>，</a:t>
            </a:r>
            <a:r>
              <a:rPr lang="en-US" altLang="zh-CN" sz="2000" dirty="0"/>
              <a:t>(4)-&gt;(3)-&gt;(2)</a:t>
            </a:r>
            <a:r>
              <a:rPr lang="zh-CN" altLang="en-US" sz="2000" dirty="0"/>
              <a:t>；</a:t>
            </a:r>
          </a:p>
          <a:p>
            <a:pPr marL="342900" lvl="0" indent="-342900">
              <a:lnSpc>
                <a:spcPct val="150000"/>
              </a:lnSpc>
              <a:buFont typeface="Wingdings" panose="05000000000000000000" pitchFamily="2" charset="2"/>
              <a:buChar char="ü"/>
            </a:pPr>
            <a:r>
              <a:rPr lang="zh-CN" altLang="en-US" sz="2000" dirty="0"/>
              <a:t>𝑏</a:t>
            </a:r>
            <a:r>
              <a:rPr lang="en-US" altLang="zh-CN" sz="2000" baseline="-25000" dirty="0"/>
              <a:t>11</a:t>
            </a:r>
            <a:r>
              <a:rPr lang="en-US" altLang="zh-CN" sz="2000" dirty="0"/>
              <a:t>=2</a:t>
            </a:r>
            <a:r>
              <a:rPr lang="zh-CN" altLang="en-US" sz="2000" dirty="0"/>
              <a:t>，显示过</a:t>
            </a:r>
            <a:r>
              <a:rPr lang="en-US" altLang="zh-CN" sz="2000" dirty="0"/>
              <a:t>(1)</a:t>
            </a:r>
            <a:r>
              <a:rPr lang="zh-CN" altLang="en-US" sz="2000" dirty="0"/>
              <a:t>市的双向航线有</a:t>
            </a:r>
            <a:r>
              <a:rPr lang="en-US" altLang="zh-CN" sz="2000" dirty="0"/>
              <a:t>2</a:t>
            </a:r>
            <a:r>
              <a:rPr lang="zh-CN" altLang="en-US" sz="2000" dirty="0"/>
              <a:t>条：</a:t>
            </a:r>
            <a:r>
              <a:rPr lang="en-US" altLang="zh-CN" sz="2000" dirty="0"/>
              <a:t>(1)-&gt;(2)-&gt;(1)</a:t>
            </a:r>
            <a:r>
              <a:rPr lang="zh-CN" altLang="en-US" sz="2000" dirty="0"/>
              <a:t>，</a:t>
            </a:r>
            <a:r>
              <a:rPr lang="en-US" altLang="zh-CN" sz="2000" dirty="0"/>
              <a:t>(1)-&gt;(4)-&gt;(1)</a:t>
            </a:r>
            <a:r>
              <a:rPr lang="zh-CN" altLang="en-US" sz="2000" dirty="0"/>
              <a:t>；</a:t>
            </a:r>
          </a:p>
          <a:p>
            <a:pPr marL="342900" lvl="0" indent="-342900">
              <a:lnSpc>
                <a:spcPct val="150000"/>
              </a:lnSpc>
              <a:buFont typeface="Wingdings" panose="05000000000000000000" pitchFamily="2" charset="2"/>
              <a:buChar char="ü"/>
            </a:pPr>
            <a:r>
              <a:rPr lang="zh-CN" altLang="en-US" sz="2000" dirty="0"/>
              <a:t>𝑏</a:t>
            </a:r>
            <a:r>
              <a:rPr lang="en-US" altLang="zh-CN" sz="2000" baseline="-25000" dirty="0"/>
              <a:t>33</a:t>
            </a:r>
            <a:r>
              <a:rPr lang="en-US" altLang="zh-CN" sz="2000" dirty="0"/>
              <a:t>=0</a:t>
            </a:r>
            <a:r>
              <a:rPr lang="zh-CN" altLang="en-US" sz="2000" dirty="0"/>
              <a:t>，显示</a:t>
            </a:r>
            <a:r>
              <a:rPr lang="en-US" altLang="zh-CN" sz="2000" dirty="0"/>
              <a:t>(3)</a:t>
            </a:r>
            <a:r>
              <a:rPr lang="zh-CN" altLang="en-US" sz="2000" dirty="0"/>
              <a:t>市没有双向航线。</a:t>
            </a:r>
            <a:endParaRPr lang="en-US" altLang="zh-CN" sz="2000"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10" name="图片 9">
            <a:extLst>
              <a:ext uri="{FF2B5EF4-FFF2-40B4-BE49-F238E27FC236}">
                <a16:creationId xmlns:a16="http://schemas.microsoft.com/office/drawing/2014/main" id="{C584A01D-5A6E-4CFA-AF3E-A8890AA8A349}"/>
              </a:ext>
            </a:extLst>
          </p:cNvPr>
          <p:cNvPicPr>
            <a:picLocks noChangeAspect="1"/>
          </p:cNvPicPr>
          <p:nvPr/>
        </p:nvPicPr>
        <p:blipFill>
          <a:blip r:embed="rId2"/>
          <a:stretch>
            <a:fillRect/>
          </a:stretch>
        </p:blipFill>
        <p:spPr>
          <a:xfrm>
            <a:off x="1447800" y="1905000"/>
            <a:ext cx="5428571" cy="1352381"/>
          </a:xfrm>
          <a:prstGeom prst="rect">
            <a:avLst/>
          </a:prstGeom>
        </p:spPr>
      </p:pic>
    </p:spTree>
    <p:extLst>
      <p:ext uri="{BB962C8B-B14F-4D97-AF65-F5344CB8AC3E}">
        <p14:creationId xmlns:p14="http://schemas.microsoft.com/office/powerpoint/2010/main" val="259210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1000"/>
                                        <p:tgtEl>
                                          <p:spTgt spid="5">
                                            <p:txEl>
                                              <p:pRg st="1" end="1"/>
                                            </p:txEl>
                                          </p:spTgt>
                                        </p:tgtEl>
                                      </p:cBhvr>
                                    </p:animEffect>
                                    <p:anim calcmode="lin" valueType="num">
                                      <p:cBhvr>
                                        <p:cTn id="21"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1000"/>
                                        <p:tgtEl>
                                          <p:spTgt spid="5">
                                            <p:txEl>
                                              <p:pRg st="2" end="2"/>
                                            </p:txEl>
                                          </p:spTgt>
                                        </p:tgtEl>
                                      </p:cBhvr>
                                    </p:animEffect>
                                    <p:anim calcmode="lin" valueType="num">
                                      <p:cBhvr>
                                        <p:cTn id="2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1000"/>
                                        <p:tgtEl>
                                          <p:spTgt spid="5">
                                            <p:txEl>
                                              <p:pRg st="3" end="3"/>
                                            </p:txEl>
                                          </p:spTgt>
                                        </p:tgtEl>
                                      </p:cBhvr>
                                    </p:animEffect>
                                    <p:anim calcmode="lin" valueType="num">
                                      <p:cBhvr>
                                        <p:cTn id="3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A941026-4511-4ED8-B6ED-0731EC7275C5}"/>
              </a:ext>
            </a:extLst>
          </p:cNvPr>
          <p:cNvSpPr>
            <a:spLocks noGrp="1"/>
          </p:cNvSpPr>
          <p:nvPr>
            <p:ph type="body" sz="quarter" idx="10"/>
          </p:nvPr>
        </p:nvSpPr>
        <p:spPr/>
        <p:txBody>
          <a:bodyPr/>
          <a:lstStyle/>
          <a:p>
            <a:r>
              <a:rPr lang="en-US" altLang="zh-CN" dirty="0"/>
              <a:t>【</a:t>
            </a:r>
            <a:r>
              <a:rPr lang="zh-CN" altLang="en-US" dirty="0"/>
              <a:t>例</a:t>
            </a:r>
            <a:r>
              <a:rPr lang="en-US" altLang="zh-CN" dirty="0"/>
              <a:t>7】</a:t>
            </a:r>
            <a:r>
              <a:rPr lang="zh-CN" altLang="en-US" dirty="0"/>
              <a:t>四个城市间的单向航线</a:t>
            </a:r>
            <a:r>
              <a:rPr lang="en-US" altLang="zh-CN" dirty="0"/>
              <a:t>(Python</a:t>
            </a:r>
            <a:r>
              <a:rPr lang="zh-CN" altLang="en-US" dirty="0"/>
              <a:t>实现</a:t>
            </a:r>
            <a:r>
              <a:rPr lang="en-US" altLang="zh-CN" dirty="0"/>
              <a:t>)</a:t>
            </a:r>
            <a:endParaRPr lang="zh-CN" altLang="en-US" dirty="0"/>
          </a:p>
        </p:txBody>
      </p:sp>
      <p:sp>
        <p:nvSpPr>
          <p:cNvPr id="5" name="Rectangle 1">
            <a:extLst>
              <a:ext uri="{FF2B5EF4-FFF2-40B4-BE49-F238E27FC236}">
                <a16:creationId xmlns:a16="http://schemas.microsoft.com/office/drawing/2014/main" id="{9755F5F3-E180-4DA6-8584-D3207010C6DC}"/>
              </a:ext>
            </a:extLst>
          </p:cNvPr>
          <p:cNvSpPr>
            <a:spLocks noGrp="1" noChangeArrowheads="1"/>
          </p:cNvSpPr>
          <p:nvPr>
            <p:ph sz="quarter" idx="11"/>
          </p:nvPr>
        </p:nvSpPr>
        <p:spPr>
          <a:xfrm>
            <a:off x="0" y="1397097"/>
            <a:ext cx="9144000" cy="2644021"/>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zh-CN" altLang="en-US" dirty="0"/>
              <a:t>       假设给定上面的航线矩阵</a:t>
            </a:r>
            <a:r>
              <a:rPr lang="zh-CN" altLang="en-US" b="1" dirty="0"/>
              <a:t>𝐴</a:t>
            </a:r>
            <a:r>
              <a:rPr lang="zh-CN" altLang="en-US" dirty="0"/>
              <a:t>，试求从</a:t>
            </a:r>
            <a:r>
              <a:rPr lang="en-US" altLang="zh-CN" dirty="0">
                <a:solidFill>
                  <a:srgbClr val="7030A0"/>
                </a:solidFill>
              </a:rPr>
              <a:t>(4)</a:t>
            </a:r>
            <a:r>
              <a:rPr lang="zh-CN" altLang="en-US" dirty="0">
                <a:solidFill>
                  <a:srgbClr val="7030A0"/>
                </a:solidFill>
              </a:rPr>
              <a:t>市</a:t>
            </a:r>
            <a:r>
              <a:rPr lang="zh-CN" altLang="en-US" dirty="0"/>
              <a:t>到</a:t>
            </a:r>
            <a:r>
              <a:rPr lang="en-US" altLang="zh-CN" dirty="0">
                <a:solidFill>
                  <a:srgbClr val="7030A0"/>
                </a:solidFill>
              </a:rPr>
              <a:t>(2)</a:t>
            </a:r>
            <a:r>
              <a:rPr lang="zh-CN" altLang="en-US" dirty="0">
                <a:solidFill>
                  <a:srgbClr val="7030A0"/>
                </a:solidFill>
              </a:rPr>
              <a:t>市</a:t>
            </a:r>
            <a:r>
              <a:rPr lang="zh-CN" altLang="en-US" dirty="0"/>
              <a:t>，最多经过</a:t>
            </a:r>
            <a:r>
              <a:rPr lang="en-US" altLang="zh-CN" dirty="0"/>
              <a:t>4</a:t>
            </a:r>
            <a:r>
              <a:rPr lang="zh-CN" altLang="en-US" dirty="0"/>
              <a:t>次转机，有几种到达方法。</a:t>
            </a:r>
            <a:endParaRPr lang="en-US" altLang="zh-CN" dirty="0"/>
          </a:p>
          <a:p>
            <a:r>
              <a:rPr lang="zh-CN" altLang="en-US" b="1" dirty="0"/>
              <a:t>解：</a:t>
            </a:r>
            <a:r>
              <a:rPr lang="zh-CN" altLang="en-US" dirty="0"/>
              <a:t>基本的思路是直飞</a:t>
            </a:r>
            <a:r>
              <a:rPr lang="en-US" altLang="zh-CN" dirty="0"/>
              <a:t>(A)</a:t>
            </a:r>
            <a:r>
              <a:rPr lang="zh-CN" altLang="en-US" dirty="0"/>
              <a:t>，一次转机（</a:t>
            </a:r>
            <a:r>
              <a:rPr lang="en-US" altLang="zh-CN" dirty="0"/>
              <a:t>A</a:t>
            </a:r>
            <a:r>
              <a:rPr lang="en-US" altLang="zh-CN" baseline="30000" dirty="0"/>
              <a:t>2</a:t>
            </a:r>
            <a:r>
              <a:rPr lang="zh-CN" altLang="en-US" dirty="0"/>
              <a:t>），二次转机（</a:t>
            </a:r>
            <a:r>
              <a:rPr lang="en-US" altLang="zh-CN" dirty="0"/>
              <a:t>A</a:t>
            </a:r>
            <a:r>
              <a:rPr lang="en-US" altLang="zh-CN" baseline="30000" dirty="0"/>
              <a:t>3</a:t>
            </a:r>
            <a:r>
              <a:rPr lang="zh-CN" altLang="en-US" dirty="0"/>
              <a:t>）</a:t>
            </a:r>
            <a:endParaRPr lang="en-US" altLang="zh-CN" dirty="0"/>
          </a:p>
          <a:p>
            <a:r>
              <a:rPr lang="zh-CN" altLang="en-US" dirty="0"/>
              <a:t>，三次转机（</a:t>
            </a:r>
            <a:r>
              <a:rPr lang="en-US" altLang="zh-CN" dirty="0"/>
              <a:t>A</a:t>
            </a:r>
            <a:r>
              <a:rPr lang="en-US" altLang="zh-CN" baseline="30000" dirty="0"/>
              <a:t>4</a:t>
            </a:r>
            <a:r>
              <a:rPr lang="zh-CN" altLang="en-US" dirty="0"/>
              <a:t>），四次转机（</a:t>
            </a:r>
            <a:r>
              <a:rPr lang="en-US" altLang="zh-CN" dirty="0"/>
              <a:t>A</a:t>
            </a:r>
            <a:r>
              <a:rPr lang="en-US" altLang="zh-CN" baseline="30000" dirty="0"/>
              <a:t>5</a:t>
            </a:r>
            <a:r>
              <a:rPr lang="zh-CN" altLang="en-US" dirty="0"/>
              <a:t>）之和。使用矩阵乘法显然很复杂，下面我们使用</a:t>
            </a:r>
            <a:r>
              <a:rPr lang="en-US" altLang="zh-CN" dirty="0"/>
              <a:t>Python</a:t>
            </a:r>
            <a:r>
              <a:rPr lang="zh-CN" altLang="en-US" dirty="0"/>
              <a:t>代码来完成这个例子。</a:t>
            </a:r>
            <a:endParaRPr lang="en-US" altLang="zh-CN" dirty="0"/>
          </a:p>
        </p:txBody>
      </p:sp>
      <p:sp>
        <p:nvSpPr>
          <p:cNvPr id="3" name="标题 2">
            <a:extLst>
              <a:ext uri="{FF2B5EF4-FFF2-40B4-BE49-F238E27FC236}">
                <a16:creationId xmlns:a16="http://schemas.microsoft.com/office/drawing/2014/main" id="{4F775536-4CEE-4174-826D-F49884EBFA2C}"/>
              </a:ext>
            </a:extLst>
          </p:cNvPr>
          <p:cNvSpPr>
            <a:spLocks noGrp="1"/>
          </p:cNvSpPr>
          <p:nvPr>
            <p:ph type="title"/>
          </p:nvPr>
        </p:nvSpPr>
        <p:spPr/>
        <p:txBody>
          <a:bodyPr/>
          <a:lstStyle/>
          <a:p>
            <a:r>
              <a:rPr lang="zh-CN" altLang="en-US" dirty="0"/>
              <a:t>矩阵的四则运算</a:t>
            </a:r>
          </a:p>
        </p:txBody>
      </p:sp>
      <p:pic>
        <p:nvPicPr>
          <p:cNvPr id="8" name="图片 7">
            <a:extLst>
              <a:ext uri="{FF2B5EF4-FFF2-40B4-BE49-F238E27FC236}">
                <a16:creationId xmlns:a16="http://schemas.microsoft.com/office/drawing/2014/main" id="{E9EAD219-0117-469E-8BA0-2048C97098BB}"/>
              </a:ext>
            </a:extLst>
          </p:cNvPr>
          <p:cNvPicPr>
            <a:picLocks noChangeAspect="1"/>
          </p:cNvPicPr>
          <p:nvPr/>
        </p:nvPicPr>
        <p:blipFill>
          <a:blip r:embed="rId2"/>
          <a:stretch>
            <a:fillRect/>
          </a:stretch>
        </p:blipFill>
        <p:spPr>
          <a:xfrm>
            <a:off x="304800" y="4037107"/>
            <a:ext cx="5866667" cy="2361905"/>
          </a:xfrm>
          <a:prstGeom prst="rect">
            <a:avLst/>
          </a:prstGeom>
        </p:spPr>
      </p:pic>
      <p:sp>
        <p:nvSpPr>
          <p:cNvPr id="12" name="矩形 11">
            <a:extLst>
              <a:ext uri="{FF2B5EF4-FFF2-40B4-BE49-F238E27FC236}">
                <a16:creationId xmlns:a16="http://schemas.microsoft.com/office/drawing/2014/main" id="{674D5B93-CD1A-4486-897C-1D22742CD1E8}"/>
              </a:ext>
            </a:extLst>
          </p:cNvPr>
          <p:cNvSpPr/>
          <p:nvPr/>
        </p:nvSpPr>
        <p:spPr>
          <a:xfrm>
            <a:off x="6307415" y="4556339"/>
            <a:ext cx="2700637" cy="1323439"/>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r>
              <a:rPr lang="zh-CN" altLang="en-US" sz="2000" dirty="0"/>
              <a:t>需要注意的是</a:t>
            </a:r>
            <a:r>
              <a:rPr lang="en-US" altLang="zh-CN" sz="2000" dirty="0"/>
              <a:t>: </a:t>
            </a:r>
            <a:r>
              <a:rPr lang="zh-CN" altLang="en-US" sz="2000" dirty="0"/>
              <a:t>矩阵乘法的代码语法，不能使用 </a:t>
            </a:r>
            <a:r>
              <a:rPr lang="en-US" altLang="zh-CN" sz="2000" dirty="0"/>
              <a:t>A*A(</a:t>
            </a:r>
            <a:r>
              <a:rPr lang="zh-CN" altLang="en-US" sz="2000" dirty="0"/>
              <a:t>元素乘</a:t>
            </a:r>
            <a:r>
              <a:rPr lang="en-US" altLang="zh-CN" sz="2000" dirty="0"/>
              <a:t>)</a:t>
            </a:r>
            <a:r>
              <a:rPr lang="zh-CN" altLang="en-US" sz="2000" dirty="0"/>
              <a:t>，而要使用点乘 </a:t>
            </a:r>
            <a:r>
              <a:rPr lang="en-US" altLang="zh-CN" sz="2000" dirty="0"/>
              <a:t>.dot(A,B)</a:t>
            </a:r>
            <a:r>
              <a:rPr lang="zh-CN" altLang="en-US" sz="2000" dirty="0"/>
              <a:t>。</a:t>
            </a:r>
          </a:p>
        </p:txBody>
      </p:sp>
    </p:spTree>
    <p:extLst>
      <p:ext uri="{BB962C8B-B14F-4D97-AF65-F5344CB8AC3E}">
        <p14:creationId xmlns:p14="http://schemas.microsoft.com/office/powerpoint/2010/main" val="205524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a:xfrm>
            <a:off x="0" y="2889385"/>
            <a:ext cx="9144000" cy="649986"/>
          </a:xfrm>
        </p:spPr>
        <p:txBody>
          <a:bodyPr/>
          <a:lstStyle/>
          <a:p>
            <a:pPr>
              <a:lnSpc>
                <a:spcPct val="130000"/>
              </a:lnSpc>
              <a:spcAft>
                <a:spcPts val="0"/>
              </a:spcAft>
            </a:pPr>
            <a:r>
              <a:rPr lang="zh-CN" altLang="en-US" dirty="0"/>
              <a:t>矩阵的转置</a:t>
            </a:r>
            <a:endParaRPr lang="en-US" altLang="zh-CN" dirty="0"/>
          </a:p>
        </p:txBody>
      </p:sp>
    </p:spTree>
    <p:extLst>
      <p:ext uri="{BB962C8B-B14F-4D97-AF65-F5344CB8AC3E}">
        <p14:creationId xmlns:p14="http://schemas.microsoft.com/office/powerpoint/2010/main" val="34894814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67B221D-75B0-4076-93EF-2A31AD817341}"/>
              </a:ext>
            </a:extLst>
          </p:cNvPr>
          <p:cNvSpPr>
            <a:spLocks noGrp="1"/>
          </p:cNvSpPr>
          <p:nvPr>
            <p:ph type="body" sz="quarter" idx="10"/>
          </p:nvPr>
        </p:nvSpPr>
        <p:spPr/>
        <p:txBody>
          <a:bodyPr/>
          <a:lstStyle/>
          <a:p>
            <a:r>
              <a:rPr lang="zh-CN" altLang="en-US" dirty="0"/>
              <a:t>转置的定义</a:t>
            </a:r>
          </a:p>
        </p:txBody>
      </p:sp>
      <p:sp>
        <p:nvSpPr>
          <p:cNvPr id="6" name="内容占位符 5">
            <a:extLst>
              <a:ext uri="{FF2B5EF4-FFF2-40B4-BE49-F238E27FC236}">
                <a16:creationId xmlns:a16="http://schemas.microsoft.com/office/drawing/2014/main" id="{B12670C1-34BD-4859-9D6E-983E8806C3F8}"/>
              </a:ext>
            </a:extLst>
          </p:cNvPr>
          <p:cNvSpPr>
            <a:spLocks noGrp="1"/>
          </p:cNvSpPr>
          <p:nvPr>
            <p:ph sz="quarter" idx="11"/>
          </p:nvPr>
        </p:nvSpPr>
        <p:spPr>
          <a:xfrm>
            <a:off x="0" y="1397097"/>
            <a:ext cx="9144000" cy="2995527"/>
          </a:xfrm>
        </p:spPr>
        <p:txBody>
          <a:bodyPr/>
          <a:lstStyle/>
          <a:p>
            <a:pPr>
              <a:lnSpc>
                <a:spcPct val="150000"/>
              </a:lnSpc>
            </a:pPr>
            <a:r>
              <a:rPr lang="en-US" altLang="zh-CN" b="1" dirty="0"/>
              <a:t>【</a:t>
            </a:r>
            <a:r>
              <a:rPr lang="zh-CN" altLang="en-US" b="1" dirty="0"/>
              <a:t>定义</a:t>
            </a:r>
            <a:r>
              <a:rPr lang="en-US" altLang="zh-CN" b="1" dirty="0"/>
              <a:t>5】 </a:t>
            </a:r>
            <a:r>
              <a:rPr lang="zh-CN" altLang="en-US" dirty="0"/>
              <a:t>给定</a:t>
            </a:r>
            <a:r>
              <a:rPr lang="zh-CN" altLang="en-US" dirty="0">
                <a:solidFill>
                  <a:srgbClr val="7030A0"/>
                </a:solidFill>
              </a:rPr>
              <a:t>矩阵𝐴</a:t>
            </a:r>
            <a:r>
              <a:rPr lang="zh-CN" altLang="en-US" baseline="-25000" dirty="0">
                <a:solidFill>
                  <a:srgbClr val="7030A0"/>
                </a:solidFill>
              </a:rPr>
              <a:t>𝑚</a:t>
            </a:r>
            <a:r>
              <a:rPr lang="en-US" altLang="zh-CN" baseline="-25000" dirty="0">
                <a:solidFill>
                  <a:srgbClr val="7030A0"/>
                </a:solidFill>
              </a:rPr>
              <a:t>×</a:t>
            </a:r>
            <a:r>
              <a:rPr lang="zh-CN" altLang="en-US" baseline="-25000" dirty="0">
                <a:solidFill>
                  <a:srgbClr val="7030A0"/>
                </a:solidFill>
              </a:rPr>
              <a:t>𝑛</a:t>
            </a:r>
            <a:r>
              <a:rPr lang="en-US" altLang="zh-CN" dirty="0"/>
              <a:t>, </a:t>
            </a:r>
            <a:r>
              <a:rPr lang="zh-CN" altLang="en-US" dirty="0"/>
              <a:t>若将其行和列的元素进行位置互换，可以得到一个新的</a:t>
            </a:r>
            <a:r>
              <a:rPr lang="zh-CN" altLang="en-US" dirty="0">
                <a:solidFill>
                  <a:srgbClr val="7030A0"/>
                </a:solidFill>
              </a:rPr>
              <a:t>矩阵𝐵</a:t>
            </a:r>
            <a:r>
              <a:rPr lang="zh-CN" altLang="en-US" baseline="-25000" dirty="0">
                <a:solidFill>
                  <a:srgbClr val="7030A0"/>
                </a:solidFill>
              </a:rPr>
              <a:t>𝑛</a:t>
            </a:r>
            <a:r>
              <a:rPr lang="en-US" altLang="zh-CN" baseline="-25000" dirty="0">
                <a:solidFill>
                  <a:srgbClr val="7030A0"/>
                </a:solidFill>
              </a:rPr>
              <a:t>×</a:t>
            </a:r>
            <a:r>
              <a:rPr lang="zh-CN" altLang="en-US" baseline="-25000" dirty="0">
                <a:solidFill>
                  <a:srgbClr val="7030A0"/>
                </a:solidFill>
              </a:rPr>
              <a:t>𝑚</a:t>
            </a:r>
            <a:r>
              <a:rPr lang="zh-CN" altLang="en-US" dirty="0"/>
              <a:t>。那么</a:t>
            </a:r>
            <a:r>
              <a:rPr lang="zh-CN" altLang="en-US" dirty="0">
                <a:solidFill>
                  <a:srgbClr val="7030A0"/>
                </a:solidFill>
              </a:rPr>
              <a:t>矩阵</a:t>
            </a:r>
            <a:r>
              <a:rPr lang="en-US" altLang="zh-CN" dirty="0">
                <a:solidFill>
                  <a:srgbClr val="7030A0"/>
                </a:solidFill>
              </a:rPr>
              <a:t>B</a:t>
            </a:r>
            <a:r>
              <a:rPr lang="zh-CN" altLang="en-US" dirty="0"/>
              <a:t>就称为</a:t>
            </a:r>
            <a:r>
              <a:rPr lang="zh-CN" altLang="en-US" dirty="0">
                <a:solidFill>
                  <a:srgbClr val="7030A0"/>
                </a:solidFill>
              </a:rPr>
              <a:t>矩阵</a:t>
            </a:r>
            <a:r>
              <a:rPr lang="en-US" altLang="zh-CN" dirty="0">
                <a:solidFill>
                  <a:srgbClr val="7030A0"/>
                </a:solidFill>
              </a:rPr>
              <a:t>A</a:t>
            </a:r>
            <a:r>
              <a:rPr lang="zh-CN" altLang="en-US" dirty="0"/>
              <a:t>的</a:t>
            </a:r>
            <a:r>
              <a:rPr lang="zh-CN" altLang="en-US" b="1" dirty="0"/>
              <a:t>转置矩阵</a:t>
            </a:r>
            <a:r>
              <a:rPr lang="zh-CN" altLang="en-US" dirty="0"/>
              <a:t>，并记作 </a:t>
            </a:r>
            <a:r>
              <a:rPr lang="zh-CN" altLang="en-US" dirty="0">
                <a:solidFill>
                  <a:schemeClr val="accent6">
                    <a:lumMod val="75000"/>
                  </a:schemeClr>
                </a:solidFill>
              </a:rPr>
              <a:t>𝐵</a:t>
            </a:r>
            <a:r>
              <a:rPr lang="en-US" altLang="zh-CN" dirty="0">
                <a:solidFill>
                  <a:schemeClr val="accent6">
                    <a:lumMod val="75000"/>
                  </a:schemeClr>
                </a:solidFill>
              </a:rPr>
              <a:t>=</a:t>
            </a:r>
            <a:r>
              <a:rPr lang="zh-CN" altLang="en-US" dirty="0">
                <a:solidFill>
                  <a:schemeClr val="accent6">
                    <a:lumMod val="75000"/>
                  </a:schemeClr>
                </a:solidFill>
              </a:rPr>
              <a:t>𝐴</a:t>
            </a:r>
            <a:r>
              <a:rPr lang="zh-CN" altLang="en-US" baseline="30000" dirty="0">
                <a:solidFill>
                  <a:schemeClr val="accent6">
                    <a:lumMod val="75000"/>
                  </a:schemeClr>
                </a:solidFill>
              </a:rPr>
              <a:t>𝑇</a:t>
            </a:r>
            <a:r>
              <a:rPr lang="zh-CN" altLang="en-US" dirty="0"/>
              <a:t>。同时，矩阵</a:t>
            </a:r>
            <a:r>
              <a:rPr lang="en-US" altLang="zh-CN" dirty="0"/>
              <a:t>A</a:t>
            </a:r>
            <a:r>
              <a:rPr lang="zh-CN" altLang="en-US" dirty="0"/>
              <a:t>也称为矩阵</a:t>
            </a:r>
            <a:r>
              <a:rPr lang="en-US" altLang="zh-CN" dirty="0"/>
              <a:t>B</a:t>
            </a:r>
            <a:r>
              <a:rPr lang="zh-CN" altLang="en-US" dirty="0"/>
              <a:t>的</a:t>
            </a:r>
            <a:r>
              <a:rPr lang="zh-CN" altLang="en-US" b="1" dirty="0"/>
              <a:t>转置矩阵</a:t>
            </a:r>
            <a:r>
              <a:rPr lang="zh-CN" altLang="en-US" dirty="0"/>
              <a:t>。行和列的互换操作就称为</a:t>
            </a:r>
            <a:r>
              <a:rPr lang="zh-CN" altLang="en-US" dirty="0">
                <a:solidFill>
                  <a:srgbClr val="0000FF"/>
                </a:solidFill>
              </a:rPr>
              <a:t>矩阵的转置</a:t>
            </a:r>
            <a:r>
              <a:rPr lang="zh-CN" altLang="en-US" dirty="0"/>
              <a:t>。</a:t>
            </a:r>
            <a:endParaRPr lang="en-US" altLang="zh-CN" dirty="0"/>
          </a:p>
          <a:p>
            <a:pPr>
              <a:lnSpc>
                <a:spcPct val="150000"/>
              </a:lnSpc>
            </a:pPr>
            <a:r>
              <a:rPr lang="zh-CN" altLang="en-US" dirty="0">
                <a:solidFill>
                  <a:srgbClr val="FF0000"/>
                </a:solidFill>
              </a:rPr>
              <a:t>      </a:t>
            </a:r>
            <a:r>
              <a:rPr lang="zh-CN" altLang="en-US" dirty="0"/>
              <a:t>下面给出矩阵转置的</a:t>
            </a:r>
            <a:r>
              <a:rPr lang="en-US" altLang="zh-CN" dirty="0"/>
              <a:t>Python</a:t>
            </a:r>
            <a:r>
              <a:rPr lang="zh-CN" altLang="en-US" dirty="0"/>
              <a:t>代码：</a:t>
            </a:r>
          </a:p>
        </p:txBody>
      </p:sp>
      <p:sp>
        <p:nvSpPr>
          <p:cNvPr id="3" name="标题 2">
            <a:extLst>
              <a:ext uri="{FF2B5EF4-FFF2-40B4-BE49-F238E27FC236}">
                <a16:creationId xmlns:a16="http://schemas.microsoft.com/office/drawing/2014/main" id="{C2FBFD6E-613A-4B39-9D64-629EC2454BE9}"/>
              </a:ext>
            </a:extLst>
          </p:cNvPr>
          <p:cNvSpPr>
            <a:spLocks noGrp="1"/>
          </p:cNvSpPr>
          <p:nvPr>
            <p:ph type="title"/>
          </p:nvPr>
        </p:nvSpPr>
        <p:spPr>
          <a:xfrm>
            <a:off x="0" y="173001"/>
            <a:ext cx="9144000" cy="577787"/>
          </a:xfrm>
        </p:spPr>
        <p:txBody>
          <a:bodyPr/>
          <a:lstStyle/>
          <a:p>
            <a:pPr>
              <a:lnSpc>
                <a:spcPct val="130000"/>
              </a:lnSpc>
              <a:spcAft>
                <a:spcPts val="0"/>
              </a:spcAft>
            </a:pPr>
            <a:r>
              <a:rPr lang="zh-CN" altLang="en-US" dirty="0"/>
              <a:t>矩阵的转置</a:t>
            </a:r>
            <a:endParaRPr lang="en-US" altLang="zh-CN" dirty="0"/>
          </a:p>
        </p:txBody>
      </p:sp>
      <p:pic>
        <p:nvPicPr>
          <p:cNvPr id="4" name="图片 3">
            <a:extLst>
              <a:ext uri="{FF2B5EF4-FFF2-40B4-BE49-F238E27FC236}">
                <a16:creationId xmlns:a16="http://schemas.microsoft.com/office/drawing/2014/main" id="{AC20AEF1-868C-44DB-A165-F388374FD94D}"/>
              </a:ext>
            </a:extLst>
          </p:cNvPr>
          <p:cNvPicPr>
            <a:picLocks noChangeAspect="1"/>
          </p:cNvPicPr>
          <p:nvPr/>
        </p:nvPicPr>
        <p:blipFill>
          <a:blip r:embed="rId2"/>
          <a:stretch>
            <a:fillRect/>
          </a:stretch>
        </p:blipFill>
        <p:spPr>
          <a:xfrm>
            <a:off x="1372608" y="4392624"/>
            <a:ext cx="4104762" cy="1495238"/>
          </a:xfrm>
          <a:prstGeom prst="rect">
            <a:avLst/>
          </a:prstGeom>
        </p:spPr>
      </p:pic>
      <p:pic>
        <p:nvPicPr>
          <p:cNvPr id="7" name="图片 6">
            <a:extLst>
              <a:ext uri="{FF2B5EF4-FFF2-40B4-BE49-F238E27FC236}">
                <a16:creationId xmlns:a16="http://schemas.microsoft.com/office/drawing/2014/main" id="{8F8DEE82-CF46-44C7-B5C2-C7E5DA54D1A5}"/>
              </a:ext>
            </a:extLst>
          </p:cNvPr>
          <p:cNvPicPr>
            <a:picLocks noChangeAspect="1"/>
          </p:cNvPicPr>
          <p:nvPr/>
        </p:nvPicPr>
        <p:blipFill>
          <a:blip r:embed="rId3"/>
          <a:stretch>
            <a:fillRect/>
          </a:stretch>
        </p:blipFill>
        <p:spPr>
          <a:xfrm>
            <a:off x="6553200" y="4298561"/>
            <a:ext cx="1409524" cy="2304762"/>
          </a:xfrm>
          <a:prstGeom prst="rect">
            <a:avLst/>
          </a:prstGeom>
        </p:spPr>
      </p:pic>
      <p:sp>
        <p:nvSpPr>
          <p:cNvPr id="8" name="文本框 7">
            <a:extLst>
              <a:ext uri="{FF2B5EF4-FFF2-40B4-BE49-F238E27FC236}">
                <a16:creationId xmlns:a16="http://schemas.microsoft.com/office/drawing/2014/main" id="{5D75F882-6042-441F-923C-DFEBD869ED3D}"/>
              </a:ext>
            </a:extLst>
          </p:cNvPr>
          <p:cNvSpPr txBox="1"/>
          <p:nvPr/>
        </p:nvSpPr>
        <p:spPr>
          <a:xfrm>
            <a:off x="304800" y="6151619"/>
            <a:ext cx="6477000" cy="461665"/>
          </a:xfrm>
          <a:prstGeom prst="rect">
            <a:avLst/>
          </a:prstGeom>
          <a:noFill/>
        </p:spPr>
        <p:txBody>
          <a:bodyPr wrap="square" rtlCol="0">
            <a:spAutoFit/>
          </a:bodyPr>
          <a:lstStyle/>
          <a:p>
            <a:r>
              <a:rPr lang="zh-CN" altLang="en-US" dirty="0">
                <a:solidFill>
                  <a:srgbClr val="FF0000"/>
                </a:solidFill>
              </a:rPr>
              <a:t>注意向量（一维数组）无法执行转置运算。</a:t>
            </a:r>
          </a:p>
        </p:txBody>
      </p:sp>
    </p:spTree>
    <p:extLst>
      <p:ext uri="{BB962C8B-B14F-4D97-AF65-F5344CB8AC3E}">
        <p14:creationId xmlns:p14="http://schemas.microsoft.com/office/powerpoint/2010/main" val="81435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67B221D-75B0-4076-93EF-2A31AD817341}"/>
              </a:ext>
            </a:extLst>
          </p:cNvPr>
          <p:cNvSpPr>
            <a:spLocks noGrp="1"/>
          </p:cNvSpPr>
          <p:nvPr>
            <p:ph type="body" sz="quarter" idx="10"/>
          </p:nvPr>
        </p:nvSpPr>
        <p:spPr/>
        <p:txBody>
          <a:bodyPr/>
          <a:lstStyle/>
          <a:p>
            <a:r>
              <a:rPr lang="zh-CN" altLang="en-US" dirty="0"/>
              <a:t>转置的运算规律</a:t>
            </a:r>
          </a:p>
        </p:txBody>
      </p:sp>
      <p:sp>
        <p:nvSpPr>
          <p:cNvPr id="6" name="内容占位符 5">
            <a:extLst>
              <a:ext uri="{FF2B5EF4-FFF2-40B4-BE49-F238E27FC236}">
                <a16:creationId xmlns:a16="http://schemas.microsoft.com/office/drawing/2014/main" id="{B12670C1-34BD-4859-9D6E-983E8806C3F8}"/>
              </a:ext>
            </a:extLst>
          </p:cNvPr>
          <p:cNvSpPr>
            <a:spLocks noGrp="1"/>
          </p:cNvSpPr>
          <p:nvPr>
            <p:ph sz="quarter" idx="11"/>
          </p:nvPr>
        </p:nvSpPr>
        <p:spPr>
          <a:xfrm>
            <a:off x="0" y="1397097"/>
            <a:ext cx="9144000" cy="3555104"/>
          </a:xfrm>
        </p:spPr>
        <p:txBody>
          <a:bodyPr/>
          <a:lstStyle/>
          <a:p>
            <a:pPr>
              <a:lnSpc>
                <a:spcPct val="150000"/>
              </a:lnSpc>
            </a:pPr>
            <a:r>
              <a:rPr lang="zh-CN" altLang="en-US" dirty="0"/>
              <a:t>       矩阵的转置也是一种运算，满足下述运算规律（假设运算都是可行的）：</a:t>
            </a:r>
            <a:endParaRPr lang="en-US" altLang="zh-CN" dirty="0"/>
          </a:p>
          <a:p>
            <a:pPr marL="800089" lvl="1" indent="-342900">
              <a:lnSpc>
                <a:spcPct val="150000"/>
              </a:lnSpc>
              <a:buFont typeface="Wingdings" panose="05000000000000000000" pitchFamily="2" charset="2"/>
              <a:buChar char="l"/>
            </a:pPr>
            <a:r>
              <a:rPr lang="en-US" altLang="zh-CN" sz="2400" dirty="0"/>
              <a:t>(</a:t>
            </a:r>
            <a:r>
              <a:rPr lang="zh-CN" altLang="en-US" sz="2400" dirty="0"/>
              <a:t>𝐴</a:t>
            </a:r>
            <a:r>
              <a:rPr lang="zh-CN" altLang="en-US" sz="2400" baseline="30000" dirty="0"/>
              <a:t>𝑇</a:t>
            </a:r>
            <a:r>
              <a:rPr lang="en-US" altLang="zh-CN" sz="2400" dirty="0"/>
              <a:t>)</a:t>
            </a:r>
            <a:r>
              <a:rPr lang="zh-CN" altLang="en-US" sz="2400" baseline="30000" dirty="0"/>
              <a:t>𝑇</a:t>
            </a:r>
            <a:r>
              <a:rPr lang="en-US" altLang="zh-CN" sz="2400" dirty="0"/>
              <a:t>=</a:t>
            </a:r>
            <a:r>
              <a:rPr lang="zh-CN" altLang="en-US" sz="2400" dirty="0"/>
              <a:t>𝐴 </a:t>
            </a:r>
          </a:p>
          <a:p>
            <a:pPr marL="800089" lvl="1" indent="-342900">
              <a:lnSpc>
                <a:spcPct val="150000"/>
              </a:lnSpc>
              <a:buFont typeface="Wingdings" panose="05000000000000000000" pitchFamily="2" charset="2"/>
              <a:buChar char="l"/>
            </a:pPr>
            <a:r>
              <a:rPr lang="en-US" altLang="zh-CN" sz="2400" dirty="0"/>
              <a:t>(</a:t>
            </a:r>
            <a:r>
              <a:rPr lang="zh-CN" altLang="en-US" sz="2400" dirty="0"/>
              <a:t>𝐴</a:t>
            </a:r>
            <a:r>
              <a:rPr lang="en-US" altLang="zh-CN" sz="2400" dirty="0"/>
              <a:t>+</a:t>
            </a:r>
            <a:r>
              <a:rPr lang="zh-CN" altLang="en-US" sz="2400" dirty="0"/>
              <a:t>𝐵</a:t>
            </a:r>
            <a:r>
              <a:rPr lang="en-US" altLang="zh-CN" sz="2400" dirty="0"/>
              <a:t>)</a:t>
            </a:r>
            <a:r>
              <a:rPr lang="zh-CN" altLang="en-US" sz="2400" baseline="30000" dirty="0"/>
              <a:t>𝑇</a:t>
            </a:r>
            <a:r>
              <a:rPr lang="en-US" altLang="zh-CN" sz="2400" dirty="0"/>
              <a:t>=</a:t>
            </a:r>
            <a:r>
              <a:rPr lang="zh-CN" altLang="en-US" sz="2400" dirty="0"/>
              <a:t>𝐴</a:t>
            </a:r>
            <a:r>
              <a:rPr lang="zh-CN" altLang="en-US" sz="2400" baseline="30000" dirty="0"/>
              <a:t>𝑇</a:t>
            </a:r>
            <a:r>
              <a:rPr lang="en-US" altLang="zh-CN" sz="2400" dirty="0"/>
              <a:t>+</a:t>
            </a:r>
            <a:r>
              <a:rPr lang="zh-CN" altLang="en-US" sz="2400" dirty="0"/>
              <a:t>𝐵</a:t>
            </a:r>
            <a:r>
              <a:rPr lang="zh-CN" altLang="en-US" sz="2400" baseline="30000" dirty="0"/>
              <a:t>𝑇</a:t>
            </a:r>
            <a:r>
              <a:rPr lang="zh-CN" altLang="en-US" sz="2400" dirty="0"/>
              <a:t> </a:t>
            </a:r>
          </a:p>
          <a:p>
            <a:pPr marL="800089" lvl="1" indent="-342900">
              <a:lnSpc>
                <a:spcPct val="150000"/>
              </a:lnSpc>
              <a:buFont typeface="Wingdings" panose="05000000000000000000" pitchFamily="2" charset="2"/>
              <a:buChar char="l"/>
            </a:pPr>
            <a:r>
              <a:rPr lang="en-US" altLang="zh-CN" sz="2400" dirty="0"/>
              <a:t>(</a:t>
            </a:r>
            <a:r>
              <a:rPr lang="zh-CN" altLang="en-US" sz="2400" dirty="0"/>
              <a:t>𝜆𝐴</a:t>
            </a:r>
            <a:r>
              <a:rPr lang="en-US" altLang="zh-CN" sz="2400" dirty="0"/>
              <a:t>)</a:t>
            </a:r>
            <a:r>
              <a:rPr lang="zh-CN" altLang="en-US" sz="2400" baseline="30000" dirty="0"/>
              <a:t>𝑇</a:t>
            </a:r>
            <a:r>
              <a:rPr lang="en-US" altLang="zh-CN" sz="2400" dirty="0"/>
              <a:t>=</a:t>
            </a:r>
            <a:r>
              <a:rPr lang="zh-CN" altLang="en-US" sz="2400" dirty="0"/>
              <a:t>𝜆𝐴</a:t>
            </a:r>
            <a:r>
              <a:rPr lang="zh-CN" altLang="en-US" sz="2400" baseline="30000" dirty="0"/>
              <a:t>𝑇</a:t>
            </a:r>
            <a:r>
              <a:rPr lang="zh-CN" altLang="en-US" sz="2400" dirty="0"/>
              <a:t> </a:t>
            </a:r>
          </a:p>
          <a:p>
            <a:pPr marL="800089" lvl="1" indent="-342900">
              <a:lnSpc>
                <a:spcPct val="150000"/>
              </a:lnSpc>
              <a:buFont typeface="Wingdings" panose="05000000000000000000" pitchFamily="2" charset="2"/>
              <a:buChar char="l"/>
            </a:pPr>
            <a:r>
              <a:rPr lang="en-US" altLang="zh-CN" sz="2400" dirty="0"/>
              <a:t>(</a:t>
            </a:r>
            <a:r>
              <a:rPr lang="zh-CN" altLang="en-US" sz="2400" dirty="0"/>
              <a:t>𝐴𝐵</a:t>
            </a:r>
            <a:r>
              <a:rPr lang="en-US" altLang="zh-CN" sz="2400" dirty="0"/>
              <a:t>)</a:t>
            </a:r>
            <a:r>
              <a:rPr lang="zh-CN" altLang="en-US" sz="2400" baseline="30000" dirty="0"/>
              <a:t>𝑇</a:t>
            </a:r>
            <a:r>
              <a:rPr lang="en-US" altLang="zh-CN" sz="2400" dirty="0"/>
              <a:t>=</a:t>
            </a:r>
            <a:r>
              <a:rPr lang="zh-CN" altLang="en-US" sz="2400" dirty="0"/>
              <a:t>𝐵</a:t>
            </a:r>
            <a:r>
              <a:rPr lang="zh-CN" altLang="en-US" sz="2400" baseline="30000" dirty="0"/>
              <a:t>𝑇</a:t>
            </a:r>
            <a:r>
              <a:rPr lang="zh-CN" altLang="en-US" sz="2400" dirty="0"/>
              <a:t>𝐴</a:t>
            </a:r>
            <a:r>
              <a:rPr lang="zh-CN" altLang="en-US" sz="2400" baseline="30000" dirty="0"/>
              <a:t>𝑇</a:t>
            </a:r>
          </a:p>
        </p:txBody>
      </p:sp>
      <p:sp>
        <p:nvSpPr>
          <p:cNvPr id="3" name="标题 2">
            <a:extLst>
              <a:ext uri="{FF2B5EF4-FFF2-40B4-BE49-F238E27FC236}">
                <a16:creationId xmlns:a16="http://schemas.microsoft.com/office/drawing/2014/main" id="{C2FBFD6E-613A-4B39-9D64-629EC2454BE9}"/>
              </a:ext>
            </a:extLst>
          </p:cNvPr>
          <p:cNvSpPr>
            <a:spLocks noGrp="1"/>
          </p:cNvSpPr>
          <p:nvPr>
            <p:ph type="title"/>
          </p:nvPr>
        </p:nvSpPr>
        <p:spPr>
          <a:xfrm>
            <a:off x="0" y="173001"/>
            <a:ext cx="9144000" cy="577787"/>
          </a:xfrm>
        </p:spPr>
        <p:txBody>
          <a:bodyPr/>
          <a:lstStyle/>
          <a:p>
            <a:pPr>
              <a:lnSpc>
                <a:spcPct val="130000"/>
              </a:lnSpc>
              <a:spcAft>
                <a:spcPts val="0"/>
              </a:spcAft>
            </a:pPr>
            <a:r>
              <a:rPr lang="zh-CN" altLang="en-US" dirty="0"/>
              <a:t>矩阵的转置</a:t>
            </a:r>
            <a:endParaRPr lang="en-US" altLang="zh-CN" dirty="0"/>
          </a:p>
        </p:txBody>
      </p:sp>
    </p:spTree>
    <p:extLst>
      <p:ext uri="{BB962C8B-B14F-4D97-AF65-F5344CB8AC3E}">
        <p14:creationId xmlns:p14="http://schemas.microsoft.com/office/powerpoint/2010/main" val="349885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fade">
                                      <p:cBhvr>
                                        <p:cTn id="25" dur="1000"/>
                                        <p:tgtEl>
                                          <p:spTgt spid="6">
                                            <p:txEl>
                                              <p:pRg st="3" end="3"/>
                                            </p:txEl>
                                          </p:spTgt>
                                        </p:tgtEl>
                                      </p:cBhvr>
                                    </p:animEffect>
                                    <p:anim calcmode="lin" valueType="num">
                                      <p:cBhvr>
                                        <p:cTn id="26"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fade">
                                      <p:cBhvr>
                                        <p:cTn id="31" dur="1000"/>
                                        <p:tgtEl>
                                          <p:spTgt spid="6">
                                            <p:txEl>
                                              <p:pRg st="4" end="4"/>
                                            </p:txEl>
                                          </p:spTgt>
                                        </p:tgtEl>
                                      </p:cBhvr>
                                    </p:animEffect>
                                    <p:anim calcmode="lin" valueType="num">
                                      <p:cBhvr>
                                        <p:cTn id="3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67B221D-75B0-4076-93EF-2A31AD817341}"/>
              </a:ext>
            </a:extLst>
          </p:cNvPr>
          <p:cNvSpPr>
            <a:spLocks noGrp="1"/>
          </p:cNvSpPr>
          <p:nvPr>
            <p:ph type="body" sz="quarter" idx="10"/>
          </p:nvPr>
        </p:nvSpPr>
        <p:spPr/>
        <p:txBody>
          <a:bodyPr/>
          <a:lstStyle/>
          <a:p>
            <a:r>
              <a:rPr lang="en-US" altLang="zh-CN" dirty="0"/>
              <a:t>【</a:t>
            </a:r>
            <a:r>
              <a:rPr lang="zh-CN" altLang="en-US" dirty="0"/>
              <a:t>例</a:t>
            </a:r>
            <a:r>
              <a:rPr lang="en-US" altLang="zh-CN" dirty="0"/>
              <a:t>8】</a:t>
            </a:r>
            <a:r>
              <a:rPr lang="zh-CN" altLang="en-US" dirty="0"/>
              <a:t>矩阵转置的例子</a:t>
            </a:r>
          </a:p>
        </p:txBody>
      </p:sp>
      <p:sp>
        <p:nvSpPr>
          <p:cNvPr id="9" name="内容占位符 8">
            <a:extLst>
              <a:ext uri="{FF2B5EF4-FFF2-40B4-BE49-F238E27FC236}">
                <a16:creationId xmlns:a16="http://schemas.microsoft.com/office/drawing/2014/main" id="{1A4C09E1-0E8F-4897-966A-AD25A3068851}"/>
              </a:ext>
            </a:extLst>
          </p:cNvPr>
          <p:cNvSpPr>
            <a:spLocks noGrp="1"/>
          </p:cNvSpPr>
          <p:nvPr>
            <p:ph sz="quarter" idx="11"/>
          </p:nvPr>
        </p:nvSpPr>
        <p:spPr>
          <a:xfrm>
            <a:off x="0" y="2936557"/>
            <a:ext cx="9144000" cy="804596"/>
          </a:xfrm>
        </p:spPr>
        <p:txBody>
          <a:bodyPr/>
          <a:lstStyle/>
          <a:p>
            <a:r>
              <a:rPr lang="zh-CN" altLang="en-US" dirty="0"/>
              <a:t>此处只给出</a:t>
            </a:r>
            <a:r>
              <a:rPr lang="en-US" altLang="zh-CN" dirty="0"/>
              <a:t>Python</a:t>
            </a:r>
            <a:r>
              <a:rPr lang="zh-CN" altLang="en-US" dirty="0"/>
              <a:t>代码的实现方法：</a:t>
            </a:r>
          </a:p>
        </p:txBody>
      </p:sp>
      <p:sp>
        <p:nvSpPr>
          <p:cNvPr id="3" name="标题 2">
            <a:extLst>
              <a:ext uri="{FF2B5EF4-FFF2-40B4-BE49-F238E27FC236}">
                <a16:creationId xmlns:a16="http://schemas.microsoft.com/office/drawing/2014/main" id="{C2FBFD6E-613A-4B39-9D64-629EC2454BE9}"/>
              </a:ext>
            </a:extLst>
          </p:cNvPr>
          <p:cNvSpPr>
            <a:spLocks noGrp="1"/>
          </p:cNvSpPr>
          <p:nvPr>
            <p:ph type="title"/>
          </p:nvPr>
        </p:nvSpPr>
        <p:spPr/>
        <p:txBody>
          <a:bodyPr/>
          <a:lstStyle/>
          <a:p>
            <a:r>
              <a:rPr lang="zh-CN" altLang="en-US" dirty="0"/>
              <a:t>矩阵的转置</a:t>
            </a:r>
            <a:endParaRPr lang="en-US" altLang="zh-CN" dirty="0"/>
          </a:p>
        </p:txBody>
      </p:sp>
      <p:pic>
        <p:nvPicPr>
          <p:cNvPr id="4" name="图片 3">
            <a:extLst>
              <a:ext uri="{FF2B5EF4-FFF2-40B4-BE49-F238E27FC236}">
                <a16:creationId xmlns:a16="http://schemas.microsoft.com/office/drawing/2014/main" id="{457BDDD9-E379-4FB5-AD99-2CCA991E0D33}"/>
              </a:ext>
            </a:extLst>
          </p:cNvPr>
          <p:cNvPicPr>
            <a:picLocks noChangeAspect="1"/>
          </p:cNvPicPr>
          <p:nvPr/>
        </p:nvPicPr>
        <p:blipFill>
          <a:blip r:embed="rId2"/>
          <a:stretch>
            <a:fillRect/>
          </a:stretch>
        </p:blipFill>
        <p:spPr>
          <a:xfrm>
            <a:off x="380999" y="1447800"/>
            <a:ext cx="7389090" cy="1524000"/>
          </a:xfrm>
          <a:prstGeom prst="rect">
            <a:avLst/>
          </a:prstGeom>
        </p:spPr>
      </p:pic>
      <p:pic>
        <p:nvPicPr>
          <p:cNvPr id="10" name="图片 9">
            <a:extLst>
              <a:ext uri="{FF2B5EF4-FFF2-40B4-BE49-F238E27FC236}">
                <a16:creationId xmlns:a16="http://schemas.microsoft.com/office/drawing/2014/main" id="{2A1E83D9-7DEB-4F9D-BAC5-3F25C393876D}"/>
              </a:ext>
            </a:extLst>
          </p:cNvPr>
          <p:cNvPicPr>
            <a:picLocks noChangeAspect="1"/>
          </p:cNvPicPr>
          <p:nvPr/>
        </p:nvPicPr>
        <p:blipFill>
          <a:blip r:embed="rId3"/>
          <a:stretch>
            <a:fillRect/>
          </a:stretch>
        </p:blipFill>
        <p:spPr>
          <a:xfrm>
            <a:off x="304800" y="3886199"/>
            <a:ext cx="5428572" cy="2349207"/>
          </a:xfrm>
          <a:prstGeom prst="rect">
            <a:avLst/>
          </a:prstGeom>
        </p:spPr>
      </p:pic>
    </p:spTree>
    <p:extLst>
      <p:ext uri="{BB962C8B-B14F-4D97-AF65-F5344CB8AC3E}">
        <p14:creationId xmlns:p14="http://schemas.microsoft.com/office/powerpoint/2010/main" val="42597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1000"/>
                                        <p:tgtEl>
                                          <p:spTgt spid="9">
                                            <p:txEl>
                                              <p:pRg st="0" end="0"/>
                                            </p:txEl>
                                          </p:spTgt>
                                        </p:tgtEl>
                                      </p:cBhvr>
                                    </p:animEffect>
                                    <p:anim calcmode="lin" valueType="num">
                                      <p:cBhvr>
                                        <p:cTn id="1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a:xfrm>
            <a:off x="0" y="2889385"/>
            <a:ext cx="9144000" cy="649986"/>
          </a:xfrm>
        </p:spPr>
        <p:txBody>
          <a:bodyPr/>
          <a:lstStyle/>
          <a:p>
            <a:pPr>
              <a:lnSpc>
                <a:spcPct val="130000"/>
              </a:lnSpc>
              <a:spcAft>
                <a:spcPts val="0"/>
              </a:spcAft>
            </a:pPr>
            <a:r>
              <a:rPr lang="zh-CN" altLang="en-US" dirty="0"/>
              <a:t>矩阵与向量的乘法的新视角</a:t>
            </a:r>
          </a:p>
        </p:txBody>
      </p:sp>
    </p:spTree>
    <p:extLst>
      <p:ext uri="{BB962C8B-B14F-4D97-AF65-F5344CB8AC3E}">
        <p14:creationId xmlns:p14="http://schemas.microsoft.com/office/powerpoint/2010/main" val="41992264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98E2C95A-5ADC-4806-9AE8-96C43F7750C2}"/>
                  </a:ext>
                </a:extLst>
              </p:cNvPr>
              <p:cNvSpPr>
                <a:spLocks noGrp="1" noChangeArrowheads="1"/>
              </p:cNvSpPr>
              <p:nvPr>
                <p:ph sz="quarter" idx="11"/>
              </p:nvPr>
            </p:nvSpPr>
            <p:spPr>
              <a:xfrm>
                <a:off x="0" y="776238"/>
                <a:ext cx="9144000" cy="4088519"/>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zh-CN" altLang="en-US" dirty="0"/>
                  <a:t>        矩阵与向量的乘法可以理解成</a:t>
                </a:r>
                <a:r>
                  <a:rPr lang="en-US" altLang="zh-CN" dirty="0"/>
                  <a:t>: </a:t>
                </a:r>
                <a:r>
                  <a:rPr lang="zh-CN" altLang="en-US" dirty="0">
                    <a:solidFill>
                      <a:srgbClr val="0000FF"/>
                    </a:solidFill>
                  </a:rPr>
                  <a:t>向量 𝑥 到向量 𝑦 的线性变换</a:t>
                </a:r>
                <a:r>
                  <a:rPr lang="zh-CN" altLang="en-US" dirty="0"/>
                  <a:t>。</a:t>
                </a:r>
                <a:endParaRPr lang="en-US" altLang="zh-CN" dirty="0"/>
              </a:p>
              <a:p>
                <a:pPr lvl="0"/>
                <a:r>
                  <a:rPr lang="en-US" altLang="zh-CN" dirty="0"/>
                  <a:t>【</a:t>
                </a:r>
                <a:r>
                  <a:rPr lang="zh-CN" altLang="en-US" b="1" dirty="0"/>
                  <a:t>定义</a:t>
                </a:r>
                <a:r>
                  <a:rPr lang="en-US" altLang="zh-CN" b="1" dirty="0"/>
                  <a:t>6</a:t>
                </a:r>
                <a:r>
                  <a:rPr lang="en-US" altLang="zh-CN" dirty="0"/>
                  <a:t>】</a:t>
                </a:r>
                <a:r>
                  <a:rPr lang="zh-CN" altLang="en-US" dirty="0"/>
                  <a:t>对于向量 𝑦</a:t>
                </a:r>
                <a:r>
                  <a:rPr lang="en-US" altLang="zh-CN" dirty="0"/>
                  <a:t>=[</a:t>
                </a:r>
                <a:r>
                  <a:rPr lang="zh-CN" altLang="en-US" dirty="0"/>
                  <a:t>𝑦</a:t>
                </a:r>
                <a:r>
                  <a:rPr lang="en-US" altLang="zh-CN" baseline="-25000" dirty="0"/>
                  <a:t>1</a:t>
                </a:r>
                <a:r>
                  <a:rPr lang="en-US" altLang="zh-CN" dirty="0"/>
                  <a:t>,</a:t>
                </a:r>
                <a:r>
                  <a:rPr lang="zh-CN" altLang="en-US" dirty="0"/>
                  <a:t>𝑦</a:t>
                </a:r>
                <a:r>
                  <a:rPr lang="en-US" altLang="zh-CN" baseline="-25000" dirty="0"/>
                  <a:t>2</a:t>
                </a:r>
                <a:r>
                  <a:rPr lang="en-US" altLang="zh-CN" dirty="0"/>
                  <a:t>,...,</a:t>
                </a:r>
                <a:r>
                  <a:rPr lang="zh-CN" altLang="en-US" dirty="0"/>
                  <a:t>𝑦</a:t>
                </a:r>
                <a:r>
                  <a:rPr lang="zh-CN" altLang="en-US" baseline="-25000" dirty="0"/>
                  <a:t>𝑚</a:t>
                </a:r>
                <a:r>
                  <a:rPr lang="en-US" altLang="zh-CN" dirty="0"/>
                  <a:t>]</a:t>
                </a:r>
                <a:r>
                  <a:rPr lang="zh-CN" altLang="en-US" baseline="30000" dirty="0"/>
                  <a:t>𝑇</a:t>
                </a:r>
                <a:r>
                  <a:rPr lang="zh-CN" altLang="en-US" dirty="0"/>
                  <a:t>，若它能由向量  𝑥</a:t>
                </a:r>
                <a:r>
                  <a:rPr lang="en-US" altLang="zh-CN" dirty="0"/>
                  <a:t>=[</a:t>
                </a:r>
                <a:r>
                  <a:rPr lang="zh-CN" altLang="en-US" dirty="0"/>
                  <a:t>𝑥</a:t>
                </a:r>
                <a:r>
                  <a:rPr lang="en-US" altLang="zh-CN" baseline="-25000" dirty="0"/>
                  <a:t>1</a:t>
                </a:r>
                <a:r>
                  <a:rPr lang="en-US" altLang="zh-CN" dirty="0"/>
                  <a:t>,</a:t>
                </a:r>
                <a:r>
                  <a:rPr lang="zh-CN" altLang="en-US" dirty="0"/>
                  <a:t>𝑥</a:t>
                </a:r>
                <a:r>
                  <a:rPr lang="en-US" altLang="zh-CN" baseline="-25000" dirty="0"/>
                  <a:t>2</a:t>
                </a:r>
                <a:r>
                  <a:rPr lang="en-US" altLang="zh-CN" dirty="0"/>
                  <a:t>,...,</a:t>
                </a:r>
                <a:r>
                  <a:rPr lang="zh-CN" altLang="en-US" dirty="0"/>
                  <a:t>𝑥</a:t>
                </a:r>
                <a:r>
                  <a:rPr lang="zh-CN" altLang="en-US" baseline="-25000" dirty="0"/>
                  <a:t>𝑛</a:t>
                </a:r>
                <a:r>
                  <a:rPr lang="en-US" altLang="zh-CN" dirty="0"/>
                  <a:t>]</a:t>
                </a:r>
                <a:r>
                  <a:rPr lang="zh-CN" altLang="en-US" baseline="30000" dirty="0"/>
                  <a:t>𝑇</a:t>
                </a:r>
                <a:r>
                  <a:rPr lang="zh-CN" altLang="en-US" dirty="0"/>
                  <a:t>  线性表示，即有：</a:t>
                </a:r>
                <a:endParaRPr lang="en-US" altLang="zh-CN" dirty="0"/>
              </a:p>
              <a:p>
                <a:pPr lvl="0">
                  <a:lnSpc>
                    <a:spcPct val="100000"/>
                  </a:lnSpc>
                </a:pPr>
                <a14:m>
                  <m:oMathPara xmlns:m="http://schemas.openxmlformats.org/officeDocument/2006/math">
                    <m:oMathParaPr>
                      <m:jc m:val="center"/>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y</m:t>
                                    </m:r>
                                  </m:e>
                                  <m:sub>
                                    <m:r>
                                      <a:rPr lang="en-US" altLang="zh-CN" b="0" i="1" smtClean="0">
                                        <a:latin typeface="Cambria Math" panose="02040503050406030204" pitchFamily="18" charset="0"/>
                                      </a:rPr>
                                      <m:t>1</m:t>
                                    </m:r>
                                  </m:sub>
                                </m:sSub>
                                <m:r>
                                  <m:rPr>
                                    <m:brk m:alnAt="7"/>
                                  </m:rP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12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b="0" i="1" smtClean="0">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e>
                            </m:mr>
                            <m:mr>
                              <m:e>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y</m:t>
                                    </m:r>
                                  </m:e>
                                  <m:sub>
                                    <m:r>
                                      <a:rPr lang="en-US" altLang="zh-CN" i="1">
                                        <a:latin typeface="Cambria Math" panose="02040503050406030204" pitchFamily="18" charset="0"/>
                                      </a:rPr>
                                      <m:t>2</m:t>
                                    </m:r>
                                  </m:sub>
                                </m:sSub>
                                <m:r>
                                  <m:rPr>
                                    <m:brk m:alnAt="7"/>
                                  </m:rP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smtClean="0">
                                        <a:latin typeface="Cambria Math" panose="02040503050406030204" pitchFamily="18" charset="0"/>
                                      </a:rPr>
                                      <m:t>2</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e>
                            </m:mr>
                            <m:mr>
                              <m:e>
                                <m:eqArr>
                                  <m:eqArrPr>
                                    <m:ctrlPr>
                                      <a:rPr lang="en-US" altLang="zh-CN" i="1" smtClean="0">
                                        <a:latin typeface="Cambria Math" panose="02040503050406030204" pitchFamily="18" charset="0"/>
                                      </a:rPr>
                                    </m:ctrlPr>
                                  </m:eqArrPr>
                                  <m:e>
                                    <m:r>
                                      <a:rPr lang="en-US" altLang="zh-CN" i="1" smtClean="0">
                                        <a:latin typeface="Cambria Math" panose="02040503050406030204" pitchFamily="18" charset="0"/>
                                      </a:rPr>
                                      <m:t>…</m:t>
                                    </m:r>
                                  </m:e>
                                  <m:e>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y</m:t>
                                        </m:r>
                                      </m:e>
                                      <m:sub>
                                        <m:r>
                                          <a:rPr lang="en-US" altLang="zh-CN" b="0" i="1" smtClean="0">
                                            <a:latin typeface="Cambria Math" panose="02040503050406030204" pitchFamily="18" charset="0"/>
                                          </a:rPr>
                                          <m:t>𝑚</m:t>
                                        </m:r>
                                      </m:sub>
                                    </m:sSub>
                                    <m:r>
                                      <m:rPr>
                                        <m:brk m:alnAt="7"/>
                                      </m:rP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m:t>
                                        </m:r>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m:t>
                                        </m:r>
                                        <m:r>
                                          <a:rPr lang="en-US" altLang="zh-CN" i="1">
                                            <a:latin typeface="Cambria Math" panose="02040503050406030204" pitchFamily="18" charset="0"/>
                                          </a:rPr>
                                          <m:t>𝑛</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e>
                                </m:eqArr>
                              </m:e>
                            </m:mr>
                          </m:m>
                        </m:e>
                      </m:d>
                    </m:oMath>
                  </m:oMathPara>
                </a14:m>
                <a:endParaRPr lang="en-US" altLang="zh-CN" dirty="0"/>
              </a:p>
              <a:p>
                <a:pPr lvl="0">
                  <a:spcBef>
                    <a:spcPts val="600"/>
                  </a:spcBef>
                </a:pPr>
                <a:r>
                  <a:rPr lang="zh-CN" altLang="en-US" dirty="0"/>
                  <a:t>       则称此关系式为向量 𝑥 到向量 𝑦 的线性变换，可以写成输出向量  𝑦  等于系数矩阵 𝐴 左乘输入向量 𝑥 ：</a:t>
                </a:r>
                <a:endParaRPr lang="zh-CN" altLang="zh-CN" dirty="0"/>
              </a:p>
            </p:txBody>
          </p:sp>
        </mc:Choice>
        <mc:Fallback>
          <p:sp>
            <p:nvSpPr>
              <p:cNvPr id="3" name="Rectangle 2">
                <a:extLst>
                  <a:ext uri="{FF2B5EF4-FFF2-40B4-BE49-F238E27FC236}">
                    <a16:creationId xmlns:a16="http://schemas.microsoft.com/office/drawing/2014/main" id="{98E2C95A-5ADC-4806-9AE8-96C43F7750C2}"/>
                  </a:ext>
                </a:extLst>
              </p:cNvPr>
              <p:cNvSpPr>
                <a:spLocks noGrp="1" noRot="1" noChangeAspect="1" noMove="1" noResize="1" noEditPoints="1" noAdjustHandles="1" noChangeArrowheads="1" noChangeShapeType="1" noTextEdit="1"/>
              </p:cNvSpPr>
              <p:nvPr>
                <p:ph sz="quarter" idx="11"/>
              </p:nvPr>
            </p:nvSpPr>
            <p:spPr>
              <a:xfrm>
                <a:off x="0" y="776238"/>
                <a:ext cx="9144000" cy="4088519"/>
              </a:xfrm>
              <a:blipFill>
                <a:blip r:embed="rId2"/>
                <a:stretch>
                  <a:fillRect l="-467" r="-467"/>
                </a:stretch>
              </a:blipFill>
            </p:spPr>
            <p:txBody>
              <a:bodyPr/>
              <a:lstStyle/>
              <a:p>
                <a:r>
                  <a:rPr lang="zh-CN" altLang="en-US">
                    <a:noFill/>
                  </a:rPr>
                  <a:t> </a:t>
                </a:r>
              </a:p>
            </p:txBody>
          </p:sp>
        </mc:Fallback>
      </mc:AlternateContent>
      <p:sp>
        <p:nvSpPr>
          <p:cNvPr id="5" name="标题 4">
            <a:extLst>
              <a:ext uri="{FF2B5EF4-FFF2-40B4-BE49-F238E27FC236}">
                <a16:creationId xmlns:a16="http://schemas.microsoft.com/office/drawing/2014/main" id="{2B6919AC-8653-4505-8481-2AE9B919B2FD}"/>
              </a:ext>
            </a:extLst>
          </p:cNvPr>
          <p:cNvSpPr>
            <a:spLocks noGrp="1"/>
          </p:cNvSpPr>
          <p:nvPr>
            <p:ph type="title"/>
          </p:nvPr>
        </p:nvSpPr>
        <p:spPr/>
        <p:txBody>
          <a:bodyPr/>
          <a:lstStyle/>
          <a:p>
            <a:r>
              <a:rPr lang="zh-CN" altLang="en-US" dirty="0"/>
              <a:t>矩阵与向量的乘法的新视角</a:t>
            </a:r>
          </a:p>
        </p:txBody>
      </p:sp>
      <p:pic>
        <p:nvPicPr>
          <p:cNvPr id="12" name="图片 11">
            <a:extLst>
              <a:ext uri="{FF2B5EF4-FFF2-40B4-BE49-F238E27FC236}">
                <a16:creationId xmlns:a16="http://schemas.microsoft.com/office/drawing/2014/main" id="{D8E0A32B-268A-4564-ADCE-434537361312}"/>
              </a:ext>
            </a:extLst>
          </p:cNvPr>
          <p:cNvPicPr>
            <a:picLocks noChangeAspect="1"/>
          </p:cNvPicPr>
          <p:nvPr/>
        </p:nvPicPr>
        <p:blipFill>
          <a:blip r:embed="rId3"/>
          <a:stretch>
            <a:fillRect/>
          </a:stretch>
        </p:blipFill>
        <p:spPr>
          <a:xfrm>
            <a:off x="457200" y="4775781"/>
            <a:ext cx="8219048" cy="1571429"/>
          </a:xfrm>
          <a:prstGeom prst="rect">
            <a:avLst/>
          </a:prstGeom>
        </p:spPr>
      </p:pic>
    </p:spTree>
    <p:extLst>
      <p:ext uri="{BB962C8B-B14F-4D97-AF65-F5344CB8AC3E}">
        <p14:creationId xmlns:p14="http://schemas.microsoft.com/office/powerpoint/2010/main" val="41129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E2C95A-5ADC-4806-9AE8-96C43F7750C2}"/>
              </a:ext>
            </a:extLst>
          </p:cNvPr>
          <p:cNvSpPr>
            <a:spLocks noGrp="1" noChangeArrowheads="1"/>
          </p:cNvSpPr>
          <p:nvPr>
            <p:ph sz="quarter" idx="11"/>
          </p:nvPr>
        </p:nvSpPr>
        <p:spPr>
          <a:xfrm>
            <a:off x="0" y="776238"/>
            <a:ext cx="9144000" cy="5210877"/>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nSpc>
                <a:spcPct val="150000"/>
              </a:lnSpc>
            </a:pPr>
            <a:r>
              <a:rPr lang="zh-CN" altLang="en-US" dirty="0"/>
              <a:t>        在进行向量与矩阵乘法的时候，矩阵</a:t>
            </a:r>
            <a:r>
              <a:rPr lang="en-US" altLang="zh-CN" dirty="0"/>
              <a:t>A</a:t>
            </a:r>
            <a:r>
              <a:rPr lang="zh-CN" altLang="en-US" dirty="0"/>
              <a:t>在左，列向量</a:t>
            </a:r>
            <a:r>
              <a:rPr lang="en-US" altLang="zh-CN" dirty="0"/>
              <a:t>x</a:t>
            </a:r>
            <a:r>
              <a:rPr lang="zh-CN" altLang="en-US" dirty="0"/>
              <a:t>在右，即</a:t>
            </a:r>
            <a:r>
              <a:rPr lang="en-US" altLang="zh-CN" dirty="0"/>
              <a:t>Ax</a:t>
            </a:r>
            <a:r>
              <a:rPr lang="zh-CN" altLang="en-US" dirty="0"/>
              <a:t>的顺序不能变。对照矩阵与矩阵的乘法规则，我们可以总结矩阵与向量的乘法规则：</a:t>
            </a:r>
            <a:r>
              <a:rPr lang="zh-CN" altLang="en-US" dirty="0">
                <a:solidFill>
                  <a:srgbClr val="0000FF"/>
                </a:solidFill>
              </a:rPr>
              <a:t>当把列向量看作是一个列数为</a:t>
            </a:r>
            <a:r>
              <a:rPr lang="en-US" altLang="zh-CN" dirty="0">
                <a:solidFill>
                  <a:srgbClr val="0000FF"/>
                </a:solidFill>
              </a:rPr>
              <a:t>1</a:t>
            </a:r>
            <a:r>
              <a:rPr lang="zh-CN" altLang="en-US" dirty="0">
                <a:solidFill>
                  <a:srgbClr val="0000FF"/>
                </a:solidFill>
              </a:rPr>
              <a:t>的特殊矩阵时，那么运算过程就变得比较简单了</a:t>
            </a:r>
            <a:r>
              <a:rPr lang="zh-CN" altLang="en-US" dirty="0"/>
              <a:t>。</a:t>
            </a:r>
          </a:p>
          <a:p>
            <a:pPr marL="342900" lvl="0" indent="-342900">
              <a:lnSpc>
                <a:spcPct val="150000"/>
              </a:lnSpc>
              <a:buFont typeface="Wingdings" panose="05000000000000000000" pitchFamily="2" charset="2"/>
              <a:buChar char="l"/>
            </a:pPr>
            <a:r>
              <a:rPr lang="zh-CN" altLang="en-US" dirty="0"/>
              <a:t>矩阵在左，列向量在右，矩阵的</a:t>
            </a:r>
            <a:r>
              <a:rPr lang="zh-CN" altLang="en-US" dirty="0">
                <a:solidFill>
                  <a:srgbClr val="0000FF"/>
                </a:solidFill>
              </a:rPr>
              <a:t>列数</a:t>
            </a:r>
            <a:r>
              <a:rPr lang="zh-CN" altLang="en-US" dirty="0"/>
              <a:t>和列向量的</a:t>
            </a:r>
            <a:r>
              <a:rPr lang="zh-CN" altLang="en-US" dirty="0">
                <a:solidFill>
                  <a:srgbClr val="0000FF"/>
                </a:solidFill>
              </a:rPr>
              <a:t>维数</a:t>
            </a:r>
            <a:r>
              <a:rPr lang="zh-CN" altLang="en-US" dirty="0"/>
              <a:t>必须相等</a:t>
            </a:r>
          </a:p>
          <a:p>
            <a:pPr marL="342900" lvl="0" indent="-342900">
              <a:lnSpc>
                <a:spcPct val="150000"/>
              </a:lnSpc>
              <a:buFont typeface="Wingdings" panose="05000000000000000000" pitchFamily="2" charset="2"/>
              <a:buChar char="l"/>
            </a:pPr>
            <a:r>
              <a:rPr lang="zh-CN" altLang="en-US" dirty="0"/>
              <a:t>矩阵和列向量相乘的</a:t>
            </a:r>
            <a:r>
              <a:rPr lang="zh-CN" altLang="en-US" dirty="0">
                <a:solidFill>
                  <a:srgbClr val="0000FF"/>
                </a:solidFill>
              </a:rPr>
              <a:t>结果</a:t>
            </a:r>
            <a:r>
              <a:rPr lang="zh-CN" altLang="en-US" dirty="0"/>
              <a:t>也</a:t>
            </a:r>
            <a:r>
              <a:rPr lang="zh-CN" altLang="en-US" dirty="0">
                <a:solidFill>
                  <a:srgbClr val="0000FF"/>
                </a:solidFill>
              </a:rPr>
              <a:t>是</a:t>
            </a:r>
            <a:r>
              <a:rPr lang="zh-CN" altLang="en-US" dirty="0"/>
              <a:t>一个</a:t>
            </a:r>
            <a:r>
              <a:rPr lang="zh-CN" altLang="en-US" dirty="0">
                <a:solidFill>
                  <a:srgbClr val="0000FF"/>
                </a:solidFill>
              </a:rPr>
              <a:t>列向量</a:t>
            </a:r>
            <a:r>
              <a:rPr lang="zh-CN" altLang="en-US" dirty="0"/>
              <a:t>；</a:t>
            </a:r>
          </a:p>
          <a:p>
            <a:pPr marL="342900" lvl="0" indent="-342900">
              <a:lnSpc>
                <a:spcPct val="150000"/>
              </a:lnSpc>
              <a:buFont typeface="Wingdings" panose="05000000000000000000" pitchFamily="2" charset="2"/>
              <a:buChar char="l"/>
            </a:pPr>
            <a:r>
              <a:rPr lang="zh-CN" altLang="en-US" dirty="0"/>
              <a:t>矩阵的</a:t>
            </a:r>
            <a:r>
              <a:rPr lang="zh-CN" altLang="en-US" dirty="0">
                <a:solidFill>
                  <a:srgbClr val="0000FF"/>
                </a:solidFill>
              </a:rPr>
              <a:t>行数</a:t>
            </a:r>
            <a:r>
              <a:rPr lang="zh-CN" altLang="en-US" dirty="0"/>
              <a:t>就是结果向量的</a:t>
            </a:r>
            <a:r>
              <a:rPr lang="zh-CN" altLang="en-US" dirty="0">
                <a:solidFill>
                  <a:srgbClr val="0000FF"/>
                </a:solidFill>
              </a:rPr>
              <a:t>维数</a:t>
            </a:r>
            <a:r>
              <a:rPr lang="zh-CN" altLang="en-US" dirty="0"/>
              <a:t>；</a:t>
            </a:r>
          </a:p>
          <a:p>
            <a:pPr marL="342900" lvl="0" indent="-342900">
              <a:lnSpc>
                <a:spcPct val="150000"/>
              </a:lnSpc>
              <a:buFont typeface="Wingdings" panose="05000000000000000000" pitchFamily="2" charset="2"/>
              <a:buChar char="l"/>
            </a:pPr>
            <a:r>
              <a:rPr lang="zh-CN" altLang="en-US" dirty="0"/>
              <a:t>乘法运算的实施过程就是：矩阵的每行和列向量的对应元素分别</a:t>
            </a:r>
            <a:r>
              <a:rPr lang="zh-CN" altLang="en-US" dirty="0">
                <a:solidFill>
                  <a:srgbClr val="0000FF"/>
                </a:solidFill>
              </a:rPr>
              <a:t>相乘后</a:t>
            </a:r>
            <a:r>
              <a:rPr lang="zh-CN" altLang="en-US" dirty="0"/>
              <a:t>，</a:t>
            </a:r>
            <a:r>
              <a:rPr lang="zh-CN" altLang="en-US" dirty="0">
                <a:solidFill>
                  <a:srgbClr val="0000FF"/>
                </a:solidFill>
              </a:rPr>
              <a:t>再相加</a:t>
            </a:r>
            <a:r>
              <a:rPr lang="zh-CN" altLang="en-US" dirty="0"/>
              <a:t>。</a:t>
            </a:r>
            <a:endParaRPr lang="zh-CN" altLang="zh-CN" dirty="0"/>
          </a:p>
        </p:txBody>
      </p:sp>
      <p:sp>
        <p:nvSpPr>
          <p:cNvPr id="5" name="标题 4">
            <a:extLst>
              <a:ext uri="{FF2B5EF4-FFF2-40B4-BE49-F238E27FC236}">
                <a16:creationId xmlns:a16="http://schemas.microsoft.com/office/drawing/2014/main" id="{2B6919AC-8653-4505-8481-2AE9B919B2FD}"/>
              </a:ext>
            </a:extLst>
          </p:cNvPr>
          <p:cNvSpPr>
            <a:spLocks noGrp="1"/>
          </p:cNvSpPr>
          <p:nvPr>
            <p:ph type="title"/>
          </p:nvPr>
        </p:nvSpPr>
        <p:spPr/>
        <p:txBody>
          <a:bodyPr/>
          <a:lstStyle/>
          <a:p>
            <a:r>
              <a:rPr lang="zh-CN" altLang="en-US" dirty="0"/>
              <a:t>矩阵与向量的乘法的新视角</a:t>
            </a:r>
          </a:p>
        </p:txBody>
      </p:sp>
    </p:spTree>
    <p:extLst>
      <p:ext uri="{BB962C8B-B14F-4D97-AF65-F5344CB8AC3E}">
        <p14:creationId xmlns:p14="http://schemas.microsoft.com/office/powerpoint/2010/main" val="71362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E2C95A-5ADC-4806-9AE8-96C43F7750C2}"/>
              </a:ext>
            </a:extLst>
          </p:cNvPr>
          <p:cNvSpPr>
            <a:spLocks noGrp="1" noChangeArrowheads="1"/>
          </p:cNvSpPr>
          <p:nvPr>
            <p:ph sz="quarter" idx="11"/>
          </p:nvPr>
        </p:nvSpPr>
        <p:spPr>
          <a:xfrm>
            <a:off x="0" y="776238"/>
            <a:ext cx="9144000" cy="785179"/>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nSpc>
                <a:spcPct val="150000"/>
              </a:lnSpc>
            </a:pPr>
            <a:r>
              <a:rPr lang="en-US" altLang="zh-CN" b="1" dirty="0"/>
              <a:t>【</a:t>
            </a:r>
            <a:r>
              <a:rPr lang="zh-CN" altLang="en-US" b="1" dirty="0"/>
              <a:t>例</a:t>
            </a:r>
            <a:r>
              <a:rPr lang="en-US" altLang="zh-CN" b="1" dirty="0"/>
              <a:t>8】</a:t>
            </a:r>
            <a:r>
              <a:rPr lang="zh-CN" altLang="en-US" dirty="0"/>
              <a:t> 给出一个矩阵与向量相乘的例子：</a:t>
            </a:r>
            <a:endParaRPr lang="zh-CN" altLang="zh-CN" dirty="0"/>
          </a:p>
        </p:txBody>
      </p:sp>
      <p:sp>
        <p:nvSpPr>
          <p:cNvPr id="5" name="标题 4">
            <a:extLst>
              <a:ext uri="{FF2B5EF4-FFF2-40B4-BE49-F238E27FC236}">
                <a16:creationId xmlns:a16="http://schemas.microsoft.com/office/drawing/2014/main" id="{2B6919AC-8653-4505-8481-2AE9B919B2FD}"/>
              </a:ext>
            </a:extLst>
          </p:cNvPr>
          <p:cNvSpPr>
            <a:spLocks noGrp="1"/>
          </p:cNvSpPr>
          <p:nvPr>
            <p:ph type="title"/>
          </p:nvPr>
        </p:nvSpPr>
        <p:spPr/>
        <p:txBody>
          <a:bodyPr/>
          <a:lstStyle/>
          <a:p>
            <a:r>
              <a:rPr lang="zh-CN" altLang="en-US" dirty="0"/>
              <a:t>矩阵与向量的乘法的新视角</a:t>
            </a:r>
          </a:p>
        </p:txBody>
      </p:sp>
      <p:pic>
        <p:nvPicPr>
          <p:cNvPr id="2" name="图片 1">
            <a:extLst>
              <a:ext uri="{FF2B5EF4-FFF2-40B4-BE49-F238E27FC236}">
                <a16:creationId xmlns:a16="http://schemas.microsoft.com/office/drawing/2014/main" id="{D7F145D1-03AD-4D7B-88F0-F786FBD974E8}"/>
              </a:ext>
            </a:extLst>
          </p:cNvPr>
          <p:cNvPicPr>
            <a:picLocks noChangeAspect="1"/>
          </p:cNvPicPr>
          <p:nvPr/>
        </p:nvPicPr>
        <p:blipFill>
          <a:blip r:embed="rId2"/>
          <a:stretch>
            <a:fillRect/>
          </a:stretch>
        </p:blipFill>
        <p:spPr>
          <a:xfrm>
            <a:off x="276726" y="1828800"/>
            <a:ext cx="4019048" cy="1104762"/>
          </a:xfrm>
          <a:prstGeom prst="rect">
            <a:avLst/>
          </a:prstGeom>
        </p:spPr>
      </p:pic>
      <p:sp>
        <p:nvSpPr>
          <p:cNvPr id="10" name="Rectangle 4">
            <a:extLst>
              <a:ext uri="{FF2B5EF4-FFF2-40B4-BE49-F238E27FC236}">
                <a16:creationId xmlns:a16="http://schemas.microsoft.com/office/drawing/2014/main" id="{C60D9A6C-E519-41DB-978E-E5ACF1027B1A}"/>
              </a:ext>
            </a:extLst>
          </p:cNvPr>
          <p:cNvSpPr>
            <a:spLocks noChangeArrowheads="1"/>
          </p:cNvSpPr>
          <p:nvPr/>
        </p:nvSpPr>
        <p:spPr bwMode="auto">
          <a:xfrm>
            <a:off x="0" y="3200945"/>
            <a:ext cx="9144000" cy="32696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mj-ea"/>
                <a:ea typeface="+mj-ea"/>
              </a:rPr>
              <a:t>【结果分析】</a:t>
            </a:r>
            <a:endParaRPr kumimoji="0" lang="zh-CN" altLang="zh-CN" sz="2000" b="0" i="0" u="none" strike="noStrike" cap="none" normalizeH="0" baseline="0" dirty="0">
              <a:ln>
                <a:noFill/>
              </a:ln>
              <a:solidFill>
                <a:schemeClr val="tx1"/>
              </a:solidFill>
              <a:effectLst/>
              <a:latin typeface="+mj-ea"/>
              <a:ea typeface="+mj-ea"/>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j-ea"/>
                <a:ea typeface="+mj-ea"/>
              </a:rPr>
              <a:t>       </a:t>
            </a:r>
            <a:r>
              <a:rPr kumimoji="0" lang="zh-CN" altLang="zh-CN" sz="2000" b="0" i="0" u="none" strike="noStrike" cap="none" normalizeH="0" baseline="0" dirty="0">
                <a:ln>
                  <a:noFill/>
                </a:ln>
                <a:solidFill>
                  <a:schemeClr val="tx1"/>
                </a:solidFill>
                <a:effectLst/>
                <a:latin typeface="+mj-ea"/>
                <a:ea typeface="+mj-ea"/>
              </a:rPr>
              <a:t>从程序运行的结果来看，原始向量 𝑢</a:t>
            </a:r>
            <a:r>
              <a:rPr kumimoji="0" lang="en-US" altLang="zh-CN" sz="2000" b="0" i="0" u="none" strike="noStrike" cap="none" normalizeH="0" baseline="0" dirty="0">
                <a:ln>
                  <a:noFill/>
                </a:ln>
                <a:solidFill>
                  <a:schemeClr val="tx1"/>
                </a:solidFill>
                <a:effectLst/>
                <a:latin typeface="+mj-ea"/>
                <a:ea typeface="+mj-ea"/>
              </a:rPr>
              <a:t> </a:t>
            </a:r>
            <a:r>
              <a:rPr kumimoji="0" lang="zh-CN" altLang="zh-CN" sz="2000" b="0" i="0" u="none" strike="noStrike" cap="none" normalizeH="0" baseline="0" dirty="0">
                <a:ln>
                  <a:noFill/>
                </a:ln>
                <a:solidFill>
                  <a:schemeClr val="tx1"/>
                </a:solidFill>
                <a:effectLst/>
                <a:latin typeface="+mj-ea"/>
                <a:ea typeface="+mj-ea"/>
              </a:rPr>
              <a:t>表示二维平面的一个点，其在二维平面中的坐标为 A(3, 4)，经过与矩阵 𝐴的乘法运算后，最终将原始点 A 转换为新的目标点B，其空间坐标为B(11,32,53)。</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j-ea"/>
                <a:ea typeface="+mj-ea"/>
              </a:rPr>
              <a:t>        </a:t>
            </a:r>
            <a:r>
              <a:rPr kumimoji="0" lang="zh-CN" altLang="zh-CN" sz="2000" b="0" i="0" u="none" strike="noStrike" cap="none" normalizeH="0" baseline="0" dirty="0">
                <a:ln>
                  <a:noFill/>
                </a:ln>
                <a:solidFill>
                  <a:schemeClr val="tx1"/>
                </a:solidFill>
                <a:effectLst/>
                <a:latin typeface="+mj-ea"/>
                <a:ea typeface="+mj-ea"/>
              </a:rPr>
              <a:t>从以上的例子可以总结出矩阵所发挥的重要作用：</a:t>
            </a:r>
            <a:r>
              <a:rPr kumimoji="0" lang="zh-CN" altLang="zh-CN" sz="2000" b="0" i="0" u="none" strike="noStrike" cap="none" normalizeH="0" baseline="0" dirty="0">
                <a:ln>
                  <a:noFill/>
                </a:ln>
                <a:solidFill>
                  <a:srgbClr val="0000FF"/>
                </a:solidFill>
                <a:effectLst/>
                <a:latin typeface="+mj-ea"/>
                <a:ea typeface="+mj-ea"/>
              </a:rPr>
              <a:t>在指定矩阵的作用下，原始空间中的向量被</a:t>
            </a:r>
            <a:r>
              <a:rPr kumimoji="0" lang="zh-CN" altLang="zh-CN" sz="2000" b="1" i="0" u="none" strike="noStrike" cap="none" normalizeH="0" baseline="0" dirty="0">
                <a:ln>
                  <a:noFill/>
                </a:ln>
                <a:solidFill>
                  <a:srgbClr val="0000FF"/>
                </a:solidFill>
                <a:effectLst/>
                <a:latin typeface="+mj-ea"/>
                <a:ea typeface="+mj-ea"/>
              </a:rPr>
              <a:t>映射</a:t>
            </a:r>
            <a:r>
              <a:rPr kumimoji="0" lang="zh-CN" altLang="zh-CN" sz="2000" b="0" i="0" u="none" strike="noStrike" cap="none" normalizeH="0" baseline="0" dirty="0">
                <a:ln>
                  <a:noFill/>
                </a:ln>
                <a:solidFill>
                  <a:srgbClr val="0000FF"/>
                </a:solidFill>
                <a:effectLst/>
                <a:latin typeface="+mj-ea"/>
                <a:ea typeface="+mj-ea"/>
              </a:rPr>
              <a:t>转换到了目标空间的新坐标，向量的空间位置由此发生了变化，甚至在映射后，目标空间的维数想较于原始空间都有可能发生改变。</a:t>
            </a:r>
          </a:p>
        </p:txBody>
      </p:sp>
      <p:pic>
        <p:nvPicPr>
          <p:cNvPr id="4" name="图片 3">
            <a:extLst>
              <a:ext uri="{FF2B5EF4-FFF2-40B4-BE49-F238E27FC236}">
                <a16:creationId xmlns:a16="http://schemas.microsoft.com/office/drawing/2014/main" id="{DFB42E01-AF7F-4B69-8462-E86744845055}"/>
              </a:ext>
            </a:extLst>
          </p:cNvPr>
          <p:cNvPicPr>
            <a:picLocks noChangeAspect="1"/>
          </p:cNvPicPr>
          <p:nvPr/>
        </p:nvPicPr>
        <p:blipFill>
          <a:blip r:embed="rId3"/>
          <a:stretch>
            <a:fillRect/>
          </a:stretch>
        </p:blipFill>
        <p:spPr>
          <a:xfrm>
            <a:off x="6019800" y="914400"/>
            <a:ext cx="2876190" cy="2647619"/>
          </a:xfrm>
          <a:prstGeom prst="rect">
            <a:avLst/>
          </a:prstGeom>
        </p:spPr>
      </p:pic>
    </p:spTree>
    <p:extLst>
      <p:ext uri="{BB962C8B-B14F-4D97-AF65-F5344CB8AC3E}">
        <p14:creationId xmlns:p14="http://schemas.microsoft.com/office/powerpoint/2010/main" val="286806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11B7F-F8BC-47D6-ABE8-951C43BB4CE6}"/>
              </a:ext>
            </a:extLst>
          </p:cNvPr>
          <p:cNvSpPr>
            <a:spLocks noGrp="1"/>
          </p:cNvSpPr>
          <p:nvPr>
            <p:ph type="body" sz="quarter" idx="10"/>
          </p:nvPr>
        </p:nvSpPr>
        <p:spPr/>
        <p:txBody>
          <a:bodyPr/>
          <a:lstStyle/>
          <a:p>
            <a:r>
              <a:rPr lang="zh-CN" altLang="en-US" dirty="0"/>
              <a:t>矩阵的定义</a:t>
            </a:r>
          </a:p>
        </p:txBody>
      </p:sp>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CB0B3645-6502-4185-BCD4-458D9013AA9C}"/>
                  </a:ext>
                </a:extLst>
              </p:cNvPr>
              <p:cNvSpPr>
                <a:spLocks noGrp="1"/>
              </p:cNvSpPr>
              <p:nvPr>
                <p:ph sz="quarter" idx="11"/>
              </p:nvPr>
            </p:nvSpPr>
            <p:spPr>
              <a:xfrm>
                <a:off x="0" y="1397097"/>
                <a:ext cx="9144000" cy="5488710"/>
              </a:xfrm>
            </p:spPr>
            <p:txBody>
              <a:bodyPr/>
              <a:lstStyle/>
              <a:p>
                <a:pPr>
                  <a:lnSpc>
                    <a:spcPct val="150000"/>
                  </a:lnSpc>
                </a:pPr>
                <a:r>
                  <a:rPr lang="zh-CN" altLang="en-US" b="1" dirty="0"/>
                  <a:t>定义</a:t>
                </a:r>
                <a:r>
                  <a:rPr lang="en-US" altLang="zh-CN" b="1" dirty="0"/>
                  <a:t>1</a:t>
                </a:r>
                <a:r>
                  <a:rPr lang="zh-CN" altLang="en-US" dirty="0"/>
                  <a:t>：由 </a:t>
                </a:r>
                <a:r>
                  <a:rPr lang="en-US" altLang="zh-CN" dirty="0" err="1">
                    <a:solidFill>
                      <a:srgbClr val="0000FF"/>
                    </a:solidFill>
                  </a:rPr>
                  <a:t>m×n</a:t>
                </a:r>
                <a:r>
                  <a:rPr lang="en-US" altLang="zh-CN" dirty="0">
                    <a:solidFill>
                      <a:srgbClr val="0000FF"/>
                    </a:solidFill>
                  </a:rPr>
                  <a:t> </a:t>
                </a:r>
                <a:r>
                  <a:rPr lang="zh-CN" altLang="en-US" dirty="0"/>
                  <a:t>个数</a:t>
                </a:r>
                <a:r>
                  <a:rPr lang="en-US" altLang="zh-CN" dirty="0"/>
                  <a:t>(</a:t>
                </a:r>
                <a:r>
                  <a:rPr lang="en-US" altLang="zh-CN" dirty="0" err="1"/>
                  <a:t>i</a:t>
                </a:r>
                <a:r>
                  <a:rPr lang="en-US" altLang="zh-CN" dirty="0"/>
                  <a:t>=1,2,...,m; j=1,2,...,n) </a:t>
                </a:r>
                <a:r>
                  <a:rPr lang="zh-CN" altLang="en-US" dirty="0"/>
                  <a:t>排成的 </a:t>
                </a:r>
                <a:r>
                  <a:rPr lang="en-US" altLang="zh-CN" dirty="0">
                    <a:solidFill>
                      <a:srgbClr val="0000FF"/>
                    </a:solidFill>
                  </a:rPr>
                  <a:t>m </a:t>
                </a:r>
                <a:r>
                  <a:rPr lang="zh-CN" altLang="en-US" dirty="0">
                    <a:solidFill>
                      <a:srgbClr val="0000FF"/>
                    </a:solidFill>
                  </a:rPr>
                  <a:t>行 </a:t>
                </a:r>
                <a:r>
                  <a:rPr lang="en-US" altLang="zh-CN" dirty="0">
                    <a:solidFill>
                      <a:srgbClr val="0000FF"/>
                    </a:solidFill>
                  </a:rPr>
                  <a:t>n </a:t>
                </a:r>
                <a:r>
                  <a:rPr lang="zh-CN" altLang="en-US" dirty="0">
                    <a:solidFill>
                      <a:srgbClr val="0000FF"/>
                    </a:solidFill>
                  </a:rPr>
                  <a:t>列</a:t>
                </a:r>
                <a:r>
                  <a:rPr lang="zh-CN" altLang="en-US" dirty="0"/>
                  <a:t>的矩形数表就称为矩阵。如下所示，可以试用</a:t>
                </a:r>
                <a:r>
                  <a:rPr lang="zh-CN" altLang="en-US" b="1" i="1" dirty="0"/>
                  <a:t>黑体加粗斜体大些英文字母</a:t>
                </a:r>
                <a:r>
                  <a:rPr lang="zh-CN" altLang="en-US" dirty="0"/>
                  <a:t>来表示一个矩阵。</a:t>
                </a:r>
                <a:endParaRPr lang="en-US" altLang="zh-CN" dirty="0"/>
              </a:p>
              <a:p>
                <a:pPr>
                  <a:lnSpc>
                    <a:spcPct val="100000"/>
                  </a:lnSpc>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rPr>
                        <m:t>𝑨</m:t>
                      </m:r>
                      <m:r>
                        <a:rPr lang="en-US" altLang="zh-CN" i="1">
                          <a:latin typeface="Cambria Math" panose="02040503050406030204" pitchFamily="18" charset="0"/>
                        </a:rPr>
                        <m:t>=</m:t>
                      </m:r>
                      <m:d>
                        <m:dPr>
                          <m:ctrlPr>
                            <a:rPr lang="en-US" altLang="zh-CN" i="1">
                              <a:latin typeface="Cambria Math" panose="02040503050406030204" pitchFamily="18" charset="0"/>
                            </a:rPr>
                          </m:ctrlPr>
                        </m:dPr>
                        <m:e>
                          <m:m>
                            <m:mPr>
                              <m:mcs>
                                <m:mc>
                                  <m:mcPr>
                                    <m:count m:val="2"/>
                                    <m:mcJc m:val="center"/>
                                  </m:mcPr>
                                </m:mc>
                              </m:mcs>
                              <m:ctrlPr>
                                <a:rPr lang="en-US" altLang="zh-CN" i="1" smtClean="0">
                                  <a:latin typeface="Cambria Math" panose="02040503050406030204" pitchFamily="18" charset="0"/>
                                </a:rPr>
                              </m:ctrlPr>
                            </m:mPr>
                            <m:mr>
                              <m:e>
                                <m:m>
                                  <m:mPr>
                                    <m:mcs>
                                      <m:mc>
                                        <m:mcPr>
                                          <m:count m:val="2"/>
                                          <m:mcJc m:val="center"/>
                                        </m:mcPr>
                                      </m:mc>
                                    </m:mcs>
                                    <m:ctrlPr>
                                      <a:rPr lang="en-US" altLang="zh-CN" i="1" smtClean="0">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12</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22</m:t>
                                          </m:r>
                                        </m:sub>
                                      </m:sSub>
                                    </m:e>
                                  </m:mr>
                                </m:m>
                              </m:e>
                              <m:e>
                                <m:m>
                                  <m:mPr>
                                    <m:mcs>
                                      <m:mc>
                                        <m:mcPr>
                                          <m:count m:val="2"/>
                                          <m:mcJc m:val="center"/>
                                        </m:mcPr>
                                      </m:mc>
                                    </m:mcs>
                                    <m:ctrlPr>
                                      <a:rPr lang="en-US" altLang="zh-CN" i="1" smtClean="0">
                                        <a:latin typeface="Cambria Math" panose="02040503050406030204" pitchFamily="18" charset="0"/>
                                      </a:rPr>
                                    </m:ctrlPr>
                                  </m:mPr>
                                  <m:mr>
                                    <m:e>
                                      <m:r>
                                        <m:rPr>
                                          <m:brk m:alnAt="7"/>
                                        </m:rPr>
                                        <a:rPr lang="en-US" altLang="zh-CN" i="1" smtClean="0">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r>
                                            <a:rPr lang="en-US" altLang="zh-CN" b="0" i="1" smtClean="0">
                                              <a:latin typeface="Cambria Math" panose="02040503050406030204" pitchFamily="18" charset="0"/>
                                            </a:rPr>
                                            <m:t>𝑛</m:t>
                                          </m:r>
                                        </m:sub>
                                      </m:sSub>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𝑛</m:t>
                                          </m:r>
                                        </m:sub>
                                      </m:sSub>
                                    </m:e>
                                  </m:mr>
                                </m:m>
                              </m:e>
                            </m:mr>
                            <m:mr>
                              <m:e>
                                <m:m>
                                  <m:mPr>
                                    <m:mcs>
                                      <m:mc>
                                        <m:mcPr>
                                          <m:count m:val="2"/>
                                          <m:mcJc m:val="center"/>
                                        </m:mcPr>
                                      </m:mc>
                                    </m:mcs>
                                    <m:ctrlPr>
                                      <a:rPr lang="en-US" altLang="zh-CN" i="1">
                                        <a:latin typeface="Cambria Math" panose="02040503050406030204" pitchFamily="18" charset="0"/>
                                      </a:rPr>
                                    </m:ctrlPr>
                                  </m:mPr>
                                  <m:mr>
                                    <m:e>
                                      <m:r>
                                        <m:rPr>
                                          <m:brk m:alnAt="7"/>
                                        </m:rPr>
                                        <a:rPr lang="en-US" altLang="zh-CN" i="1" smtClean="0">
                                          <a:latin typeface="Cambria Math" panose="02040503050406030204" pitchFamily="18" charset="0"/>
                                        </a:rPr>
                                        <m:t>⋮</m:t>
                                      </m:r>
                                    </m:e>
                                    <m:e>
                                      <m:r>
                                        <m:rPr>
                                          <m:brk m:alnAt="7"/>
                                        </m:rPr>
                                        <a:rPr lang="en-US" altLang="zh-CN" i="1">
                                          <a:latin typeface="Cambria Math" panose="02040503050406030204" pitchFamily="18" charset="0"/>
                                        </a:rPr>
                                        <m:t>⋮</m:t>
                                      </m:r>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2</m:t>
                                          </m:r>
                                        </m:sub>
                                      </m:sSub>
                                    </m:e>
                                  </m:mr>
                                </m:m>
                              </m:e>
                              <m:e>
                                <m:m>
                                  <m:mPr>
                                    <m:mcs>
                                      <m:mc>
                                        <m:mcPr>
                                          <m:count m:val="2"/>
                                          <m:mcJc m:val="center"/>
                                        </m:mcPr>
                                      </m:mc>
                                    </m:mcs>
                                    <m:ctrlPr>
                                      <a:rPr lang="en-US" altLang="zh-CN" i="1">
                                        <a:latin typeface="Cambria Math" panose="02040503050406030204" pitchFamily="18" charset="0"/>
                                      </a:rPr>
                                    </m:ctrlPr>
                                  </m:mPr>
                                  <m:mr>
                                    <m:e>
                                      <m:r>
                                        <m:rPr>
                                          <m:brk m:alnAt="7"/>
                                        </m:rPr>
                                        <a:rPr lang="en-US" altLang="zh-CN" i="1" smtClean="0">
                                          <a:latin typeface="Cambria Math" panose="02040503050406030204" pitchFamily="18" charset="0"/>
                                        </a:rPr>
                                        <m:t>⋱</m:t>
                                      </m:r>
                                    </m:e>
                                    <m:e>
                                      <m:r>
                                        <m:rPr>
                                          <m:brk m:alnAt="7"/>
                                        </m:rPr>
                                        <a:rPr lang="en-US" altLang="zh-CN" i="1">
                                          <a:latin typeface="Cambria Math" panose="02040503050406030204" pitchFamily="18" charset="0"/>
                                        </a:rPr>
                                        <m:t>⋮</m:t>
                                      </m:r>
                                    </m:e>
                                  </m:mr>
                                  <m:mr>
                                    <m:e>
                                      <m:r>
                                        <m:rPr>
                                          <m:brk m:alnAt="7"/>
                                        </m:rPr>
                                        <a:rPr lang="en-US" altLang="zh-CN" i="1">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𝑚𝑛</m:t>
                                          </m:r>
                                        </m:sub>
                                      </m:sSub>
                                    </m:e>
                                  </m:mr>
                                </m:m>
                              </m:e>
                            </m:mr>
                          </m:m>
                        </m:e>
                      </m:d>
                    </m:oMath>
                  </m:oMathPara>
                </a14:m>
                <a:endParaRPr lang="en-US" altLang="zh-CN" dirty="0">
                  <a:latin typeface="math"/>
                </a:endParaRPr>
              </a:p>
              <a:p>
                <a:pPr>
                  <a:lnSpc>
                    <a:spcPct val="150000"/>
                  </a:lnSpc>
                </a:pPr>
                <a:r>
                  <a:rPr lang="zh-CN" altLang="en-US" dirty="0">
                    <a:latin typeface="math"/>
                  </a:rPr>
                  <a:t>         矩阵</a:t>
                </a:r>
                <a:r>
                  <a:rPr lang="en-US" altLang="zh-CN" dirty="0">
                    <a:latin typeface="math"/>
                  </a:rPr>
                  <a:t>A </a:t>
                </a:r>
                <a:r>
                  <a:rPr lang="zh-CN" altLang="en-US" dirty="0">
                    <a:latin typeface="math"/>
                  </a:rPr>
                  <a:t>称为 </a:t>
                </a:r>
                <a:r>
                  <a:rPr lang="en-US" altLang="zh-CN" dirty="0">
                    <a:latin typeface="math"/>
                  </a:rPr>
                  <a:t>m </a:t>
                </a:r>
                <a:r>
                  <a:rPr lang="zh-CN" altLang="en-US" dirty="0">
                    <a:latin typeface="math"/>
                  </a:rPr>
                  <a:t>行 </a:t>
                </a:r>
                <a:r>
                  <a:rPr lang="en-US" altLang="zh-CN" dirty="0">
                    <a:latin typeface="math"/>
                  </a:rPr>
                  <a:t>n </a:t>
                </a:r>
                <a:r>
                  <a:rPr lang="zh-CN" altLang="en-US" dirty="0">
                    <a:latin typeface="math"/>
                  </a:rPr>
                  <a:t>列矩阵，简称 </a:t>
                </a:r>
                <a:r>
                  <a:rPr lang="en-US" altLang="zh-CN" dirty="0" err="1">
                    <a:solidFill>
                      <a:srgbClr val="0000FF"/>
                    </a:solidFill>
                    <a:latin typeface="math"/>
                  </a:rPr>
                  <a:t>m×n</a:t>
                </a:r>
                <a:r>
                  <a:rPr lang="en-US" altLang="zh-CN" dirty="0">
                    <a:solidFill>
                      <a:srgbClr val="0000FF"/>
                    </a:solidFill>
                    <a:latin typeface="math"/>
                  </a:rPr>
                  <a:t> (</a:t>
                </a:r>
                <a:r>
                  <a:rPr lang="zh-CN" altLang="en-US" dirty="0">
                    <a:solidFill>
                      <a:srgbClr val="0000FF"/>
                    </a:solidFill>
                    <a:latin typeface="math"/>
                  </a:rPr>
                  <a:t>阶</a:t>
                </a:r>
                <a:r>
                  <a:rPr lang="en-US" altLang="zh-CN" dirty="0">
                    <a:solidFill>
                      <a:srgbClr val="0000FF"/>
                    </a:solidFill>
                    <a:latin typeface="math"/>
                  </a:rPr>
                  <a:t>)</a:t>
                </a:r>
                <a:r>
                  <a:rPr lang="zh-CN" altLang="en-US" dirty="0">
                    <a:latin typeface="math"/>
                  </a:rPr>
                  <a:t>矩阵。为表示它是一个整体，总是加一个</a:t>
                </a:r>
                <a:r>
                  <a:rPr lang="zh-CN" altLang="en-US" dirty="0">
                    <a:solidFill>
                      <a:schemeClr val="accent6">
                        <a:lumMod val="75000"/>
                      </a:schemeClr>
                    </a:solidFill>
                    <a:latin typeface="math"/>
                  </a:rPr>
                  <a:t>括弧</a:t>
                </a:r>
                <a:r>
                  <a:rPr lang="zh-CN" altLang="en-US" dirty="0">
                    <a:latin typeface="math"/>
                  </a:rPr>
                  <a:t>或者</a:t>
                </a:r>
                <a:r>
                  <a:rPr lang="zh-CN" altLang="en-US" dirty="0">
                    <a:solidFill>
                      <a:schemeClr val="accent6">
                        <a:lumMod val="75000"/>
                      </a:schemeClr>
                    </a:solidFill>
                    <a:latin typeface="math"/>
                  </a:rPr>
                  <a:t>方括号</a:t>
                </a:r>
                <a:r>
                  <a:rPr lang="zh-CN" altLang="en-US" dirty="0">
                    <a:latin typeface="math"/>
                  </a:rPr>
                  <a:t>来表示它。矩阵中的 </a:t>
                </a:r>
                <a:r>
                  <a:rPr lang="en-US" altLang="zh-CN" dirty="0" err="1">
                    <a:latin typeface="math"/>
                  </a:rPr>
                  <a:t>m×n</a:t>
                </a:r>
                <a:r>
                  <a:rPr lang="en-US" altLang="zh-CN" dirty="0">
                    <a:latin typeface="math"/>
                  </a:rPr>
                  <a:t> </a:t>
                </a:r>
                <a:r>
                  <a:rPr lang="zh-CN" altLang="en-US" dirty="0">
                    <a:latin typeface="math"/>
                  </a:rPr>
                  <a:t>个数称为矩阵</a:t>
                </a:r>
                <a:r>
                  <a:rPr lang="en-US" altLang="zh-CN" dirty="0">
                    <a:latin typeface="math"/>
                  </a:rPr>
                  <a:t>A</a:t>
                </a:r>
                <a:r>
                  <a:rPr lang="zh-CN" altLang="en-US" dirty="0">
                    <a:latin typeface="math"/>
                  </a:rPr>
                  <a:t>的元素，其中 </a:t>
                </a:r>
                <a:r>
                  <a:rPr lang="zh-CN" altLang="en-US" dirty="0">
                    <a:solidFill>
                      <a:schemeClr val="accent6">
                        <a:lumMod val="75000"/>
                      </a:schemeClr>
                    </a:solidFill>
                    <a:latin typeface="math"/>
                  </a:rPr>
                  <a:t>𝑎</a:t>
                </a:r>
                <a:r>
                  <a:rPr lang="zh-CN" altLang="en-US" baseline="-25000" dirty="0">
                    <a:solidFill>
                      <a:schemeClr val="accent6">
                        <a:lumMod val="75000"/>
                      </a:schemeClr>
                    </a:solidFill>
                    <a:latin typeface="math"/>
                  </a:rPr>
                  <a:t>𝑖𝑗</a:t>
                </a:r>
                <a:r>
                  <a:rPr lang="zh-CN" altLang="en-US" dirty="0">
                    <a:latin typeface="math"/>
                  </a:rPr>
                  <a:t> 表示</a:t>
                </a:r>
                <a:r>
                  <a:rPr lang="zh-CN" altLang="en-US" dirty="0">
                    <a:solidFill>
                      <a:srgbClr val="0000FF"/>
                    </a:solidFill>
                    <a:latin typeface="math"/>
                  </a:rPr>
                  <a:t>矩阵</a:t>
                </a:r>
                <a:r>
                  <a:rPr lang="en-US" altLang="zh-CN" dirty="0">
                    <a:solidFill>
                      <a:srgbClr val="0000FF"/>
                    </a:solidFill>
                    <a:latin typeface="math"/>
                  </a:rPr>
                  <a:t>A</a:t>
                </a:r>
                <a:r>
                  <a:rPr lang="zh-CN" altLang="en-US" dirty="0">
                    <a:latin typeface="math"/>
                  </a:rPr>
                  <a:t>的</a:t>
                </a:r>
                <a:r>
                  <a:rPr lang="zh-CN" altLang="en-US" dirty="0">
                    <a:solidFill>
                      <a:schemeClr val="accent6">
                        <a:lumMod val="50000"/>
                      </a:schemeClr>
                    </a:solidFill>
                    <a:latin typeface="math"/>
                  </a:rPr>
                  <a:t>第 </a:t>
                </a:r>
                <a:r>
                  <a:rPr lang="en-US" altLang="zh-CN" dirty="0" err="1">
                    <a:solidFill>
                      <a:schemeClr val="accent6">
                        <a:lumMod val="50000"/>
                      </a:schemeClr>
                    </a:solidFill>
                    <a:latin typeface="math"/>
                  </a:rPr>
                  <a:t>i</a:t>
                </a:r>
                <a:r>
                  <a:rPr lang="en-US" altLang="zh-CN" dirty="0">
                    <a:solidFill>
                      <a:schemeClr val="accent6">
                        <a:lumMod val="50000"/>
                      </a:schemeClr>
                    </a:solidFill>
                    <a:latin typeface="math"/>
                  </a:rPr>
                  <a:t> </a:t>
                </a:r>
                <a:r>
                  <a:rPr lang="zh-CN" altLang="en-US" dirty="0">
                    <a:solidFill>
                      <a:schemeClr val="accent6">
                        <a:lumMod val="50000"/>
                      </a:schemeClr>
                    </a:solidFill>
                    <a:latin typeface="math"/>
                  </a:rPr>
                  <a:t>行第 </a:t>
                </a:r>
                <a:r>
                  <a:rPr lang="en-US" altLang="zh-CN" dirty="0">
                    <a:solidFill>
                      <a:schemeClr val="accent6">
                        <a:lumMod val="50000"/>
                      </a:schemeClr>
                    </a:solidFill>
                    <a:latin typeface="math"/>
                  </a:rPr>
                  <a:t>j </a:t>
                </a:r>
                <a:r>
                  <a:rPr lang="zh-CN" altLang="en-US" dirty="0">
                    <a:solidFill>
                      <a:schemeClr val="accent6">
                        <a:lumMod val="50000"/>
                      </a:schemeClr>
                    </a:solidFill>
                    <a:latin typeface="math"/>
                  </a:rPr>
                  <a:t>列</a:t>
                </a:r>
                <a:r>
                  <a:rPr lang="zh-CN" altLang="en-US" dirty="0">
                    <a:latin typeface="math"/>
                  </a:rPr>
                  <a:t>元素。</a:t>
                </a:r>
                <a:r>
                  <a:rPr lang="en-US" altLang="zh-CN" dirty="0" err="1">
                    <a:latin typeface="math"/>
                  </a:rPr>
                  <a:t>m×n</a:t>
                </a:r>
                <a:r>
                  <a:rPr lang="en-US" altLang="zh-CN" dirty="0">
                    <a:latin typeface="math"/>
                  </a:rPr>
                  <a:t> </a:t>
                </a:r>
                <a:r>
                  <a:rPr lang="zh-CN" altLang="en-US" dirty="0">
                    <a:latin typeface="math"/>
                  </a:rPr>
                  <a:t>矩阵也可以被记作  </a:t>
                </a:r>
                <a:r>
                  <a:rPr lang="zh-CN" altLang="en-US" b="1" dirty="0">
                    <a:latin typeface="math"/>
                  </a:rPr>
                  <a:t>𝐴</a:t>
                </a:r>
                <a:r>
                  <a:rPr lang="zh-CN" altLang="en-US" baseline="-25000" dirty="0">
                    <a:latin typeface="math"/>
                  </a:rPr>
                  <a:t>𝑚</a:t>
                </a:r>
                <a:r>
                  <a:rPr lang="en-US" altLang="zh-CN" baseline="-25000" dirty="0">
                    <a:latin typeface="math"/>
                  </a:rPr>
                  <a:t>×</a:t>
                </a:r>
                <a:r>
                  <a:rPr lang="zh-CN" altLang="en-US" baseline="-25000" dirty="0">
                    <a:latin typeface="math"/>
                  </a:rPr>
                  <a:t>𝑛</a:t>
                </a:r>
                <a:r>
                  <a:rPr lang="zh-CN" altLang="en-US" dirty="0">
                    <a:latin typeface="math"/>
                  </a:rPr>
                  <a:t>。</a:t>
                </a:r>
              </a:p>
            </p:txBody>
          </p:sp>
        </mc:Choice>
        <mc:Fallback>
          <p:sp>
            <p:nvSpPr>
              <p:cNvPr id="4" name="内容占位符 3">
                <a:extLst>
                  <a:ext uri="{FF2B5EF4-FFF2-40B4-BE49-F238E27FC236}">
                    <a16:creationId xmlns:a16="http://schemas.microsoft.com/office/drawing/2014/main" id="{CB0B3645-6502-4185-BCD4-458D9013AA9C}"/>
                  </a:ext>
                </a:extLst>
              </p:cNvPr>
              <p:cNvSpPr>
                <a:spLocks noGrp="1" noRot="1" noChangeAspect="1" noMove="1" noResize="1" noEditPoints="1" noAdjustHandles="1" noChangeArrowheads="1" noChangeShapeType="1" noTextEdit="1"/>
              </p:cNvSpPr>
              <p:nvPr>
                <p:ph sz="quarter" idx="11"/>
              </p:nvPr>
            </p:nvSpPr>
            <p:spPr>
              <a:xfrm>
                <a:off x="0" y="1397097"/>
                <a:ext cx="9144000" cy="5488710"/>
              </a:xfrm>
              <a:blipFill>
                <a:blip r:embed="rId2"/>
                <a:stretch>
                  <a:fillRect l="-467" r="-467"/>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52DDD905-1B35-48D7-8D2F-F5C2E972CAA1}"/>
              </a:ext>
            </a:extLst>
          </p:cNvPr>
          <p:cNvSpPr>
            <a:spLocks noGrp="1"/>
          </p:cNvSpPr>
          <p:nvPr>
            <p:ph type="title"/>
          </p:nvPr>
        </p:nvSpPr>
        <p:spPr/>
        <p:txBody>
          <a:bodyPr/>
          <a:lstStyle/>
          <a:p>
            <a:r>
              <a:rPr lang="en-US" altLang="zh-CN" dirty="0"/>
              <a:t>1. </a:t>
            </a:r>
            <a:r>
              <a:rPr lang="zh-CN" altLang="en-US" dirty="0"/>
              <a:t>矩阵的定义和基本描述</a:t>
            </a:r>
          </a:p>
        </p:txBody>
      </p:sp>
    </p:spTree>
    <p:extLst>
      <p:ext uri="{BB962C8B-B14F-4D97-AF65-F5344CB8AC3E}">
        <p14:creationId xmlns:p14="http://schemas.microsoft.com/office/powerpoint/2010/main" val="148362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1000"/>
                                        <p:tgtEl>
                                          <p:spTgt spid="4">
                                            <p:txEl>
                                              <p:pRg st="2" end="2"/>
                                            </p:txEl>
                                          </p:spTgt>
                                        </p:tgtEl>
                                      </p:cBhvr>
                                    </p:animEffect>
                                    <p:anim calcmode="lin" valueType="num">
                                      <p:cBhvr>
                                        <p:cTn id="21"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a:xfrm>
            <a:off x="0" y="2889385"/>
            <a:ext cx="9144000" cy="649986"/>
          </a:xfrm>
        </p:spPr>
        <p:txBody>
          <a:bodyPr/>
          <a:lstStyle/>
          <a:p>
            <a:pPr>
              <a:lnSpc>
                <a:spcPct val="130000"/>
              </a:lnSpc>
              <a:spcAft>
                <a:spcPts val="0"/>
              </a:spcAft>
            </a:pPr>
            <a:r>
              <a:rPr lang="zh-CN" altLang="en-US" dirty="0"/>
              <a:t>矩阵的应用案例</a:t>
            </a:r>
          </a:p>
        </p:txBody>
      </p:sp>
    </p:spTree>
    <p:extLst>
      <p:ext uri="{BB962C8B-B14F-4D97-AF65-F5344CB8AC3E}">
        <p14:creationId xmlns:p14="http://schemas.microsoft.com/office/powerpoint/2010/main" val="40468051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9】</a:t>
            </a:r>
            <a:r>
              <a:rPr lang="zh-CN" altLang="en-US" b="0" dirty="0"/>
              <a:t> 生产成本核算问题</a:t>
            </a:r>
            <a:endParaRPr lang="zh-CN" altLang="en-US" dirty="0"/>
          </a:p>
        </p:txBody>
      </p:sp>
      <p:sp>
        <p:nvSpPr>
          <p:cNvPr id="5" name="内容占位符 4">
            <a:extLst>
              <a:ext uri="{FF2B5EF4-FFF2-40B4-BE49-F238E27FC236}">
                <a16:creationId xmlns:a16="http://schemas.microsoft.com/office/drawing/2014/main" id="{98496404-CACB-4937-AD6A-C981E6B64DD4}"/>
              </a:ext>
            </a:extLst>
          </p:cNvPr>
          <p:cNvSpPr>
            <a:spLocks noGrp="1"/>
          </p:cNvSpPr>
          <p:nvPr>
            <p:ph sz="quarter" idx="11"/>
          </p:nvPr>
        </p:nvSpPr>
        <p:spPr>
          <a:xfrm>
            <a:off x="0" y="1397097"/>
            <a:ext cx="9144000" cy="1452156"/>
          </a:xfrm>
        </p:spPr>
        <p:txBody>
          <a:bodyPr/>
          <a:lstStyle/>
          <a:p>
            <a:r>
              <a:rPr lang="zh-CN" altLang="en-US" sz="2000" dirty="0"/>
              <a:t>       某厂生产三种产品，它的成本分为三类。每一类成本中，给出生产单个产品时估计需要的量。同时给出每季度生产每种产品数量的估计。该公司希望在股东会上用一个表格展示出每一季度三类成本的数量：原料费、工资和管理费。</a:t>
            </a:r>
          </a:p>
        </p:txBody>
      </p:sp>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pic>
        <p:nvPicPr>
          <p:cNvPr id="6" name="图片 5">
            <a:extLst>
              <a:ext uri="{FF2B5EF4-FFF2-40B4-BE49-F238E27FC236}">
                <a16:creationId xmlns:a16="http://schemas.microsoft.com/office/drawing/2014/main" id="{DE326875-6325-49B2-B00C-A12796BF6D7B}"/>
              </a:ext>
            </a:extLst>
          </p:cNvPr>
          <p:cNvPicPr>
            <a:picLocks noChangeAspect="1"/>
          </p:cNvPicPr>
          <p:nvPr/>
        </p:nvPicPr>
        <p:blipFill rotWithShape="1">
          <a:blip r:embed="rId2"/>
          <a:srcRect t="46649"/>
          <a:stretch/>
        </p:blipFill>
        <p:spPr>
          <a:xfrm>
            <a:off x="838200" y="4572000"/>
            <a:ext cx="7409524" cy="2001925"/>
          </a:xfrm>
          <a:prstGeom prst="rect">
            <a:avLst/>
          </a:prstGeom>
        </p:spPr>
      </p:pic>
      <p:pic>
        <p:nvPicPr>
          <p:cNvPr id="7" name="图片 6">
            <a:extLst>
              <a:ext uri="{FF2B5EF4-FFF2-40B4-BE49-F238E27FC236}">
                <a16:creationId xmlns:a16="http://schemas.microsoft.com/office/drawing/2014/main" id="{DF28C37C-2E74-4655-8C8D-5DF2FB0E99DC}"/>
              </a:ext>
            </a:extLst>
          </p:cNvPr>
          <p:cNvPicPr>
            <a:picLocks noChangeAspect="1"/>
          </p:cNvPicPr>
          <p:nvPr/>
        </p:nvPicPr>
        <p:blipFill rotWithShape="1">
          <a:blip r:embed="rId2"/>
          <a:srcRect b="57412"/>
          <a:stretch/>
        </p:blipFill>
        <p:spPr>
          <a:xfrm>
            <a:off x="867238" y="2821543"/>
            <a:ext cx="7409524" cy="1598057"/>
          </a:xfrm>
          <a:prstGeom prst="rect">
            <a:avLst/>
          </a:prstGeom>
        </p:spPr>
      </p:pic>
    </p:spTree>
    <p:extLst>
      <p:ext uri="{BB962C8B-B14F-4D97-AF65-F5344CB8AC3E}">
        <p14:creationId xmlns:p14="http://schemas.microsoft.com/office/powerpoint/2010/main" val="77914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9】</a:t>
            </a:r>
            <a:r>
              <a:rPr lang="zh-CN" altLang="en-US" b="0" dirty="0"/>
              <a:t> 生产成本核算问题</a:t>
            </a:r>
            <a:endParaRPr lang="zh-CN" altLang="en-US" dirty="0"/>
          </a:p>
        </p:txBody>
      </p:sp>
      <p:sp>
        <p:nvSpPr>
          <p:cNvPr id="5" name="内容占位符 4">
            <a:extLst>
              <a:ext uri="{FF2B5EF4-FFF2-40B4-BE49-F238E27FC236}">
                <a16:creationId xmlns:a16="http://schemas.microsoft.com/office/drawing/2014/main" id="{98496404-CACB-4937-AD6A-C981E6B64DD4}"/>
              </a:ext>
            </a:extLst>
          </p:cNvPr>
          <p:cNvSpPr>
            <a:spLocks noGrp="1"/>
          </p:cNvSpPr>
          <p:nvPr>
            <p:ph sz="quarter" idx="11"/>
          </p:nvPr>
        </p:nvSpPr>
        <p:spPr>
          <a:xfrm>
            <a:off x="33251" y="3106265"/>
            <a:ext cx="9144000" cy="3583509"/>
          </a:xfrm>
        </p:spPr>
        <p:txBody>
          <a:bodyPr/>
          <a:lstStyle/>
          <a:p>
            <a:pPr marL="342900" indent="-342900">
              <a:lnSpc>
                <a:spcPct val="120000"/>
              </a:lnSpc>
              <a:buFont typeface="Wingdings" panose="05000000000000000000" pitchFamily="2" charset="2"/>
              <a:buChar char="l"/>
            </a:pPr>
            <a:r>
              <a:rPr lang="zh-CN" altLang="en-US" sz="2000" dirty="0"/>
              <a:t>如果按  𝑄</a:t>
            </a:r>
            <a:r>
              <a:rPr lang="en-US" altLang="zh-CN" sz="2000" dirty="0"/>
              <a:t>=</a:t>
            </a:r>
            <a:r>
              <a:rPr lang="zh-CN" altLang="en-US" sz="2000" dirty="0"/>
              <a:t>𝑀∗𝑃  构造乘积，则</a:t>
            </a:r>
            <a:r>
              <a:rPr lang="en-US" altLang="zh-CN" sz="2000" dirty="0"/>
              <a:t>MP</a:t>
            </a:r>
            <a:r>
              <a:rPr lang="zh-CN" altLang="en-US" sz="2000" dirty="0"/>
              <a:t>的第一列表示夏季的成本。</a:t>
            </a:r>
          </a:p>
          <a:p>
            <a:pPr marL="800089" lvl="1" indent="-342900">
              <a:lnSpc>
                <a:spcPct val="120000"/>
              </a:lnSpc>
              <a:buFont typeface="Arial" panose="020B0604020202020204" pitchFamily="34" charset="0"/>
              <a:buChar char="•"/>
            </a:pPr>
            <a:r>
              <a:rPr lang="zh-CN" altLang="en-US" sz="2000" dirty="0"/>
              <a:t>原料费： </a:t>
            </a:r>
            <a:r>
              <a:rPr lang="en-US" altLang="zh-CN" sz="2000" dirty="0"/>
              <a:t>0.1∗4000+0.3∗2000+0.15∗5800=1870 </a:t>
            </a:r>
          </a:p>
          <a:p>
            <a:pPr marL="800089" lvl="1" indent="-342900">
              <a:lnSpc>
                <a:spcPct val="120000"/>
              </a:lnSpc>
              <a:buFont typeface="Arial" panose="020B0604020202020204" pitchFamily="34" charset="0"/>
              <a:buChar char="•"/>
            </a:pPr>
            <a:r>
              <a:rPr lang="zh-CN" altLang="en-US" sz="2000" dirty="0"/>
              <a:t>工资： </a:t>
            </a:r>
            <a:r>
              <a:rPr lang="en-US" altLang="zh-CN" sz="2000" dirty="0"/>
              <a:t>0.3∗4000+0.4∗2000+0.25∗5800=3450 </a:t>
            </a:r>
          </a:p>
          <a:p>
            <a:pPr marL="800089" lvl="1" indent="-342900">
              <a:lnSpc>
                <a:spcPct val="120000"/>
              </a:lnSpc>
              <a:buFont typeface="Arial" panose="020B0604020202020204" pitchFamily="34" charset="0"/>
              <a:buChar char="•"/>
            </a:pPr>
            <a:r>
              <a:rPr lang="zh-CN" altLang="en-US" sz="2000" dirty="0"/>
              <a:t>管理费和其他： </a:t>
            </a:r>
            <a:r>
              <a:rPr lang="en-US" altLang="zh-CN" sz="2000" dirty="0"/>
              <a:t>0.1∗4000+0.2∗2000+0.15∗5800=1670 </a:t>
            </a:r>
          </a:p>
          <a:p>
            <a:pPr marL="457200" indent="-457200">
              <a:lnSpc>
                <a:spcPct val="120000"/>
              </a:lnSpc>
              <a:buFont typeface="Wingdings" panose="05000000000000000000" pitchFamily="2" charset="2"/>
              <a:buChar char="l"/>
            </a:pPr>
            <a:r>
              <a:rPr lang="en-US" altLang="zh-CN" sz="2000" dirty="0"/>
              <a:t>MP</a:t>
            </a:r>
            <a:r>
              <a:rPr lang="zh-CN" altLang="en-US" sz="2000" dirty="0"/>
              <a:t>的第二列表示秋季的成本。</a:t>
            </a:r>
          </a:p>
          <a:p>
            <a:pPr marL="800089" lvl="1" indent="-342900">
              <a:lnSpc>
                <a:spcPct val="120000"/>
              </a:lnSpc>
              <a:buFont typeface="Arial" panose="020B0604020202020204" pitchFamily="34" charset="0"/>
              <a:buChar char="•"/>
            </a:pPr>
            <a:r>
              <a:rPr lang="zh-CN" altLang="en-US" sz="2000" dirty="0"/>
              <a:t>原料费： </a:t>
            </a:r>
            <a:r>
              <a:rPr lang="en-US" altLang="zh-CN" sz="2000" dirty="0"/>
              <a:t>0.1∗4500+0.3∗2600+0.15∗6200=2100 </a:t>
            </a:r>
          </a:p>
          <a:p>
            <a:pPr marL="800089" lvl="1" indent="-342900">
              <a:lnSpc>
                <a:spcPct val="120000"/>
              </a:lnSpc>
              <a:buFont typeface="Arial" panose="020B0604020202020204" pitchFamily="34" charset="0"/>
              <a:buChar char="•"/>
            </a:pPr>
            <a:r>
              <a:rPr lang="zh-CN" altLang="en-US" sz="2000" dirty="0"/>
              <a:t>工资</a:t>
            </a:r>
            <a:r>
              <a:rPr lang="en-US" altLang="zh-CN" sz="2000" dirty="0"/>
              <a:t>:  0.3∗4500+0.4∗2600+0.25∗6200 </a:t>
            </a:r>
          </a:p>
          <a:p>
            <a:pPr marL="800089" lvl="1" indent="-342900">
              <a:lnSpc>
                <a:spcPct val="120000"/>
              </a:lnSpc>
              <a:buFont typeface="Arial" panose="020B0604020202020204" pitchFamily="34" charset="0"/>
              <a:buChar char="•"/>
            </a:pPr>
            <a:r>
              <a:rPr lang="zh-CN" altLang="en-US" sz="2000" dirty="0"/>
              <a:t>管理费和其他</a:t>
            </a:r>
            <a:r>
              <a:rPr lang="en-US" altLang="zh-CN" sz="2000" dirty="0"/>
              <a:t>:  0.1∗4500+0.2∗2600+0.15∗6200  </a:t>
            </a:r>
          </a:p>
          <a:p>
            <a:pPr marL="342900" indent="-342900">
              <a:lnSpc>
                <a:spcPct val="120000"/>
              </a:lnSpc>
              <a:buFont typeface="Wingdings" panose="05000000000000000000" pitchFamily="2" charset="2"/>
              <a:buChar char="l"/>
            </a:pPr>
            <a:r>
              <a:rPr lang="en-US" altLang="zh-CN" sz="2000" dirty="0"/>
              <a:t>MP</a:t>
            </a:r>
            <a:r>
              <a:rPr lang="zh-CN" altLang="en-US" sz="2000" dirty="0"/>
              <a:t>的第三列和第四列表示冬季和秋季的成本。</a:t>
            </a:r>
          </a:p>
        </p:txBody>
      </p:sp>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pic>
        <p:nvPicPr>
          <p:cNvPr id="7" name="图片 6">
            <a:extLst>
              <a:ext uri="{FF2B5EF4-FFF2-40B4-BE49-F238E27FC236}">
                <a16:creationId xmlns:a16="http://schemas.microsoft.com/office/drawing/2014/main" id="{EE37A4A6-4946-4259-AA3A-2A0E0094322C}"/>
              </a:ext>
            </a:extLst>
          </p:cNvPr>
          <p:cNvPicPr>
            <a:picLocks noChangeAspect="1"/>
          </p:cNvPicPr>
          <p:nvPr/>
        </p:nvPicPr>
        <p:blipFill rotWithShape="1">
          <a:blip r:embed="rId2"/>
          <a:srcRect b="56092"/>
          <a:stretch/>
        </p:blipFill>
        <p:spPr>
          <a:xfrm>
            <a:off x="867238" y="1552809"/>
            <a:ext cx="7409524" cy="1647591"/>
          </a:xfrm>
          <a:prstGeom prst="rect">
            <a:avLst/>
          </a:prstGeom>
        </p:spPr>
      </p:pic>
    </p:spTree>
    <p:extLst>
      <p:ext uri="{BB962C8B-B14F-4D97-AF65-F5344CB8AC3E}">
        <p14:creationId xmlns:p14="http://schemas.microsoft.com/office/powerpoint/2010/main" val="60089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1000"/>
                                        <p:tgtEl>
                                          <p:spTgt spid="5">
                                            <p:txEl>
                                              <p:pRg st="1" end="1"/>
                                            </p:txEl>
                                          </p:spTgt>
                                        </p:tgtEl>
                                      </p:cBhvr>
                                    </p:animEffect>
                                    <p:anim calcmode="lin" valueType="num">
                                      <p:cBhvr>
                                        <p:cTn id="21"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1000"/>
                                        <p:tgtEl>
                                          <p:spTgt spid="5">
                                            <p:txEl>
                                              <p:pRg st="2" end="2"/>
                                            </p:txEl>
                                          </p:spTgt>
                                        </p:tgtEl>
                                      </p:cBhvr>
                                    </p:animEffect>
                                    <p:anim calcmode="lin" valueType="num">
                                      <p:cBhvr>
                                        <p:cTn id="2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1000"/>
                                        <p:tgtEl>
                                          <p:spTgt spid="5">
                                            <p:txEl>
                                              <p:pRg st="3" end="3"/>
                                            </p:txEl>
                                          </p:spTgt>
                                        </p:tgtEl>
                                      </p:cBhvr>
                                    </p:animEffect>
                                    <p:anim calcmode="lin" valueType="num">
                                      <p:cBhvr>
                                        <p:cTn id="3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fade">
                                      <p:cBhvr>
                                        <p:cTn id="39" dur="1000"/>
                                        <p:tgtEl>
                                          <p:spTgt spid="5">
                                            <p:txEl>
                                              <p:pRg st="4" end="4"/>
                                            </p:txEl>
                                          </p:spTgt>
                                        </p:tgtEl>
                                      </p:cBhvr>
                                    </p:animEffect>
                                    <p:anim calcmode="lin" valueType="num">
                                      <p:cBhvr>
                                        <p:cTn id="4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42" presetClass="entr" presetSubtype="0" fill="hold" nodeType="after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animEffect transition="in" filter="fade">
                                      <p:cBhvr>
                                        <p:cTn id="45" dur="1000"/>
                                        <p:tgtEl>
                                          <p:spTgt spid="5">
                                            <p:txEl>
                                              <p:pRg st="5" end="5"/>
                                            </p:txEl>
                                          </p:spTgt>
                                        </p:tgtEl>
                                      </p:cBhvr>
                                    </p:animEffect>
                                    <p:anim calcmode="lin" valueType="num">
                                      <p:cBhvr>
                                        <p:cTn id="4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par>
                          <p:cTn id="48" fill="hold">
                            <p:stCondLst>
                              <p:cond delay="2000"/>
                            </p:stCondLst>
                            <p:childTnLst>
                              <p:par>
                                <p:cTn id="49" presetID="42" presetClass="entr" presetSubtype="0" fill="hold" nodeType="afterEffect">
                                  <p:stCondLst>
                                    <p:cond delay="0"/>
                                  </p:stCondLst>
                                  <p:childTnLst>
                                    <p:set>
                                      <p:cBhvr>
                                        <p:cTn id="50" dur="1" fill="hold">
                                          <p:stCondLst>
                                            <p:cond delay="0"/>
                                          </p:stCondLst>
                                        </p:cTn>
                                        <p:tgtEl>
                                          <p:spTgt spid="5">
                                            <p:txEl>
                                              <p:pRg st="6" end="6"/>
                                            </p:txEl>
                                          </p:spTgt>
                                        </p:tgtEl>
                                        <p:attrNameLst>
                                          <p:attrName>style.visibility</p:attrName>
                                        </p:attrNameLst>
                                      </p:cBhvr>
                                      <p:to>
                                        <p:strVal val="visible"/>
                                      </p:to>
                                    </p:set>
                                    <p:animEffect transition="in" filter="fade">
                                      <p:cBhvr>
                                        <p:cTn id="51" dur="1000"/>
                                        <p:tgtEl>
                                          <p:spTgt spid="5">
                                            <p:txEl>
                                              <p:pRg st="6" end="6"/>
                                            </p:txEl>
                                          </p:spTgt>
                                        </p:tgtEl>
                                      </p:cBhvr>
                                    </p:animEffect>
                                    <p:anim calcmode="lin" valueType="num">
                                      <p:cBhvr>
                                        <p:cTn id="5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par>
                          <p:cTn id="54" fill="hold">
                            <p:stCondLst>
                              <p:cond delay="3000"/>
                            </p:stCondLst>
                            <p:childTnLst>
                              <p:par>
                                <p:cTn id="55" presetID="42" presetClass="entr" presetSubtype="0" fill="hold" nodeType="after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Effect transition="in" filter="fade">
                                      <p:cBhvr>
                                        <p:cTn id="57" dur="1000"/>
                                        <p:tgtEl>
                                          <p:spTgt spid="5">
                                            <p:txEl>
                                              <p:pRg st="7" end="7"/>
                                            </p:txEl>
                                          </p:spTgt>
                                        </p:tgtEl>
                                      </p:cBhvr>
                                    </p:animEffect>
                                    <p:anim calcmode="lin" valueType="num">
                                      <p:cBhvr>
                                        <p:cTn id="58"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9"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5">
                                            <p:txEl>
                                              <p:pRg st="8" end="8"/>
                                            </p:txEl>
                                          </p:spTgt>
                                        </p:tgtEl>
                                        <p:attrNameLst>
                                          <p:attrName>style.visibility</p:attrName>
                                        </p:attrNameLst>
                                      </p:cBhvr>
                                      <p:to>
                                        <p:strVal val="visible"/>
                                      </p:to>
                                    </p:set>
                                    <p:animEffect transition="in" filter="fade">
                                      <p:cBhvr>
                                        <p:cTn id="64" dur="1000"/>
                                        <p:tgtEl>
                                          <p:spTgt spid="5">
                                            <p:txEl>
                                              <p:pRg st="8" end="8"/>
                                            </p:txEl>
                                          </p:spTgt>
                                        </p:tgtEl>
                                      </p:cBhvr>
                                    </p:animEffect>
                                    <p:anim calcmode="lin" valueType="num">
                                      <p:cBhvr>
                                        <p:cTn id="6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66"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9】</a:t>
            </a:r>
            <a:r>
              <a:rPr lang="zh-CN" altLang="en-US" b="0" dirty="0"/>
              <a:t> 生产成本核算问题</a:t>
            </a:r>
            <a:endParaRPr lang="zh-CN" altLang="en-US" dirty="0"/>
          </a:p>
        </p:txBody>
      </p:sp>
      <p:sp>
        <p:nvSpPr>
          <p:cNvPr id="5" name="内容占位符 4">
            <a:extLst>
              <a:ext uri="{FF2B5EF4-FFF2-40B4-BE49-F238E27FC236}">
                <a16:creationId xmlns:a16="http://schemas.microsoft.com/office/drawing/2014/main" id="{98496404-CACB-4937-AD6A-C981E6B64DD4}"/>
              </a:ext>
            </a:extLst>
          </p:cNvPr>
          <p:cNvSpPr>
            <a:spLocks noGrp="1"/>
          </p:cNvSpPr>
          <p:nvPr>
            <p:ph sz="quarter" idx="11"/>
          </p:nvPr>
        </p:nvSpPr>
        <p:spPr>
          <a:xfrm>
            <a:off x="33251" y="3106265"/>
            <a:ext cx="9144000" cy="1736849"/>
          </a:xfrm>
        </p:spPr>
        <p:txBody>
          <a:bodyPr/>
          <a:lstStyle/>
          <a:p>
            <a:pPr>
              <a:lnSpc>
                <a:spcPct val="120000"/>
              </a:lnSpc>
            </a:pPr>
            <a:r>
              <a:rPr lang="en-US" altLang="zh-CN" sz="2000" dirty="0"/>
              <a:t>       MP</a:t>
            </a:r>
            <a:r>
              <a:rPr lang="zh-CN" altLang="en-US" sz="2000" dirty="0"/>
              <a:t>第一行的元素表示四个季度原料的总成本，第二和第三行的元素分别表示四个季度中每一季度工资和管理的成本。每一类成本的年度总成本可由矩阵的每一行元素相加得到。每一列元素相加，即可得到每一季度的总成本。下表汇总了总成本。</a:t>
            </a:r>
          </a:p>
        </p:txBody>
      </p:sp>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pic>
        <p:nvPicPr>
          <p:cNvPr id="7" name="图片 6">
            <a:extLst>
              <a:ext uri="{FF2B5EF4-FFF2-40B4-BE49-F238E27FC236}">
                <a16:creationId xmlns:a16="http://schemas.microsoft.com/office/drawing/2014/main" id="{EE37A4A6-4946-4259-AA3A-2A0E0094322C}"/>
              </a:ext>
            </a:extLst>
          </p:cNvPr>
          <p:cNvPicPr>
            <a:picLocks noChangeAspect="1"/>
          </p:cNvPicPr>
          <p:nvPr/>
        </p:nvPicPr>
        <p:blipFill rotWithShape="1">
          <a:blip r:embed="rId2"/>
          <a:srcRect b="56092"/>
          <a:stretch/>
        </p:blipFill>
        <p:spPr>
          <a:xfrm>
            <a:off x="867238" y="1552809"/>
            <a:ext cx="7409524" cy="1647591"/>
          </a:xfrm>
          <a:prstGeom prst="rect">
            <a:avLst/>
          </a:prstGeom>
        </p:spPr>
      </p:pic>
      <p:pic>
        <p:nvPicPr>
          <p:cNvPr id="2" name="图片 1">
            <a:extLst>
              <a:ext uri="{FF2B5EF4-FFF2-40B4-BE49-F238E27FC236}">
                <a16:creationId xmlns:a16="http://schemas.microsoft.com/office/drawing/2014/main" id="{42436B23-BD4B-4FB0-B9DC-DC7857873931}"/>
              </a:ext>
            </a:extLst>
          </p:cNvPr>
          <p:cNvPicPr>
            <a:picLocks noChangeAspect="1"/>
          </p:cNvPicPr>
          <p:nvPr/>
        </p:nvPicPr>
        <p:blipFill>
          <a:blip r:embed="rId3"/>
          <a:stretch>
            <a:fillRect/>
          </a:stretch>
        </p:blipFill>
        <p:spPr>
          <a:xfrm>
            <a:off x="2324381" y="4489946"/>
            <a:ext cx="4495238" cy="2152381"/>
          </a:xfrm>
          <a:prstGeom prst="rect">
            <a:avLst/>
          </a:prstGeom>
        </p:spPr>
      </p:pic>
    </p:spTree>
    <p:extLst>
      <p:ext uri="{BB962C8B-B14F-4D97-AF65-F5344CB8AC3E}">
        <p14:creationId xmlns:p14="http://schemas.microsoft.com/office/powerpoint/2010/main" val="150085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9】</a:t>
            </a:r>
            <a:r>
              <a:rPr lang="zh-CN" altLang="en-US" b="0" dirty="0"/>
              <a:t> 生产成本核算问题</a:t>
            </a:r>
            <a:endParaRPr lang="zh-CN" altLang="en-US" dirty="0"/>
          </a:p>
        </p:txBody>
      </p:sp>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pic>
        <p:nvPicPr>
          <p:cNvPr id="8" name="图片 7">
            <a:extLst>
              <a:ext uri="{FF2B5EF4-FFF2-40B4-BE49-F238E27FC236}">
                <a16:creationId xmlns:a16="http://schemas.microsoft.com/office/drawing/2014/main" id="{B205892C-F489-438F-8D5C-AF0B1453650F}"/>
              </a:ext>
            </a:extLst>
          </p:cNvPr>
          <p:cNvPicPr>
            <a:picLocks noChangeAspect="1"/>
          </p:cNvPicPr>
          <p:nvPr/>
        </p:nvPicPr>
        <p:blipFill>
          <a:blip r:embed="rId2"/>
          <a:stretch>
            <a:fillRect/>
          </a:stretch>
        </p:blipFill>
        <p:spPr>
          <a:xfrm>
            <a:off x="152400" y="1629400"/>
            <a:ext cx="8533333" cy="4857143"/>
          </a:xfrm>
          <a:prstGeom prst="rect">
            <a:avLst/>
          </a:prstGeom>
        </p:spPr>
      </p:pic>
      <p:pic>
        <p:nvPicPr>
          <p:cNvPr id="9" name="图片 8">
            <a:extLst>
              <a:ext uri="{FF2B5EF4-FFF2-40B4-BE49-F238E27FC236}">
                <a16:creationId xmlns:a16="http://schemas.microsoft.com/office/drawing/2014/main" id="{405D057C-4D04-4D60-9FE0-9DFF8F6770BF}"/>
              </a:ext>
            </a:extLst>
          </p:cNvPr>
          <p:cNvPicPr>
            <a:picLocks noChangeAspect="1"/>
          </p:cNvPicPr>
          <p:nvPr/>
        </p:nvPicPr>
        <p:blipFill>
          <a:blip r:embed="rId3"/>
          <a:stretch>
            <a:fillRect/>
          </a:stretch>
        </p:blipFill>
        <p:spPr>
          <a:xfrm>
            <a:off x="5124836" y="4650145"/>
            <a:ext cx="4028495" cy="1836398"/>
          </a:xfrm>
          <a:prstGeom prst="rect">
            <a:avLst/>
          </a:prstGeom>
        </p:spPr>
      </p:pic>
    </p:spTree>
    <p:extLst>
      <p:ext uri="{BB962C8B-B14F-4D97-AF65-F5344CB8AC3E}">
        <p14:creationId xmlns:p14="http://schemas.microsoft.com/office/powerpoint/2010/main" val="161585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10】 </a:t>
            </a:r>
            <a:r>
              <a:rPr lang="zh-CN" altLang="en-US" dirty="0"/>
              <a:t>婚姻状况计算模型</a:t>
            </a:r>
          </a:p>
        </p:txBody>
      </p:sp>
      <mc:AlternateContent xmlns:mc="http://schemas.openxmlformats.org/markup-compatibility/2006">
        <mc:Choice xmlns:a14="http://schemas.microsoft.com/office/drawing/2010/main" Requires="a14">
          <p:sp>
            <p:nvSpPr>
              <p:cNvPr id="8" name="内容占位符 7">
                <a:extLst>
                  <a:ext uri="{FF2B5EF4-FFF2-40B4-BE49-F238E27FC236}">
                    <a16:creationId xmlns:a16="http://schemas.microsoft.com/office/drawing/2014/main" id="{DCA377AD-7D71-4803-BA54-50AE11C8F2BB}"/>
                  </a:ext>
                </a:extLst>
              </p:cNvPr>
              <p:cNvSpPr>
                <a:spLocks noGrp="1"/>
              </p:cNvSpPr>
              <p:nvPr>
                <p:ph sz="quarter" idx="11"/>
              </p:nvPr>
            </p:nvSpPr>
            <p:spPr>
              <a:xfrm>
                <a:off x="0" y="1397097"/>
                <a:ext cx="9144000" cy="5412536"/>
              </a:xfrm>
            </p:spPr>
            <p:txBody>
              <a:bodyPr/>
              <a:lstStyle/>
              <a:p>
                <a:r>
                  <a:rPr lang="zh-CN" altLang="en-US" dirty="0">
                    <a:solidFill>
                      <a:srgbClr val="7030A0"/>
                    </a:solidFill>
                  </a:rPr>
                  <a:t>        某城镇中，有</a:t>
                </a:r>
                <a:r>
                  <a:rPr lang="en-US" altLang="zh-CN" dirty="0">
                    <a:solidFill>
                      <a:srgbClr val="7030A0"/>
                    </a:solidFill>
                  </a:rPr>
                  <a:t>8000</a:t>
                </a:r>
                <a:r>
                  <a:rPr lang="zh-CN" altLang="en-US" dirty="0">
                    <a:solidFill>
                      <a:srgbClr val="7030A0"/>
                    </a:solidFill>
                  </a:rPr>
                  <a:t>位已婚女性和</a:t>
                </a:r>
                <a:r>
                  <a:rPr lang="en-US" altLang="zh-CN" dirty="0">
                    <a:solidFill>
                      <a:srgbClr val="7030A0"/>
                    </a:solidFill>
                  </a:rPr>
                  <a:t>2000</a:t>
                </a:r>
                <a:r>
                  <a:rPr lang="zh-CN" altLang="en-US" dirty="0">
                    <a:solidFill>
                      <a:srgbClr val="7030A0"/>
                    </a:solidFill>
                  </a:rPr>
                  <a:t>位单身女性，假设每年有</a:t>
                </a:r>
                <a:r>
                  <a:rPr lang="en-US" altLang="zh-CN" dirty="0">
                    <a:solidFill>
                      <a:srgbClr val="7030A0"/>
                    </a:solidFill>
                  </a:rPr>
                  <a:t>30%</a:t>
                </a:r>
                <a:r>
                  <a:rPr lang="zh-CN" altLang="en-US" dirty="0">
                    <a:solidFill>
                      <a:srgbClr val="7030A0"/>
                    </a:solidFill>
                  </a:rPr>
                  <a:t>的已婚女性离婚，</a:t>
                </a:r>
                <a:r>
                  <a:rPr lang="en-US" altLang="zh-CN" dirty="0">
                    <a:solidFill>
                      <a:srgbClr val="7030A0"/>
                    </a:solidFill>
                  </a:rPr>
                  <a:t>20%</a:t>
                </a:r>
                <a:r>
                  <a:rPr lang="zh-CN" altLang="en-US" dirty="0">
                    <a:solidFill>
                      <a:srgbClr val="7030A0"/>
                    </a:solidFill>
                  </a:rPr>
                  <a:t>的单身女性结婚。假设所有女性的总数为一常数，试求</a:t>
                </a:r>
                <a:r>
                  <a:rPr lang="en-US" altLang="zh-CN" dirty="0">
                    <a:solidFill>
                      <a:srgbClr val="7030A0"/>
                    </a:solidFill>
                  </a:rPr>
                  <a:t>1</a:t>
                </a:r>
                <a:r>
                  <a:rPr lang="zh-CN" altLang="en-US" dirty="0">
                    <a:solidFill>
                      <a:srgbClr val="7030A0"/>
                    </a:solidFill>
                  </a:rPr>
                  <a:t>年后有多少已婚女性和单身女性？</a:t>
                </a:r>
                <a:r>
                  <a:rPr lang="en-US" altLang="zh-CN" dirty="0">
                    <a:solidFill>
                      <a:srgbClr val="7030A0"/>
                    </a:solidFill>
                  </a:rPr>
                  <a:t>2</a:t>
                </a:r>
                <a:r>
                  <a:rPr lang="zh-CN" altLang="en-US" dirty="0">
                    <a:solidFill>
                      <a:srgbClr val="7030A0"/>
                    </a:solidFill>
                  </a:rPr>
                  <a:t>年后呢？</a:t>
                </a:r>
                <a:r>
                  <a:rPr lang="en-US" altLang="zh-CN" dirty="0">
                    <a:solidFill>
                      <a:srgbClr val="7030A0"/>
                    </a:solidFill>
                  </a:rPr>
                  <a:t>10</a:t>
                </a:r>
                <a:r>
                  <a:rPr lang="zh-CN" altLang="en-US" dirty="0">
                    <a:solidFill>
                      <a:srgbClr val="7030A0"/>
                    </a:solidFill>
                  </a:rPr>
                  <a:t>年后呢？</a:t>
                </a:r>
              </a:p>
              <a:p>
                <a:r>
                  <a:rPr lang="zh-CN" altLang="en-US" b="1" dirty="0"/>
                  <a:t>解：</a:t>
                </a:r>
                <a:r>
                  <a:rPr lang="zh-CN" altLang="en-US" dirty="0"/>
                  <a:t>我们可以用如下的思路构建矩阵</a:t>
                </a:r>
                <a:r>
                  <a:rPr lang="en-US" altLang="zh-CN" dirty="0"/>
                  <a:t>A</a:t>
                </a:r>
                <a:r>
                  <a:rPr lang="zh-CN" altLang="en-US" dirty="0"/>
                  <a:t>。</a:t>
                </a:r>
                <a:endParaRPr lang="en-US" altLang="zh-CN" dirty="0"/>
              </a:p>
              <a:p>
                <a:r>
                  <a:rPr lang="en-US" altLang="zh-CN" dirty="0"/>
                  <a:t>1).</a:t>
                </a:r>
                <a:r>
                  <a:rPr lang="zh-CN" altLang="en-US" dirty="0"/>
                  <a:t>矩阵</a:t>
                </a:r>
                <a:r>
                  <a:rPr lang="en-US" altLang="zh-CN" dirty="0"/>
                  <a:t>A</a:t>
                </a:r>
                <a:r>
                  <a:rPr lang="zh-CN" altLang="en-US" dirty="0"/>
                  <a:t>的第一行元素分别为</a:t>
                </a:r>
                <a:r>
                  <a:rPr lang="en-US" altLang="zh-CN" dirty="0"/>
                  <a:t>1</a:t>
                </a:r>
                <a:r>
                  <a:rPr lang="zh-CN" altLang="en-US" dirty="0"/>
                  <a:t>年后仍处于婚姻状态的已婚女性和已婚的单身女性百分比</a:t>
                </a:r>
                <a:r>
                  <a:rPr lang="en-US" altLang="zh-CN" dirty="0"/>
                  <a:t>;</a:t>
                </a:r>
              </a:p>
              <a:p>
                <a:r>
                  <a:rPr lang="en-US" altLang="zh-CN" dirty="0"/>
                  <a:t>2).</a:t>
                </a:r>
                <a:r>
                  <a:rPr lang="zh-CN" altLang="en-US" dirty="0"/>
                  <a:t>第二行元素分别为</a:t>
                </a:r>
                <a:r>
                  <a:rPr lang="en-US" altLang="zh-CN" dirty="0"/>
                  <a:t>1</a:t>
                </a:r>
                <a:r>
                  <a:rPr lang="zh-CN" altLang="en-US" dirty="0"/>
                  <a:t>年后离婚的已婚女性和未婚的单身女性的百分比。则：</a:t>
                </a:r>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0.7</m:t>
                                </m:r>
                              </m:e>
                              <m:e>
                                <m:r>
                                  <a:rPr lang="en-US" altLang="zh-CN" b="0" i="1" smtClean="0">
                                    <a:latin typeface="Cambria Math" panose="02040503050406030204" pitchFamily="18" charset="0"/>
                                  </a:rPr>
                                  <m:t>0.2</m:t>
                                </m:r>
                              </m:e>
                            </m:mr>
                            <m:mr>
                              <m:e>
                                <m:r>
                                  <a:rPr lang="en-US" altLang="zh-CN" b="0" i="1" smtClean="0">
                                    <a:latin typeface="Cambria Math" panose="02040503050406030204" pitchFamily="18" charset="0"/>
                                  </a:rPr>
                                  <m:t>0.3</m:t>
                                </m:r>
                              </m:e>
                              <m:e>
                                <m:r>
                                  <a:rPr lang="en-US" altLang="zh-CN" b="0" i="1" smtClean="0">
                                    <a:latin typeface="Cambria Math" panose="02040503050406030204" pitchFamily="18" charset="0"/>
                                  </a:rPr>
                                  <m:t>0.8</m:t>
                                </m:r>
                              </m:e>
                            </m:mr>
                          </m:m>
                        </m:e>
                      </m:d>
                    </m:oMath>
                  </m:oMathPara>
                </a14:m>
                <a:endParaRPr lang="zh-CN" altLang="en-US" dirty="0"/>
              </a:p>
            </p:txBody>
          </p:sp>
        </mc:Choice>
        <mc:Fallback>
          <p:sp>
            <p:nvSpPr>
              <p:cNvPr id="8" name="内容占位符 7">
                <a:extLst>
                  <a:ext uri="{FF2B5EF4-FFF2-40B4-BE49-F238E27FC236}">
                    <a16:creationId xmlns:a16="http://schemas.microsoft.com/office/drawing/2014/main" id="{DCA377AD-7D71-4803-BA54-50AE11C8F2BB}"/>
                  </a:ext>
                </a:extLst>
              </p:cNvPr>
              <p:cNvSpPr>
                <a:spLocks noGrp="1" noRot="1" noChangeAspect="1" noMove="1" noResize="1" noEditPoints="1" noAdjustHandles="1" noChangeArrowheads="1" noChangeShapeType="1" noTextEdit="1"/>
              </p:cNvSpPr>
              <p:nvPr>
                <p:ph sz="quarter" idx="11"/>
              </p:nvPr>
            </p:nvSpPr>
            <p:spPr>
              <a:xfrm>
                <a:off x="0" y="1397097"/>
                <a:ext cx="9144000" cy="5412536"/>
              </a:xfrm>
              <a:blipFill>
                <a:blip r:embed="rId2"/>
                <a:stretch>
                  <a:fillRect l="-467" r="-46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spTree>
    <p:extLst>
      <p:ext uri="{BB962C8B-B14F-4D97-AF65-F5344CB8AC3E}">
        <p14:creationId xmlns:p14="http://schemas.microsoft.com/office/powerpoint/2010/main" val="224846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fade">
                                      <p:cBhvr>
                                        <p:cTn id="26" dur="1000"/>
                                        <p:tgtEl>
                                          <p:spTgt spid="8">
                                            <p:txEl>
                                              <p:pRg st="3" end="3"/>
                                            </p:txEl>
                                          </p:spTgt>
                                        </p:tgtEl>
                                      </p:cBhvr>
                                    </p:animEffect>
                                    <p:anim calcmode="lin" valueType="num">
                                      <p:cBhvr>
                                        <p:cTn id="2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fade">
                                      <p:cBhvr>
                                        <p:cTn id="32" dur="1000"/>
                                        <p:tgtEl>
                                          <p:spTgt spid="8">
                                            <p:txEl>
                                              <p:pRg st="4" end="4"/>
                                            </p:txEl>
                                          </p:spTgt>
                                        </p:tgtEl>
                                      </p:cBhvr>
                                    </p:animEffect>
                                    <p:anim calcmode="lin" valueType="num">
                                      <p:cBhvr>
                                        <p:cTn id="33"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10】 </a:t>
            </a:r>
            <a:r>
              <a:rPr lang="zh-CN" altLang="en-US" dirty="0"/>
              <a:t>婚姻状况计算模型</a:t>
            </a:r>
          </a:p>
        </p:txBody>
      </p:sp>
      <mc:AlternateContent xmlns:mc="http://schemas.openxmlformats.org/markup-compatibility/2006">
        <mc:Choice xmlns:a14="http://schemas.microsoft.com/office/drawing/2010/main" Requires="a14">
          <p:sp>
            <p:nvSpPr>
              <p:cNvPr id="8" name="内容占位符 7">
                <a:extLst>
                  <a:ext uri="{FF2B5EF4-FFF2-40B4-BE49-F238E27FC236}">
                    <a16:creationId xmlns:a16="http://schemas.microsoft.com/office/drawing/2014/main" id="{DCA377AD-7D71-4803-BA54-50AE11C8F2BB}"/>
                  </a:ext>
                </a:extLst>
              </p:cNvPr>
              <p:cNvSpPr>
                <a:spLocks noGrp="1"/>
              </p:cNvSpPr>
              <p:nvPr>
                <p:ph sz="quarter" idx="11"/>
              </p:nvPr>
            </p:nvSpPr>
            <p:spPr>
              <a:xfrm>
                <a:off x="0" y="1397097"/>
                <a:ext cx="9144000" cy="5218380"/>
              </a:xfrm>
            </p:spPr>
            <p:txBody>
              <a:bodyPr/>
              <a:lstStyle/>
              <a:p>
                <a:pPr>
                  <a:lnSpc>
                    <a:spcPct val="150000"/>
                  </a:lnSpc>
                </a:pPr>
                <a:r>
                  <a:rPr lang="zh-CN" altLang="en-US" dirty="0">
                    <a:solidFill>
                      <a:schemeClr val="tx1"/>
                    </a:solidFill>
                  </a:rPr>
                  <a:t>       若令 </a:t>
                </a:r>
                <a14:m>
                  <m:oMath xmlns:m="http://schemas.openxmlformats.org/officeDocument/2006/math">
                    <m:r>
                      <m:rPr>
                        <m:sty m:val="p"/>
                      </m:rPr>
                      <a:rPr lang="en-US" altLang="zh-CN" b="0" i="0" smtClean="0">
                        <a:solidFill>
                          <a:schemeClr val="tx1"/>
                        </a:solidFill>
                        <a:latin typeface="Cambria Math" panose="02040503050406030204" pitchFamily="18" charset="0"/>
                      </a:rPr>
                      <m:t>x</m:t>
                    </m:r>
                    <m:r>
                      <a:rPr lang="en-US" altLang="zh-CN" b="0" i="0" smtClean="0">
                        <a:solidFill>
                          <a:schemeClr val="tx1"/>
                        </a:solidFill>
                        <a:latin typeface="Cambria Math" panose="02040503050406030204" pitchFamily="18" charset="0"/>
                      </a:rPr>
                      <m:t>=</m:t>
                    </m:r>
                    <m:d>
                      <m:dPr>
                        <m:begChr m:val="["/>
                        <m:endChr m:val="]"/>
                        <m:ctrlPr>
                          <a:rPr lang="en-US" altLang="zh-CN" i="1">
                            <a:solidFill>
                              <a:schemeClr val="tx1"/>
                            </a:solidFill>
                            <a:latin typeface="Cambria Math" panose="02040503050406030204" pitchFamily="18" charset="0"/>
                          </a:rPr>
                        </m:ctrlPr>
                      </m:dPr>
                      <m:e>
                        <m:eqArr>
                          <m:eqArrPr>
                            <m:ctrlPr>
                              <a:rPr lang="en-US" altLang="zh-CN" b="0" i="1" smtClean="0">
                                <a:solidFill>
                                  <a:schemeClr val="tx1"/>
                                </a:solidFill>
                                <a:latin typeface="Cambria Math" panose="02040503050406030204" pitchFamily="18" charset="0"/>
                              </a:rPr>
                            </m:ctrlPr>
                          </m:eqArrPr>
                          <m:e>
                            <m:r>
                              <a:rPr lang="en-US" altLang="zh-CN" b="0" i="1" smtClean="0">
                                <a:solidFill>
                                  <a:schemeClr val="tx1"/>
                                </a:solidFill>
                                <a:latin typeface="Cambria Math" panose="02040503050406030204" pitchFamily="18" charset="0"/>
                              </a:rPr>
                              <m:t>8000</m:t>
                            </m:r>
                          </m:e>
                          <m:e>
                            <m:r>
                              <a:rPr lang="en-US" altLang="zh-CN" b="0" i="1" smtClean="0">
                                <a:solidFill>
                                  <a:schemeClr val="tx1"/>
                                </a:solidFill>
                                <a:latin typeface="Cambria Math" panose="02040503050406030204" pitchFamily="18" charset="0"/>
                              </a:rPr>
                              <m:t>2000</m:t>
                            </m:r>
                          </m:e>
                        </m:eqArr>
                      </m:e>
                    </m:d>
                    <m:r>
                      <a:rPr lang="en-US" altLang="zh-CN" i="1">
                        <a:solidFill>
                          <a:schemeClr val="tx1"/>
                        </a:solidFill>
                        <a:latin typeface="Cambria Math" panose="02040503050406030204" pitchFamily="18" charset="0"/>
                      </a:rPr>
                      <m:t> </m:t>
                    </m:r>
                  </m:oMath>
                </a14:m>
                <a:r>
                  <a:rPr lang="zh-CN" altLang="en-US" dirty="0">
                    <a:solidFill>
                      <a:schemeClr val="tx1"/>
                    </a:solidFill>
                  </a:rPr>
                  <a:t>，则</a:t>
                </a:r>
                <a:r>
                  <a:rPr lang="en-US" altLang="zh-CN" dirty="0">
                    <a:solidFill>
                      <a:srgbClr val="7030A0"/>
                    </a:solidFill>
                  </a:rPr>
                  <a:t>1</a:t>
                </a:r>
                <a:r>
                  <a:rPr lang="zh-CN" altLang="en-US" dirty="0">
                    <a:solidFill>
                      <a:srgbClr val="7030A0"/>
                    </a:solidFill>
                  </a:rPr>
                  <a:t>年后已婚女性</a:t>
                </a:r>
                <a:r>
                  <a:rPr lang="zh-CN" altLang="en-US" dirty="0">
                    <a:solidFill>
                      <a:schemeClr val="tx1"/>
                    </a:solidFill>
                  </a:rPr>
                  <a:t>和</a:t>
                </a:r>
                <a:r>
                  <a:rPr lang="zh-CN" altLang="en-US" dirty="0">
                    <a:solidFill>
                      <a:srgbClr val="7030A0"/>
                    </a:solidFill>
                  </a:rPr>
                  <a:t>单身女性人数</a:t>
                </a:r>
                <a:r>
                  <a:rPr lang="zh-CN" altLang="en-US" dirty="0">
                    <a:solidFill>
                      <a:schemeClr val="tx1"/>
                    </a:solidFill>
                  </a:rPr>
                  <a:t>可以用 𝐴 乘以𝑥计算</a:t>
                </a:r>
                <a:r>
                  <a:rPr lang="en-US" altLang="zh-CN" dirty="0">
                    <a:solidFill>
                      <a:schemeClr val="tx1"/>
                    </a:solidFill>
                  </a:rPr>
                  <a:t>. </a:t>
                </a:r>
              </a:p>
              <a:p>
                <a:pPr marL="342900" indent="-342900">
                  <a:lnSpc>
                    <a:spcPct val="150000"/>
                  </a:lnSpc>
                  <a:buFont typeface="Wingdings" panose="05000000000000000000" pitchFamily="2" charset="2"/>
                  <a:buChar char="l"/>
                </a:pPr>
                <a:r>
                  <a:rPr lang="en-US" altLang="zh-CN" dirty="0">
                    <a:solidFill>
                      <a:schemeClr val="tx1"/>
                    </a:solidFill>
                  </a:rPr>
                  <a:t>8000*0.7</a:t>
                </a:r>
                <a:r>
                  <a:rPr lang="zh-CN" altLang="en-US" dirty="0">
                    <a:solidFill>
                      <a:schemeClr val="tx1"/>
                    </a:solidFill>
                  </a:rPr>
                  <a:t>表示仍然在婚姻状态的已婚女性，</a:t>
                </a:r>
                <a:r>
                  <a:rPr lang="en-US" altLang="zh-CN" dirty="0">
                    <a:solidFill>
                      <a:schemeClr val="tx1"/>
                    </a:solidFill>
                  </a:rPr>
                  <a:t>2000*0.2</a:t>
                </a:r>
                <a:r>
                  <a:rPr lang="zh-CN" altLang="en-US" dirty="0">
                    <a:solidFill>
                      <a:schemeClr val="tx1"/>
                    </a:solidFill>
                  </a:rPr>
                  <a:t>为转变为已婚的单身女性，两者相加就是</a:t>
                </a:r>
                <a:r>
                  <a:rPr lang="en-US" altLang="zh-CN" dirty="0">
                    <a:solidFill>
                      <a:schemeClr val="tx1"/>
                    </a:solidFill>
                  </a:rPr>
                  <a:t>1</a:t>
                </a:r>
                <a:r>
                  <a:rPr lang="zh-CN" altLang="en-US" dirty="0">
                    <a:solidFill>
                      <a:schemeClr val="tx1"/>
                    </a:solidFill>
                  </a:rPr>
                  <a:t>年后已婚女性的总人数；</a:t>
                </a:r>
                <a:endParaRPr lang="en-US" altLang="zh-CN" dirty="0">
                  <a:solidFill>
                    <a:schemeClr val="tx1"/>
                  </a:solidFill>
                </a:endParaRPr>
              </a:p>
              <a:p>
                <a:pPr marL="342900" indent="-342900">
                  <a:lnSpc>
                    <a:spcPct val="150000"/>
                  </a:lnSpc>
                  <a:buFont typeface="Wingdings" panose="05000000000000000000" pitchFamily="2" charset="2"/>
                  <a:buChar char="l"/>
                </a:pPr>
                <a:r>
                  <a:rPr lang="en-US" altLang="zh-CN" dirty="0">
                    <a:solidFill>
                      <a:schemeClr val="tx1"/>
                    </a:solidFill>
                  </a:rPr>
                  <a:t>8000*0.3</a:t>
                </a:r>
                <a:r>
                  <a:rPr lang="zh-CN" altLang="en-US" dirty="0">
                    <a:solidFill>
                      <a:schemeClr val="tx1"/>
                    </a:solidFill>
                  </a:rPr>
                  <a:t>表示</a:t>
                </a:r>
                <a:r>
                  <a:rPr lang="en-US" altLang="zh-CN" dirty="0">
                    <a:solidFill>
                      <a:schemeClr val="tx1"/>
                    </a:solidFill>
                  </a:rPr>
                  <a:t>1</a:t>
                </a:r>
                <a:r>
                  <a:rPr lang="zh-CN" altLang="en-US" dirty="0">
                    <a:solidFill>
                      <a:schemeClr val="tx1"/>
                    </a:solidFill>
                  </a:rPr>
                  <a:t>年后离婚的已婚女性，</a:t>
                </a:r>
                <a:r>
                  <a:rPr lang="en-US" altLang="zh-CN" dirty="0">
                    <a:solidFill>
                      <a:schemeClr val="tx1"/>
                    </a:solidFill>
                  </a:rPr>
                  <a:t>2000*0.8</a:t>
                </a:r>
                <a:r>
                  <a:rPr lang="zh-CN" altLang="en-US" dirty="0">
                    <a:solidFill>
                      <a:schemeClr val="tx1"/>
                    </a:solidFill>
                  </a:rPr>
                  <a:t>表示仍然未婚的未婚女性，两者相加就是</a:t>
                </a:r>
                <a:r>
                  <a:rPr lang="en-US" altLang="zh-CN" dirty="0">
                    <a:solidFill>
                      <a:schemeClr val="tx1"/>
                    </a:solidFill>
                  </a:rPr>
                  <a:t>1</a:t>
                </a:r>
                <a:r>
                  <a:rPr lang="zh-CN" altLang="en-US" dirty="0">
                    <a:solidFill>
                      <a:schemeClr val="tx1"/>
                    </a:solidFill>
                  </a:rPr>
                  <a:t>年后未婚女性的总人数。</a:t>
                </a:r>
                <a:endParaRPr lang="en-US" altLang="zh-CN" dirty="0">
                  <a:solidFill>
                    <a:schemeClr val="tx1"/>
                  </a:solidFill>
                </a:endParaRPr>
              </a:p>
              <a:p>
                <a:pPr algn="ctr"/>
                <a14:m>
                  <m:oMath xmlns:m="http://schemas.openxmlformats.org/officeDocument/2006/math">
                    <m:r>
                      <a:rPr lang="en-US" altLang="zh-CN" b="0" i="1" smtClean="0">
                        <a:latin typeface="Cambria Math" panose="02040503050406030204" pitchFamily="18" charset="0"/>
                      </a:rPr>
                      <m:t>𝐴𝑥</m:t>
                    </m:r>
                    <m:r>
                      <a:rPr lang="en-US" altLang="zh-CN" b="0"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0.7</m:t>
                              </m:r>
                            </m:e>
                            <m:e>
                              <m:r>
                                <a:rPr lang="en-US" altLang="zh-CN" b="0" i="1" smtClean="0">
                                  <a:latin typeface="Cambria Math" panose="02040503050406030204" pitchFamily="18" charset="0"/>
                                </a:rPr>
                                <m:t>0.2</m:t>
                              </m:r>
                            </m:e>
                          </m:mr>
                          <m:mr>
                            <m:e>
                              <m:r>
                                <a:rPr lang="en-US" altLang="zh-CN" b="0" i="1" smtClean="0">
                                  <a:latin typeface="Cambria Math" panose="02040503050406030204" pitchFamily="18" charset="0"/>
                                </a:rPr>
                                <m:t>0.3</m:t>
                              </m:r>
                            </m:e>
                            <m:e>
                              <m:r>
                                <a:rPr lang="en-US" altLang="zh-CN" b="0" i="1" smtClean="0">
                                  <a:latin typeface="Cambria Math" panose="02040503050406030204" pitchFamily="18" charset="0"/>
                                </a:rPr>
                                <m:t>0.8</m:t>
                              </m:r>
                            </m:e>
                          </m:mr>
                        </m:m>
                      </m:e>
                    </m:d>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8000</m:t>
                            </m:r>
                          </m:e>
                          <m:e>
                            <m:r>
                              <a:rPr lang="en-US" altLang="zh-CN" i="1">
                                <a:latin typeface="Cambria Math" panose="02040503050406030204" pitchFamily="18" charset="0"/>
                              </a:rPr>
                              <m:t>2000</m:t>
                            </m:r>
                          </m:e>
                        </m:eqArr>
                      </m:e>
                    </m:d>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smtClean="0">
                                <a:latin typeface="Cambria Math" panose="02040503050406030204" pitchFamily="18" charset="0"/>
                              </a:rPr>
                              <m:t>6</m:t>
                            </m:r>
                            <m:r>
                              <a:rPr lang="en-US" altLang="zh-CN" i="1">
                                <a:latin typeface="Cambria Math" panose="02040503050406030204" pitchFamily="18" charset="0"/>
                              </a:rPr>
                              <m:t>000</m:t>
                            </m:r>
                          </m:e>
                          <m:e>
                            <m:r>
                              <a:rPr lang="en-US" altLang="zh-CN" i="1" smtClean="0">
                                <a:latin typeface="Cambria Math" panose="02040503050406030204" pitchFamily="18" charset="0"/>
                              </a:rPr>
                              <m:t>4</m:t>
                            </m:r>
                            <m:r>
                              <a:rPr lang="en-US" altLang="zh-CN" i="1">
                                <a:latin typeface="Cambria Math" panose="02040503050406030204" pitchFamily="18" charset="0"/>
                              </a:rPr>
                              <m:t>000</m:t>
                            </m:r>
                          </m:e>
                        </m:eqArr>
                      </m:e>
                    </m:d>
                  </m:oMath>
                </a14:m>
                <a:endParaRPr lang="en-US" altLang="zh-CN" dirty="0"/>
              </a:p>
              <a:p>
                <a:pPr algn="l"/>
                <a:r>
                  <a:rPr lang="en-US" altLang="zh-CN" dirty="0"/>
                  <a:t>1</a:t>
                </a:r>
                <a:r>
                  <a:rPr lang="zh-CN" altLang="en-US" dirty="0"/>
                  <a:t>年后将有</a:t>
                </a:r>
                <a:r>
                  <a:rPr lang="en-US" altLang="zh-CN" dirty="0"/>
                  <a:t>6000</a:t>
                </a:r>
                <a:r>
                  <a:rPr lang="zh-CN" altLang="en-US" dirty="0"/>
                  <a:t>位已婚女性，</a:t>
                </a:r>
                <a:r>
                  <a:rPr lang="en-US" altLang="zh-CN" dirty="0"/>
                  <a:t>4000</a:t>
                </a:r>
                <a:r>
                  <a:rPr lang="zh-CN" altLang="en-US" dirty="0"/>
                  <a:t>位单身女性。</a:t>
                </a:r>
              </a:p>
            </p:txBody>
          </p:sp>
        </mc:Choice>
        <mc:Fallback>
          <p:sp>
            <p:nvSpPr>
              <p:cNvPr id="8" name="内容占位符 7">
                <a:extLst>
                  <a:ext uri="{FF2B5EF4-FFF2-40B4-BE49-F238E27FC236}">
                    <a16:creationId xmlns:a16="http://schemas.microsoft.com/office/drawing/2014/main" id="{DCA377AD-7D71-4803-BA54-50AE11C8F2BB}"/>
                  </a:ext>
                </a:extLst>
              </p:cNvPr>
              <p:cNvSpPr>
                <a:spLocks noGrp="1" noRot="1" noChangeAspect="1" noMove="1" noResize="1" noEditPoints="1" noAdjustHandles="1" noChangeArrowheads="1" noChangeShapeType="1" noTextEdit="1"/>
              </p:cNvSpPr>
              <p:nvPr>
                <p:ph sz="quarter" idx="11"/>
              </p:nvPr>
            </p:nvSpPr>
            <p:spPr>
              <a:xfrm>
                <a:off x="0" y="1397097"/>
                <a:ext cx="9144000" cy="5218380"/>
              </a:xfrm>
              <a:blipFill>
                <a:blip r:embed="rId2"/>
                <a:stretch>
                  <a:fillRect l="-467" r="-46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spTree>
    <p:extLst>
      <p:ext uri="{BB962C8B-B14F-4D97-AF65-F5344CB8AC3E}">
        <p14:creationId xmlns:p14="http://schemas.microsoft.com/office/powerpoint/2010/main" val="71274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fade">
                                      <p:cBhvr>
                                        <p:cTn id="26" dur="1000"/>
                                        <p:tgtEl>
                                          <p:spTgt spid="8">
                                            <p:txEl>
                                              <p:pRg st="3" end="3"/>
                                            </p:txEl>
                                          </p:spTgt>
                                        </p:tgtEl>
                                      </p:cBhvr>
                                    </p:animEffect>
                                    <p:anim calcmode="lin" valueType="num">
                                      <p:cBhvr>
                                        <p:cTn id="2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fade">
                                      <p:cBhvr>
                                        <p:cTn id="32" dur="1000"/>
                                        <p:tgtEl>
                                          <p:spTgt spid="8">
                                            <p:txEl>
                                              <p:pRg st="4" end="4"/>
                                            </p:txEl>
                                          </p:spTgt>
                                        </p:tgtEl>
                                      </p:cBhvr>
                                    </p:animEffect>
                                    <p:anim calcmode="lin" valueType="num">
                                      <p:cBhvr>
                                        <p:cTn id="33"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10】 </a:t>
            </a:r>
            <a:r>
              <a:rPr lang="zh-CN" altLang="en-US" dirty="0"/>
              <a:t>婚姻状况计算模型</a:t>
            </a:r>
          </a:p>
        </p:txBody>
      </p:sp>
      <mc:AlternateContent xmlns:mc="http://schemas.openxmlformats.org/markup-compatibility/2006">
        <mc:Choice xmlns:a14="http://schemas.microsoft.com/office/drawing/2010/main" Requires="a14">
          <p:sp>
            <p:nvSpPr>
              <p:cNvPr id="8" name="内容占位符 7">
                <a:extLst>
                  <a:ext uri="{FF2B5EF4-FFF2-40B4-BE49-F238E27FC236}">
                    <a16:creationId xmlns:a16="http://schemas.microsoft.com/office/drawing/2014/main" id="{DCA377AD-7D71-4803-BA54-50AE11C8F2BB}"/>
                  </a:ext>
                </a:extLst>
              </p:cNvPr>
              <p:cNvSpPr>
                <a:spLocks noGrp="1"/>
              </p:cNvSpPr>
              <p:nvPr>
                <p:ph sz="quarter" idx="11"/>
              </p:nvPr>
            </p:nvSpPr>
            <p:spPr>
              <a:xfrm>
                <a:off x="0" y="1397097"/>
                <a:ext cx="9144000" cy="4854241"/>
              </a:xfrm>
            </p:spPr>
            <p:txBody>
              <a:bodyPr/>
              <a:lstStyle/>
              <a:p>
                <a:pPr>
                  <a:lnSpc>
                    <a:spcPct val="150000"/>
                  </a:lnSpc>
                </a:pPr>
                <a:r>
                  <a:rPr lang="zh-CN" altLang="en-US" dirty="0"/>
                  <a:t>要求</a:t>
                </a:r>
                <a:r>
                  <a:rPr lang="en-US" altLang="zh-CN" dirty="0">
                    <a:solidFill>
                      <a:srgbClr val="7030A0"/>
                    </a:solidFill>
                  </a:rPr>
                  <a:t>2</a:t>
                </a:r>
                <a:r>
                  <a:rPr lang="zh-CN" altLang="en-US" dirty="0">
                    <a:solidFill>
                      <a:srgbClr val="7030A0"/>
                    </a:solidFill>
                  </a:rPr>
                  <a:t>年后已婚女性</a:t>
                </a:r>
                <a:r>
                  <a:rPr lang="zh-CN" altLang="en-US" dirty="0"/>
                  <a:t>和</a:t>
                </a:r>
                <a:r>
                  <a:rPr lang="zh-CN" altLang="en-US" dirty="0">
                    <a:solidFill>
                      <a:srgbClr val="7030A0"/>
                    </a:solidFill>
                  </a:rPr>
                  <a:t>单身女性</a:t>
                </a:r>
                <a:r>
                  <a:rPr lang="zh-CN" altLang="en-US" dirty="0"/>
                  <a:t>的数量，计算</a:t>
                </a:r>
                <a:endParaRPr lang="en-US" altLang="zh-CN" dirty="0"/>
              </a:p>
              <a:p>
                <a:pPr algn="l">
                  <a:lnSpc>
                    <a:spcPct val="150000"/>
                  </a:lnSpc>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𝐴</m:t>
                      </m:r>
                      <m:r>
                        <a:rPr lang="en-US" altLang="zh-CN" b="0" i="1" baseline="30000" smtClean="0">
                          <a:latin typeface="Cambria Math" panose="02040503050406030204" pitchFamily="18" charset="0"/>
                        </a:rPr>
                        <m:t>2</m:t>
                      </m:r>
                      <m:r>
                        <a:rPr lang="en-US" altLang="zh-CN" i="1">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𝐴𝑥</m:t>
                          </m:r>
                        </m:e>
                      </m:d>
                    </m:oMath>
                  </m:oMathPara>
                </a14:m>
                <a:endParaRPr lang="en-US" altLang="zh-CN" b="0" i="1" dirty="0">
                  <a:latin typeface="Cambria Math" panose="02040503050406030204" pitchFamily="18" charset="0"/>
                </a:endParaRPr>
              </a:p>
              <a:p>
                <a:pPr algn="l">
                  <a:lnSpc>
                    <a:spcPct val="150000"/>
                  </a:lnSpc>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r>
                                  <a:rPr lang="en-US" altLang="zh-CN" i="1">
                                    <a:latin typeface="Cambria Math" panose="02040503050406030204" pitchFamily="18" charset="0"/>
                                  </a:rPr>
                                  <m:t>.7</m:t>
                                </m:r>
                              </m:e>
                              <m:e>
                                <m:r>
                                  <a:rPr lang="en-US" altLang="zh-CN" i="1">
                                    <a:latin typeface="Cambria Math" panose="02040503050406030204" pitchFamily="18" charset="0"/>
                                  </a:rPr>
                                  <m:t>0.2</m:t>
                                </m:r>
                              </m:e>
                            </m:mr>
                            <m:mr>
                              <m:e>
                                <m:r>
                                  <a:rPr lang="en-US" altLang="zh-CN" i="1">
                                    <a:latin typeface="Cambria Math" panose="02040503050406030204" pitchFamily="18" charset="0"/>
                                  </a:rPr>
                                  <m:t>0.3</m:t>
                                </m:r>
                              </m:e>
                              <m:e>
                                <m:r>
                                  <a:rPr lang="en-US" altLang="zh-CN" i="1">
                                    <a:latin typeface="Cambria Math" panose="02040503050406030204" pitchFamily="18" charset="0"/>
                                  </a:rPr>
                                  <m:t>0.8</m:t>
                                </m:r>
                              </m:e>
                            </m:mr>
                          </m:m>
                        </m:e>
                      </m:d>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6000</m:t>
                              </m:r>
                            </m:e>
                            <m:e>
                              <m:r>
                                <a:rPr lang="en-US" altLang="zh-CN" i="1">
                                  <a:latin typeface="Cambria Math" panose="02040503050406030204" pitchFamily="18" charset="0"/>
                                </a:rPr>
                                <m:t>4000</m:t>
                              </m:r>
                            </m:e>
                          </m:eqArr>
                        </m:e>
                      </m:d>
                    </m:oMath>
                  </m:oMathPara>
                </a14:m>
                <a:endParaRPr lang="en-US" altLang="zh-CN" i="1" dirty="0">
                  <a:latin typeface="Cambria Math" panose="02040503050406030204" pitchFamily="18" charset="0"/>
                </a:endParaRPr>
              </a:p>
              <a:p>
                <a:pPr algn="l">
                  <a:lnSpc>
                    <a:spcPct val="150000"/>
                  </a:lnSpc>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r>
                                  <a:rPr lang="en-US" altLang="zh-CN" i="1">
                                    <a:latin typeface="Cambria Math" panose="02040503050406030204" pitchFamily="18" charset="0"/>
                                  </a:rPr>
                                  <m:t>.7</m:t>
                                </m:r>
                              </m:e>
                              <m:e>
                                <m:r>
                                  <a:rPr lang="en-US" altLang="zh-CN" i="1">
                                    <a:latin typeface="Cambria Math" panose="02040503050406030204" pitchFamily="18" charset="0"/>
                                  </a:rPr>
                                  <m:t>0.2</m:t>
                                </m:r>
                              </m:e>
                            </m:mr>
                            <m:mr>
                              <m:e>
                                <m:r>
                                  <a:rPr lang="en-US" altLang="zh-CN" i="1">
                                    <a:latin typeface="Cambria Math" panose="02040503050406030204" pitchFamily="18" charset="0"/>
                                  </a:rPr>
                                  <m:t>0.3</m:t>
                                </m:r>
                              </m:e>
                              <m:e>
                                <m:r>
                                  <a:rPr lang="en-US" altLang="zh-CN" i="1">
                                    <a:latin typeface="Cambria Math" panose="02040503050406030204" pitchFamily="18" charset="0"/>
                                  </a:rPr>
                                  <m:t>0.8</m:t>
                                </m:r>
                              </m:e>
                            </m:mr>
                          </m:m>
                        </m:e>
                      </m:d>
                      <m:r>
                        <a:rPr lang="en-US" altLang="zh-CN" i="1">
                          <a:latin typeface="Cambria Math" panose="02040503050406030204" pitchFamily="18" charset="0"/>
                        </a:rPr>
                        <m:t> </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r>
                                  <a:rPr lang="en-US" altLang="zh-CN" i="1">
                                    <a:latin typeface="Cambria Math" panose="02040503050406030204" pitchFamily="18" charset="0"/>
                                  </a:rPr>
                                  <m:t>.7</m:t>
                                </m:r>
                              </m:e>
                              <m:e>
                                <m:r>
                                  <a:rPr lang="en-US" altLang="zh-CN" i="1">
                                    <a:latin typeface="Cambria Math" panose="02040503050406030204" pitchFamily="18" charset="0"/>
                                  </a:rPr>
                                  <m:t>0.2</m:t>
                                </m:r>
                              </m:e>
                            </m:mr>
                            <m:mr>
                              <m:e>
                                <m:r>
                                  <a:rPr lang="en-US" altLang="zh-CN" i="1">
                                    <a:latin typeface="Cambria Math" panose="02040503050406030204" pitchFamily="18" charset="0"/>
                                  </a:rPr>
                                  <m:t>0.3</m:t>
                                </m:r>
                              </m:e>
                              <m:e>
                                <m:r>
                                  <a:rPr lang="en-US" altLang="zh-CN" i="1">
                                    <a:latin typeface="Cambria Math" panose="02040503050406030204" pitchFamily="18" charset="0"/>
                                  </a:rPr>
                                  <m:t>0.8</m:t>
                                </m:r>
                              </m:e>
                            </m:mr>
                          </m:m>
                        </m:e>
                      </m:d>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6000</m:t>
                              </m:r>
                            </m:e>
                            <m:e>
                              <m:r>
                                <a:rPr lang="en-US" altLang="zh-CN" i="1">
                                  <a:latin typeface="Cambria Math" panose="02040503050406030204" pitchFamily="18" charset="0"/>
                                </a:rPr>
                                <m:t>4000</m:t>
                              </m:r>
                            </m:e>
                          </m:eqArr>
                        </m:e>
                      </m:d>
                      <m:r>
                        <a:rPr lang="en-US" altLang="zh-CN" i="1">
                          <a:latin typeface="Cambria Math" panose="02040503050406030204" pitchFamily="18" charset="0"/>
                        </a:rPr>
                        <m:t> </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5</m:t>
                              </m:r>
                              <m:r>
                                <a:rPr lang="en-US" altLang="zh-CN" i="1">
                                  <a:latin typeface="Cambria Math" panose="02040503050406030204" pitchFamily="18" charset="0"/>
                                </a:rPr>
                                <m:t>000</m:t>
                              </m:r>
                            </m:e>
                            <m:e>
                              <m:r>
                                <a:rPr lang="en-US" altLang="zh-CN" i="1">
                                  <a:latin typeface="Cambria Math" panose="02040503050406030204" pitchFamily="18" charset="0"/>
                                </a:rPr>
                                <m:t>5</m:t>
                              </m:r>
                              <m:r>
                                <a:rPr lang="en-US" altLang="zh-CN" i="1">
                                  <a:latin typeface="Cambria Math" panose="02040503050406030204" pitchFamily="18" charset="0"/>
                                </a:rPr>
                                <m:t>000</m:t>
                              </m:r>
                            </m:e>
                          </m:eqArr>
                        </m:e>
                      </m:d>
                    </m:oMath>
                  </m:oMathPara>
                </a14:m>
                <a:endParaRPr lang="en-US" altLang="zh-CN" sz="2000" dirty="0"/>
              </a:p>
              <a:p>
                <a:pPr>
                  <a:lnSpc>
                    <a:spcPct val="150000"/>
                  </a:lnSpc>
                </a:pPr>
                <a:r>
                  <a:rPr lang="en-US" altLang="zh-CN" dirty="0"/>
                  <a:t>2</a:t>
                </a:r>
                <a:r>
                  <a:rPr lang="zh-CN" altLang="en-US" dirty="0"/>
                  <a:t>年后，一半的女性将为未婚，一般的女性将为单身。</a:t>
                </a:r>
                <a:endParaRPr lang="en-US" altLang="zh-CN" dirty="0"/>
              </a:p>
              <a:p>
                <a:pPr>
                  <a:lnSpc>
                    <a:spcPct val="150000"/>
                  </a:lnSpc>
                </a:pPr>
                <a:r>
                  <a:rPr lang="zh-CN" altLang="en-US" dirty="0"/>
                  <a:t>一般地，</a:t>
                </a:r>
                <a:r>
                  <a:rPr lang="en-US" altLang="zh-CN" dirty="0"/>
                  <a:t>n</a:t>
                </a:r>
                <a:r>
                  <a:rPr lang="zh-CN" altLang="en-US" dirty="0"/>
                  <a:t>年后已婚女性和单身女性的数量可由</a:t>
                </a:r>
                <a14:m>
                  <m:oMath xmlns:m="http://schemas.openxmlformats.org/officeDocument/2006/math">
                    <m:r>
                      <a:rPr lang="en-US" altLang="zh-CN" b="1" i="1">
                        <a:latin typeface="Cambria Math" panose="02040503050406030204" pitchFamily="18" charset="0"/>
                      </a:rPr>
                      <m:t>𝑨</m:t>
                    </m:r>
                    <m:r>
                      <a:rPr lang="en-US" altLang="zh-CN" b="1" i="1" baseline="30000" smtClean="0">
                        <a:latin typeface="Cambria Math" panose="02040503050406030204" pitchFamily="18" charset="0"/>
                      </a:rPr>
                      <m:t>𝒏</m:t>
                    </m:r>
                    <m:r>
                      <a:rPr lang="en-US" altLang="zh-CN" b="1" i="1">
                        <a:latin typeface="Cambria Math" panose="02040503050406030204" pitchFamily="18" charset="0"/>
                      </a:rPr>
                      <m:t>𝒙</m:t>
                    </m:r>
                  </m:oMath>
                </a14:m>
                <a:r>
                  <a:rPr lang="zh-CN" altLang="en-US" dirty="0"/>
                  <a:t>求得。</a:t>
                </a:r>
                <a:endParaRPr lang="en-US" altLang="zh-CN" dirty="0"/>
              </a:p>
              <a:p>
                <a:pPr>
                  <a:lnSpc>
                    <a:spcPct val="150000"/>
                  </a:lnSpc>
                </a:pPr>
                <a:r>
                  <a:rPr lang="zh-CN" altLang="en-US" dirty="0">
                    <a:solidFill>
                      <a:srgbClr val="FF0000"/>
                    </a:solidFill>
                  </a:rPr>
                  <a:t>问题是，当</a:t>
                </a:r>
                <a:r>
                  <a:rPr lang="en-US" altLang="zh-CN" dirty="0">
                    <a:solidFill>
                      <a:srgbClr val="FF0000"/>
                    </a:solidFill>
                  </a:rPr>
                  <a:t>n</a:t>
                </a:r>
                <a:r>
                  <a:rPr lang="zh-CN" altLang="en-US" dirty="0">
                    <a:solidFill>
                      <a:srgbClr val="FF0000"/>
                    </a:solidFill>
                  </a:rPr>
                  <a:t>很大的时候，计算会变得很复杂！</a:t>
                </a:r>
                <a:endParaRPr lang="zh-CN" altLang="en-US" sz="2000" dirty="0">
                  <a:solidFill>
                    <a:srgbClr val="FF0000"/>
                  </a:solidFill>
                </a:endParaRPr>
              </a:p>
            </p:txBody>
          </p:sp>
        </mc:Choice>
        <mc:Fallback>
          <p:sp>
            <p:nvSpPr>
              <p:cNvPr id="8" name="内容占位符 7">
                <a:extLst>
                  <a:ext uri="{FF2B5EF4-FFF2-40B4-BE49-F238E27FC236}">
                    <a16:creationId xmlns:a16="http://schemas.microsoft.com/office/drawing/2014/main" id="{DCA377AD-7D71-4803-BA54-50AE11C8F2BB}"/>
                  </a:ext>
                </a:extLst>
              </p:cNvPr>
              <p:cNvSpPr>
                <a:spLocks noGrp="1" noRot="1" noChangeAspect="1" noMove="1" noResize="1" noEditPoints="1" noAdjustHandles="1" noChangeArrowheads="1" noChangeShapeType="1" noTextEdit="1"/>
              </p:cNvSpPr>
              <p:nvPr>
                <p:ph sz="quarter" idx="11"/>
              </p:nvPr>
            </p:nvSpPr>
            <p:spPr>
              <a:xfrm>
                <a:off x="0" y="1397097"/>
                <a:ext cx="9144000" cy="4854241"/>
              </a:xfrm>
              <a:blipFill>
                <a:blip r:embed="rId2"/>
                <a:stretch>
                  <a:fillRect l="-46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spTree>
    <p:extLst>
      <p:ext uri="{BB962C8B-B14F-4D97-AF65-F5344CB8AC3E}">
        <p14:creationId xmlns:p14="http://schemas.microsoft.com/office/powerpoint/2010/main" val="236267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1000"/>
                                        <p:tgtEl>
                                          <p:spTgt spid="8">
                                            <p:txEl>
                                              <p:pRg st="1" end="1"/>
                                            </p:txEl>
                                          </p:spTgt>
                                        </p:tgtEl>
                                      </p:cBhvr>
                                    </p:animEffect>
                                    <p:anim calcmode="lin" valueType="num">
                                      <p:cBhvr>
                                        <p:cTn id="1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1000"/>
                                        <p:tgtEl>
                                          <p:spTgt spid="8">
                                            <p:txEl>
                                              <p:pRg st="2" end="2"/>
                                            </p:txEl>
                                          </p:spTgt>
                                        </p:tgtEl>
                                      </p:cBhvr>
                                    </p:animEffect>
                                    <p:anim calcmode="lin" valueType="num">
                                      <p:cBhvr>
                                        <p:cTn id="2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Effect transition="in" filter="fade">
                                      <p:cBhvr>
                                        <p:cTn id="25" dur="1000"/>
                                        <p:tgtEl>
                                          <p:spTgt spid="8">
                                            <p:txEl>
                                              <p:pRg st="3" end="3"/>
                                            </p:txEl>
                                          </p:spTgt>
                                        </p:tgtEl>
                                      </p:cBhvr>
                                    </p:animEffect>
                                    <p:anim calcmode="lin" valueType="num">
                                      <p:cBhvr>
                                        <p:cTn id="26"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fade">
                                      <p:cBhvr>
                                        <p:cTn id="31" dur="1000"/>
                                        <p:tgtEl>
                                          <p:spTgt spid="8">
                                            <p:txEl>
                                              <p:pRg st="4" end="4"/>
                                            </p:txEl>
                                          </p:spTgt>
                                        </p:tgtEl>
                                      </p:cBhvr>
                                    </p:animEffect>
                                    <p:anim calcmode="lin" valueType="num">
                                      <p:cBhvr>
                                        <p:cTn id="3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8">
                                            <p:txEl>
                                              <p:pRg st="5" end="5"/>
                                            </p:txEl>
                                          </p:spTgt>
                                        </p:tgtEl>
                                        <p:attrNameLst>
                                          <p:attrName>style.visibility</p:attrName>
                                        </p:attrNameLst>
                                      </p:cBhvr>
                                      <p:to>
                                        <p:strVal val="visible"/>
                                      </p:to>
                                    </p:set>
                                    <p:animEffect transition="in" filter="fade">
                                      <p:cBhvr>
                                        <p:cTn id="38" dur="1000"/>
                                        <p:tgtEl>
                                          <p:spTgt spid="8">
                                            <p:txEl>
                                              <p:pRg st="5" end="5"/>
                                            </p:txEl>
                                          </p:spTgt>
                                        </p:tgtEl>
                                      </p:cBhvr>
                                    </p:animEffect>
                                    <p:anim calcmode="lin" valueType="num">
                                      <p:cBhvr>
                                        <p:cTn id="3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42" presetClass="entr" presetSubtype="0" fill="hold" nodeType="afterEffect">
                                  <p:stCondLst>
                                    <p:cond delay="0"/>
                                  </p:stCondLst>
                                  <p:childTnLst>
                                    <p:set>
                                      <p:cBhvr>
                                        <p:cTn id="43" dur="1" fill="hold">
                                          <p:stCondLst>
                                            <p:cond delay="0"/>
                                          </p:stCondLst>
                                        </p:cTn>
                                        <p:tgtEl>
                                          <p:spTgt spid="8">
                                            <p:txEl>
                                              <p:pRg st="6" end="6"/>
                                            </p:txEl>
                                          </p:spTgt>
                                        </p:tgtEl>
                                        <p:attrNameLst>
                                          <p:attrName>style.visibility</p:attrName>
                                        </p:attrNameLst>
                                      </p:cBhvr>
                                      <p:to>
                                        <p:strVal val="visible"/>
                                      </p:to>
                                    </p:set>
                                    <p:animEffect transition="in" filter="fade">
                                      <p:cBhvr>
                                        <p:cTn id="44" dur="1000"/>
                                        <p:tgtEl>
                                          <p:spTgt spid="8">
                                            <p:txEl>
                                              <p:pRg st="6" end="6"/>
                                            </p:txEl>
                                          </p:spTgt>
                                        </p:tgtEl>
                                      </p:cBhvr>
                                    </p:animEffect>
                                    <p:anim calcmode="lin" valueType="num">
                                      <p:cBhvr>
                                        <p:cTn id="45"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EA67D-7BE1-4904-946F-979150E3AD07}"/>
              </a:ext>
            </a:extLst>
          </p:cNvPr>
          <p:cNvSpPr>
            <a:spLocks noGrp="1"/>
          </p:cNvSpPr>
          <p:nvPr>
            <p:ph type="body" sz="quarter" idx="10"/>
          </p:nvPr>
        </p:nvSpPr>
        <p:spPr/>
        <p:txBody>
          <a:bodyPr/>
          <a:lstStyle/>
          <a:p>
            <a:r>
              <a:rPr lang="en-US" altLang="zh-CN" dirty="0"/>
              <a:t>【</a:t>
            </a:r>
            <a:r>
              <a:rPr lang="zh-CN" altLang="en-US" dirty="0"/>
              <a:t>例</a:t>
            </a:r>
            <a:r>
              <a:rPr lang="en-US" altLang="zh-CN" dirty="0"/>
              <a:t>10】 </a:t>
            </a:r>
            <a:r>
              <a:rPr lang="zh-CN" altLang="en-US" dirty="0"/>
              <a:t>婚姻状况计算模型（</a:t>
            </a:r>
            <a:r>
              <a:rPr lang="en-US" altLang="zh-CN" dirty="0"/>
              <a:t>Python</a:t>
            </a:r>
            <a:r>
              <a:rPr lang="zh-CN" altLang="en-US" dirty="0"/>
              <a:t>）</a:t>
            </a:r>
          </a:p>
        </p:txBody>
      </p:sp>
      <p:sp>
        <p:nvSpPr>
          <p:cNvPr id="8" name="内容占位符 7">
            <a:extLst>
              <a:ext uri="{FF2B5EF4-FFF2-40B4-BE49-F238E27FC236}">
                <a16:creationId xmlns:a16="http://schemas.microsoft.com/office/drawing/2014/main" id="{DCA377AD-7D71-4803-BA54-50AE11C8F2BB}"/>
              </a:ext>
            </a:extLst>
          </p:cNvPr>
          <p:cNvSpPr>
            <a:spLocks noGrp="1"/>
          </p:cNvSpPr>
          <p:nvPr>
            <p:ph sz="quarter" idx="11"/>
          </p:nvPr>
        </p:nvSpPr>
        <p:spPr>
          <a:xfrm>
            <a:off x="0" y="1397097"/>
            <a:ext cx="9144000" cy="1333534"/>
          </a:xfrm>
        </p:spPr>
        <p:txBody>
          <a:bodyPr/>
          <a:lstStyle/>
          <a:p>
            <a:pPr>
              <a:lnSpc>
                <a:spcPct val="150000"/>
              </a:lnSpc>
            </a:pPr>
            <a:r>
              <a:rPr lang="zh-CN" altLang="en-US" dirty="0"/>
              <a:t>       按照以上的分析，我们将使用</a:t>
            </a:r>
            <a:r>
              <a:rPr lang="en-US" altLang="zh-CN" dirty="0"/>
              <a:t>Python</a:t>
            </a:r>
            <a:r>
              <a:rPr lang="zh-CN" altLang="en-US" dirty="0"/>
              <a:t>代码实现后续的计算，求解</a:t>
            </a:r>
            <a:r>
              <a:rPr lang="en-US" altLang="zh-CN" dirty="0"/>
              <a:t>10</a:t>
            </a:r>
            <a:r>
              <a:rPr lang="zh-CN" altLang="en-US" dirty="0"/>
              <a:t>年后的已婚女性和单身女性的数量。</a:t>
            </a:r>
            <a:endParaRPr lang="zh-CN" altLang="en-US" sz="2000" dirty="0">
              <a:solidFill>
                <a:srgbClr val="FF0000"/>
              </a:solidFill>
            </a:endParaRPr>
          </a:p>
        </p:txBody>
      </p:sp>
      <p:sp>
        <p:nvSpPr>
          <p:cNvPr id="3" name="标题 2">
            <a:extLst>
              <a:ext uri="{FF2B5EF4-FFF2-40B4-BE49-F238E27FC236}">
                <a16:creationId xmlns:a16="http://schemas.microsoft.com/office/drawing/2014/main" id="{1A42335C-DA23-4A9E-AD1F-E437D9D2C934}"/>
              </a:ext>
            </a:extLst>
          </p:cNvPr>
          <p:cNvSpPr>
            <a:spLocks noGrp="1"/>
          </p:cNvSpPr>
          <p:nvPr>
            <p:ph type="title"/>
          </p:nvPr>
        </p:nvSpPr>
        <p:spPr/>
        <p:txBody>
          <a:bodyPr/>
          <a:lstStyle/>
          <a:p>
            <a:r>
              <a:rPr lang="zh-CN" altLang="en-US" dirty="0"/>
              <a:t>矩阵的应用案例</a:t>
            </a:r>
          </a:p>
        </p:txBody>
      </p:sp>
      <p:pic>
        <p:nvPicPr>
          <p:cNvPr id="2" name="图片 1">
            <a:extLst>
              <a:ext uri="{FF2B5EF4-FFF2-40B4-BE49-F238E27FC236}">
                <a16:creationId xmlns:a16="http://schemas.microsoft.com/office/drawing/2014/main" id="{0293C36C-CCD2-4E2F-A52F-423B60C15F26}"/>
              </a:ext>
            </a:extLst>
          </p:cNvPr>
          <p:cNvPicPr>
            <a:picLocks noChangeAspect="1"/>
          </p:cNvPicPr>
          <p:nvPr/>
        </p:nvPicPr>
        <p:blipFill>
          <a:blip r:embed="rId2"/>
          <a:stretch>
            <a:fillRect/>
          </a:stretch>
        </p:blipFill>
        <p:spPr>
          <a:xfrm>
            <a:off x="623916" y="2586135"/>
            <a:ext cx="7896168" cy="4051527"/>
          </a:xfrm>
          <a:prstGeom prst="rect">
            <a:avLst/>
          </a:prstGeom>
        </p:spPr>
      </p:pic>
    </p:spTree>
    <p:extLst>
      <p:ext uri="{BB962C8B-B14F-4D97-AF65-F5344CB8AC3E}">
        <p14:creationId xmlns:p14="http://schemas.microsoft.com/office/powerpoint/2010/main" val="338232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156C9AF-E319-43B3-A80A-FF6263E1B671}"/>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560923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11B7F-F8BC-47D6-ABE8-951C43BB4CE6}"/>
              </a:ext>
            </a:extLst>
          </p:cNvPr>
          <p:cNvSpPr>
            <a:spLocks noGrp="1"/>
          </p:cNvSpPr>
          <p:nvPr>
            <p:ph type="body" sz="quarter" idx="10"/>
          </p:nvPr>
        </p:nvSpPr>
        <p:spPr/>
        <p:txBody>
          <a:bodyPr/>
          <a:lstStyle/>
          <a:p>
            <a:r>
              <a:rPr lang="zh-CN" altLang="en-US" dirty="0"/>
              <a:t>矩阵的定义</a:t>
            </a:r>
          </a:p>
        </p:txBody>
      </p:sp>
      <p:sp>
        <p:nvSpPr>
          <p:cNvPr id="4" name="内容占位符 3">
            <a:extLst>
              <a:ext uri="{FF2B5EF4-FFF2-40B4-BE49-F238E27FC236}">
                <a16:creationId xmlns:a16="http://schemas.microsoft.com/office/drawing/2014/main" id="{CB0B3645-6502-4185-BCD4-458D9013AA9C}"/>
              </a:ext>
            </a:extLst>
          </p:cNvPr>
          <p:cNvSpPr>
            <a:spLocks noGrp="1"/>
          </p:cNvSpPr>
          <p:nvPr>
            <p:ph sz="quarter" idx="11"/>
          </p:nvPr>
        </p:nvSpPr>
        <p:spPr>
          <a:xfrm>
            <a:off x="0" y="1397097"/>
            <a:ext cx="9144000" cy="1893815"/>
          </a:xfrm>
        </p:spPr>
        <p:txBody>
          <a:bodyPr/>
          <a:lstStyle/>
          <a:p>
            <a:pPr>
              <a:lnSpc>
                <a:spcPct val="150000"/>
              </a:lnSpc>
            </a:pPr>
            <a:r>
              <a:rPr lang="zh-CN" altLang="en-US" dirty="0"/>
              <a:t>       在</a:t>
            </a:r>
            <a:r>
              <a:rPr lang="en-US" altLang="zh-CN" dirty="0"/>
              <a:t>python</a:t>
            </a:r>
            <a:r>
              <a:rPr lang="zh-CN" altLang="en-US" dirty="0"/>
              <a:t>中，一般使用</a:t>
            </a:r>
            <a:r>
              <a:rPr lang="en-US" altLang="zh-CN" dirty="0" err="1">
                <a:solidFill>
                  <a:srgbClr val="FF0000"/>
                </a:solidFill>
              </a:rPr>
              <a:t>numpy</a:t>
            </a:r>
            <a:r>
              <a:rPr lang="zh-CN" altLang="en-US" dirty="0">
                <a:solidFill>
                  <a:srgbClr val="FF0000"/>
                </a:solidFill>
              </a:rPr>
              <a:t>数组</a:t>
            </a:r>
            <a:r>
              <a:rPr lang="zh-CN" altLang="en-US" dirty="0"/>
              <a:t>来表示矩阵，实际上对于包括向量、矩阵及张量在内，都习惯使用</a:t>
            </a:r>
            <a:r>
              <a:rPr lang="en-US" altLang="zh-CN" dirty="0" err="1"/>
              <a:t>numpy</a:t>
            </a:r>
            <a:r>
              <a:rPr lang="zh-CN" altLang="en-US" dirty="0"/>
              <a:t>数组来表示，我们可以使用</a:t>
            </a:r>
            <a:r>
              <a:rPr lang="en-US" altLang="zh-CN" dirty="0" err="1">
                <a:solidFill>
                  <a:schemeClr val="accent6">
                    <a:lumMod val="75000"/>
                  </a:schemeClr>
                </a:solidFill>
              </a:rPr>
              <a:t>numpy.array</a:t>
            </a:r>
            <a:r>
              <a:rPr lang="en-US" altLang="zh-CN" dirty="0">
                <a:solidFill>
                  <a:schemeClr val="accent6">
                    <a:lumMod val="75000"/>
                  </a:schemeClr>
                </a:solidFill>
              </a:rPr>
              <a:t>()</a:t>
            </a:r>
            <a:r>
              <a:rPr lang="zh-CN" altLang="en-US" dirty="0"/>
              <a:t>来实现对数组的定义。</a:t>
            </a:r>
            <a:endParaRPr lang="zh-CN" altLang="en-US" dirty="0">
              <a:latin typeface="math"/>
            </a:endParaRPr>
          </a:p>
        </p:txBody>
      </p:sp>
      <p:sp>
        <p:nvSpPr>
          <p:cNvPr id="2" name="标题 1">
            <a:extLst>
              <a:ext uri="{FF2B5EF4-FFF2-40B4-BE49-F238E27FC236}">
                <a16:creationId xmlns:a16="http://schemas.microsoft.com/office/drawing/2014/main" id="{52DDD905-1B35-48D7-8D2F-F5C2E972CAA1}"/>
              </a:ext>
            </a:extLst>
          </p:cNvPr>
          <p:cNvSpPr>
            <a:spLocks noGrp="1"/>
          </p:cNvSpPr>
          <p:nvPr>
            <p:ph type="title"/>
          </p:nvPr>
        </p:nvSpPr>
        <p:spPr/>
        <p:txBody>
          <a:bodyPr/>
          <a:lstStyle/>
          <a:p>
            <a:r>
              <a:rPr lang="en-US" altLang="zh-CN" dirty="0"/>
              <a:t>1. </a:t>
            </a:r>
            <a:r>
              <a:rPr lang="zh-CN" altLang="en-US" dirty="0"/>
              <a:t>矩阵的定义和基本描述</a:t>
            </a:r>
          </a:p>
        </p:txBody>
      </p:sp>
      <p:pic>
        <p:nvPicPr>
          <p:cNvPr id="6" name="图片 5">
            <a:extLst>
              <a:ext uri="{FF2B5EF4-FFF2-40B4-BE49-F238E27FC236}">
                <a16:creationId xmlns:a16="http://schemas.microsoft.com/office/drawing/2014/main" id="{0E0B4714-E11D-4E84-BC4F-C3A8026972CA}"/>
              </a:ext>
            </a:extLst>
          </p:cNvPr>
          <p:cNvPicPr>
            <a:picLocks noChangeAspect="1"/>
          </p:cNvPicPr>
          <p:nvPr/>
        </p:nvPicPr>
        <p:blipFill>
          <a:blip r:embed="rId2"/>
          <a:stretch>
            <a:fillRect/>
          </a:stretch>
        </p:blipFill>
        <p:spPr>
          <a:xfrm>
            <a:off x="381000" y="3595733"/>
            <a:ext cx="5323809" cy="2533333"/>
          </a:xfrm>
          <a:prstGeom prst="rect">
            <a:avLst/>
          </a:prstGeom>
        </p:spPr>
      </p:pic>
      <p:pic>
        <p:nvPicPr>
          <p:cNvPr id="7" name="图片 6">
            <a:extLst>
              <a:ext uri="{FF2B5EF4-FFF2-40B4-BE49-F238E27FC236}">
                <a16:creationId xmlns:a16="http://schemas.microsoft.com/office/drawing/2014/main" id="{8A7B2486-BC25-4BFC-92AA-EA3E1CF7073A}"/>
              </a:ext>
            </a:extLst>
          </p:cNvPr>
          <p:cNvPicPr>
            <a:picLocks noChangeAspect="1"/>
          </p:cNvPicPr>
          <p:nvPr/>
        </p:nvPicPr>
        <p:blipFill>
          <a:blip r:embed="rId3"/>
          <a:stretch>
            <a:fillRect/>
          </a:stretch>
        </p:blipFill>
        <p:spPr>
          <a:xfrm>
            <a:off x="6019800" y="4124444"/>
            <a:ext cx="2533333" cy="1800000"/>
          </a:xfrm>
          <a:prstGeom prst="rect">
            <a:avLst/>
          </a:prstGeom>
        </p:spPr>
      </p:pic>
    </p:spTree>
    <p:extLst>
      <p:ext uri="{BB962C8B-B14F-4D97-AF65-F5344CB8AC3E}">
        <p14:creationId xmlns:p14="http://schemas.microsoft.com/office/powerpoint/2010/main" val="181787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11B7F-F8BC-47D6-ABE8-951C43BB4CE6}"/>
              </a:ext>
            </a:extLst>
          </p:cNvPr>
          <p:cNvSpPr>
            <a:spLocks noGrp="1"/>
          </p:cNvSpPr>
          <p:nvPr>
            <p:ph type="body" sz="quarter" idx="10"/>
          </p:nvPr>
        </p:nvSpPr>
        <p:spPr/>
        <p:txBody>
          <a:bodyPr/>
          <a:lstStyle/>
          <a:p>
            <a:r>
              <a:rPr lang="zh-CN" altLang="en-US" dirty="0"/>
              <a:t>同形矩阵及矩阵相等</a:t>
            </a:r>
          </a:p>
        </p:txBody>
      </p:sp>
      <p:sp>
        <p:nvSpPr>
          <p:cNvPr id="4" name="内容占位符 3">
            <a:extLst>
              <a:ext uri="{FF2B5EF4-FFF2-40B4-BE49-F238E27FC236}">
                <a16:creationId xmlns:a16="http://schemas.microsoft.com/office/drawing/2014/main" id="{CB0B3645-6502-4185-BCD4-458D9013AA9C}"/>
              </a:ext>
            </a:extLst>
          </p:cNvPr>
          <p:cNvSpPr>
            <a:spLocks noGrp="1"/>
          </p:cNvSpPr>
          <p:nvPr>
            <p:ph sz="quarter" idx="11"/>
          </p:nvPr>
        </p:nvSpPr>
        <p:spPr>
          <a:xfrm>
            <a:off x="0" y="1397097"/>
            <a:ext cx="9144000" cy="3001106"/>
          </a:xfrm>
        </p:spPr>
        <p:txBody>
          <a:bodyPr/>
          <a:lstStyle/>
          <a:p>
            <a:pPr>
              <a:lnSpc>
                <a:spcPct val="150000"/>
              </a:lnSpc>
            </a:pPr>
            <a:r>
              <a:rPr lang="zh-CN" altLang="en-US" dirty="0"/>
              <a:t>      如果两个对角矩阵的</a:t>
            </a:r>
            <a:r>
              <a:rPr lang="zh-CN" altLang="en-US" dirty="0">
                <a:solidFill>
                  <a:srgbClr val="0000FF"/>
                </a:solidFill>
              </a:rPr>
              <a:t>行数相等</a:t>
            </a:r>
            <a:r>
              <a:rPr lang="zh-CN" altLang="en-US" dirty="0"/>
              <a:t>、</a:t>
            </a:r>
            <a:r>
              <a:rPr lang="zh-CN" altLang="en-US" dirty="0">
                <a:solidFill>
                  <a:srgbClr val="0000FF"/>
                </a:solidFill>
              </a:rPr>
              <a:t>列数也相等</a:t>
            </a:r>
            <a:r>
              <a:rPr lang="zh-CN" altLang="en-US" dirty="0"/>
              <a:t>，则称它们为</a:t>
            </a:r>
            <a:r>
              <a:rPr lang="zh-CN" altLang="en-US" b="1" dirty="0"/>
              <a:t>同型矩阵</a:t>
            </a:r>
            <a:r>
              <a:rPr lang="zh-CN" altLang="en-US" dirty="0"/>
              <a:t>。若矩阵 </a:t>
            </a:r>
            <a:r>
              <a:rPr lang="zh-CN" altLang="en-US" b="1" dirty="0"/>
              <a:t>𝐴</a:t>
            </a:r>
            <a:r>
              <a:rPr lang="en-US" altLang="zh-CN" dirty="0"/>
              <a:t>=</a:t>
            </a:r>
            <a:r>
              <a:rPr lang="zh-CN" altLang="en-US" dirty="0"/>
              <a:t>𝑎</a:t>
            </a:r>
            <a:r>
              <a:rPr lang="zh-CN" altLang="en-US" baseline="-25000" dirty="0"/>
              <a:t>𝑖𝑗</a:t>
            </a:r>
            <a:r>
              <a:rPr lang="zh-CN" altLang="en-US" dirty="0"/>
              <a:t> 与矩阵 </a:t>
            </a:r>
            <a:r>
              <a:rPr lang="zh-CN" altLang="en-US" b="1" dirty="0"/>
              <a:t>𝐵</a:t>
            </a:r>
            <a:r>
              <a:rPr lang="en-US" altLang="zh-CN" dirty="0"/>
              <a:t>=</a:t>
            </a:r>
            <a:r>
              <a:rPr lang="zh-CN" altLang="en-US" dirty="0"/>
              <a:t>𝑏</a:t>
            </a:r>
            <a:r>
              <a:rPr lang="zh-CN" altLang="en-US" baseline="-25000" dirty="0"/>
              <a:t>𝑖𝑗</a:t>
            </a:r>
            <a:r>
              <a:rPr lang="zh-CN" altLang="en-US" dirty="0"/>
              <a:t> 是同型矩阵，并且所有所有对应位置的元素均相等，即：</a:t>
            </a:r>
          </a:p>
          <a:p>
            <a:pPr algn="ctr">
              <a:lnSpc>
                <a:spcPct val="150000"/>
              </a:lnSpc>
            </a:pPr>
            <a:r>
              <a:rPr lang="zh-CN" altLang="en-US" dirty="0"/>
              <a:t>𝑎</a:t>
            </a:r>
            <a:r>
              <a:rPr lang="zh-CN" altLang="en-US" baseline="-25000" dirty="0"/>
              <a:t>𝑖𝑗 </a:t>
            </a:r>
            <a:r>
              <a:rPr lang="en-US" altLang="zh-CN" dirty="0"/>
              <a:t>= </a:t>
            </a:r>
            <a:r>
              <a:rPr lang="zh-CN" altLang="en-US" dirty="0"/>
              <a:t>𝑏</a:t>
            </a:r>
            <a:r>
              <a:rPr lang="zh-CN" altLang="en-US" baseline="-25000" dirty="0"/>
              <a:t>𝑖𝑗</a:t>
            </a:r>
            <a:r>
              <a:rPr lang="en-US" altLang="zh-CN" dirty="0"/>
              <a:t>(</a:t>
            </a:r>
            <a:r>
              <a:rPr lang="zh-CN" altLang="en-US" dirty="0"/>
              <a:t>𝑖</a:t>
            </a:r>
            <a:r>
              <a:rPr lang="en-US" altLang="zh-CN" dirty="0"/>
              <a:t>=1,2,..,</a:t>
            </a:r>
            <a:r>
              <a:rPr lang="zh-CN" altLang="en-US" dirty="0"/>
              <a:t>𝑚</a:t>
            </a:r>
            <a:r>
              <a:rPr lang="en-US" altLang="zh-CN" dirty="0"/>
              <a:t>;</a:t>
            </a:r>
            <a:r>
              <a:rPr lang="zh-CN" altLang="en-US" dirty="0"/>
              <a:t>𝑗</a:t>
            </a:r>
            <a:r>
              <a:rPr lang="en-US" altLang="zh-CN" dirty="0"/>
              <a:t>=1,2,...,</a:t>
            </a:r>
            <a:r>
              <a:rPr lang="zh-CN" altLang="en-US" dirty="0"/>
              <a:t>𝑛</a:t>
            </a:r>
            <a:r>
              <a:rPr lang="en-US" altLang="zh-CN" dirty="0"/>
              <a:t>) </a:t>
            </a:r>
            <a:r>
              <a:rPr lang="zh-CN" altLang="en-US" dirty="0"/>
              <a:t>，</a:t>
            </a:r>
          </a:p>
          <a:p>
            <a:pPr>
              <a:lnSpc>
                <a:spcPct val="150000"/>
              </a:lnSpc>
            </a:pPr>
            <a:r>
              <a:rPr lang="zh-CN" altLang="en-US" dirty="0"/>
              <a:t>       那么就称矩阵</a:t>
            </a:r>
            <a:r>
              <a:rPr lang="en-US" altLang="zh-CN" b="1" i="1" dirty="0"/>
              <a:t>A</a:t>
            </a:r>
            <a:r>
              <a:rPr lang="zh-CN" altLang="en-US" dirty="0"/>
              <a:t>与矩阵</a:t>
            </a:r>
            <a:r>
              <a:rPr lang="en-US" altLang="zh-CN" b="1" i="1" dirty="0"/>
              <a:t>B </a:t>
            </a:r>
            <a:r>
              <a:rPr lang="zh-CN" altLang="en-US" dirty="0">
                <a:solidFill>
                  <a:srgbClr val="FF0000"/>
                </a:solidFill>
              </a:rPr>
              <a:t>相等</a:t>
            </a:r>
            <a:r>
              <a:rPr lang="zh-CN" altLang="en-US" dirty="0"/>
              <a:t>，记作：</a:t>
            </a:r>
            <a:r>
              <a:rPr lang="zh-CN" altLang="en-US" b="1" dirty="0"/>
              <a:t>𝐴</a:t>
            </a:r>
            <a:r>
              <a:rPr lang="en-US" altLang="zh-CN" b="1" dirty="0"/>
              <a:t>=</a:t>
            </a:r>
            <a:r>
              <a:rPr lang="zh-CN" altLang="en-US" b="1" dirty="0"/>
              <a:t>𝐵</a:t>
            </a:r>
            <a:r>
              <a:rPr lang="zh-CN" altLang="en-US" dirty="0"/>
              <a:t>。</a:t>
            </a:r>
            <a:endParaRPr lang="zh-CN" altLang="en-US" dirty="0">
              <a:latin typeface="math"/>
            </a:endParaRPr>
          </a:p>
        </p:txBody>
      </p:sp>
      <p:sp>
        <p:nvSpPr>
          <p:cNvPr id="2" name="标题 1">
            <a:extLst>
              <a:ext uri="{FF2B5EF4-FFF2-40B4-BE49-F238E27FC236}">
                <a16:creationId xmlns:a16="http://schemas.microsoft.com/office/drawing/2014/main" id="{52DDD905-1B35-48D7-8D2F-F5C2E972CAA1}"/>
              </a:ext>
            </a:extLst>
          </p:cNvPr>
          <p:cNvSpPr>
            <a:spLocks noGrp="1"/>
          </p:cNvSpPr>
          <p:nvPr>
            <p:ph type="title"/>
          </p:nvPr>
        </p:nvSpPr>
        <p:spPr/>
        <p:txBody>
          <a:bodyPr/>
          <a:lstStyle/>
          <a:p>
            <a:r>
              <a:rPr lang="en-US" altLang="zh-CN" dirty="0"/>
              <a:t>1. </a:t>
            </a:r>
            <a:r>
              <a:rPr lang="zh-CN" altLang="en-US" dirty="0"/>
              <a:t>矩阵的定义和基本描述</a:t>
            </a:r>
          </a:p>
        </p:txBody>
      </p:sp>
      <p:pic>
        <p:nvPicPr>
          <p:cNvPr id="10" name="图片 9">
            <a:extLst>
              <a:ext uri="{FF2B5EF4-FFF2-40B4-BE49-F238E27FC236}">
                <a16:creationId xmlns:a16="http://schemas.microsoft.com/office/drawing/2014/main" id="{5324716E-A853-4030-AD06-4982D27262D8}"/>
              </a:ext>
            </a:extLst>
          </p:cNvPr>
          <p:cNvPicPr>
            <a:picLocks noChangeAspect="1"/>
          </p:cNvPicPr>
          <p:nvPr/>
        </p:nvPicPr>
        <p:blipFill>
          <a:blip r:embed="rId2"/>
          <a:stretch>
            <a:fillRect/>
          </a:stretch>
        </p:blipFill>
        <p:spPr>
          <a:xfrm>
            <a:off x="16727" y="4398203"/>
            <a:ext cx="9144000" cy="2094863"/>
          </a:xfrm>
          <a:prstGeom prst="rect">
            <a:avLst/>
          </a:prstGeom>
        </p:spPr>
      </p:pic>
    </p:spTree>
    <p:extLst>
      <p:ext uri="{BB962C8B-B14F-4D97-AF65-F5344CB8AC3E}">
        <p14:creationId xmlns:p14="http://schemas.microsoft.com/office/powerpoint/2010/main" val="115828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a:xfrm>
            <a:off x="0" y="2937379"/>
            <a:ext cx="9144000" cy="553998"/>
          </a:xfrm>
        </p:spPr>
        <p:txBody>
          <a:bodyPr/>
          <a:lstStyle/>
          <a:p>
            <a:r>
              <a:rPr lang="zh-CN" altLang="en-US" dirty="0"/>
              <a:t>特殊形态的矩阵</a:t>
            </a:r>
          </a:p>
        </p:txBody>
      </p:sp>
    </p:spTree>
    <p:extLst>
      <p:ext uri="{BB962C8B-B14F-4D97-AF65-F5344CB8AC3E}">
        <p14:creationId xmlns:p14="http://schemas.microsoft.com/office/powerpoint/2010/main" val="2926172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2E6EE6C-E083-4023-93A4-060E38BEC9D6}"/>
              </a:ext>
            </a:extLst>
          </p:cNvPr>
          <p:cNvSpPr>
            <a:spLocks noGrp="1"/>
          </p:cNvSpPr>
          <p:nvPr>
            <p:ph type="body" sz="quarter" idx="10"/>
          </p:nvPr>
        </p:nvSpPr>
        <p:spPr/>
        <p:txBody>
          <a:bodyPr/>
          <a:lstStyle/>
          <a:p>
            <a:r>
              <a:rPr lang="zh-CN" altLang="en-US" dirty="0"/>
              <a:t> 方阵</a:t>
            </a:r>
          </a:p>
        </p:txBody>
      </p:sp>
      <p:sp>
        <p:nvSpPr>
          <p:cNvPr id="3" name="内容占位符 2">
            <a:extLst>
              <a:ext uri="{FF2B5EF4-FFF2-40B4-BE49-F238E27FC236}">
                <a16:creationId xmlns:a16="http://schemas.microsoft.com/office/drawing/2014/main" id="{DF718150-04DC-4248-B2BA-73DBAE7DDB33}"/>
              </a:ext>
            </a:extLst>
          </p:cNvPr>
          <p:cNvSpPr>
            <a:spLocks noGrp="1"/>
          </p:cNvSpPr>
          <p:nvPr>
            <p:ph sz="quarter" idx="11"/>
          </p:nvPr>
        </p:nvSpPr>
        <p:spPr>
          <a:xfrm>
            <a:off x="0" y="1397097"/>
            <a:ext cx="9144000" cy="1332893"/>
          </a:xfrm>
        </p:spPr>
        <p:txBody>
          <a:bodyPr/>
          <a:lstStyle/>
          <a:p>
            <a:pPr>
              <a:lnSpc>
                <a:spcPct val="150000"/>
              </a:lnSpc>
            </a:pPr>
            <a:r>
              <a:rPr lang="zh-CN" altLang="en-US" dirty="0"/>
              <a:t>      行数和列数相等的矩阵称为</a:t>
            </a:r>
            <a:r>
              <a:rPr lang="zh-CN" altLang="en-US" b="1" dirty="0"/>
              <a:t>方阵</a:t>
            </a:r>
            <a:r>
              <a:rPr lang="zh-CN" altLang="en-US" dirty="0"/>
              <a:t>，其行数或列数称为它的</a:t>
            </a:r>
            <a:r>
              <a:rPr lang="zh-CN" altLang="en-US" b="1" dirty="0"/>
              <a:t>阶数</a:t>
            </a:r>
            <a:r>
              <a:rPr lang="zh-CN" altLang="en-US" dirty="0"/>
              <a:t>。例如，一个 </a:t>
            </a:r>
            <a:r>
              <a:rPr lang="en-US" altLang="zh-CN" dirty="0"/>
              <a:t>n </a:t>
            </a:r>
            <a:r>
              <a:rPr lang="zh-CN" altLang="en-US" dirty="0"/>
              <a:t>阶矩阵可记为 𝐴</a:t>
            </a:r>
            <a:r>
              <a:rPr lang="zh-CN" altLang="en-US" baseline="-25000" dirty="0"/>
              <a:t>𝑛</a:t>
            </a:r>
            <a:r>
              <a:rPr lang="zh-CN" altLang="en-US" dirty="0"/>
              <a:t>。</a:t>
            </a:r>
          </a:p>
        </p:txBody>
      </p:sp>
      <p:sp>
        <p:nvSpPr>
          <p:cNvPr id="4" name="标题 3">
            <a:extLst>
              <a:ext uri="{FF2B5EF4-FFF2-40B4-BE49-F238E27FC236}">
                <a16:creationId xmlns:a16="http://schemas.microsoft.com/office/drawing/2014/main" id="{A3D0EEDB-4C9E-45CB-9AA6-B9EEA9ABAAB7}"/>
              </a:ext>
            </a:extLst>
          </p:cNvPr>
          <p:cNvSpPr>
            <a:spLocks noGrp="1"/>
          </p:cNvSpPr>
          <p:nvPr>
            <p:ph type="title"/>
          </p:nvPr>
        </p:nvSpPr>
        <p:spPr>
          <a:xfrm>
            <a:off x="0" y="215673"/>
            <a:ext cx="9144000" cy="492443"/>
          </a:xfrm>
        </p:spPr>
        <p:txBody>
          <a:bodyPr/>
          <a:lstStyle/>
          <a:p>
            <a:r>
              <a:rPr lang="en-US" altLang="zh-CN" dirty="0"/>
              <a:t>2. </a:t>
            </a:r>
            <a:r>
              <a:rPr lang="zh-CN" altLang="en-US" dirty="0"/>
              <a:t>特殊形态的矩阵</a:t>
            </a:r>
          </a:p>
        </p:txBody>
      </p:sp>
      <p:pic>
        <p:nvPicPr>
          <p:cNvPr id="6" name="图片 5">
            <a:extLst>
              <a:ext uri="{FF2B5EF4-FFF2-40B4-BE49-F238E27FC236}">
                <a16:creationId xmlns:a16="http://schemas.microsoft.com/office/drawing/2014/main" id="{EC50DC6E-384A-4716-9D40-E755C9D9C3CE}"/>
              </a:ext>
            </a:extLst>
          </p:cNvPr>
          <p:cNvPicPr>
            <a:picLocks noChangeAspect="1"/>
          </p:cNvPicPr>
          <p:nvPr/>
        </p:nvPicPr>
        <p:blipFill>
          <a:blip r:embed="rId2"/>
          <a:stretch>
            <a:fillRect/>
          </a:stretch>
        </p:blipFill>
        <p:spPr>
          <a:xfrm>
            <a:off x="0" y="2700253"/>
            <a:ext cx="9144000" cy="1961460"/>
          </a:xfrm>
          <a:prstGeom prst="rect">
            <a:avLst/>
          </a:prstGeom>
        </p:spPr>
      </p:pic>
      <p:pic>
        <p:nvPicPr>
          <p:cNvPr id="7" name="图片 6">
            <a:extLst>
              <a:ext uri="{FF2B5EF4-FFF2-40B4-BE49-F238E27FC236}">
                <a16:creationId xmlns:a16="http://schemas.microsoft.com/office/drawing/2014/main" id="{1E721210-F851-4D4D-BE0B-E957894A6FB2}"/>
              </a:ext>
            </a:extLst>
          </p:cNvPr>
          <p:cNvPicPr>
            <a:picLocks noChangeAspect="1"/>
          </p:cNvPicPr>
          <p:nvPr/>
        </p:nvPicPr>
        <p:blipFill rotWithShape="1">
          <a:blip r:embed="rId3"/>
          <a:srcRect b="2119"/>
          <a:stretch/>
        </p:blipFill>
        <p:spPr>
          <a:xfrm>
            <a:off x="1804639" y="4769096"/>
            <a:ext cx="1838780" cy="1479304"/>
          </a:xfrm>
          <a:prstGeom prst="rect">
            <a:avLst/>
          </a:prstGeom>
        </p:spPr>
      </p:pic>
      <p:pic>
        <p:nvPicPr>
          <p:cNvPr id="8" name="图片 7">
            <a:extLst>
              <a:ext uri="{FF2B5EF4-FFF2-40B4-BE49-F238E27FC236}">
                <a16:creationId xmlns:a16="http://schemas.microsoft.com/office/drawing/2014/main" id="{363C2399-E187-4EDA-941E-1DAC71419D98}"/>
              </a:ext>
            </a:extLst>
          </p:cNvPr>
          <p:cNvPicPr>
            <a:picLocks noChangeAspect="1"/>
          </p:cNvPicPr>
          <p:nvPr/>
        </p:nvPicPr>
        <p:blipFill rotWithShape="1">
          <a:blip r:embed="rId4"/>
          <a:srcRect t="1" b="2109"/>
          <a:stretch/>
        </p:blipFill>
        <p:spPr>
          <a:xfrm>
            <a:off x="5257800" y="4770805"/>
            <a:ext cx="2057400" cy="1782395"/>
          </a:xfrm>
          <a:prstGeom prst="rect">
            <a:avLst/>
          </a:prstGeom>
        </p:spPr>
      </p:pic>
      <p:pic>
        <p:nvPicPr>
          <p:cNvPr id="9" name="图片 8">
            <a:extLst>
              <a:ext uri="{FF2B5EF4-FFF2-40B4-BE49-F238E27FC236}">
                <a16:creationId xmlns:a16="http://schemas.microsoft.com/office/drawing/2014/main" id="{A62E516F-94D4-4A4A-9231-F26095E510C9}"/>
              </a:ext>
            </a:extLst>
          </p:cNvPr>
          <p:cNvPicPr>
            <a:picLocks noChangeAspect="1"/>
          </p:cNvPicPr>
          <p:nvPr/>
        </p:nvPicPr>
        <p:blipFill rotWithShape="1">
          <a:blip r:embed="rId5"/>
          <a:srcRect t="12208" b="-1"/>
          <a:stretch/>
        </p:blipFill>
        <p:spPr>
          <a:xfrm>
            <a:off x="76200" y="6324600"/>
            <a:ext cx="5076190" cy="317727"/>
          </a:xfrm>
          <a:prstGeom prst="rect">
            <a:avLst/>
          </a:prstGeom>
        </p:spPr>
      </p:pic>
    </p:spTree>
    <p:extLst>
      <p:ext uri="{BB962C8B-B14F-4D97-AF65-F5344CB8AC3E}">
        <p14:creationId xmlns:p14="http://schemas.microsoft.com/office/powerpoint/2010/main" val="254988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自定义 1">
      <a:majorFont>
        <a:latin typeface="Arial Black"/>
        <a:ea typeface="微软雅黑"/>
        <a:cs typeface=""/>
      </a:majorFont>
      <a:minorFont>
        <a:latin typeface="math"/>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4686</TotalTime>
  <Words>4098</Words>
  <Application>Microsoft Office PowerPoint</Application>
  <PresentationFormat>全屏显示(4:3)</PresentationFormat>
  <Paragraphs>275</Paragraphs>
  <Slides>59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59</vt:i4>
      </vt:variant>
    </vt:vector>
  </HeadingPairs>
  <TitlesOfParts>
    <vt:vector size="69" baseType="lpstr">
      <vt:lpstr>-apple-system</vt:lpstr>
      <vt:lpstr>math</vt:lpstr>
      <vt:lpstr>等线</vt:lpstr>
      <vt:lpstr>微软雅黑</vt:lpstr>
      <vt:lpstr>Arial</vt:lpstr>
      <vt:lpstr>Calibri</vt:lpstr>
      <vt:lpstr>Cambria Math</vt:lpstr>
      <vt:lpstr>Times New Roman</vt:lpstr>
      <vt:lpstr>Wingdings</vt:lpstr>
      <vt:lpstr>Office Theme</vt:lpstr>
      <vt:lpstr>第1章 坐标与变换</vt:lpstr>
      <vt:lpstr>PowerPoint 演示文稿</vt:lpstr>
      <vt:lpstr>PowerPoint 演示文稿</vt:lpstr>
      <vt:lpstr>矩阵</vt:lpstr>
      <vt:lpstr>1. 矩阵的定义和基本描述</vt:lpstr>
      <vt:lpstr>1. 矩阵的定义和基本描述</vt:lpstr>
      <vt:lpstr>1. 矩阵的定义和基本描述</vt:lpstr>
      <vt:lpstr>PowerPoint 演示文稿</vt:lpstr>
      <vt:lpstr>2. 特殊形态的矩阵</vt:lpstr>
      <vt:lpstr>2. 特殊形态的矩阵</vt:lpstr>
      <vt:lpstr>2. 特殊形态的矩阵</vt:lpstr>
      <vt:lpstr>2. 特殊形态的矩阵</vt:lpstr>
      <vt:lpstr>2. 特殊形态的矩阵</vt:lpstr>
      <vt:lpstr>2. 特殊形态的矩阵</vt:lpstr>
      <vt:lpstr>2. 特殊形态的矩阵</vt:lpstr>
      <vt:lpstr>PowerPoint 演示文稿</vt:lpstr>
      <vt:lpstr>基于矩阵的向量</vt:lpstr>
      <vt:lpstr>PowerPoint 演示文稿</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矩阵的四则运算</vt:lpstr>
      <vt:lpstr>PowerPoint 演示文稿</vt:lpstr>
      <vt:lpstr>矩阵的转置</vt:lpstr>
      <vt:lpstr>矩阵的转置</vt:lpstr>
      <vt:lpstr>矩阵的转置</vt:lpstr>
      <vt:lpstr>PowerPoint 演示文稿</vt:lpstr>
      <vt:lpstr>矩阵与向量的乘法的新视角</vt:lpstr>
      <vt:lpstr>矩阵与向量的乘法的新视角</vt:lpstr>
      <vt:lpstr>矩阵与向量的乘法的新视角</vt:lpstr>
      <vt:lpstr>PowerPoint 演示文稿</vt:lpstr>
      <vt:lpstr>矩阵的应用案例</vt:lpstr>
      <vt:lpstr>矩阵的应用案例</vt:lpstr>
      <vt:lpstr>矩阵的应用案例</vt:lpstr>
      <vt:lpstr>矩阵的应用案例</vt:lpstr>
      <vt:lpstr>矩阵的应用案例</vt:lpstr>
      <vt:lpstr>矩阵的应用案例</vt:lpstr>
      <vt:lpstr>矩阵的应用案例</vt:lpstr>
      <vt:lpstr>矩阵的应用案例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chenying0907</dc:creator>
  <cp:lastModifiedBy>新宇</cp:lastModifiedBy>
  <cp:revision>1034</cp:revision>
  <dcterms:created xsi:type="dcterms:W3CDTF">2019-02-13T06:30:20Z</dcterms:created>
  <dcterms:modified xsi:type="dcterms:W3CDTF">2020-03-20T16:11:02Z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2018-12-23T00:00:00Z</vt:filetime>
  </property>
  <property fmtid="{D5CDD505-2E9C-101B-9397-08002B2CF9AE}" pid="3" name="Creator">
    <vt:lpwstr>Microsoft® PowerPoint® 2016</vt:lpwstr>
  </property>
  <property fmtid="{D5CDD505-2E9C-101B-9397-08002B2CF9AE}" pid="4" name="LastSaved">
    <vt:filetime>2019-02-13T00:00:00Z</vt:filetime>
  </property>
</Properties>
</file>