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01" r:id="rId2"/>
    <p:sldId id="371" r:id="rId3"/>
    <p:sldId id="372" r:id="rId4"/>
    <p:sldId id="373" r:id="rId5"/>
    <p:sldId id="374" r:id="rId6"/>
    <p:sldId id="377" r:id="rId7"/>
    <p:sldId id="340" r:id="rId8"/>
    <p:sldId id="378" r:id="rId9"/>
    <p:sldId id="379" r:id="rId10"/>
    <p:sldId id="315" r:id="rId11"/>
    <p:sldId id="380" r:id="rId12"/>
    <p:sldId id="381" r:id="rId13"/>
    <p:sldId id="344" r:id="rId14"/>
    <p:sldId id="376" r:id="rId15"/>
    <p:sldId id="314" r:id="rId16"/>
    <p:sldId id="345" r:id="rId17"/>
    <p:sldId id="351" r:id="rId18"/>
    <p:sldId id="346" r:id="rId19"/>
    <p:sldId id="352" r:id="rId20"/>
    <p:sldId id="347" r:id="rId21"/>
    <p:sldId id="355" r:id="rId22"/>
    <p:sldId id="353" r:id="rId23"/>
    <p:sldId id="354" r:id="rId24"/>
    <p:sldId id="356" r:id="rId25"/>
    <p:sldId id="357" r:id="rId26"/>
    <p:sldId id="358" r:id="rId27"/>
    <p:sldId id="359" r:id="rId28"/>
    <p:sldId id="360" r:id="rId29"/>
    <p:sldId id="362" r:id="rId30"/>
    <p:sldId id="361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42" r:id="rId40"/>
  </p:sldIdLst>
  <p:sldSz cx="9144000" cy="6858000" type="screen4x3"/>
  <p:notesSz cx="9144000" cy="51435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40" autoAdjust="0"/>
    <p:restoredTop sz="97311" autoAdjust="0"/>
  </p:normalViewPr>
  <p:slideViewPr>
    <p:cSldViewPr>
      <p:cViewPr varScale="1">
        <p:scale>
          <a:sx n="159" d="100"/>
          <a:sy n="159" d="100"/>
        </p:scale>
        <p:origin x="1668" y="78"/>
      </p:cViewPr>
      <p:guideLst>
        <p:guide orient="horz" pos="384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928052" y="403860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-1" y="4536206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3698" y="6318490"/>
            <a:ext cx="1183005" cy="3641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19846" y="6318490"/>
            <a:ext cx="1394656" cy="364168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79" y="5461000"/>
            <a:ext cx="1001220" cy="107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5546427"/>
            <a:ext cx="9144000" cy="1079500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5" y="4648200"/>
            <a:ext cx="531876" cy="1016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827579" y="3048000"/>
            <a:ext cx="1402097" cy="14478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724400" cy="1319144"/>
          </a:xfrm>
        </p:spPr>
        <p:txBody>
          <a:bodyPr/>
          <a:lstStyle>
            <a:lvl1pPr marL="342891" indent="-342891" algn="l">
              <a:lnSpc>
                <a:spcPct val="150000"/>
              </a:lnSpc>
              <a:spcAft>
                <a:spcPts val="80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学习目标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7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1577340" y="1219200"/>
            <a:ext cx="5989320" cy="3976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 lIns="252000" rIns="252000" anchor="ctr"/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8" y="2710011"/>
            <a:ext cx="578739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784" algn="l"/>
                <a:tab pos="3282869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8" y="4038601"/>
            <a:ext cx="4397503" cy="967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616376"/>
            <a:ext cx="9144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6" y="2182029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9144000" cy="192000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6691499"/>
            <a:ext cx="4595648" cy="166501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67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67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9" y="6693978"/>
            <a:ext cx="4548353" cy="164212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67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67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67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3" r:id="rId5"/>
    <p:sldLayoutId id="2147483672" r:id="rId6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03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基底与坐标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F30B52-06D7-4831-8AD2-CCC2CD32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坐标与变换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计算机领域的线性代数有什么不同？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工科与数学系线性代数的差别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CB8EC55-3DB1-4AEC-8071-A859D75A6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20086"/>
              </p:ext>
            </p:extLst>
          </p:nvPr>
        </p:nvGraphicFramePr>
        <p:xfrm>
          <a:off x="304800" y="1282752"/>
          <a:ext cx="8335960" cy="4711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379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数学系的侧重点</a:t>
                      </a:r>
                      <a:endParaRPr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工科需要的侧重点</a:t>
                      </a:r>
                      <a:endParaRPr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221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小矩阵（五阶以下）</a:t>
                      </a: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大矩阵（多至几十、几百阶）</a:t>
                      </a:r>
                      <a:endParaRPr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848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只讲主要用于小矩阵的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经典理论</a:t>
                      </a:r>
                      <a:endParaRPr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扬弃对大矩阵无用的理论</a:t>
                      </a:r>
                      <a:endParaRPr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986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062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手工推演，不用新手段</a:t>
                      </a: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依靠计算机和软件包</a:t>
                      </a:r>
                      <a:endParaRPr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117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以符号推理为主</a:t>
                      </a:r>
                    </a:p>
                  </a:txBody>
                  <a:tcPr marL="0" marR="0" marT="149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要求数字结果并有实际意义</a:t>
                      </a:r>
                    </a:p>
                  </a:txBody>
                  <a:tcPr marL="0" marR="0" marT="149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379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强调</a:t>
                      </a:r>
                      <a:r>
                        <a:rPr sz="2400" spc="-1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/>
                        </a:rPr>
                        <a:t>N</a:t>
                      </a: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维空间和抽象思维</a:t>
                      </a:r>
                      <a:endParaRPr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强调</a:t>
                      </a:r>
                      <a:r>
                        <a:rPr sz="2400" spc="-1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/>
                        </a:rPr>
                        <a:t>3</a:t>
                      </a: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维空间和形象概念</a:t>
                      </a:r>
                    </a:p>
                  </a:txBody>
                  <a:tcPr marL="0" marR="0" marT="149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221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只有少量的小应用题</a:t>
                      </a:r>
                      <a:endParaRPr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有大量的从简到繁的应用实例</a:t>
                      </a: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65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2C591-F457-4B05-B97B-55AFCAE5BA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855606"/>
            <a:ext cx="9144000" cy="4103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针对上述问题，美国的</a:t>
            </a:r>
            <a:r>
              <a:rPr lang="en-US" altLang="zh-CN" dirty="0"/>
              <a:t>LACSG(</a:t>
            </a:r>
            <a:r>
              <a:rPr lang="zh-CN" altLang="en-US" dirty="0"/>
              <a:t>线性代数大纲研究组</a:t>
            </a:r>
            <a:r>
              <a:rPr lang="en-US" altLang="zh-CN" dirty="0"/>
              <a:t>)</a:t>
            </a:r>
            <a:r>
              <a:rPr lang="zh-CN" altLang="en-US" dirty="0"/>
              <a:t>从</a:t>
            </a:r>
            <a:r>
              <a:rPr lang="en-US" altLang="zh-CN" dirty="0"/>
              <a:t>1990</a:t>
            </a:r>
            <a:r>
              <a:rPr lang="zh-CN" altLang="en-US" dirty="0"/>
              <a:t>年提出了线性代数改革的五条建议：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线性代数课程要面向应用，满足非数学专业的需要；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它应该是面向矩阵的；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它应该是根据学生的水平和需要来组织的；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它应该利用新的计算技术；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抽象内容应另设后续课程来讲。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D199401-992F-4A41-BDA5-2A6FC1C5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工科与数学系线性代数的差别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7F86CB-BA3E-4DE8-9719-098FBD65C32A}"/>
              </a:ext>
            </a:extLst>
          </p:cNvPr>
          <p:cNvSpPr txBox="1"/>
          <p:nvPr/>
        </p:nvSpPr>
        <p:spPr>
          <a:xfrm>
            <a:off x="0" y="4740268"/>
            <a:ext cx="9144000" cy="203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更进一步</a:t>
            </a:r>
            <a:endParaRPr lang="en-US" altLang="zh-CN" sz="36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针对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AI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和大数据流行的今天，我们提出了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面向</a:t>
            </a:r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</a:rPr>
              <a:t>AI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的基于</a:t>
            </a:r>
            <a:r>
              <a:rPr lang="en-US" altLang="zh-CN" sz="3200" b="1" dirty="0">
                <a:solidFill>
                  <a:srgbClr val="0000FF"/>
                </a:solidFill>
                <a:latin typeface="+mj-ea"/>
                <a:ea typeface="+mj-ea"/>
              </a:rPr>
              <a:t>Python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的线性代数。</a:t>
            </a:r>
          </a:p>
        </p:txBody>
      </p:sp>
    </p:spTree>
    <p:extLst>
      <p:ext uri="{BB962C8B-B14F-4D97-AF65-F5344CB8AC3E}">
        <p14:creationId xmlns:p14="http://schemas.microsoft.com/office/powerpoint/2010/main" val="340958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      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</a:t>
            </a:r>
            <a:r>
              <a:rPr lang="en-US" altLang="zh-CN" dirty="0"/>
              <a:t>AI</a:t>
            </a:r>
            <a:r>
              <a:rPr lang="zh-CN" altLang="en-US" dirty="0"/>
              <a:t>的基于</a:t>
            </a:r>
            <a:r>
              <a:rPr lang="en-US" altLang="zh-CN" dirty="0"/>
              <a:t>Python</a:t>
            </a:r>
            <a:r>
              <a:rPr lang="zh-CN" altLang="en-US" dirty="0"/>
              <a:t>的线性代数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BEC2D2-60D3-4101-9933-86978418E991}"/>
              </a:ext>
            </a:extLst>
          </p:cNvPr>
          <p:cNvSpPr/>
          <p:nvPr/>
        </p:nvSpPr>
        <p:spPr>
          <a:xfrm>
            <a:off x="1600200" y="2131014"/>
            <a:ext cx="14478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计算机领域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3A9391-CE15-45DE-A642-91BBDA558B04}"/>
              </a:ext>
            </a:extLst>
          </p:cNvPr>
          <p:cNvSpPr/>
          <p:nvPr/>
        </p:nvSpPr>
        <p:spPr>
          <a:xfrm>
            <a:off x="3810000" y="2114398"/>
            <a:ext cx="1727203" cy="5444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离散数据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8313DF0-A6DD-4885-8F72-174C648C48F1}"/>
              </a:ext>
            </a:extLst>
          </p:cNvPr>
          <p:cNvSpPr/>
          <p:nvPr/>
        </p:nvSpPr>
        <p:spPr>
          <a:xfrm>
            <a:off x="1600200" y="3554696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线性代数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3E3E52A-E4E0-4D73-A427-AE03D806FE98}"/>
              </a:ext>
            </a:extLst>
          </p:cNvPr>
          <p:cNvSpPr/>
          <p:nvPr/>
        </p:nvSpPr>
        <p:spPr>
          <a:xfrm>
            <a:off x="3810000" y="3543619"/>
            <a:ext cx="1727203" cy="5444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连续数据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F167CE-EA1C-4450-BB37-8D02B30BC951}"/>
              </a:ext>
            </a:extLst>
          </p:cNvPr>
          <p:cNvSpPr/>
          <p:nvPr/>
        </p:nvSpPr>
        <p:spPr>
          <a:xfrm>
            <a:off x="6172200" y="2114397"/>
            <a:ext cx="1244600" cy="2032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+mj-ea"/>
                <a:ea typeface="+mj-ea"/>
              </a:rPr>
              <a:t>计算机科学家大多很少接触线性代数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C7DC2D-5F6B-4418-BF18-0C5306F4ED46}"/>
              </a:ext>
            </a:extLst>
          </p:cNvPr>
          <p:cNvSpPr/>
          <p:nvPr/>
        </p:nvSpPr>
        <p:spPr>
          <a:xfrm>
            <a:off x="7086600" y="5087853"/>
            <a:ext cx="609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endParaRPr lang="zh-CN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E17D2E-259B-4A9B-81B3-FFAA282E795E}"/>
              </a:ext>
            </a:extLst>
          </p:cNvPr>
          <p:cNvSpPr/>
          <p:nvPr/>
        </p:nvSpPr>
        <p:spPr>
          <a:xfrm>
            <a:off x="5118100" y="5087853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机器学习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713889-D467-4A48-9EF9-0F23E06A9D0E}"/>
              </a:ext>
            </a:extLst>
          </p:cNvPr>
          <p:cNvSpPr txBox="1"/>
          <p:nvPr/>
        </p:nvSpPr>
        <p:spPr>
          <a:xfrm>
            <a:off x="2768600" y="4993289"/>
            <a:ext cx="1676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函数逼近、最优化求解等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5CB9AE-83C8-4AF2-9508-F287A202F9E8}"/>
              </a:ext>
            </a:extLst>
          </p:cNvPr>
          <p:cNvSpPr/>
          <p:nvPr/>
        </p:nvSpPr>
        <p:spPr>
          <a:xfrm>
            <a:off x="1104900" y="5031531"/>
            <a:ext cx="990600" cy="5698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连续函数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DB64631-6C06-4C0A-BB40-7DA971A8440C}"/>
              </a:ext>
            </a:extLst>
          </p:cNvPr>
          <p:cNvSpPr/>
          <p:nvPr/>
        </p:nvSpPr>
        <p:spPr>
          <a:xfrm rot="17229972">
            <a:off x="1616403" y="4515313"/>
            <a:ext cx="667407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5E9D633-BDBD-480A-B8AA-07CDBE5606E8}"/>
              </a:ext>
            </a:extLst>
          </p:cNvPr>
          <p:cNvSpPr/>
          <p:nvPr/>
        </p:nvSpPr>
        <p:spPr>
          <a:xfrm>
            <a:off x="3302000" y="2298447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2310B01-C6FC-4418-B88E-5EB6504CCCF9}"/>
              </a:ext>
            </a:extLst>
          </p:cNvPr>
          <p:cNvSpPr/>
          <p:nvPr/>
        </p:nvSpPr>
        <p:spPr>
          <a:xfrm>
            <a:off x="3302000" y="3726163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6E2DFF-2DB1-49FB-9772-FBCF1869E5F6}"/>
              </a:ext>
            </a:extLst>
          </p:cNvPr>
          <p:cNvSpPr/>
          <p:nvPr/>
        </p:nvSpPr>
        <p:spPr>
          <a:xfrm>
            <a:off x="5681107" y="2819902"/>
            <a:ext cx="22860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DA0B324-CF56-4289-B2A1-D8B5A0E78B66}"/>
              </a:ext>
            </a:extLst>
          </p:cNvPr>
          <p:cNvSpPr/>
          <p:nvPr/>
        </p:nvSpPr>
        <p:spPr>
          <a:xfrm rot="10800000">
            <a:off x="6657975" y="5201195"/>
            <a:ext cx="184151" cy="23051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94862FD-76F2-4ADE-A039-DB99F72B02FF}"/>
              </a:ext>
            </a:extLst>
          </p:cNvPr>
          <p:cNvSpPr/>
          <p:nvPr/>
        </p:nvSpPr>
        <p:spPr>
          <a:xfrm rot="10800000">
            <a:off x="4689475" y="5201195"/>
            <a:ext cx="184151" cy="23051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AB4715-BBB5-49BB-AE0A-8004B2B984C9}"/>
              </a:ext>
            </a:extLst>
          </p:cNvPr>
          <p:cNvSpPr/>
          <p:nvPr/>
        </p:nvSpPr>
        <p:spPr>
          <a:xfrm rot="10800000">
            <a:off x="2339975" y="5201195"/>
            <a:ext cx="184151" cy="23051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4F4787-D7C4-4A20-86D3-EE2BDEB38013}"/>
              </a:ext>
            </a:extLst>
          </p:cNvPr>
          <p:cNvSpPr/>
          <p:nvPr/>
        </p:nvSpPr>
        <p:spPr>
          <a:xfrm>
            <a:off x="1334513" y="3348834"/>
            <a:ext cx="1905000" cy="94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5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标量、向量、矩阵、张量</a:t>
            </a:r>
          </a:p>
        </p:txBody>
      </p:sp>
    </p:spTree>
    <p:extLst>
      <p:ext uri="{BB962C8B-B14F-4D97-AF65-F5344CB8AC3E}">
        <p14:creationId xmlns:p14="http://schemas.microsoft.com/office/powerpoint/2010/main" val="323525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标量 </a:t>
            </a:r>
            <a:r>
              <a:rPr lang="en-US" altLang="zh-CN" dirty="0"/>
              <a:t>(scalar)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3">
                <a:extLst>
                  <a:ext uri="{FF2B5EF4-FFF2-40B4-BE49-F238E27FC236}">
                    <a16:creationId xmlns:a16="http://schemas.microsoft.com/office/drawing/2014/main" id="{52B77C59-82FC-463B-841E-D274D282F8D9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600200"/>
                <a:ext cx="9144000" cy="4092687"/>
              </a:xfrm>
            </p:spPr>
            <p:txBody>
              <a:bodyPr/>
              <a:lstStyle/>
              <a:p>
                <a:pPr marL="457189" indent="-457189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+mj-ea"/>
                    <a:ea typeface="+mj-ea"/>
                  </a:rPr>
                  <a:t>也称为“无向量”；</a:t>
                </a:r>
                <a:endParaRPr lang="en-US" altLang="zh-CN" sz="2800" dirty="0">
                  <a:latin typeface="+mj-ea"/>
                  <a:ea typeface="+mj-ea"/>
                </a:endParaRPr>
              </a:p>
              <a:p>
                <a:pPr marL="457189" indent="-457189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+mj-ea"/>
                    <a:ea typeface="+mj-ea"/>
                  </a:rPr>
                  <a:t>只有数值大小，没有方向；</a:t>
                </a:r>
                <a:endParaRPr lang="en-US" altLang="zh-CN" sz="2800" dirty="0">
                  <a:latin typeface="+mj-ea"/>
                  <a:ea typeface="+mj-ea"/>
                </a:endParaRPr>
              </a:p>
              <a:p>
                <a:pPr marL="457189" indent="-457189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+mj-ea"/>
                    <a:ea typeface="+mj-ea"/>
                  </a:rPr>
                  <a:t>使用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+mj-ea"/>
                    <a:ea typeface="+mj-ea"/>
                  </a:rPr>
                  <a:t>斜体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+mj-ea"/>
                    <a:ea typeface="+mj-ea"/>
                  </a:rPr>
                  <a:t>小写</a:t>
                </a:r>
                <a:r>
                  <a:rPr lang="zh-CN" altLang="en-US" sz="2800" dirty="0">
                    <a:solidFill>
                      <a:srgbClr val="00B050"/>
                    </a:solidFill>
                    <a:latin typeface="+mj-ea"/>
                    <a:ea typeface="+mj-ea"/>
                  </a:rPr>
                  <a:t>英文字母</a:t>
                </a:r>
                <a:r>
                  <a:rPr lang="zh-CN" altLang="en-US" sz="2800" dirty="0">
                    <a:latin typeface="+mj-ea"/>
                    <a:ea typeface="+mj-ea"/>
                  </a:rPr>
                  <a:t>表示，例如：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+mj-ea"/>
                    <a:ea typeface="+mj-ea"/>
                  </a:rPr>
                  <a:t>m, n, i</a:t>
                </a:r>
              </a:p>
              <a:p>
                <a:pPr marL="457189" indent="-457189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+mj-ea"/>
                    <a:ea typeface="+mj-ea"/>
                  </a:rPr>
                  <a:t>标量的数据类型很重要，例如：</a:t>
                </a:r>
                <a:endParaRPr lang="en-US" altLang="zh-CN" sz="2800" dirty="0">
                  <a:latin typeface="+mj-ea"/>
                  <a:ea typeface="+mj-ea"/>
                </a:endParaRPr>
              </a:p>
              <a:p>
                <a:pPr marL="914377" lvl="1" indent="-457189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latin typeface="+mj-ea"/>
                    <a:ea typeface="+mj-ea"/>
                  </a:rPr>
                  <a:t>定义</a:t>
                </a:r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实数</a:t>
                </a:r>
                <a:r>
                  <a:rPr lang="zh-CN" altLang="en-US" sz="2800" dirty="0">
                    <a:latin typeface="+mj-ea"/>
                    <a:ea typeface="+mj-ea"/>
                  </a:rPr>
                  <a:t>标量时，“</a:t>
                </a:r>
                <a:r>
                  <a:rPr lang="zh-CN" altLang="zh-CN" sz="2800" dirty="0"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ℝ</m:t>
                    </m:r>
                  </m:oMath>
                </a14:m>
                <a:r>
                  <a:rPr lang="zh-CN" altLang="zh-CN" sz="2800" dirty="0">
                    <a:latin typeface="+mj-ea"/>
                    <a:ea typeface="+mj-ea"/>
                  </a:rPr>
                  <a:t>表示一条线的斜率</a:t>
                </a:r>
                <a:r>
                  <a:rPr lang="zh-CN" altLang="en-US" sz="2800" dirty="0">
                    <a:latin typeface="+mj-ea"/>
                    <a:ea typeface="+mj-ea"/>
                  </a:rPr>
                  <a:t>”</a:t>
                </a:r>
                <a:endParaRPr lang="en-US" altLang="zh-CN" sz="2800" dirty="0">
                  <a:latin typeface="+mj-ea"/>
                  <a:ea typeface="+mj-ea"/>
                </a:endParaRPr>
              </a:p>
              <a:p>
                <a:pPr marL="914377" lvl="1" indent="-457189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latin typeface="+mj-ea"/>
                    <a:ea typeface="+mj-ea"/>
                  </a:rPr>
                  <a:t>定义</a:t>
                </a:r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自然数</a:t>
                </a:r>
                <a:r>
                  <a:rPr lang="zh-CN" altLang="en-US" sz="2800" dirty="0">
                    <a:latin typeface="+mj-ea"/>
                    <a:ea typeface="+mj-ea"/>
                  </a:rPr>
                  <a:t>标量时，</a:t>
                </a:r>
                <a:r>
                  <a:rPr lang="zh-CN" altLang="zh-CN" sz="2800" dirty="0">
                    <a:latin typeface="+mj-ea"/>
                    <a:ea typeface="+mj-ea"/>
                  </a:rPr>
                  <a:t>“令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ℕ</m:t>
                    </m:r>
                  </m:oMath>
                </a14:m>
                <a:r>
                  <a:rPr lang="zh-CN" altLang="zh-CN" sz="2800" dirty="0">
                    <a:latin typeface="+mj-ea"/>
                    <a:ea typeface="+mj-ea"/>
                  </a:rPr>
                  <a:t>表示元素的数目”</a:t>
                </a:r>
                <a:endParaRPr lang="zh-CN" altLang="en-US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" name="内容占位符 3">
                <a:extLst>
                  <a:ext uri="{FF2B5EF4-FFF2-40B4-BE49-F238E27FC236}">
                    <a16:creationId xmlns:a16="http://schemas.microsoft.com/office/drawing/2014/main" id="{52B77C59-82FC-463B-841E-D274D282F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600200"/>
                <a:ext cx="9144000" cy="4092687"/>
              </a:xfrm>
              <a:blipFill>
                <a:blip r:embed="rId2"/>
                <a:stretch>
                  <a:fillRect l="-600" b="-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6281DA7E-9CE6-4D26-8FE5-5188F207B5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B03CFD8A-AAA0-4F7C-A03C-0BF98149F6A2}"/>
              </a:ext>
            </a:extLst>
          </p:cNvPr>
          <p:cNvSpPr txBox="1">
            <a:spLocks/>
          </p:cNvSpPr>
          <p:nvPr/>
        </p:nvSpPr>
        <p:spPr>
          <a:xfrm>
            <a:off x="0" y="1498601"/>
            <a:ext cx="9144000" cy="4814411"/>
          </a:xfrm>
          <a:prstGeom prst="rect">
            <a:avLst/>
          </a:prstGeom>
        </p:spPr>
        <p:txBody>
          <a:bodyPr wrap="square" lIns="192000" tIns="192000" rIns="192000" bIns="192000">
            <a:spAutoFit/>
          </a:bodyPr>
          <a:lstStyle>
            <a:lvl1pPr marL="0" algn="just">
              <a:lnSpc>
                <a:spcPct val="130000"/>
              </a:lnSpc>
              <a:defRPr sz="2000" b="0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342900">
              <a:defRPr>
                <a:latin typeface="+mn-lt"/>
                <a:ea typeface="+mn-ea"/>
                <a:cs typeface="+mn-cs"/>
              </a:defRPr>
            </a:lvl2pPr>
            <a:lvl3pPr marL="685800">
              <a:defRPr>
                <a:latin typeface="+mn-lt"/>
                <a:ea typeface="+mn-ea"/>
                <a:cs typeface="+mn-cs"/>
              </a:defRPr>
            </a:lvl3pPr>
            <a:lvl4pPr marL="1028700">
              <a:defRPr>
                <a:latin typeface="+mn-lt"/>
                <a:ea typeface="+mn-ea"/>
                <a:cs typeface="+mn-cs"/>
              </a:defRPr>
            </a:lvl4pPr>
            <a:lvl5pPr marL="1371600">
              <a:defRPr>
                <a:latin typeface="+mn-lt"/>
                <a:ea typeface="+mn-ea"/>
                <a:cs typeface="+mn-cs"/>
              </a:defRPr>
            </a:lvl5pPr>
            <a:lvl6pPr marL="1714500">
              <a:defRPr>
                <a:latin typeface="+mn-lt"/>
                <a:ea typeface="+mn-ea"/>
                <a:cs typeface="+mn-cs"/>
              </a:defRPr>
            </a:lvl6pPr>
            <a:lvl7pPr marL="2057400">
              <a:defRPr>
                <a:latin typeface="+mn-lt"/>
                <a:ea typeface="+mn-ea"/>
                <a:cs typeface="+mn-cs"/>
              </a:defRPr>
            </a:lvl7pPr>
            <a:lvl8pPr marL="2400300">
              <a:defRPr>
                <a:latin typeface="+mn-lt"/>
                <a:ea typeface="+mn-ea"/>
                <a:cs typeface="+mn-cs"/>
              </a:defRPr>
            </a:lvl8pPr>
            <a:lvl9pPr marL="2743200">
              <a:defRPr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Wingdings" panose="05000000000000000000" pitchFamily="2" charset="2"/>
              <a:buChar char="l"/>
            </a:pPr>
            <a:r>
              <a:rPr lang="zh-CN" altLang="en-US" sz="2800" kern="0" dirty="0"/>
              <a:t>也称为“</a:t>
            </a:r>
            <a:r>
              <a:rPr lang="zh-CN" altLang="en-US" sz="2800" kern="0" dirty="0">
                <a:solidFill>
                  <a:srgbClr val="0000FF"/>
                </a:solidFill>
              </a:rPr>
              <a:t>欧几里得向量、几何向量、矢量、一维数组</a:t>
            </a:r>
            <a:r>
              <a:rPr lang="zh-CN" altLang="en-US" sz="2800" kern="0" dirty="0"/>
              <a:t>”；</a:t>
            </a:r>
            <a:endParaRPr lang="en-US" altLang="zh-CN" sz="2800" kern="0" dirty="0"/>
          </a:p>
          <a:p>
            <a:pPr marL="457189" indent="-457189">
              <a:buFont typeface="Wingdings" panose="05000000000000000000" pitchFamily="2" charset="2"/>
              <a:buChar char="l"/>
            </a:pPr>
            <a:r>
              <a:rPr lang="zh-CN" altLang="en-US" sz="2800" kern="0" dirty="0"/>
              <a:t>既有</a:t>
            </a:r>
            <a:r>
              <a:rPr lang="zh-CN" altLang="en-US" sz="2800" kern="0" dirty="0">
                <a:solidFill>
                  <a:srgbClr val="0000FF"/>
                </a:solidFill>
              </a:rPr>
              <a:t>数值大小</a:t>
            </a:r>
            <a:r>
              <a:rPr lang="zh-CN" altLang="en-US" sz="2800" kern="0" dirty="0"/>
              <a:t>，又有</a:t>
            </a:r>
            <a:r>
              <a:rPr lang="zh-CN" altLang="en-US" sz="2800" kern="0" dirty="0">
                <a:solidFill>
                  <a:srgbClr val="0000FF"/>
                </a:solidFill>
              </a:rPr>
              <a:t>方向</a:t>
            </a:r>
            <a:r>
              <a:rPr lang="zh-CN" altLang="en-US" sz="2800" kern="0" dirty="0"/>
              <a:t>；箭头所指表示方向，长度表示大小</a:t>
            </a:r>
            <a:endParaRPr lang="en-US" altLang="zh-CN" sz="2800" kern="0" dirty="0"/>
          </a:p>
          <a:p>
            <a:pPr marL="457189" indent="-457189">
              <a:buFont typeface="Wingdings" panose="05000000000000000000" pitchFamily="2" charset="2"/>
              <a:buChar char="l"/>
            </a:pPr>
            <a:r>
              <a:rPr lang="zh-CN" altLang="en-US" sz="2800" kern="0" dirty="0"/>
              <a:t>使用</a:t>
            </a:r>
            <a:r>
              <a:rPr lang="zh-CN" altLang="zh-CN" sz="2800" kern="0" dirty="0">
                <a:solidFill>
                  <a:srgbClr val="FF0000"/>
                </a:solidFill>
              </a:rPr>
              <a:t>粗</a:t>
            </a:r>
            <a:r>
              <a:rPr lang="zh-CN" altLang="en-US" sz="2800" kern="0" dirty="0">
                <a:solidFill>
                  <a:srgbClr val="FF0000"/>
                </a:solidFill>
              </a:rPr>
              <a:t>斜体</a:t>
            </a:r>
            <a:r>
              <a:rPr lang="zh-CN" altLang="en-US" sz="2800" kern="0" dirty="0">
                <a:solidFill>
                  <a:srgbClr val="00B0F0"/>
                </a:solidFill>
              </a:rPr>
              <a:t>小写</a:t>
            </a:r>
            <a:r>
              <a:rPr lang="zh-CN" altLang="en-US" sz="2800" kern="0" dirty="0">
                <a:solidFill>
                  <a:srgbClr val="00B050"/>
                </a:solidFill>
              </a:rPr>
              <a:t>英文字母</a:t>
            </a:r>
            <a:r>
              <a:rPr lang="zh-CN" altLang="en-US" sz="2800" kern="0" dirty="0"/>
              <a:t>表示，例如：</a:t>
            </a:r>
            <a:r>
              <a:rPr lang="en-US" altLang="zh-CN" sz="2800" b="1" i="1" kern="0" dirty="0">
                <a:solidFill>
                  <a:srgbClr val="0000FF"/>
                </a:solidFill>
                <a:latin typeface="math"/>
              </a:rPr>
              <a:t>a, n, </a:t>
            </a:r>
            <a:r>
              <a:rPr lang="en-US" altLang="zh-CN" sz="2800" b="1" i="1" kern="0" dirty="0" err="1">
                <a:solidFill>
                  <a:srgbClr val="0000FF"/>
                </a:solidFill>
                <a:latin typeface="math"/>
              </a:rPr>
              <a:t>i</a:t>
            </a:r>
            <a:endParaRPr lang="en-US" altLang="zh-CN" sz="2800" b="1" i="1" kern="0" dirty="0">
              <a:solidFill>
                <a:srgbClr val="0000FF"/>
              </a:solidFill>
              <a:latin typeface="math"/>
            </a:endParaRPr>
          </a:p>
          <a:p>
            <a:pPr marL="457189" indent="-457189">
              <a:buFont typeface="Wingdings" panose="05000000000000000000" pitchFamily="2" charset="2"/>
              <a:buChar char="l"/>
            </a:pPr>
            <a:r>
              <a:rPr lang="zh-CN" altLang="en-US" sz="2800" kern="0" dirty="0"/>
              <a:t>使用</a:t>
            </a:r>
            <a:r>
              <a:rPr lang="zh-CN" altLang="en-US" sz="2800" kern="0" dirty="0">
                <a:solidFill>
                  <a:schemeClr val="accent2">
                    <a:lumMod val="75000"/>
                  </a:schemeClr>
                </a:solidFill>
              </a:rPr>
              <a:t>带下标</a:t>
            </a:r>
            <a:r>
              <a:rPr lang="zh-CN" altLang="en-US" sz="2800" kern="0" dirty="0"/>
              <a:t>的</a:t>
            </a:r>
            <a:r>
              <a:rPr lang="zh-CN" altLang="en-US" sz="2800" kern="0" dirty="0">
                <a:solidFill>
                  <a:srgbClr val="FF0000"/>
                </a:solidFill>
              </a:rPr>
              <a:t>斜体</a:t>
            </a:r>
            <a:r>
              <a:rPr lang="zh-CN" altLang="en-US" sz="2800" kern="0" dirty="0">
                <a:solidFill>
                  <a:srgbClr val="00B0F0"/>
                </a:solidFill>
              </a:rPr>
              <a:t>小写</a:t>
            </a:r>
            <a:r>
              <a:rPr lang="zh-CN" altLang="en-US" sz="2800" kern="0" dirty="0">
                <a:solidFill>
                  <a:srgbClr val="00B050"/>
                </a:solidFill>
              </a:rPr>
              <a:t>英文字母</a:t>
            </a:r>
            <a:r>
              <a:rPr lang="zh-CN" altLang="en-US" sz="2800" kern="0" dirty="0"/>
              <a:t>表示向量中的元素，</a:t>
            </a:r>
            <a:endParaRPr lang="en-US" altLang="zh-CN" sz="2800" kern="0" dirty="0"/>
          </a:p>
          <a:p>
            <a:r>
              <a:rPr lang="en-US" altLang="zh-CN" sz="2800" kern="0" dirty="0"/>
              <a:t>    </a:t>
            </a:r>
            <a:r>
              <a:rPr lang="zh-CN" altLang="en-US" sz="2800" kern="0" dirty="0"/>
              <a:t>如：</a:t>
            </a:r>
            <a:r>
              <a:rPr lang="en-US" altLang="zh-CN" sz="2800" kern="0" dirty="0"/>
              <a:t>a</a:t>
            </a:r>
            <a:r>
              <a:rPr lang="en-US" altLang="zh-CN" sz="2800" kern="0" baseline="-25000" dirty="0"/>
              <a:t>1</a:t>
            </a:r>
            <a:r>
              <a:rPr lang="en-US" altLang="zh-CN" sz="2800" kern="0" dirty="0"/>
              <a:t>, a</a:t>
            </a:r>
            <a:r>
              <a:rPr lang="en-US" altLang="zh-CN" sz="2800" kern="0" baseline="-25000" dirty="0"/>
              <a:t>i</a:t>
            </a:r>
          </a:p>
          <a:p>
            <a:pPr algn="ctr"/>
            <a:r>
              <a:rPr lang="zh-CN" altLang="en-US" sz="2800" kern="0" dirty="0"/>
              <a:t>重力、磁力、温度、粒子的速度</a:t>
            </a:r>
            <a:endParaRPr lang="en-US" altLang="zh-CN" sz="2800" kern="0" dirty="0"/>
          </a:p>
        </p:txBody>
      </p:sp>
    </p:spTree>
    <p:extLst>
      <p:ext uri="{BB962C8B-B14F-4D97-AF65-F5344CB8AC3E}">
        <p14:creationId xmlns:p14="http://schemas.microsoft.com/office/powerpoint/2010/main" val="2584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990600"/>
                <a:ext cx="9144000" cy="4618023"/>
              </a:xfrm>
            </p:spPr>
            <p:txBody>
              <a:bodyPr/>
              <a:lstStyle/>
              <a:p>
                <a:pPr marL="342891" indent="-342891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sz="2800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sz="28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sz="2800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sz="2800" b="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891" indent="-342891">
                  <a:lnSpc>
                    <a:spcPct val="15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的转置，表示</a:t>
                </a:r>
                <a:r>
                  <a:rPr lang="zh-CN" altLang="en-US" sz="2800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sz="2800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sz="2800" b="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990600"/>
                <a:ext cx="9144000" cy="4618023"/>
              </a:xfrm>
              <a:blipFill>
                <a:blip r:embed="rId2"/>
                <a:stretch>
                  <a:fillRect l="-600" b="-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FCD4FC5-9BE6-4178-9440-051371E799E8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-1260" y="838200"/>
                <a:ext cx="9145260" cy="4790827"/>
              </a:xfrm>
            </p:spPr>
            <p:txBody>
              <a:bodyPr/>
              <a:lstStyle/>
              <a:p>
                <a:pPr marL="342891" indent="-34289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/>
                  <a:t>按照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长方阵型排列</a:t>
                </a:r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复数</a:t>
                </a:r>
                <a:r>
                  <a:rPr lang="zh-CN" altLang="en-US" sz="2800" dirty="0"/>
                  <a:t>或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实数</a:t>
                </a:r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7030A0"/>
                    </a:solidFill>
                  </a:rPr>
                  <a:t>集合</a:t>
                </a:r>
                <a:r>
                  <a:rPr lang="en-US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通常是二维或三维）</a:t>
                </a:r>
                <a:endParaRPr lang="en-US" altLang="zh-CN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342891" indent="-34289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/>
                  <a:t>使用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粗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sz="2800" dirty="0">
                    <a:solidFill>
                      <a:srgbClr val="00B0F0"/>
                    </a:solidFill>
                  </a:rPr>
                  <a:t>大写</a:t>
                </a:r>
                <a:r>
                  <a:rPr lang="zh-CN" altLang="en-US" sz="280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sz="2800" dirty="0"/>
                  <a:t>表示，例如：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B, M</a:t>
                </a:r>
              </a:p>
              <a:p>
                <a:pPr marL="342891" indent="-34289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cs typeface="Times New Roman" panose="02020603050405020304" pitchFamily="18" charset="0"/>
                  </a:rPr>
                  <a:t>对于一个包含</a:t>
                </a:r>
                <a:r>
                  <a:rPr lang="en-US" altLang="zh-CN" sz="2800" i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m 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行</a:t>
                </a:r>
                <a:r>
                  <a:rPr lang="en-US" altLang="zh-CN" sz="2800" i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n 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列的实数矩阵，可以用符号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+mj-ea"/>
                  </a:rPr>
                  <a:t>表示，对于</a:t>
                </a:r>
                <a:r>
                  <a:rPr lang="en-US" altLang="zh-CN" sz="2800" i="1" dirty="0">
                    <a:latin typeface="+mj-ea"/>
                  </a:rPr>
                  <a:t>A</a:t>
                </a:r>
                <a:r>
                  <a:rPr lang="zh-CN" altLang="en-US" sz="2800" dirty="0">
                    <a:latin typeface="+mj-ea"/>
                  </a:rPr>
                  <a:t>中的每个元素，使用</a:t>
                </a:r>
                <a:r>
                  <a:rPr lang="zh-CN" alt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带下标</a:t>
                </a:r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sz="280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sz="2800" dirty="0"/>
                  <a:t>表示，例如：</a:t>
                </a:r>
                <a:r>
                  <a:rPr lang="zh-CN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+mj-ea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+mj-ea"/>
                  </a:rPr>
                  <a:t>），其中</a:t>
                </a:r>
                <a:r>
                  <a:rPr lang="en-US" altLang="zh-CN" sz="28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 </a:t>
                </a:r>
                <a:r>
                  <a:rPr lang="zh-CN" altLang="en-US" sz="2800" dirty="0">
                    <a:latin typeface="+mj-ea"/>
                  </a:rPr>
                  <a:t>分别表示矩阵</a:t>
                </a:r>
                <a:r>
                  <a:rPr lang="en-US" altLang="zh-CN" sz="2800" i="1" dirty="0">
                    <a:latin typeface="+mj-ea"/>
                  </a:rPr>
                  <a:t>A </a:t>
                </a:r>
                <a:r>
                  <a:rPr lang="zh-CN" altLang="en-US" sz="2800" dirty="0">
                    <a:latin typeface="+mj-ea"/>
                  </a:rPr>
                  <a:t>的第</a:t>
                </a:r>
                <a:r>
                  <a:rPr lang="en-US" altLang="zh-CN" sz="28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+mj-ea"/>
                  </a:rPr>
                  <a:t>行，第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zh-CN" altLang="en-US" sz="2800" dirty="0">
                    <a:latin typeface="+mj-ea"/>
                  </a:rPr>
                  <a:t>列。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FCD4FC5-9BE6-4178-9440-051371E79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-1260" y="838200"/>
                <a:ext cx="9145260" cy="4790827"/>
              </a:xfrm>
              <a:blipFill>
                <a:blip r:embed="rId2"/>
                <a:stretch>
                  <a:fillRect l="-600" r="-800" b="-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49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889001"/>
                <a:ext cx="9144000" cy="5503073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891" indent="-34289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667" b="0" kern="0" dirty="0"/>
                  <a:t>当需要明确表示矩阵中的元素时，可以用方括号表示：</a:t>
                </a:r>
                <a:endParaRPr lang="en-US" altLang="zh-CN" sz="2667" b="0" kern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67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667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6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667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67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891" indent="-342891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2667" b="0" kern="0" dirty="0"/>
                  <a:t>使用“</a:t>
                </a:r>
                <a:r>
                  <a:rPr lang="en-US" altLang="zh-CN" sz="2667" b="0" kern="0" dirty="0">
                    <a:solidFill>
                      <a:srgbClr val="0000FF"/>
                    </a:solidFill>
                  </a:rPr>
                  <a:t>:</a:t>
                </a:r>
                <a:r>
                  <a:rPr lang="zh-CN" altLang="en-US" sz="2667" b="0" kern="0" dirty="0"/>
                  <a:t>”表示一整行或一整列所有元素</a:t>
                </a:r>
                <a:endParaRPr lang="en-US" altLang="zh-CN" sz="2667" b="0" kern="0" dirty="0"/>
              </a:p>
              <a:p>
                <a:pPr lvl="1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667" b="0" kern="0" dirty="0"/>
                  <a:t>例如：</a:t>
                </a:r>
                <a:r>
                  <a:rPr lang="zh-CN" altLang="zh-CN" sz="2667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667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667" b="0" kern="0" dirty="0"/>
                  <a:t>表示矩阵</a:t>
                </a:r>
                <a:r>
                  <a:rPr lang="en-US" altLang="zh-CN" sz="2667" i="1" kern="0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sz="2667" i="1" kern="0" dirty="0"/>
                  <a:t> </a:t>
                </a:r>
                <a:r>
                  <a:rPr lang="zh-CN" altLang="en-US" sz="2667" b="0" kern="0" dirty="0"/>
                  <a:t>第 </a:t>
                </a:r>
                <a:r>
                  <a:rPr lang="en-US" altLang="zh-CN" sz="2667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667" b="0" i="1" kern="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667" b="0" kern="0" dirty="0"/>
                  <a:t>列所有元素</a:t>
                </a:r>
                <a:endParaRPr lang="en-US" altLang="zh-CN" sz="2667" b="0" kern="0" dirty="0"/>
              </a:p>
              <a:p>
                <a:pPr lvl="1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667" b="0" kern="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67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</m:oMath>
                </a14:m>
                <a:r>
                  <a:rPr lang="zh-CN" altLang="zh-CN" sz="2667" b="0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667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667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67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667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zh-CN" sz="2667" b="0" dirty="0"/>
                  <a:t>表示第</a:t>
                </a:r>
                <a:r>
                  <a:rPr lang="en-US" altLang="zh-CN" sz="2667" b="0" dirty="0"/>
                  <a:t> </a:t>
                </a:r>
                <a:r>
                  <a:rPr lang="en-US" altLang="zh-CN" sz="2667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667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667" b="0" dirty="0"/>
                  <a:t>行的所有元素</a:t>
                </a:r>
                <a:endParaRPr lang="en-US" altLang="zh-CN" sz="2667" b="0" kern="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89001"/>
                <a:ext cx="9144000" cy="5503073"/>
              </a:xfrm>
              <a:prstGeom prst="rect">
                <a:avLst/>
              </a:prstGeom>
              <a:blipFill>
                <a:blip r:embed="rId2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EA8765-5FF3-4D8E-AB96-A914DF8FD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5791200" cy="2816990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zh-CN" altLang="en-US" dirty="0">
                <a:solidFill>
                  <a:srgbClr val="FF0000"/>
                </a:solidFill>
              </a:rPr>
              <a:t>列</a:t>
            </a:r>
            <a:r>
              <a:rPr lang="zh-CN" altLang="en-US" dirty="0"/>
              <a:t>的角度审视矩阵和向量乘法</a:t>
            </a:r>
            <a:endParaRPr lang="en-US" altLang="zh-CN" dirty="0"/>
          </a:p>
          <a:p>
            <a:r>
              <a:rPr lang="zh-CN" altLang="en-US" dirty="0"/>
              <a:t>向量的基底变换</a:t>
            </a:r>
            <a:endParaRPr lang="en-US" altLang="zh-CN" dirty="0"/>
          </a:p>
          <a:p>
            <a:r>
              <a:rPr lang="zh-CN" altLang="en-US" dirty="0"/>
              <a:t>三阶方阵的基底</a:t>
            </a:r>
            <a:endParaRPr lang="en-US" altLang="zh-CN" dirty="0"/>
          </a:p>
          <a:p>
            <a:r>
              <a:rPr lang="en-US" altLang="zh-CN" b="0" i="1" dirty="0"/>
              <a:t>m </a:t>
            </a:r>
            <a:r>
              <a:rPr lang="en-US" altLang="zh-CN" dirty="0"/>
              <a:t>×</a:t>
            </a:r>
            <a:r>
              <a:rPr lang="en-US" altLang="zh-CN" b="0" i="1" dirty="0"/>
              <a:t>n </a:t>
            </a:r>
            <a:r>
              <a:rPr lang="zh-CN" altLang="en-US" dirty="0"/>
              <a:t>矩阵的基底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805348-B446-4A03-BFF6-277063B3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91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899A4-BEBB-4FF2-A032-E638404C36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定义与关键量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862796"/>
            <a:ext cx="12192000" cy="2461471"/>
          </a:xfrm>
        </p:spPr>
        <p:txBody>
          <a:bodyPr/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0" dirty="0"/>
              <a:t>定义：</a:t>
            </a:r>
            <a:r>
              <a:rPr lang="zh-CN" altLang="zh-CN" sz="2800" b="0" dirty="0"/>
              <a:t>一个定义在一些</a:t>
            </a:r>
            <a:r>
              <a:rPr lang="zh-CN" altLang="zh-CN" sz="2800" dirty="0"/>
              <a:t>向量空间</a:t>
            </a:r>
            <a:r>
              <a:rPr lang="zh-CN" altLang="en-US" sz="2800" b="0" dirty="0"/>
              <a:t>和一些</a:t>
            </a:r>
            <a:r>
              <a:rPr lang="zh-CN" altLang="en-US" sz="2800" dirty="0"/>
              <a:t>对偶空间</a:t>
            </a:r>
            <a:r>
              <a:rPr lang="zh-CN" altLang="zh-CN" sz="2800" b="0" dirty="0"/>
              <a:t>的</a:t>
            </a:r>
            <a:r>
              <a:rPr lang="zh-CN" altLang="zh-CN" sz="2800" b="0" dirty="0">
                <a:solidFill>
                  <a:srgbClr val="00B050"/>
                </a:solidFill>
              </a:rPr>
              <a:t>笛卡尔积</a:t>
            </a:r>
            <a:r>
              <a:rPr lang="zh-CN" altLang="zh-CN" sz="2800" b="0" dirty="0"/>
              <a:t>上的</a:t>
            </a:r>
            <a:r>
              <a:rPr lang="zh-CN" altLang="zh-CN" sz="2800" b="0" dirty="0">
                <a:solidFill>
                  <a:srgbClr val="0000FF"/>
                </a:solidFill>
              </a:rPr>
              <a:t>多重线性映射</a:t>
            </a:r>
            <a:r>
              <a:rPr lang="zh-CN" altLang="en-US" sz="2800" b="0" dirty="0">
                <a:solidFill>
                  <a:srgbClr val="0000FF"/>
                </a:solidFill>
              </a:rPr>
              <a:t>，</a:t>
            </a:r>
            <a:r>
              <a:rPr lang="zh-CN" altLang="zh-CN" sz="2800" b="0" dirty="0"/>
              <a:t>其坐标是</a:t>
            </a:r>
            <a:r>
              <a:rPr lang="en-US" altLang="zh-CN" sz="2800" b="0" i="1" dirty="0"/>
              <a:t>n </a:t>
            </a:r>
            <a:r>
              <a:rPr lang="zh-CN" altLang="zh-CN" sz="2800" b="0" dirty="0"/>
              <a:t>维空间内，有</a:t>
            </a:r>
            <a:r>
              <a:rPr lang="en-US" altLang="zh-CN" sz="2800" b="0" i="1" dirty="0"/>
              <a:t>n </a:t>
            </a:r>
            <a:r>
              <a:rPr lang="zh-CN" altLang="zh-CN" sz="2800" b="0" dirty="0"/>
              <a:t>个分量的一种量</a:t>
            </a:r>
            <a:r>
              <a:rPr lang="zh-CN" altLang="en-US" sz="2800" b="0" dirty="0"/>
              <a:t>。</a:t>
            </a:r>
            <a:endParaRPr lang="en-US" altLang="zh-CN" sz="2800" b="0" dirty="0"/>
          </a:p>
          <a:p>
            <a:pPr marL="342891" indent="-34289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sz="2800" b="0" dirty="0"/>
              <a:t>两个重要概念：</a:t>
            </a:r>
            <a:r>
              <a:rPr lang="zh-CN" altLang="en-US" sz="2800" b="0" dirty="0">
                <a:solidFill>
                  <a:srgbClr val="0000FF"/>
                </a:solidFill>
              </a:rPr>
              <a:t>基向量</a:t>
            </a:r>
            <a:r>
              <a:rPr lang="zh-CN" altLang="en-US" sz="2800" b="0" dirty="0"/>
              <a:t>和</a:t>
            </a:r>
            <a:r>
              <a:rPr lang="zh-CN" altLang="en-US" sz="2800" b="0" dirty="0">
                <a:solidFill>
                  <a:srgbClr val="0000FF"/>
                </a:solidFill>
              </a:rPr>
              <a:t>分量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34984"/>
            <a:ext cx="9144000" cy="295205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endParaRPr lang="en-US" altLang="zh-CN" sz="4000" dirty="0">
              <a:solidFill>
                <a:srgbClr val="0000FF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4000" dirty="0">
              <a:solidFill>
                <a:srgbClr val="0000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0000FF"/>
                </a:solidFill>
              </a:rPr>
              <a:t>到底</a:t>
            </a:r>
            <a:r>
              <a:rPr lang="zh-CN" altLang="en-US" sz="4000" dirty="0">
                <a:solidFill>
                  <a:srgbClr val="C00000"/>
                </a:solidFill>
              </a:rPr>
              <a:t>张量</a:t>
            </a:r>
            <a:r>
              <a:rPr lang="zh-CN" altLang="en-US" sz="4000" dirty="0">
                <a:solidFill>
                  <a:srgbClr val="0000FF"/>
                </a:solidFill>
              </a:rPr>
              <a:t>是什么鬼东西？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/>
              <p:nvPr/>
            </p:nvSpPr>
            <p:spPr>
              <a:xfrm>
                <a:off x="3835190" y="1193800"/>
                <a:ext cx="5193181" cy="4813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44" indent="-285744" algn="just">
                  <a:lnSpc>
                    <a:spcPct val="13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位于</a:t>
                </a:r>
                <a:r>
                  <a:rPr lang="en-US" altLang="zh-CN" i="1" kern="100" dirty="0" err="1">
                    <a:solidFill>
                      <a:srgbClr val="0000FF"/>
                    </a:solidFill>
                    <a:latin typeface="+mj-ea"/>
                    <a:ea typeface="+mj-ea"/>
                  </a:rPr>
                  <a:t>xy</a:t>
                </a:r>
                <a:r>
                  <a:rPr lang="en-US" altLang="zh-CN" i="1" kern="100" dirty="0">
                    <a:latin typeface="+mj-ea"/>
                    <a:ea typeface="+mj-ea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平面中，因此其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坐标为</a:t>
                </a:r>
                <a:r>
                  <a:rPr lang="en-US" altLang="zh-CN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0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285744" indent="-285744" algn="just">
                  <a:lnSpc>
                    <a:spcPct val="13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+mj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x 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y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en-US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所以，可以用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y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endParaRPr lang="en-US" altLang="zh-CN" i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285744" indent="-285744" algn="just">
                  <a:lnSpc>
                    <a:spcPct val="13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x, y, 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使用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相同的一套基向量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时，只需要用（</a:t>
                </a:r>
                <a:r>
                  <a:rPr lang="en-US" altLang="zh-CN" kern="100" dirty="0">
                    <a:latin typeface="+mj-ea"/>
                    <a:ea typeface="+mj-ea"/>
                  </a:rPr>
                  <a:t>4, 3, 0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）这三个数字就可以表示向量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，而这三个数字就称为向量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的分量。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190" y="1193800"/>
                <a:ext cx="5193181" cy="4813049"/>
              </a:xfrm>
              <a:prstGeom prst="rect">
                <a:avLst/>
              </a:prstGeom>
              <a:blipFill>
                <a:blip r:embed="rId2"/>
                <a:stretch>
                  <a:fillRect l="-1526" r="-7864" b="-2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/>
              <p:nvPr/>
            </p:nvSpPr>
            <p:spPr>
              <a:xfrm>
                <a:off x="209835" y="3560650"/>
                <a:ext cx="3505200" cy="2196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867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1867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1867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67" kern="100" dirty="0">
                    <a:latin typeface="+mj-ea"/>
                    <a:cs typeface="Times New Roman" panose="02020603050405020304" pitchFamily="18" charset="0"/>
                  </a:rPr>
                  <a:t>是笛卡尔坐标系</a:t>
                </a:r>
                <a:r>
                  <a:rPr lang="zh-CN" altLang="en-US" sz="1867" i="1" kern="1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cs typeface="Times New Roman" panose="02020603050405020304" pitchFamily="18" charset="0"/>
                  </a:rPr>
                  <a:t>（二维空间中称为直角坐标系）</a:t>
                </a:r>
                <a:r>
                  <a:rPr lang="zh-CN" altLang="en-US" sz="1867" kern="100" dirty="0">
                    <a:latin typeface="+mj-ea"/>
                    <a:cs typeface="Times New Roman" panose="02020603050405020304" pitchFamily="18" charset="0"/>
                  </a:rPr>
                  <a:t>中的向量，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端点</a:t>
                </a:r>
                <a:r>
                  <a:rPr lang="zh-CN" altLang="en-US" sz="1867" kern="100" dirty="0">
                    <a:latin typeface="+mj-ea"/>
                    <a:cs typeface="Times New Roman" panose="02020603050405020304" pitchFamily="18" charset="0"/>
                  </a:rPr>
                  <a:t>为：</a:t>
                </a:r>
                <a:r>
                  <a:rPr lang="en-US" altLang="zh-CN" sz="1867" kern="100" dirty="0">
                    <a:solidFill>
                      <a:srgbClr val="0070C0"/>
                    </a:solidFill>
                    <a:latin typeface="+mj-ea"/>
                  </a:rPr>
                  <a:t>A</a:t>
                </a:r>
                <a:r>
                  <a:rPr lang="zh-CN" altLang="zh-CN" sz="1867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67" kern="100" dirty="0">
                    <a:solidFill>
                      <a:srgbClr val="0070C0"/>
                    </a:solidFill>
                    <a:latin typeface="+mj-ea"/>
                  </a:rPr>
                  <a:t>5, 2, 0</a:t>
                </a:r>
                <a:r>
                  <a:rPr lang="zh-CN" altLang="zh-CN" sz="1867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）、</a:t>
                </a:r>
                <a:r>
                  <a:rPr lang="en-US" altLang="zh-CN" sz="1867" kern="100" dirty="0">
                    <a:solidFill>
                      <a:srgbClr val="0070C0"/>
                    </a:solidFill>
                    <a:latin typeface="+mj-ea"/>
                  </a:rPr>
                  <a:t>B</a:t>
                </a:r>
                <a:r>
                  <a:rPr lang="zh-CN" altLang="zh-CN" sz="1867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67" kern="100" dirty="0">
                    <a:solidFill>
                      <a:srgbClr val="0070C0"/>
                    </a:solidFill>
                    <a:latin typeface="+mj-ea"/>
                  </a:rPr>
                  <a:t>2, 6, 0</a:t>
                </a:r>
                <a:r>
                  <a:rPr lang="zh-CN" altLang="zh-CN" sz="1867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867" kern="100" dirty="0">
                    <a:latin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867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蓝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867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红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867" kern="100" dirty="0">
                    <a:solidFill>
                      <a:srgbClr val="92D050"/>
                    </a:solidFill>
                    <a:latin typeface="+mj-ea"/>
                    <a:cs typeface="Times New Roman" panose="02020603050405020304" pitchFamily="18" charset="0"/>
                  </a:rPr>
                  <a:t>绿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三个带</a:t>
                </a:r>
                <a:r>
                  <a:rPr lang="zh-CN" altLang="zh-CN" sz="1867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箭头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867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短线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分别代表</a:t>
                </a:r>
                <a:r>
                  <a:rPr lang="en-US" altLang="zh-CN" sz="1867" i="1" kern="100" dirty="0">
                    <a:solidFill>
                      <a:srgbClr val="0000FF"/>
                    </a:solidFill>
                    <a:latin typeface="+mj-ea"/>
                  </a:rPr>
                  <a:t>x, y, z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方向上的</a:t>
                </a:r>
                <a:r>
                  <a:rPr lang="zh-CN" altLang="zh-CN" sz="1867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，其长度均为</a:t>
                </a:r>
                <a:r>
                  <a:rPr lang="en-US" altLang="zh-CN" sz="1867" kern="100" dirty="0">
                    <a:solidFill>
                      <a:srgbClr val="0000FF"/>
                    </a:solidFill>
                    <a:latin typeface="+mj-ea"/>
                  </a:rPr>
                  <a:t>1</a:t>
                </a:r>
                <a:endParaRPr lang="zh-CN" altLang="en-US" sz="1867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35" y="3560650"/>
                <a:ext cx="3505200" cy="2196307"/>
              </a:xfrm>
              <a:prstGeom prst="rect">
                <a:avLst/>
              </a:prstGeom>
              <a:blipFill>
                <a:blip r:embed="rId3"/>
                <a:stretch>
                  <a:fillRect l="-1565" r="-3130" b="-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FC3C762-85C0-4B4B-BC11-D3FC3C8CF926}"/>
              </a:ext>
            </a:extLst>
          </p:cNvPr>
          <p:cNvGrpSpPr/>
          <p:nvPr/>
        </p:nvGrpSpPr>
        <p:grpSpPr>
          <a:xfrm>
            <a:off x="428696" y="1193800"/>
            <a:ext cx="3105009" cy="1966261"/>
            <a:chOff x="3038261" y="1581938"/>
            <a:chExt cx="3105009" cy="19662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41F328-E6E7-47F3-81DF-0DC0B878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261" y="1595301"/>
              <a:ext cx="3067478" cy="195289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3D261B-DB4D-43A1-8491-87028930C847}"/>
                </a:ext>
              </a:extLst>
            </p:cNvPr>
            <p:cNvSpPr txBox="1"/>
            <p:nvPr/>
          </p:nvSpPr>
          <p:spPr>
            <a:xfrm>
              <a:off x="4771670" y="15819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70C0"/>
                  </a:solidFill>
                </a:rPr>
                <a:t>以向量为例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B62D441-D8B1-4D71-B2E4-CCB891B81BE0}"/>
              </a:ext>
            </a:extLst>
          </p:cNvPr>
          <p:cNvSpPr txBox="1">
            <a:spLocks/>
          </p:cNvSpPr>
          <p:nvPr/>
        </p:nvSpPr>
        <p:spPr>
          <a:xfrm>
            <a:off x="228600" y="1092200"/>
            <a:ext cx="8610600" cy="4605007"/>
          </a:xfrm>
          <a:prstGeom prst="rect">
            <a:avLst/>
          </a:prstGeom>
        </p:spPr>
        <p:txBody>
          <a:bodyPr wrap="square" lIns="144000" tIns="144000" rIns="144000" bIns="14400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67" b="0" kern="0" dirty="0"/>
              <a:t>使用</a:t>
            </a:r>
            <a:r>
              <a:rPr lang="zh-CN" altLang="zh-CN" sz="2667" b="0" kern="0" dirty="0">
                <a:solidFill>
                  <a:srgbClr val="FF0000"/>
                </a:solidFill>
              </a:rPr>
              <a:t>粗</a:t>
            </a:r>
            <a:r>
              <a:rPr lang="zh-CN" altLang="en-US" sz="2667" b="0" kern="0" dirty="0">
                <a:solidFill>
                  <a:srgbClr val="FF0000"/>
                </a:solidFill>
              </a:rPr>
              <a:t>斜体</a:t>
            </a:r>
            <a:r>
              <a:rPr lang="zh-CN" altLang="en-US" sz="2667" b="0" kern="0" dirty="0">
                <a:solidFill>
                  <a:srgbClr val="00B0F0"/>
                </a:solidFill>
              </a:rPr>
              <a:t>大写</a:t>
            </a:r>
            <a:r>
              <a:rPr lang="zh-CN" altLang="en-US" sz="2667" b="0" kern="0" dirty="0">
                <a:solidFill>
                  <a:srgbClr val="00B050"/>
                </a:solidFill>
              </a:rPr>
              <a:t>英文字母</a:t>
            </a:r>
            <a:r>
              <a:rPr lang="zh-CN" altLang="en-US" sz="2667" b="0" kern="0" dirty="0"/>
              <a:t>表示，例如：</a:t>
            </a:r>
            <a:r>
              <a:rPr lang="en-US" altLang="zh-CN" sz="2667" i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M</a:t>
            </a: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对于一个 </a:t>
            </a:r>
            <a:r>
              <a:rPr lang="en-US" altLang="zh-CN" sz="2667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2667" b="0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维空间中的</a:t>
            </a:r>
            <a:r>
              <a:rPr lang="en-US" altLang="zh-CN" sz="2667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altLang="zh-CN" sz="2667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阶张量，它有</a:t>
            </a:r>
            <a:r>
              <a:rPr lang="en-US" altLang="zh-CN" sz="2667" b="0" i="1" dirty="0">
                <a:solidFill>
                  <a:srgbClr val="0000FF"/>
                </a:solidFill>
              </a:rPr>
              <a:t>n</a:t>
            </a:r>
            <a:r>
              <a:rPr lang="en-US" altLang="zh-CN" sz="2667" b="0" i="1" baseline="30000" dirty="0">
                <a:solidFill>
                  <a:srgbClr val="0000FF"/>
                </a:solidFill>
              </a:rPr>
              <a:t>m </a:t>
            </a:r>
            <a:r>
              <a:rPr lang="zh-CN" altLang="en-US" sz="2667" b="0" dirty="0"/>
              <a:t>个分量</a:t>
            </a:r>
            <a:endParaRPr lang="en-US" altLang="zh-CN" sz="2667" b="0" dirty="0"/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667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667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667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667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1" indent="-342891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定义 </a:t>
            </a:r>
            <a:r>
              <a:rPr lang="en-US" altLang="zh-CN" sz="2667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r=n</a:t>
            </a: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667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sz="2667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称为张量</a:t>
            </a:r>
            <a:r>
              <a:rPr lang="en-US" altLang="zh-CN" sz="2667" i="1" kern="0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的秩或阶数。</a:t>
            </a:r>
            <a:r>
              <a:rPr lang="en-US" altLang="zh-CN" sz="2667" b="0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/>
              <p:nvPr/>
            </p:nvSpPr>
            <p:spPr>
              <a:xfrm>
                <a:off x="270493" y="2717800"/>
                <a:ext cx="8343900" cy="21541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44" indent="-285744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上一张</a:t>
                </a:r>
                <a:r>
                  <a:rPr lang="en-US" altLang="zh-CN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slide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133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133" b="1" i="1" kern="100" dirty="0">
                            <a:solidFill>
                              <a:srgbClr val="7030A0"/>
                            </a:solidFill>
                            <a:latin typeface="+mj-ea"/>
                            <a:ea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 是一个三维空间中的一阶张量，因此，它有</a:t>
                </a:r>
                <a:r>
                  <a:rPr lang="en-US" altLang="zh-CN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sz="2133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</a:t>
                </a:r>
                <a:endParaRPr lang="en-US" altLang="zh-CN" sz="2133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 marL="285744" indent="-285744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若用</a:t>
                </a:r>
                <a:r>
                  <a:rPr lang="en-US" altLang="zh-CN" sz="2133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表示三维空间中的三阶张量，那么</a:t>
                </a:r>
                <a:r>
                  <a:rPr lang="en-US" altLang="zh-CN" sz="2133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将有</a:t>
                </a:r>
                <a:r>
                  <a:rPr lang="en-US" altLang="zh-CN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sz="2133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个分量。</a:t>
                </a:r>
                <a:endParaRPr lang="en-US" altLang="zh-CN" sz="2133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    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对于</a:t>
                </a:r>
                <a:r>
                  <a:rPr lang="en-US" altLang="zh-CN" sz="2133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中的某个</a:t>
                </a:r>
                <a:r>
                  <a:rPr lang="zh-CN" altLang="en-US" sz="2133" dirty="0">
                    <a:solidFill>
                      <a:srgbClr val="0000FF"/>
                    </a:solidFill>
                    <a:latin typeface="+mj-ea"/>
                    <a:ea typeface="+mj-ea"/>
                  </a:rPr>
                  <a:t>在坐标为</a:t>
                </a:r>
                <a:r>
                  <a:rPr lang="en-US" altLang="zh-CN" sz="2133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sz="2133" b="1" i="1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sz="2133" b="1" i="1" dirty="0">
                    <a:solidFill>
                      <a:srgbClr val="0000FF"/>
                    </a:solidFill>
                  </a:rPr>
                  <a:t>, j, k</a:t>
                </a:r>
                <a:r>
                  <a:rPr lang="en-US" altLang="zh-CN" sz="2133" b="1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元素，可以记为：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2133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93" y="2717800"/>
                <a:ext cx="8343900" cy="2154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A9757B-7D86-42C3-823A-95E77157A8B3}"/>
              </a:ext>
            </a:extLst>
          </p:cNvPr>
          <p:cNvSpPr/>
          <p:nvPr/>
        </p:nvSpPr>
        <p:spPr>
          <a:xfrm>
            <a:off x="1239552" y="1522853"/>
            <a:ext cx="990000" cy="9917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标量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227282-9BF3-498F-A12C-B48B7C322710}"/>
              </a:ext>
            </a:extLst>
          </p:cNvPr>
          <p:cNvSpPr/>
          <p:nvPr/>
        </p:nvSpPr>
        <p:spPr>
          <a:xfrm>
            <a:off x="5080000" y="1522853"/>
            <a:ext cx="1122646" cy="9894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向量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5E0C65-3759-43B3-81C3-21F4DCBBF0EB}"/>
              </a:ext>
            </a:extLst>
          </p:cNvPr>
          <p:cNvSpPr/>
          <p:nvPr/>
        </p:nvSpPr>
        <p:spPr>
          <a:xfrm>
            <a:off x="4114800" y="4927532"/>
            <a:ext cx="1168076" cy="109226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张量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E8EF85-0EFE-4F28-B3E9-8D5041115D7E}"/>
              </a:ext>
            </a:extLst>
          </p:cNvPr>
          <p:cNvSpPr/>
          <p:nvPr/>
        </p:nvSpPr>
        <p:spPr>
          <a:xfrm>
            <a:off x="7010399" y="2133444"/>
            <a:ext cx="1122645" cy="9894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矩阵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C269A7-2927-4E5A-ADC3-E7F439113A23}"/>
              </a:ext>
            </a:extLst>
          </p:cNvPr>
          <p:cNvSpPr/>
          <p:nvPr/>
        </p:nvSpPr>
        <p:spPr>
          <a:xfrm>
            <a:off x="0" y="3463041"/>
            <a:ext cx="91440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3" b="1" dirty="0">
                <a:solidFill>
                  <a:srgbClr val="FF0000"/>
                </a:solidFill>
                <a:latin typeface="+mj-ea"/>
                <a:ea typeface="+mj-ea"/>
              </a:rPr>
              <a:t>头昏眼花，这都什么和什么啊？？？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33A8FB-44F8-402D-BFBC-2E6B507CC24E}"/>
              </a:ext>
            </a:extLst>
          </p:cNvPr>
          <p:cNvSpPr/>
          <p:nvPr/>
        </p:nvSpPr>
        <p:spPr>
          <a:xfrm>
            <a:off x="1239553" y="4350120"/>
            <a:ext cx="1168076" cy="106495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矢量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8DF29C-FE98-4879-BE75-5F206CCB2B43}"/>
              </a:ext>
            </a:extLst>
          </p:cNvPr>
          <p:cNvSpPr/>
          <p:nvPr/>
        </p:nvSpPr>
        <p:spPr>
          <a:xfrm>
            <a:off x="6299524" y="4124362"/>
            <a:ext cx="1168076" cy="11334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数组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CD946F-888C-4874-A5A9-4C6E21D034A3}"/>
              </a:ext>
            </a:extLst>
          </p:cNvPr>
          <p:cNvSpPr/>
          <p:nvPr/>
        </p:nvSpPr>
        <p:spPr>
          <a:xfrm>
            <a:off x="2791476" y="2209800"/>
            <a:ext cx="1018523" cy="98945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343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0985BD-CA93-4F46-AE99-E64DF061685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0" y="2514601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All is Tensor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一切都是张量</a:t>
            </a:r>
          </a:p>
        </p:txBody>
      </p:sp>
    </p:spTree>
    <p:extLst>
      <p:ext uri="{BB962C8B-B14F-4D97-AF65-F5344CB8AC3E}">
        <p14:creationId xmlns:p14="http://schemas.microsoft.com/office/powerpoint/2010/main" val="24873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4617987-1893-48EC-B815-5D929B621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三种特殊张量的对比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600201"/>
            <a:ext cx="9144000" cy="3912381"/>
          </a:xfrm>
        </p:spPr>
        <p:txBody>
          <a:bodyPr/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i="1" dirty="0"/>
              <a:t>标量</a:t>
            </a:r>
            <a:r>
              <a:rPr lang="en-US" altLang="zh-CN" b="1" i="1" dirty="0"/>
              <a:t>:</a:t>
            </a:r>
            <a:r>
              <a:rPr lang="zh-CN" altLang="en-US" i="1" dirty="0"/>
              <a:t> </a:t>
            </a:r>
            <a:r>
              <a:rPr lang="zh-CN" altLang="en-US" dirty="0"/>
              <a:t>可以被重新理解和定义为</a:t>
            </a:r>
            <a:r>
              <a:rPr lang="zh-CN" altLang="en-US" dirty="0">
                <a:solidFill>
                  <a:srgbClr val="0000FF"/>
                </a:solidFill>
              </a:rPr>
              <a:t>零阶张量（</a:t>
            </a:r>
            <a:r>
              <a:rPr lang="en-US" altLang="zh-CN" i="1" dirty="0">
                <a:solidFill>
                  <a:srgbClr val="0000FF"/>
                </a:solidFill>
              </a:rPr>
              <a:t>r=0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，因为，标量没有方向，所以不存在基向量，它的每个分量都是由</a:t>
            </a:r>
            <a:r>
              <a:rPr lang="en-US" altLang="zh-CN" dirty="0"/>
              <a:t>0</a:t>
            </a:r>
            <a:r>
              <a:rPr lang="zh-CN" altLang="en-US" dirty="0"/>
              <a:t>个基向量构成。</a:t>
            </a:r>
            <a:endParaRPr lang="en-US" altLang="zh-CN" dirty="0"/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i="1" dirty="0"/>
              <a:t>向量</a:t>
            </a:r>
            <a:r>
              <a:rPr lang="en-US" altLang="zh-CN" b="1" i="1" dirty="0"/>
              <a:t>:</a:t>
            </a:r>
            <a:r>
              <a:rPr lang="zh-CN" altLang="en-US" i="1" dirty="0"/>
              <a:t> </a:t>
            </a:r>
            <a:r>
              <a:rPr lang="zh-CN" altLang="en-US" dirty="0"/>
              <a:t>在每个维度上有且仅存在一个分量 ，因此向量可以被定义为</a:t>
            </a:r>
            <a:r>
              <a:rPr lang="zh-CN" altLang="en-US" dirty="0">
                <a:solidFill>
                  <a:srgbClr val="0000FF"/>
                </a:solidFill>
              </a:rPr>
              <a:t>一阶张量（</a:t>
            </a:r>
            <a:r>
              <a:rPr lang="en-US" altLang="zh-CN" i="1" dirty="0">
                <a:solidFill>
                  <a:srgbClr val="0000FF"/>
                </a:solidFill>
              </a:rPr>
              <a:t>r=1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i="1" dirty="0"/>
              <a:t>矩阵</a:t>
            </a:r>
            <a:r>
              <a:rPr lang="en-US" altLang="zh-CN" b="1" i="1" dirty="0"/>
              <a:t>:</a:t>
            </a:r>
            <a:r>
              <a:rPr lang="zh-CN" altLang="en-US" i="1" dirty="0"/>
              <a:t> </a:t>
            </a:r>
            <a:r>
              <a:rPr lang="zh-CN" altLang="en-US" dirty="0"/>
              <a:t>可以被定义为</a:t>
            </a:r>
            <a:r>
              <a:rPr lang="zh-CN" altLang="en-US" dirty="0">
                <a:solidFill>
                  <a:srgbClr val="0000FF"/>
                </a:solidFill>
              </a:rPr>
              <a:t>二阶张量（</a:t>
            </a:r>
            <a:r>
              <a:rPr lang="en-US" altLang="zh-CN" i="1" dirty="0">
                <a:solidFill>
                  <a:srgbClr val="0000FF"/>
                </a:solidFill>
              </a:rPr>
              <a:t>r=2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2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21E2AE7-B159-4080-99C2-733F49DDE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4717474"/>
              </a:xfrm>
            </p:spPr>
            <p:txBody>
              <a:bodyPr/>
              <a:lstStyle/>
              <a:p>
                <a:r>
                  <a:rPr lang="en-US" altLang="zh-CN" sz="2800" dirty="0"/>
                  <a:t>     </a:t>
                </a:r>
                <a:r>
                  <a:rPr lang="zh-CN" altLang="zh-CN" sz="2800" dirty="0"/>
                  <a:t>假定在三维空间中存在一阶张量</a:t>
                </a:r>
                <a:r>
                  <a:rPr lang="en-US" altLang="zh-CN" sz="2800" dirty="0"/>
                  <a:t>A</a:t>
                </a:r>
                <a:r>
                  <a:rPr lang="zh-CN" altLang="zh-CN" sz="2800" dirty="0"/>
                  <a:t>，且该张量有</a:t>
                </a:r>
                <a:r>
                  <a:rPr lang="en-US" altLang="zh-CN" sz="2800" dirty="0"/>
                  <a:t>3</a:t>
                </a:r>
                <a:r>
                  <a:rPr lang="zh-CN" altLang="zh-CN" sz="2800" dirty="0"/>
                  <a:t>个分量，则可以将该张量表示为一个有序的三元数组，或一个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1×3</m:t>
                    </m:r>
                  </m:oMath>
                </a14:m>
                <a:r>
                  <a:rPr lang="zh-CN" altLang="zh-CN" sz="2800" dirty="0"/>
                  <a:t>阶的行矩阵：</a:t>
                </a:r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     </a:t>
                </a:r>
                <a:r>
                  <a:rPr lang="zh-CN" altLang="zh-CN" sz="2800" dirty="0"/>
                  <a:t>如果一阶张量</a:t>
                </a:r>
                <a:r>
                  <a:rPr lang="en-US" altLang="zh-CN" sz="2800" dirty="0"/>
                  <a:t>A </a:t>
                </a:r>
                <a:r>
                  <a:rPr lang="zh-CN" altLang="zh-CN" sz="2800" dirty="0"/>
                  <a:t>存在于</a:t>
                </a:r>
                <a:r>
                  <a:rPr lang="en-US" altLang="zh-CN" sz="2800" dirty="0"/>
                  <a:t>n </a:t>
                </a:r>
                <a:r>
                  <a:rPr lang="zh-CN" altLang="zh-CN" sz="2800" dirty="0"/>
                  <a:t>维空间，那么它就应该有</a:t>
                </a:r>
                <a:r>
                  <a:rPr lang="en-US" altLang="zh-CN" sz="2800" dirty="0"/>
                  <a:t>n </a:t>
                </a:r>
                <a:r>
                  <a:rPr lang="zh-CN" altLang="zh-CN" sz="2800" dirty="0"/>
                  <a:t>个分量。就可以被表示为一个有序的</a:t>
                </a:r>
                <a:r>
                  <a:rPr lang="en-US" altLang="zh-CN" sz="2800" dirty="0"/>
                  <a:t>n </a:t>
                </a:r>
                <a:r>
                  <a:rPr lang="zh-CN" altLang="zh-CN" sz="2800" dirty="0"/>
                  <a:t>元数组，或一个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阶的行矩阵：</a:t>
                </a:r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4717474"/>
              </a:xfrm>
              <a:blipFill>
                <a:blip r:embed="rId2"/>
                <a:stretch>
                  <a:fillRect l="-800" r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01600" y="1027512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一阶张量（向量）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-27079" y="3236640"/>
                <a:ext cx="91440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3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3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3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3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].</m:t>
                      </m:r>
                    </m:oMath>
                  </m:oMathPara>
                </a14:m>
                <a:endParaRPr lang="zh-CN" alt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079" y="3236640"/>
                <a:ext cx="91440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/>
              <p:nvPr/>
            </p:nvSpPr>
            <p:spPr>
              <a:xfrm>
                <a:off x="-1889" y="5538100"/>
                <a:ext cx="91440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32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32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9" y="5538100"/>
                <a:ext cx="91440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14308A1-A9EB-415E-88BB-F1B6A989EB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58534"/>
            <a:ext cx="9144000" cy="36933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600200"/>
            <a:ext cx="9144000" cy="1356553"/>
          </a:xfrm>
        </p:spPr>
        <p:txBody>
          <a:bodyPr/>
          <a:lstStyle/>
          <a:p>
            <a:r>
              <a:rPr lang="en-US" altLang="zh-CN" b="0" dirty="0"/>
              <a:t>      </a:t>
            </a:r>
            <a:r>
              <a:rPr lang="zh-CN" altLang="zh-CN" sz="2800" b="0" dirty="0"/>
              <a:t>在几何空间中，张量</a:t>
            </a:r>
            <a:r>
              <a:rPr lang="en-US" altLang="zh-CN" sz="2800" b="0" i="1" dirty="0"/>
              <a:t>A </a:t>
            </a:r>
            <a:r>
              <a:rPr lang="zh-CN" altLang="zh-CN" sz="2800" b="0" dirty="0"/>
              <a:t>就可以形成“一条直线”，即向量</a:t>
            </a:r>
            <a:r>
              <a:rPr lang="zh-CN" altLang="en-US" sz="2800" b="0" dirty="0"/>
              <a:t>。</a:t>
            </a:r>
            <a:endParaRPr lang="en-US" altLang="zh-CN" sz="2800" b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2D0844-DA8D-4477-9643-37905CC33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374430"/>
            <a:ext cx="5290631" cy="10531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79919A1-2158-4772-A1A3-CCBD443BBFCC}"/>
              </a:ext>
            </a:extLst>
          </p:cNvPr>
          <p:cNvSpPr/>
          <p:nvPr/>
        </p:nvSpPr>
        <p:spPr>
          <a:xfrm>
            <a:off x="419100" y="4717901"/>
            <a:ext cx="8305800" cy="125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每个小立方体表示一个基元素，在</a:t>
            </a:r>
            <a:r>
              <a:rPr lang="en-US" altLang="zh-CN" sz="2667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667" i="1" kern="100" dirty="0">
                <a:latin typeface="+mj-ea"/>
                <a:ea typeface="+mj-ea"/>
              </a:rPr>
              <a:t> </a:t>
            </a:r>
            <a:r>
              <a:rPr lang="zh-CN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维空间中</a:t>
            </a:r>
            <a:r>
              <a:rPr lang="zh-CN" altLang="zh-CN" sz="2667" b="1" kern="100" dirty="0">
                <a:latin typeface="+mj-ea"/>
                <a:ea typeface="+mj-ea"/>
                <a:cs typeface="Times New Roman" panose="02020603050405020304" pitchFamily="18" charset="0"/>
              </a:rPr>
              <a:t>张量</a:t>
            </a:r>
            <a:r>
              <a:rPr lang="en-US" altLang="zh-CN" sz="2667" b="1" i="1" kern="100" dirty="0">
                <a:latin typeface="+mj-ea"/>
                <a:ea typeface="+mj-ea"/>
              </a:rPr>
              <a:t>A</a:t>
            </a:r>
            <a:r>
              <a:rPr lang="en-US" altLang="zh-CN" sz="2667" b="1" kern="100" dirty="0">
                <a:latin typeface="+mj-ea"/>
                <a:ea typeface="+mj-ea"/>
              </a:rPr>
              <a:t> </a:t>
            </a:r>
            <a:r>
              <a:rPr lang="zh-CN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包含</a:t>
            </a:r>
            <a:r>
              <a:rPr lang="en-US" altLang="zh-CN" sz="2667" i="1" kern="100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个分量，即</a:t>
            </a:r>
            <a:r>
              <a:rPr lang="en-US" altLang="zh-CN" sz="2667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667" i="1" kern="100" dirty="0">
                <a:latin typeface="+mj-ea"/>
                <a:ea typeface="+mj-ea"/>
              </a:rPr>
              <a:t> </a:t>
            </a:r>
            <a:r>
              <a:rPr lang="zh-CN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个基元素。</a:t>
            </a:r>
            <a:endParaRPr lang="zh-CN" altLang="en-US" sz="2667" dirty="0">
              <a:latin typeface="+mj-ea"/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FC8F17-EBCE-4AAB-BAF6-62394CE75D8F}"/>
              </a:ext>
            </a:extLst>
          </p:cNvPr>
          <p:cNvSpPr/>
          <p:nvPr/>
        </p:nvSpPr>
        <p:spPr>
          <a:xfrm>
            <a:off x="101600" y="1027512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一阶张量（向量）</a:t>
            </a:r>
          </a:p>
        </p:txBody>
      </p:sp>
    </p:spTree>
    <p:extLst>
      <p:ext uri="{BB962C8B-B14F-4D97-AF65-F5344CB8AC3E}">
        <p14:creationId xmlns:p14="http://schemas.microsoft.com/office/powerpoint/2010/main" val="3211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886A1-391B-44F5-AB44-E137A64797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77627"/>
          </a:xfrm>
        </p:spPr>
        <p:txBody>
          <a:bodyPr/>
          <a:lstStyle/>
          <a:p>
            <a:r>
              <a:rPr lang="zh-CN" altLang="en-US" sz="2800" b="0" dirty="0"/>
              <a:t>       在三维空间中，一个二阶张量具有</a:t>
            </a:r>
            <a:r>
              <a:rPr lang="en-US" altLang="zh-CN" sz="2800" b="0" dirty="0">
                <a:solidFill>
                  <a:srgbClr val="0000FF"/>
                </a:solidFill>
              </a:rPr>
              <a:t>9</a:t>
            </a:r>
            <a:r>
              <a:rPr lang="zh-CN" altLang="en-US" sz="2800" b="0" dirty="0"/>
              <a:t>个分量，可以被表示为一个有序的</a:t>
            </a:r>
            <a:r>
              <a:rPr lang="en-US" altLang="zh-CN" sz="2800" b="0" dirty="0">
                <a:solidFill>
                  <a:srgbClr val="0000FF"/>
                </a:solidFill>
              </a:rPr>
              <a:t>9</a:t>
            </a:r>
            <a:r>
              <a:rPr lang="zh-CN" altLang="en-US" sz="2800" b="0" dirty="0"/>
              <a:t>元数组或一个</a:t>
            </a:r>
            <a:r>
              <a:rPr lang="en-US" altLang="zh-CN" sz="2800" b="0" dirty="0">
                <a:solidFill>
                  <a:srgbClr val="0000FF"/>
                </a:solidFill>
              </a:rPr>
              <a:t>3×3</a:t>
            </a:r>
            <a:r>
              <a:rPr lang="zh-CN" altLang="en-US" sz="2800" b="0" dirty="0"/>
              <a:t>阶的矩阵</a:t>
            </a:r>
            <a:r>
              <a:rPr lang="zh-CN" altLang="zh-CN" sz="2800" b="0" dirty="0"/>
              <a:t>：</a:t>
            </a:r>
            <a:endParaRPr lang="en-US" altLang="zh-CN" sz="2800" b="0" dirty="0"/>
          </a:p>
          <a:p>
            <a:endParaRPr lang="en-US" altLang="zh-CN" sz="2800" b="0" dirty="0"/>
          </a:p>
          <a:p>
            <a:endParaRPr lang="en-US" altLang="zh-CN" sz="2800" dirty="0"/>
          </a:p>
          <a:p>
            <a:endParaRPr lang="en-US" altLang="zh-CN" sz="2800" b="0" dirty="0"/>
          </a:p>
          <a:p>
            <a:r>
              <a:rPr lang="zh-CN" altLang="en-US" sz="2800" b="0" dirty="0"/>
              <a:t>       对于</a:t>
            </a:r>
            <a:r>
              <a:rPr lang="en-US" altLang="zh-CN" sz="2800" b="0" dirty="0"/>
              <a:t>n</a:t>
            </a:r>
            <a:r>
              <a:rPr lang="zh-CN" altLang="en-US" sz="2800" b="0" dirty="0"/>
              <a:t>维空间，一个二阶张量有</a:t>
            </a:r>
            <a:r>
              <a:rPr lang="en-US" altLang="zh-CN" sz="2800" b="0" dirty="0">
                <a:solidFill>
                  <a:srgbClr val="0000FF"/>
                </a:solidFill>
              </a:rPr>
              <a:t>n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2</a:t>
            </a:r>
            <a:r>
              <a:rPr lang="zh-CN" altLang="en-US" sz="2800" b="0" dirty="0"/>
              <a:t>个分量，可以表示为一个有序的</a:t>
            </a:r>
            <a:r>
              <a:rPr lang="en-US" altLang="zh-CN" sz="2800" b="0" dirty="0">
                <a:solidFill>
                  <a:srgbClr val="0000FF"/>
                </a:solidFill>
              </a:rPr>
              <a:t>n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2</a:t>
            </a:r>
            <a:r>
              <a:rPr lang="zh-CN" altLang="en-US" sz="2800" b="0" dirty="0"/>
              <a:t>个元素的数组，或表示为一个</a:t>
            </a:r>
            <a:r>
              <a:rPr lang="en-US" altLang="zh-CN" sz="2800" b="0" dirty="0" err="1">
                <a:solidFill>
                  <a:srgbClr val="0000FF"/>
                </a:solidFill>
              </a:rPr>
              <a:t>n×n</a:t>
            </a:r>
            <a:r>
              <a:rPr lang="zh-CN" altLang="en-US" sz="2800" b="0" dirty="0"/>
              <a:t>阶的矩阵。</a:t>
            </a:r>
            <a:endParaRPr lang="zh-CN" altLang="zh-CN" sz="2800" b="0" dirty="0"/>
          </a:p>
          <a:p>
            <a:endParaRPr lang="en-US" altLang="zh-CN" sz="2800" b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0" y="3048000"/>
                <a:ext cx="9144000" cy="1266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4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8000"/>
                <a:ext cx="9144000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B060C5C-1517-4931-BA31-66DD1E8BE082}"/>
              </a:ext>
            </a:extLst>
          </p:cNvPr>
          <p:cNvSpPr/>
          <p:nvPr/>
        </p:nvSpPr>
        <p:spPr>
          <a:xfrm>
            <a:off x="203200" y="990113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3099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重温</a:t>
            </a:r>
            <a:r>
              <a:rPr lang="zh-CN" altLang="en-US" dirty="0">
                <a:solidFill>
                  <a:srgbClr val="0000FF"/>
                </a:solidFill>
              </a:rPr>
              <a:t>矩阵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向量</a:t>
            </a:r>
            <a:r>
              <a:rPr lang="zh-CN" altLang="en-US" dirty="0">
                <a:solidFill>
                  <a:srgbClr val="FF0000"/>
                </a:solidFill>
              </a:rPr>
              <a:t>相乘</a:t>
            </a:r>
            <a:r>
              <a:rPr lang="zh-CN" altLang="en-US" dirty="0"/>
              <a:t>的运算法则</a:t>
            </a:r>
          </a:p>
        </p:txBody>
      </p:sp>
    </p:spTree>
    <p:extLst>
      <p:ext uri="{BB962C8B-B14F-4D97-AF65-F5344CB8AC3E}">
        <p14:creationId xmlns:p14="http://schemas.microsoft.com/office/powerpoint/2010/main" val="226684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E18F61-61A0-457C-9007-B9312FA30D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15073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0" dirty="0"/>
              <a:t>       一个二阶张量可以用一个矩阵表示，在几何空间中构成“</a:t>
            </a:r>
            <a:r>
              <a:rPr lang="zh-CN" altLang="en-US" sz="2800" b="0" dirty="0">
                <a:solidFill>
                  <a:srgbClr val="0000FF"/>
                </a:solidFill>
              </a:rPr>
              <a:t>一个张平面</a:t>
            </a:r>
            <a:r>
              <a:rPr lang="zh-CN" altLang="en-US" sz="2800" b="0" dirty="0"/>
              <a:t>”。</a:t>
            </a:r>
            <a:endParaRPr lang="en-US" altLang="zh-CN" sz="2800" b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3C86EB-35BF-4A91-9EBC-53D11E4936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97" y="3407492"/>
            <a:ext cx="3203209" cy="21605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9D4CEA1-BC2A-48FB-9A05-C512D41AFDC4}"/>
              </a:ext>
            </a:extLst>
          </p:cNvPr>
          <p:cNvSpPr/>
          <p:nvPr/>
        </p:nvSpPr>
        <p:spPr>
          <a:xfrm>
            <a:off x="101600" y="99004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23081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E57AD2-9675-4CF8-A8D5-92D904E1D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82491"/>
            <a:ext cx="9144000" cy="3037014"/>
          </a:xfrm>
        </p:spPr>
        <p:txBody>
          <a:bodyPr/>
          <a:lstStyle/>
          <a:p>
            <a:r>
              <a:rPr lang="zh-CN" altLang="en-US" sz="2800" b="0" dirty="0"/>
              <a:t>       按照之前对张量的定义，我们可以知道在三维空间中的一个三阶张量应该具有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800" b="0" dirty="0">
                <a:solidFill>
                  <a:srgbClr val="0000FF"/>
                </a:solidFill>
              </a:rPr>
              <a:t>=27</a:t>
            </a:r>
            <a:r>
              <a:rPr lang="zh-CN" altLang="en-US" sz="2800" b="0" dirty="0"/>
              <a:t>个分量，可以构建出一组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zh-CN" altLang="en-US" sz="2800" b="0" dirty="0"/>
              <a:t>个矩阵，每个矩阵包含</a:t>
            </a:r>
            <a:r>
              <a:rPr lang="en-US" altLang="zh-CN" sz="2800" b="0" dirty="0">
                <a:solidFill>
                  <a:srgbClr val="0000FF"/>
                </a:solidFill>
              </a:rPr>
              <a:t>3×3</a:t>
            </a:r>
            <a:r>
              <a:rPr lang="zh-CN" altLang="en-US" sz="2800" b="0" dirty="0"/>
              <a:t>个元素的数据体。我们可以将这个数据体设想成由“三个平面”构建而成的一个“</a:t>
            </a:r>
            <a:r>
              <a:rPr lang="zh-CN" altLang="en-US" sz="2800" b="0" dirty="0">
                <a:solidFill>
                  <a:srgbClr val="0000FF"/>
                </a:solidFill>
              </a:rPr>
              <a:t>立方体</a:t>
            </a:r>
            <a:r>
              <a:rPr lang="zh-CN" altLang="en-US" sz="2800" b="0" dirty="0"/>
              <a:t>” 。</a:t>
            </a:r>
            <a:endParaRPr lang="en-US" altLang="zh-CN" sz="2800" b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8021C1-1A9C-4406-809D-F946C92CA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934911"/>
            <a:ext cx="2457927" cy="270741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7B0D29-096D-4592-B187-0A0775EF769A}"/>
              </a:ext>
            </a:extLst>
          </p:cNvPr>
          <p:cNvSpPr/>
          <p:nvPr/>
        </p:nvSpPr>
        <p:spPr>
          <a:xfrm>
            <a:off x="203200" y="99004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30100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0AD6AB-3D2C-42FC-A97C-E7AC1220DA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77031"/>
            <a:ext cx="9144000" cy="2476860"/>
          </a:xfrm>
        </p:spPr>
        <p:txBody>
          <a:bodyPr/>
          <a:lstStyle/>
          <a:p>
            <a:r>
              <a:rPr lang="zh-CN" altLang="en-US" sz="2800" dirty="0"/>
              <a:t>      相似地，对于</a:t>
            </a:r>
            <a:r>
              <a:rPr lang="en-US" altLang="zh-CN" sz="2800" dirty="0"/>
              <a:t>n</a:t>
            </a:r>
            <a:r>
              <a:rPr lang="zh-CN" altLang="en-US" sz="2800" dirty="0"/>
              <a:t>维空间来说，一个三阶张量应该具有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baseline="30000" dirty="0">
                <a:solidFill>
                  <a:srgbClr val="0000FF"/>
                </a:solidFill>
              </a:rPr>
              <a:t>3 </a:t>
            </a:r>
            <a:r>
              <a:rPr lang="zh-CN" altLang="en-US" sz="2800" dirty="0"/>
              <a:t>个分量，从而构建出一组具有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zh-CN" altLang="en-US" sz="2800" dirty="0"/>
              <a:t>个矩阵，每个矩阵包含</a:t>
            </a:r>
            <a:r>
              <a:rPr lang="en-US" altLang="zh-CN" sz="2800" dirty="0" err="1">
                <a:solidFill>
                  <a:srgbClr val="0000FF"/>
                </a:solidFill>
              </a:rPr>
              <a:t>n×n</a:t>
            </a:r>
            <a:r>
              <a:rPr lang="zh-CN" altLang="en-US" sz="2800" dirty="0"/>
              <a:t>个元素的数据体。此时，可以将</a:t>
            </a:r>
            <a:r>
              <a:rPr lang="en-US" altLang="zh-CN" sz="2800" i="1" dirty="0">
                <a:solidFill>
                  <a:srgbClr val="0000FF"/>
                </a:solidFill>
              </a:rPr>
              <a:t>n </a:t>
            </a:r>
            <a:r>
              <a:rPr lang="zh-CN" altLang="en-US" sz="2800" dirty="0"/>
              <a:t>维空间中的三阶张量设想成由“</a:t>
            </a:r>
            <a:r>
              <a:rPr lang="en-US" altLang="zh-CN" sz="2800" i="1" dirty="0">
                <a:solidFill>
                  <a:srgbClr val="0000FF"/>
                </a:solidFill>
              </a:rPr>
              <a:t>n </a:t>
            </a:r>
            <a:r>
              <a:rPr lang="zh-CN" altLang="en-US" sz="2800" dirty="0">
                <a:solidFill>
                  <a:srgbClr val="0000FF"/>
                </a:solidFill>
              </a:rPr>
              <a:t>个平面</a:t>
            </a:r>
            <a:r>
              <a:rPr lang="zh-CN" altLang="en-US" sz="2800" dirty="0"/>
              <a:t>”构建而成的一个“</a:t>
            </a:r>
            <a:r>
              <a:rPr lang="zh-CN" altLang="en-US" sz="2800" dirty="0">
                <a:solidFill>
                  <a:srgbClr val="0000FF"/>
                </a:solidFill>
              </a:rPr>
              <a:t>立方体</a:t>
            </a:r>
            <a:r>
              <a:rPr lang="zh-CN" altLang="en-US" sz="2800" dirty="0"/>
              <a:t>” 。</a:t>
            </a:r>
            <a:endParaRPr lang="en-US" altLang="zh-CN" sz="28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13BCBE-6E69-4C28-BFDF-BE26F88D4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933739"/>
            <a:ext cx="3264139" cy="24599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FF5104-C742-4096-A727-61FCAE3504F2}"/>
              </a:ext>
            </a:extLst>
          </p:cNvPr>
          <p:cNvSpPr/>
          <p:nvPr/>
        </p:nvSpPr>
        <p:spPr>
          <a:xfrm>
            <a:off x="152400" y="98458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40799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A1395-D91B-4EF7-AD06-0B42193FB5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862796"/>
            <a:ext cx="9144000" cy="3928403"/>
          </a:xfrm>
        </p:spPr>
        <p:txBody>
          <a:bodyPr/>
          <a:lstStyle/>
          <a:p>
            <a:r>
              <a:rPr lang="zh-CN" altLang="en-US" sz="2800" b="0" dirty="0"/>
              <a:t>       在三维空间中，一个四阶张量所具有的分量数量为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4</a:t>
            </a:r>
            <a:r>
              <a:rPr lang="en-US" altLang="zh-CN" sz="2800" b="0" dirty="0">
                <a:solidFill>
                  <a:srgbClr val="0000FF"/>
                </a:solidFill>
              </a:rPr>
              <a:t>=81 </a:t>
            </a:r>
            <a:r>
              <a:rPr lang="zh-CN" altLang="en-US" sz="2800" b="0" dirty="0"/>
              <a:t>。假设将每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800" b="0" dirty="0">
                <a:solidFill>
                  <a:srgbClr val="0000FF"/>
                </a:solidFill>
              </a:rPr>
              <a:t>=27</a:t>
            </a:r>
            <a:r>
              <a:rPr lang="zh-CN" altLang="en-US" sz="2800" b="0" dirty="0"/>
              <a:t>个分量的三阶张量看成是一个独立的“立方体元素”，那么一个四阶的张量就可以被形象化地理解为由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zh-CN" altLang="en-US" sz="2800" b="0" dirty="0">
                <a:solidFill>
                  <a:srgbClr val="0000FF"/>
                </a:solidFill>
              </a:rPr>
              <a:t>个三阶张量组合</a:t>
            </a:r>
            <a:r>
              <a:rPr lang="zh-CN" altLang="en-US" sz="2800" b="0" dirty="0"/>
              <a:t>（</a:t>
            </a:r>
            <a:r>
              <a:rPr lang="en-US" altLang="zh-CN" sz="2800" b="0" dirty="0"/>
              <a:t>3×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800" b="0" dirty="0"/>
              <a:t>=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4</a:t>
            </a:r>
            <a:r>
              <a:rPr lang="en-US" altLang="zh-CN" sz="2800" b="0" dirty="0"/>
              <a:t>=</a:t>
            </a:r>
            <a:r>
              <a:rPr lang="en-US" altLang="zh-CN" sz="2800" b="0" dirty="0">
                <a:solidFill>
                  <a:srgbClr val="0000FF"/>
                </a:solidFill>
              </a:rPr>
              <a:t>81</a:t>
            </a:r>
            <a:r>
              <a:rPr lang="zh-CN" altLang="en-US" sz="2800" b="0" dirty="0"/>
              <a:t>）在一起的“一组积木”。将这</a:t>
            </a:r>
            <a:r>
              <a:rPr lang="en-US" altLang="zh-CN" sz="2800" b="0" dirty="0"/>
              <a:t>3</a:t>
            </a:r>
            <a:r>
              <a:rPr lang="zh-CN" altLang="en-US" sz="2800" b="0" dirty="0"/>
              <a:t>块积木排列成一排，将构建出一个由矩阵构成的“阵列”。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18"/>
            <a:ext cx="9144000" cy="492443"/>
          </a:xfrm>
        </p:spPr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66AB6-45F7-421D-9DB1-4B06525C472E}"/>
              </a:ext>
            </a:extLst>
          </p:cNvPr>
          <p:cNvSpPr/>
          <p:nvPr/>
        </p:nvSpPr>
        <p:spPr>
          <a:xfrm>
            <a:off x="203200" y="99004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4248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602DD1-A0B5-463E-9259-63A08521B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3037014"/>
          </a:xfrm>
        </p:spPr>
        <p:txBody>
          <a:bodyPr/>
          <a:lstStyle/>
          <a:p>
            <a:r>
              <a:rPr lang="zh-CN" altLang="en-US" sz="2800" b="0" dirty="0"/>
              <a:t>       有了上面的类比，在构建</a:t>
            </a:r>
            <a:r>
              <a:rPr lang="en-US" altLang="zh-CN" sz="2800" b="0" i="1" dirty="0">
                <a:solidFill>
                  <a:srgbClr val="0000FF"/>
                </a:solidFill>
              </a:rPr>
              <a:t>n </a:t>
            </a:r>
            <a:r>
              <a:rPr lang="zh-CN" altLang="en-US" sz="2800" b="0" dirty="0"/>
              <a:t>维空间中的</a:t>
            </a:r>
            <a:r>
              <a:rPr lang="zh-CN" altLang="en-US" sz="2800" b="0" dirty="0">
                <a:solidFill>
                  <a:srgbClr val="0000FF"/>
                </a:solidFill>
              </a:rPr>
              <a:t>四阶张量</a:t>
            </a:r>
            <a:r>
              <a:rPr lang="zh-CN" altLang="en-US" sz="2800" b="0" dirty="0"/>
              <a:t>就会变得容易一些。想象一下，不难得出这样的构想，对于</a:t>
            </a:r>
            <a:r>
              <a:rPr lang="en-US" altLang="zh-CN" sz="2800" b="0" i="1" dirty="0">
                <a:solidFill>
                  <a:srgbClr val="0000FF"/>
                </a:solidFill>
              </a:rPr>
              <a:t>n </a:t>
            </a:r>
            <a:r>
              <a:rPr lang="zh-CN" altLang="en-US" sz="2800" b="0" dirty="0"/>
              <a:t>维空间中的</a:t>
            </a:r>
            <a:r>
              <a:rPr lang="zh-CN" altLang="en-US" sz="2800" b="0" dirty="0">
                <a:solidFill>
                  <a:srgbClr val="0000FF"/>
                </a:solidFill>
              </a:rPr>
              <a:t>四阶张量</a:t>
            </a:r>
            <a:r>
              <a:rPr lang="zh-CN" altLang="en-US" sz="2800" b="0" dirty="0"/>
              <a:t>，我们可以将</a:t>
            </a:r>
            <a:r>
              <a:rPr lang="en-US" altLang="zh-CN" sz="2800" b="0" i="1" dirty="0">
                <a:solidFill>
                  <a:srgbClr val="0000FF"/>
                </a:solidFill>
              </a:rPr>
              <a:t>n </a:t>
            </a:r>
            <a:r>
              <a:rPr lang="zh-CN" altLang="en-US" sz="2800" b="0" dirty="0"/>
              <a:t>个</a:t>
            </a:r>
            <a:r>
              <a:rPr lang="zh-CN" altLang="en-US" sz="2800" b="0" dirty="0">
                <a:solidFill>
                  <a:srgbClr val="FF0000"/>
                </a:solidFill>
              </a:rPr>
              <a:t>长宽高</a:t>
            </a:r>
            <a:r>
              <a:rPr lang="zh-CN" altLang="en-US" sz="2800" b="0" dirty="0"/>
              <a:t>都是</a:t>
            </a:r>
            <a:r>
              <a:rPr lang="en-US" altLang="zh-CN" sz="2800" b="0" i="1" dirty="0">
                <a:solidFill>
                  <a:srgbClr val="0000FF"/>
                </a:solidFill>
              </a:rPr>
              <a:t>n </a:t>
            </a:r>
            <a:r>
              <a:rPr lang="zh-CN" altLang="en-US" sz="2800" b="0" dirty="0"/>
              <a:t>的立方体积木</a:t>
            </a:r>
            <a:r>
              <a:rPr lang="zh-CN" altLang="en-US" sz="28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（即三阶张量）</a:t>
            </a:r>
            <a:r>
              <a:rPr lang="zh-CN" altLang="en-US" sz="2800" b="0" dirty="0"/>
              <a:t>组合在一起构成一组具有</a:t>
            </a:r>
            <a:r>
              <a:rPr lang="en-US" altLang="zh-CN" sz="2800" b="0" i="1" dirty="0">
                <a:solidFill>
                  <a:srgbClr val="0000FF"/>
                </a:solidFill>
              </a:rPr>
              <a:t>n </a:t>
            </a:r>
            <a:r>
              <a:rPr lang="zh-CN" altLang="en-US" sz="2800" b="0" dirty="0"/>
              <a:t>个方块的“</a:t>
            </a:r>
            <a:r>
              <a:rPr lang="zh-CN" altLang="en-US" sz="2800" b="0" dirty="0">
                <a:solidFill>
                  <a:srgbClr val="0000FF"/>
                </a:solidFill>
              </a:rPr>
              <a:t>立方体元素</a:t>
            </a:r>
            <a:r>
              <a:rPr lang="zh-CN" altLang="en-US" sz="2800" b="0" dirty="0"/>
              <a:t>”组合。</a:t>
            </a:r>
            <a:endParaRPr lang="en-US" altLang="zh-CN" sz="28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8F0F4-D65B-42C0-A65C-E48C7EE3A9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5" y="4410614"/>
            <a:ext cx="6031549" cy="21005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D922BB-C17C-4308-9060-21A6FCF99992}"/>
              </a:ext>
            </a:extLst>
          </p:cNvPr>
          <p:cNvSpPr/>
          <p:nvPr/>
        </p:nvSpPr>
        <p:spPr>
          <a:xfrm>
            <a:off x="203200" y="993057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9923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5CE4C9D-838A-44AC-B0FE-0292BD9D8A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18"/>
            <a:ext cx="9144000" cy="635850"/>
          </a:xfrm>
        </p:spPr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E8DEA2-A76F-40CA-B11E-4790190F0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9" y="2362200"/>
            <a:ext cx="4376791" cy="30349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F8579D-D53D-456E-A74E-7233C35D8239}"/>
              </a:ext>
            </a:extLst>
          </p:cNvPr>
          <p:cNvSpPr/>
          <p:nvPr/>
        </p:nvSpPr>
        <p:spPr>
          <a:xfrm>
            <a:off x="4648200" y="1468583"/>
            <a:ext cx="4376791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       五阶张量有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baseline="30000" dirty="0">
                <a:solidFill>
                  <a:srgbClr val="0000FF"/>
                </a:solidFill>
              </a:rPr>
              <a:t>5</a:t>
            </a:r>
            <a:r>
              <a:rPr lang="en-US" altLang="zh-CN" sz="2800" baseline="30000" dirty="0">
                <a:solidFill>
                  <a:srgbClr val="0000FF"/>
                </a:solidFill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个分量，那么我们可以构建成一个</a:t>
            </a:r>
            <a:r>
              <a:rPr lang="en-US" altLang="zh-CN" sz="2800" i="1" dirty="0" err="1">
                <a:solidFill>
                  <a:srgbClr val="0000FF"/>
                </a:solidFill>
                <a:latin typeface="+mj-ea"/>
                <a:ea typeface="+mj-ea"/>
              </a:rPr>
              <a:t>n×n</a:t>
            </a:r>
            <a:r>
              <a:rPr lang="zh-CN" altLang="en-US" sz="2800" dirty="0">
                <a:latin typeface="+mj-ea"/>
                <a:ea typeface="+mj-ea"/>
              </a:rPr>
              <a:t>的“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800" dirty="0">
                <a:latin typeface="+mj-ea"/>
                <a:ea typeface="+mj-ea"/>
              </a:rPr>
              <a:t>”，即一个</a:t>
            </a:r>
            <a:r>
              <a:rPr lang="en-US" altLang="zh-CN" sz="28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800" dirty="0">
                <a:latin typeface="+mj-ea"/>
                <a:ea typeface="+mj-ea"/>
              </a:rPr>
              <a:t>行</a:t>
            </a:r>
            <a:r>
              <a:rPr lang="en-US" altLang="zh-CN" sz="28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800" dirty="0">
                <a:latin typeface="+mj-ea"/>
                <a:ea typeface="+mj-ea"/>
              </a:rPr>
              <a:t>列的结构体，结构体的每个元素是一个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8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积木块垒起来的一堵墙</a:t>
            </a:r>
            <a:r>
              <a:rPr lang="zh-CN" altLang="en-US" sz="28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F8327-3E1A-4940-BD6E-7D19BCA91559}"/>
              </a:ext>
            </a:extLst>
          </p:cNvPr>
          <p:cNvSpPr/>
          <p:nvPr/>
        </p:nvSpPr>
        <p:spPr>
          <a:xfrm>
            <a:off x="101600" y="956944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高阶张量 </a:t>
            </a:r>
            <a:r>
              <a:rPr lang="en-US" altLang="zh-CN" sz="1800" dirty="0">
                <a:latin typeface="+mj-ea"/>
              </a:rPr>
              <a:t>– </a:t>
            </a:r>
            <a:r>
              <a:rPr lang="zh-CN" altLang="en-US" sz="1800" dirty="0">
                <a:latin typeface="+mj-ea"/>
              </a:rPr>
              <a:t>五阶张量</a:t>
            </a:r>
            <a:r>
              <a:rPr lang="en-US" altLang="zh-CN" sz="1800" dirty="0">
                <a:latin typeface="+mj-ea"/>
              </a:rPr>
              <a:t>/</a:t>
            </a:r>
            <a:r>
              <a:rPr lang="zh-CN" altLang="en-US" sz="1800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521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1DC09-CE87-4034-9A7F-173E9F3BF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18"/>
            <a:ext cx="9144000" cy="492443"/>
          </a:xfrm>
        </p:spPr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D3944D-91F8-44E4-9F2F-B5E932543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1" y="2108201"/>
            <a:ext cx="4289492" cy="3525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52400" y="1591613"/>
            <a:ext cx="4267200" cy="5079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>
                <a:latin typeface="+mj-ea"/>
                <a:ea typeface="+mj-ea"/>
              </a:rPr>
              <a:t>       六阶张量有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baseline="30000" dirty="0">
                <a:solidFill>
                  <a:srgbClr val="0000FF"/>
                </a:solidFill>
              </a:rPr>
              <a:t>5</a:t>
            </a:r>
            <a:r>
              <a:rPr lang="zh-CN" altLang="en-US" sz="2800" dirty="0">
                <a:latin typeface="+mj-ea"/>
                <a:ea typeface="+mj-ea"/>
              </a:rPr>
              <a:t>个分量，那么，我们可以构建成一个</a:t>
            </a:r>
            <a:r>
              <a:rPr lang="en-US" altLang="zh-CN" sz="2800" i="1" dirty="0" err="1">
                <a:solidFill>
                  <a:srgbClr val="0000FF"/>
                </a:solidFill>
                <a:latin typeface="+mj-ea"/>
                <a:ea typeface="+mj-ea"/>
              </a:rPr>
              <a:t>n×n×n</a:t>
            </a:r>
            <a:r>
              <a:rPr lang="en-US" altLang="zh-CN" sz="2800" i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的“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800" dirty="0">
                <a:latin typeface="+mj-ea"/>
                <a:ea typeface="+mj-ea"/>
              </a:rPr>
              <a:t>”，即一个</a:t>
            </a:r>
            <a:r>
              <a:rPr lang="en-US" altLang="zh-CN" sz="28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800" dirty="0">
                <a:latin typeface="+mj-ea"/>
                <a:ea typeface="+mj-ea"/>
              </a:rPr>
              <a:t>行</a:t>
            </a:r>
            <a:r>
              <a:rPr lang="en-US" altLang="zh-CN" sz="28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800" dirty="0">
                <a:latin typeface="+mj-ea"/>
                <a:ea typeface="+mj-ea"/>
              </a:rPr>
              <a:t>列且厚度为</a:t>
            </a:r>
            <a:r>
              <a:rPr lang="en-US" altLang="zh-CN" sz="2800" dirty="0">
                <a:latin typeface="+mj-ea"/>
                <a:ea typeface="+mj-ea"/>
              </a:rPr>
              <a:t>n</a:t>
            </a:r>
            <a:r>
              <a:rPr lang="zh-CN" altLang="en-US" sz="2800" dirty="0">
                <a:latin typeface="+mj-ea"/>
                <a:ea typeface="+mj-ea"/>
              </a:rPr>
              <a:t>的结构体，结构体的每个元素也是一个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8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积木块垒起来的一个方垛</a:t>
            </a:r>
            <a:r>
              <a:rPr lang="zh-CN" altLang="en-US" sz="28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9778A-B69A-4957-8026-BCEC5DD95AC8}"/>
              </a:ext>
            </a:extLst>
          </p:cNvPr>
          <p:cNvSpPr/>
          <p:nvPr/>
        </p:nvSpPr>
        <p:spPr>
          <a:xfrm>
            <a:off x="152400" y="99004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高阶张量 </a:t>
            </a:r>
            <a:r>
              <a:rPr lang="en-US" altLang="zh-CN" sz="1800" dirty="0">
                <a:latin typeface="+mj-ea"/>
              </a:rPr>
              <a:t>– </a:t>
            </a:r>
            <a:r>
              <a:rPr lang="zh-CN" altLang="en-US" sz="1800" dirty="0">
                <a:latin typeface="+mj-ea"/>
              </a:rPr>
              <a:t>五阶张量</a:t>
            </a:r>
            <a:r>
              <a:rPr lang="en-US" altLang="zh-CN" sz="1800" dirty="0">
                <a:latin typeface="+mj-ea"/>
              </a:rPr>
              <a:t>/</a:t>
            </a:r>
            <a:r>
              <a:rPr lang="zh-CN" altLang="en-US" sz="1800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0172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8CC35A4-A691-45B7-A5A9-5DDE08EDE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9C44D78-D57F-46C0-9A81-0BE1A17666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6"/>
            <a:ext cx="9144000" cy="512841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+mj-ea"/>
              </a:rPr>
              <a:t>       </a:t>
            </a:r>
            <a:r>
              <a:rPr lang="en-US" altLang="zh-CN" sz="2400" dirty="0">
                <a:latin typeface="+mj-ea"/>
              </a:rPr>
              <a:t>N</a:t>
            </a:r>
            <a:r>
              <a:rPr lang="zh-CN" altLang="en-US" sz="2400" dirty="0">
                <a:latin typeface="+mj-ea"/>
              </a:rPr>
              <a:t>阶张量，我们可以通过逐层地进行积木的组合，先从一阶张量开始，构建一排一阶张量形成的二阶张量，再构建成方阵形式的三阶张量；然后将三阶张量看成是一个方块元素来构建形如“一排方块”的四阶张量，再到“一堵墙”、“一个方垛”；后再将这个“方垛”看成是一个元素，继续构建“一排方块”，再到“一堵墙”、“一个方垛”，依次类推下去。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对于手工计算和思维认识来说，构建高阶张量是一件非常恐怖的事。</a:t>
            </a:r>
            <a:r>
              <a:rPr lang="zh-CN" altLang="en-US" sz="2400" dirty="0">
                <a:latin typeface="+mj-ea"/>
              </a:rPr>
              <a:t>幸运的是，计算机最擅长的就是处理这类</a:t>
            </a:r>
            <a:r>
              <a:rPr lang="zh-CN" altLang="en-US" sz="2400" dirty="0">
                <a:solidFill>
                  <a:srgbClr val="0000FF"/>
                </a:solidFill>
                <a:latin typeface="+mj-ea"/>
              </a:rPr>
              <a:t>迭代</a:t>
            </a:r>
            <a:r>
              <a:rPr lang="zh-CN" altLang="en-US" sz="2400" dirty="0">
                <a:latin typeface="+mj-ea"/>
              </a:rPr>
              <a:t>问题，只要不是无限不可解的问题，计算机总是能够获得理想的结果。当然，处理时间还需要看计算机的硬件配置情况，比如今天流行的</a:t>
            </a:r>
            <a:r>
              <a:rPr lang="en-US" altLang="zh-CN" sz="2400" dirty="0">
                <a:latin typeface="+mj-ea"/>
              </a:rPr>
              <a:t>GPU</a:t>
            </a:r>
            <a:r>
              <a:rPr lang="zh-CN" altLang="en-US" sz="2400" dirty="0">
                <a:latin typeface="+mj-ea"/>
              </a:rPr>
              <a:t>处理器就特别适合用来做这类重复但是简单的工作。</a:t>
            </a:r>
            <a:endParaRPr lang="zh-CN" altLang="en-US" sz="2133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31F4E2-C4DD-4C45-8A36-D2D003792712}"/>
              </a:ext>
            </a:extLst>
          </p:cNvPr>
          <p:cNvSpPr/>
          <p:nvPr/>
        </p:nvSpPr>
        <p:spPr>
          <a:xfrm>
            <a:off x="140440" y="990048"/>
            <a:ext cx="1828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更高阶张量 </a:t>
            </a:r>
          </a:p>
        </p:txBody>
      </p:sp>
    </p:spTree>
    <p:extLst>
      <p:ext uri="{BB962C8B-B14F-4D97-AF65-F5344CB8AC3E}">
        <p14:creationId xmlns:p14="http://schemas.microsoft.com/office/powerpoint/2010/main" val="33373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51FBECA-9DD6-4625-967F-A90C335481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-15587" y="2286002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The tensor is the fact of the universe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张量是宇宙的本质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A68E87-2B36-4F25-8A7B-B04630CC9622}"/>
              </a:ext>
            </a:extLst>
          </p:cNvPr>
          <p:cNvSpPr/>
          <p:nvPr/>
        </p:nvSpPr>
        <p:spPr>
          <a:xfrm>
            <a:off x="5952529" y="6320951"/>
            <a:ext cx="3134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——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著名数学家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Lillian R.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Leber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69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56C9AF-E319-43B3-A80A-FF6263E1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 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0280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       线性代数中的“线性”代表的是“一次”，“代数”就是指“加减乘数”。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 </a:t>
            </a:r>
            <a:r>
              <a:rPr lang="zh-CN" altLang="en-US" sz="2800" b="1" dirty="0"/>
              <a:t>顾名思义，线性代数的主要任务就是：处理一次方程和一次函数，因此它是最简单的数学。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2941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列的角度：重新组合和矩阵的列向量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014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工科大学为什么开线性代数课？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023D4E-9B0A-4251-BBCF-FFFA320B1005}"/>
              </a:ext>
            </a:extLst>
          </p:cNvPr>
          <p:cNvSpPr/>
          <p:nvPr/>
        </p:nvSpPr>
        <p:spPr>
          <a:xfrm>
            <a:off x="0" y="838200"/>
            <a:ext cx="9144000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A5A5A5"/>
              </a:buClr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60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年前，线性代数进入美国大学数学系本科教学计划，中国的工科三十年前才增设这门课。线性代数为什么在近几十年如此风靡呢？不是它在理论上有新突破，而是在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应用上的创新。</a:t>
            </a:r>
          </a:p>
          <a:p>
            <a:pPr algn="just">
              <a:lnSpc>
                <a:spcPct val="150000"/>
              </a:lnSpc>
              <a:buClr>
                <a:srgbClr val="A5A5A5"/>
              </a:buClr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1973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年的诺贝尔经济奖发给了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Leontiff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教授，因为他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1949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年首创用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计算机解了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54×54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阶线性方程组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年代初，线性代数软件包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LINPACK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开发成功。这样人们不需要精通矩阵求解的数学细节，就可以解决大型、复杂的线性代数命题。</a:t>
            </a:r>
          </a:p>
          <a:p>
            <a:pPr algn="just">
              <a:lnSpc>
                <a:spcPct val="150000"/>
              </a:lnSpc>
              <a:buClr>
                <a:srgbClr val="A5A5A5"/>
              </a:buClr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线性代数从此不再是少数理论尖子才能学会的秘笈，而成为非数学专业大学生都能掌握的计算工具。</a:t>
            </a:r>
          </a:p>
        </p:txBody>
      </p:sp>
    </p:spTree>
    <p:extLst>
      <p:ext uri="{BB962C8B-B14F-4D97-AF65-F5344CB8AC3E}">
        <p14:creationId xmlns:p14="http://schemas.microsoft.com/office/powerpoint/2010/main" val="122038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42985" y="2221901"/>
                <a:ext cx="3943231" cy="148088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=−13</m:t>
                              </m:r>
                              <m:r>
                                <m:rPr>
                                  <m:nor/>
                                </m:rPr>
                                <a:rPr lang="zh-CN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42985" y="2221901"/>
                <a:ext cx="3943231" cy="14808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/>
              <p:nvPr/>
            </p:nvSpPr>
            <p:spPr>
              <a:xfrm>
                <a:off x="914399" y="4537031"/>
                <a:ext cx="3200400" cy="975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6997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1800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 kern="1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zh-CN" sz="1800" kern="100" dirty="0">
                  <a:latin typeface="Times New Roman" panose="02020603050405020304" pitchFamily="18" charset="0"/>
                </a:endParaRPr>
              </a:p>
              <a:p>
                <a:r>
                  <a:rPr lang="en-US" altLang="zh-CN" sz="1800" kern="100" dirty="0">
                    <a:latin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18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1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1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537031"/>
                <a:ext cx="3200400" cy="975332"/>
              </a:xfrm>
              <a:prstGeom prst="rect">
                <a:avLst/>
              </a:prstGeom>
              <a:blipFill>
                <a:blip r:embed="rId3"/>
                <a:stretch>
                  <a:fillRect l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8806B467-BCF1-4E70-8B21-D60B90641A28}"/>
              </a:ext>
            </a:extLst>
          </p:cNvPr>
          <p:cNvSpPr/>
          <p:nvPr/>
        </p:nvSpPr>
        <p:spPr>
          <a:xfrm rot="5400000">
            <a:off x="2321635" y="3911757"/>
            <a:ext cx="385927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9566C53-4B2D-4526-8E7E-6049D0CB23A7}"/>
              </a:ext>
            </a:extLst>
          </p:cNvPr>
          <p:cNvSpPr/>
          <p:nvPr/>
        </p:nvSpPr>
        <p:spPr>
          <a:xfrm>
            <a:off x="4381500" y="4739295"/>
            <a:ext cx="381000" cy="3008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18247-785B-4732-B4C3-B67EA193E911}"/>
              </a:ext>
            </a:extLst>
          </p:cNvPr>
          <p:cNvSpPr txBox="1"/>
          <p:nvPr/>
        </p:nvSpPr>
        <p:spPr>
          <a:xfrm>
            <a:off x="5316693" y="3560129"/>
            <a:ext cx="3302000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计算方便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容易理解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节省书写空间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more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DE7F6524-BE4C-4104-A558-91A1B04860F1}"/>
              </a:ext>
            </a:extLst>
          </p:cNvPr>
          <p:cNvSpPr txBox="1">
            <a:spLocks/>
          </p:cNvSpPr>
          <p:nvPr/>
        </p:nvSpPr>
        <p:spPr>
          <a:xfrm>
            <a:off x="228600" y="903818"/>
            <a:ext cx="8686800" cy="1308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1" i="0">
                <a:solidFill>
                  <a:srgbClr val="006FC0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342900">
              <a:defRPr>
                <a:latin typeface="+mn-lt"/>
                <a:ea typeface="+mn-ea"/>
                <a:cs typeface="+mn-cs"/>
              </a:defRPr>
            </a:lvl2pPr>
            <a:lvl3pPr marL="685800">
              <a:defRPr>
                <a:latin typeface="+mn-lt"/>
                <a:ea typeface="+mn-ea"/>
                <a:cs typeface="+mn-cs"/>
              </a:defRPr>
            </a:lvl3pPr>
            <a:lvl4pPr marL="1028700">
              <a:defRPr>
                <a:latin typeface="+mn-lt"/>
                <a:ea typeface="+mn-ea"/>
                <a:cs typeface="+mn-cs"/>
              </a:defRPr>
            </a:lvl4pPr>
            <a:lvl5pPr marL="1371600">
              <a:defRPr>
                <a:latin typeface="+mn-lt"/>
                <a:ea typeface="+mn-ea"/>
                <a:cs typeface="+mn-cs"/>
              </a:defRPr>
            </a:lvl5pPr>
            <a:lvl6pPr marL="1714500">
              <a:defRPr>
                <a:latin typeface="+mn-lt"/>
                <a:ea typeface="+mn-ea"/>
                <a:cs typeface="+mn-cs"/>
              </a:defRPr>
            </a:lvl6pPr>
            <a:lvl7pPr marL="2057400">
              <a:defRPr>
                <a:latin typeface="+mn-lt"/>
                <a:ea typeface="+mn-ea"/>
                <a:cs typeface="+mn-cs"/>
              </a:defRPr>
            </a:lvl7pPr>
            <a:lvl8pPr marL="2400300">
              <a:defRPr>
                <a:latin typeface="+mn-lt"/>
                <a:ea typeface="+mn-ea"/>
                <a:cs typeface="+mn-cs"/>
              </a:defRPr>
            </a:lvl8pPr>
            <a:lvl9pPr marL="27432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kern="0" dirty="0"/>
              <a:t>       </a:t>
            </a:r>
            <a:r>
              <a:rPr lang="zh-CN" altLang="en-US" sz="2800" kern="0" dirty="0">
                <a:solidFill>
                  <a:schemeClr val="tx1"/>
                </a:solidFill>
              </a:rPr>
              <a:t>线性代数为线性方程组提供了一种简洁的表示和操作方法。</a:t>
            </a:r>
            <a:endParaRPr lang="zh-CN" altLang="en-US" sz="32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DD3C44-4C60-443C-8D69-D199AF8E1D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0" y="776238"/>
            <a:ext cx="9125339" cy="6031679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</a:rPr>
              <a:t>       线性代数的重要性主要体现在它把愈来愈多的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新领域与计算机联系</a:t>
            </a:r>
            <a:r>
              <a:rPr lang="zh-CN" altLang="en-US" sz="2800" dirty="0">
                <a:latin typeface="微软雅黑" panose="020B0503020204020204" pitchFamily="34" charset="-122"/>
              </a:rPr>
              <a:t>起来，</a:t>
            </a:r>
            <a:r>
              <a:rPr lang="en-US" altLang="zh-CN" sz="2800" dirty="0" err="1">
                <a:latin typeface="微软雅黑" panose="020B0503020204020204" pitchFamily="34" charset="-122"/>
              </a:rPr>
              <a:t>Leontiff</a:t>
            </a:r>
            <a:r>
              <a:rPr lang="en-US" altLang="zh-CN" sz="2800" dirty="0">
                <a:latin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</a:rPr>
              <a:t>获经济奖说明，想用计算机解决问题，就得学线性代数。这种“需求牵引”对非数学专业而言，体现在</a:t>
            </a:r>
            <a:r>
              <a:rPr lang="zh-CN" altLang="en-US" sz="2800" b="1" dirty="0">
                <a:solidFill>
                  <a:srgbClr val="3366FF"/>
                </a:solidFill>
                <a:latin typeface="微软雅黑" panose="020B0503020204020204" pitchFamily="34" charset="-122"/>
              </a:rPr>
              <a:t>用计算机求解高阶复杂的矩阵模型</a:t>
            </a:r>
            <a:r>
              <a:rPr lang="zh-CN" altLang="en-US" sz="2800" dirty="0">
                <a:latin typeface="微软雅黑" panose="020B0503020204020204" pitchFamily="34" charset="-122"/>
              </a:rPr>
              <a:t>。但原数学系的线性代数课程重点却是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两百年前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分析小矩阵</a:t>
            </a:r>
            <a:r>
              <a:rPr lang="zh-CN" altLang="en-US" sz="2800" dirty="0">
                <a:latin typeface="微软雅黑" panose="020B0503020204020204" pitchFamily="34" charset="-122"/>
              </a:rPr>
              <a:t>的经典理论。虽然都是线性代数，前者诞生于</a:t>
            </a:r>
            <a:r>
              <a:rPr lang="en-US" altLang="zh-CN" sz="2800" dirty="0">
                <a:latin typeface="微软雅黑" panose="020B0503020204020204" pitchFamily="34" charset="-122"/>
              </a:rPr>
              <a:t>18</a:t>
            </a:r>
            <a:r>
              <a:rPr lang="zh-CN" altLang="en-US" sz="2800" dirty="0">
                <a:latin typeface="微软雅黑" panose="020B0503020204020204" pitchFamily="34" charset="-122"/>
              </a:rPr>
              <a:t>世纪，后者则主要发展于</a:t>
            </a:r>
            <a:r>
              <a:rPr lang="en-US" altLang="zh-CN" sz="2800" dirty="0">
                <a:latin typeface="微软雅黑" panose="020B0503020204020204" pitchFamily="34" charset="-122"/>
              </a:rPr>
              <a:t>1950</a:t>
            </a:r>
            <a:r>
              <a:rPr lang="zh-CN" altLang="en-US" sz="2800" dirty="0">
                <a:latin typeface="微软雅黑" panose="020B0503020204020204" pitchFamily="34" charset="-122"/>
              </a:rPr>
              <a:t>年后。它要用到部分经典理论，但有了很大的发展与创新，主要是与计算机结合的部分。</a:t>
            </a: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284367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DD3C44-4C60-443C-8D69-D199AF8E1D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4092687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</a:rPr>
              <a:t>       最初开设的线性代数课普遍讲的是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陈旧</a:t>
            </a:r>
            <a:r>
              <a:rPr lang="zh-CN" altLang="en-US" sz="2800" dirty="0">
                <a:latin typeface="微软雅黑" panose="020B0503020204020204" pitchFamily="34" charset="-122"/>
              </a:rPr>
              <a:t>的理论。人们惊奇地发现，由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计算机应用需求催生</a:t>
            </a:r>
            <a:r>
              <a:rPr lang="zh-CN" altLang="en-US" sz="2800" dirty="0">
                <a:latin typeface="微软雅黑" panose="020B0503020204020204" pitchFamily="34" charset="-122"/>
              </a:rPr>
              <a:t>设置的课程讲的却是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</a:rPr>
              <a:t>与计算机解线性方程组无关的内容</a:t>
            </a:r>
            <a:r>
              <a:rPr lang="zh-CN" altLang="en-US" sz="2800" dirty="0">
                <a:latin typeface="微软雅黑" panose="020B0503020204020204" pitchFamily="34" charset="-122"/>
              </a:rPr>
              <a:t>，在实施中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既难懂又没有用</a:t>
            </a:r>
            <a:r>
              <a:rPr lang="zh-CN" altLang="en-US" sz="2800" dirty="0">
                <a:latin typeface="微软雅黑" panose="020B0503020204020204" pitchFamily="34" charset="-122"/>
              </a:rPr>
              <a:t>，与非数学系需求相差很大，师生都提出了强烈的改革要求。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289000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</TotalTime>
  <Words>2485</Words>
  <Application>Microsoft Office PowerPoint</Application>
  <PresentationFormat>全屏显示(4:3)</PresentationFormat>
  <Paragraphs>189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math</vt:lpstr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第1章 坐标与变换</vt:lpstr>
      <vt:lpstr>PowerPoint 演示文稿</vt:lpstr>
      <vt:lpstr>PowerPoint 演示文稿</vt:lpstr>
      <vt:lpstr>为什么要学线性代数？</vt:lpstr>
      <vt:lpstr>PowerPoint 演示文稿</vt:lpstr>
      <vt:lpstr>工科大学为什么开线性代数课？</vt:lpstr>
      <vt:lpstr>为什么要学线性代数？</vt:lpstr>
      <vt:lpstr>为什么要学线性代数？</vt:lpstr>
      <vt:lpstr>为什么要学线性代数？</vt:lpstr>
      <vt:lpstr>PowerPoint 演示文稿</vt:lpstr>
      <vt:lpstr>工科与数学系线性代数的差别</vt:lpstr>
      <vt:lpstr>工科与数学系线性代数的差别</vt:lpstr>
      <vt:lpstr>面向AI的基于Python的线性代数</vt:lpstr>
      <vt:lpstr>PowerPoint 演示文稿</vt:lpstr>
      <vt:lpstr>标量 (scalar)</vt:lpstr>
      <vt:lpstr>向量 (vector)</vt:lpstr>
      <vt:lpstr>向量 (vector)</vt:lpstr>
      <vt:lpstr>矩阵 (matrix)</vt:lpstr>
      <vt:lpstr>矩阵 (matrix)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新宇</cp:lastModifiedBy>
  <cp:revision>565</cp:revision>
  <dcterms:created xsi:type="dcterms:W3CDTF">2019-02-13T06:30:20Z</dcterms:created>
  <dcterms:modified xsi:type="dcterms:W3CDTF">2020-02-28T13:00:21Z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