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71" r:id="rId4"/>
    <p:sldId id="272" r:id="rId5"/>
    <p:sldId id="281" r:id="rId6"/>
    <p:sldId id="273" r:id="rId7"/>
    <p:sldId id="274" r:id="rId8"/>
    <p:sldId id="282" r:id="rId9"/>
    <p:sldId id="290" r:id="rId10"/>
    <p:sldId id="283" r:id="rId11"/>
    <p:sldId id="291" r:id="rId12"/>
    <p:sldId id="284" r:id="rId13"/>
    <p:sldId id="292" r:id="rId14"/>
    <p:sldId id="285" r:id="rId15"/>
    <p:sldId id="294" r:id="rId16"/>
    <p:sldId id="295" r:id="rId17"/>
    <p:sldId id="296" r:id="rId18"/>
    <p:sldId id="275" r:id="rId19"/>
    <p:sldId id="276" r:id="rId20"/>
    <p:sldId id="286" r:id="rId21"/>
    <p:sldId id="287" r:id="rId22"/>
    <p:sldId id="288" r:id="rId23"/>
    <p:sldId id="289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92E2A-13CB-E461-1BB0-44F6126C8653}" v="2" dt="2024-04-14T14:10:26.827"/>
    <p1510:client id="{BC245FDE-99FA-9D47-5E98-1F5CDBB4CE7E}" v="1376" dt="2024-04-14T15:29:31.517"/>
    <p1510:client id="{C07A5579-376C-89F5-F65E-322DC5A0F023}" v="1772" dt="2024-04-14T14:03:35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1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72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3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7545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6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94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8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4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4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4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6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93238"/>
          </a:xfrm>
        </p:spPr>
        <p:txBody>
          <a:bodyPr/>
          <a:lstStyle/>
          <a:p>
            <a:pPr algn="ctr"/>
            <a:br>
              <a:rPr lang="en-US" sz="4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/>
                <a:cs typeface="Calibri"/>
              </a:rPr>
            </a:br>
            <a:r>
              <a:rPr lang="en-US" sz="4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 P375-</a:t>
            </a:r>
            <a:r>
              <a:rPr lang="en-IN" sz="4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/>
              </a:rPr>
              <a:t>Medical Cost Charges Prediction</a:t>
            </a:r>
            <a:endParaRPr lang="en-US" sz="44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3067" y="3806942"/>
            <a:ext cx="4588933" cy="305105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900" b="1" cap="all" dirty="0">
                <a:solidFill>
                  <a:srgbClr val="E1812C"/>
                </a:solidFill>
                <a:latin typeface="Rockwell"/>
              </a:rPr>
              <a:t>PRESENTED BY G-1:</a:t>
            </a:r>
            <a:endParaRPr lang="en-US" sz="1900" dirty="0">
              <a:solidFill>
                <a:srgbClr val="FFFFFF"/>
              </a:solidFill>
              <a:latin typeface="Rockwell"/>
            </a:endParaRPr>
          </a:p>
          <a:p>
            <a:pPr marL="457200" indent="-457200" algn="l">
              <a:buAutoNum type="arabicPeriod"/>
            </a:pPr>
            <a:r>
              <a:rPr lang="en-US" sz="1900" b="1" cap="all" dirty="0">
                <a:solidFill>
                  <a:schemeClr val="tx1"/>
                </a:solidFill>
                <a:latin typeface="Rockwell"/>
              </a:rPr>
              <a:t>MS. VAISHALI RAVI MUKHARJEE</a:t>
            </a:r>
            <a:endParaRPr lang="en-US" sz="1900" dirty="0">
              <a:solidFill>
                <a:schemeClr val="tx1"/>
              </a:solidFill>
              <a:latin typeface="Rockwell"/>
            </a:endParaRPr>
          </a:p>
          <a:p>
            <a:pPr marL="457200" indent="-457200" algn="l">
              <a:buAutoNum type="arabicPeriod"/>
            </a:pPr>
            <a:r>
              <a:rPr lang="en-US" sz="1900" b="1" cap="all" dirty="0">
                <a:solidFill>
                  <a:schemeClr val="tx1"/>
                </a:solidFill>
                <a:latin typeface="Rockwell"/>
              </a:rPr>
              <a:t>MR. YASH KUMAR ROY</a:t>
            </a:r>
            <a:endParaRPr lang="en-US" sz="1900" dirty="0">
              <a:solidFill>
                <a:schemeClr val="tx1"/>
              </a:solidFill>
              <a:latin typeface="Rockwell"/>
            </a:endParaRPr>
          </a:p>
          <a:p>
            <a:pPr marL="457200" indent="-457200" algn="l">
              <a:buAutoNum type="arabicPeriod"/>
            </a:pPr>
            <a:r>
              <a:rPr lang="en-US" sz="1900" b="1" cap="all" dirty="0">
                <a:solidFill>
                  <a:schemeClr val="tx1"/>
                </a:solidFill>
                <a:latin typeface="Rockwell"/>
              </a:rPr>
              <a:t>MS. SHRUSTI SURESH KARDILE</a:t>
            </a:r>
          </a:p>
          <a:p>
            <a:pPr marL="457200" indent="-457200" algn="l">
              <a:buAutoNum type="arabicPeriod"/>
            </a:pPr>
            <a:r>
              <a:rPr lang="en-US" sz="1900" b="1" cap="all" dirty="0">
                <a:solidFill>
                  <a:schemeClr val="tx1"/>
                </a:solidFill>
                <a:latin typeface="Rockwell"/>
              </a:rPr>
              <a:t>MS. SWATHI MANOHARAN</a:t>
            </a:r>
            <a:endParaRPr lang="en-US" sz="1900" cap="all" dirty="0">
              <a:solidFill>
                <a:schemeClr val="tx1"/>
              </a:solidFill>
              <a:latin typeface="Rockwell"/>
            </a:endParaRPr>
          </a:p>
          <a:p>
            <a:pPr marL="457200" indent="-457200" algn="l">
              <a:buAutoNum type="arabicPeriod"/>
            </a:pPr>
            <a:r>
              <a:rPr lang="en-US" sz="1900" b="1" cap="all" dirty="0">
                <a:solidFill>
                  <a:schemeClr val="tx1"/>
                </a:solidFill>
                <a:latin typeface="Rockwell"/>
              </a:rPr>
              <a:t>MS. MAYURI DILIP JAGTAP</a:t>
            </a:r>
            <a:endParaRPr lang="en-US" sz="1900" cap="all" dirty="0">
              <a:solidFill>
                <a:schemeClr val="tx1"/>
              </a:solidFill>
              <a:latin typeface="Rockwell"/>
            </a:endParaRPr>
          </a:p>
          <a:p>
            <a:pPr marL="457200" indent="-457200" algn="l">
              <a:buAutoNum type="arabicPeriod"/>
            </a:pPr>
            <a:r>
              <a:rPr lang="en-US" sz="1900" b="1" cap="all" dirty="0">
                <a:solidFill>
                  <a:schemeClr val="tx1"/>
                </a:solidFill>
                <a:latin typeface="Rockwell"/>
              </a:rPr>
              <a:t>MR. KAIF SHANAWARALI QUADRI</a:t>
            </a:r>
            <a:endParaRPr lang="en-US" sz="1900" cap="all" dirty="0">
              <a:solidFill>
                <a:schemeClr val="tx1"/>
              </a:solidFill>
              <a:latin typeface="Rockwell"/>
            </a:endParaRPr>
          </a:p>
          <a:p>
            <a:pPr marL="457200" indent="-457200" algn="l">
              <a:buAutoNum type="arabicPeriod"/>
            </a:pPr>
            <a:r>
              <a:rPr lang="en-US" sz="1900" b="1" cap="all" dirty="0">
                <a:solidFill>
                  <a:schemeClr val="tx1"/>
                </a:solidFill>
                <a:latin typeface="Rockwell"/>
              </a:rPr>
              <a:t>MR. SOHEL SALIM SAYYED</a:t>
            </a:r>
            <a:endParaRPr lang="en-US" dirty="0">
              <a:solidFill>
                <a:schemeClr val="tx1"/>
              </a:solidFill>
              <a:latin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E8FD2-36B4-270C-422F-84CB37369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2560"/>
            <a:ext cx="7603067" cy="41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7E3F0B5E-1CE1-0B23-E3A5-2D0A530E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314"/>
            <a:ext cx="6906531" cy="5499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2945B-9367-5798-41B4-804845CFA29A}"/>
              </a:ext>
            </a:extLst>
          </p:cNvPr>
          <p:cNvSpPr txBox="1"/>
          <p:nvPr/>
        </p:nvSpPr>
        <p:spPr>
          <a:xfrm>
            <a:off x="6906531" y="2782669"/>
            <a:ext cx="37513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OBSERVATIONS:</a:t>
            </a:r>
          </a:p>
          <a:p>
            <a:r>
              <a:rPr lang="en-US" dirty="0"/>
              <a:t>There are 675 males and 662 females. That is the ratio of sex seems balanced in the data</a:t>
            </a:r>
          </a:p>
        </p:txBody>
      </p:sp>
    </p:spTree>
    <p:extLst>
      <p:ext uri="{BB962C8B-B14F-4D97-AF65-F5344CB8AC3E}">
        <p14:creationId xmlns:p14="http://schemas.microsoft.com/office/powerpoint/2010/main" val="204498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F349A8A-8F1A-0C50-C542-16E934D2D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788"/>
            <a:ext cx="6741549" cy="5347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434BB5-68FE-5D16-E174-2B3C4D33C32A}"/>
              </a:ext>
            </a:extLst>
          </p:cNvPr>
          <p:cNvSpPr txBox="1"/>
          <p:nvPr/>
        </p:nvSpPr>
        <p:spPr>
          <a:xfrm>
            <a:off x="6956163" y="3064238"/>
            <a:ext cx="382359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OBSERVATION:</a:t>
            </a:r>
          </a:p>
          <a:p>
            <a:r>
              <a:rPr lang="en-US" dirty="0"/>
              <a:t>There are 364 regions labeled as southeast 325 labeled as southwest 324 labeled as northwest 324 labeled as northeast</a:t>
            </a:r>
          </a:p>
        </p:txBody>
      </p:sp>
    </p:spTree>
    <p:extLst>
      <p:ext uri="{BB962C8B-B14F-4D97-AF65-F5344CB8AC3E}">
        <p14:creationId xmlns:p14="http://schemas.microsoft.com/office/powerpoint/2010/main" val="85245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children&#10;&#10;Description automatically generated">
            <a:extLst>
              <a:ext uri="{FF2B5EF4-FFF2-40B4-BE49-F238E27FC236}">
                <a16:creationId xmlns:a16="http://schemas.microsoft.com/office/drawing/2014/main" id="{B3C7D7A0-BD56-6D61-3E40-1270C8549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8885"/>
            <a:ext cx="6422000" cy="5089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0D15C9-716E-D29F-3D36-3CE9C19A908D}"/>
              </a:ext>
            </a:extLst>
          </p:cNvPr>
          <p:cNvSpPr txBox="1"/>
          <p:nvPr/>
        </p:nvSpPr>
        <p:spPr>
          <a:xfrm>
            <a:off x="6422000" y="3105834"/>
            <a:ext cx="40813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OBSERVATIONS:</a:t>
            </a:r>
          </a:p>
          <a:p>
            <a:r>
              <a:rPr lang="en-US" dirty="0"/>
              <a:t>We have more customer with zero children</a:t>
            </a:r>
          </a:p>
        </p:txBody>
      </p:sp>
    </p:spTree>
    <p:extLst>
      <p:ext uri="{BB962C8B-B14F-4D97-AF65-F5344CB8AC3E}">
        <p14:creationId xmlns:p14="http://schemas.microsoft.com/office/powerpoint/2010/main" val="294452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smokers&#10;&#10;Description automatically generated">
            <a:extLst>
              <a:ext uri="{FF2B5EF4-FFF2-40B4-BE49-F238E27FC236}">
                <a16:creationId xmlns:a16="http://schemas.microsoft.com/office/drawing/2014/main" id="{548C0970-1688-CE16-C1B5-4A78C73A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579"/>
            <a:ext cx="7061712" cy="5525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F34B41-CE33-CF20-38F9-7A617CA8F59D}"/>
              </a:ext>
            </a:extLst>
          </p:cNvPr>
          <p:cNvSpPr txBox="1"/>
          <p:nvPr/>
        </p:nvSpPr>
        <p:spPr>
          <a:xfrm>
            <a:off x="7142509" y="3105834"/>
            <a:ext cx="30479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OBSERVATIONS:</a:t>
            </a:r>
          </a:p>
          <a:p>
            <a:r>
              <a:rPr lang="en-US" dirty="0"/>
              <a:t>There are 1063 people labeled as non-smoker and 274 as smoker</a:t>
            </a:r>
          </a:p>
        </p:txBody>
      </p:sp>
    </p:spTree>
    <p:extLst>
      <p:ext uri="{BB962C8B-B14F-4D97-AF65-F5344CB8AC3E}">
        <p14:creationId xmlns:p14="http://schemas.microsoft.com/office/powerpoint/2010/main" val="112562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and orange dots&#10;&#10;Description automatically generated">
            <a:extLst>
              <a:ext uri="{FF2B5EF4-FFF2-40B4-BE49-F238E27FC236}">
                <a16:creationId xmlns:a16="http://schemas.microsoft.com/office/drawing/2014/main" id="{882F1C25-ED7F-C201-3D00-1FBD585E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659"/>
            <a:ext cx="7404612" cy="5691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D745D2-A660-1783-9328-932248C0C604}"/>
              </a:ext>
            </a:extLst>
          </p:cNvPr>
          <p:cNvSpPr txBox="1"/>
          <p:nvPr/>
        </p:nvSpPr>
        <p:spPr>
          <a:xfrm>
            <a:off x="7296451" y="3088999"/>
            <a:ext cx="37169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OBSERVATIONS:</a:t>
            </a:r>
          </a:p>
          <a:p>
            <a:r>
              <a:rPr lang="en-US" dirty="0"/>
              <a:t>The plot shows there is highly correlation between smoker and the chargers.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6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BCA0FBF3-0610-62B8-AFA0-792A255C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014"/>
            <a:ext cx="7158805" cy="5506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F31C33-9CD0-C3D2-DE27-4A1DF4D5FE0B}"/>
              </a:ext>
            </a:extLst>
          </p:cNvPr>
          <p:cNvSpPr txBox="1"/>
          <p:nvPr/>
        </p:nvSpPr>
        <p:spPr>
          <a:xfrm>
            <a:off x="7158805" y="3365843"/>
            <a:ext cx="366272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OBSERVATIONS:</a:t>
            </a:r>
          </a:p>
          <a:p>
            <a:r>
              <a:rPr lang="en-US" dirty="0"/>
              <a:t>This suggest that there is no such correlation between number of children and the charges.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5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F26D2948-6ADD-A02E-1773-14C99F9B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886"/>
            <a:ext cx="7109644" cy="5470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516D3-796E-41AC-6B62-B134B63686C8}"/>
              </a:ext>
            </a:extLst>
          </p:cNvPr>
          <p:cNvSpPr txBox="1"/>
          <p:nvPr/>
        </p:nvSpPr>
        <p:spPr>
          <a:xfrm>
            <a:off x="6975891" y="3199613"/>
            <a:ext cx="325523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OBSERVATIONS:</a:t>
            </a:r>
          </a:p>
          <a:p>
            <a:r>
              <a:rPr lang="en-US" dirty="0"/>
              <a:t>Scatter plot suggests no such correlation between age and charges colored by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8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e chart with different colors and numbers&#10;&#10;Description automatically generated">
            <a:extLst>
              <a:ext uri="{FF2B5EF4-FFF2-40B4-BE49-F238E27FC236}">
                <a16:creationId xmlns:a16="http://schemas.microsoft.com/office/drawing/2014/main" id="{50CACB2E-37FF-CFAB-F0F0-0068CCB8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6096000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AD472-FDC0-9C0E-6037-538C54E57C38}"/>
              </a:ext>
            </a:extLst>
          </p:cNvPr>
          <p:cNvSpPr txBox="1"/>
          <p:nvPr/>
        </p:nvSpPr>
        <p:spPr>
          <a:xfrm>
            <a:off x="6096000" y="2057400"/>
            <a:ext cx="386282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OBSERVATIONS:</a:t>
            </a:r>
          </a:p>
          <a:p>
            <a:r>
              <a:rPr lang="en-US" dirty="0"/>
              <a:t>From regions 24.2% regions are northeast,24.2% are northwest,27.2% are southeast, 24.3% are southwest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4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9EA47-DA23-0F7D-A160-B67D4D071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152"/>
            <a:ext cx="7013631" cy="5029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04D98-F534-DAAC-3CA0-8213D3F0CCCD}"/>
              </a:ext>
            </a:extLst>
          </p:cNvPr>
          <p:cNvSpPr txBox="1"/>
          <p:nvPr/>
        </p:nvSpPr>
        <p:spPr>
          <a:xfrm>
            <a:off x="6395035" y="1938969"/>
            <a:ext cx="386656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OBSERVATIONS:</a:t>
            </a:r>
          </a:p>
          <a:p>
            <a:r>
              <a:rPr lang="en-US" dirty="0"/>
              <a:t>There is a strong correlation between charges and smoker.  There is also a weak positive correlation between charge and age, as well as BMI.</a:t>
            </a:r>
          </a:p>
        </p:txBody>
      </p:sp>
    </p:spTree>
    <p:extLst>
      <p:ext uri="{BB962C8B-B14F-4D97-AF65-F5344CB8AC3E}">
        <p14:creationId xmlns:p14="http://schemas.microsoft.com/office/powerpoint/2010/main" val="4134384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D093-78EC-DD02-3B03-08C192F7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0826"/>
            <a:ext cx="12192000" cy="7185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 BUILDING</a:t>
            </a:r>
            <a:endParaRPr lang="en-US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52B98-91E7-1936-4110-49832D313516}"/>
              </a:ext>
            </a:extLst>
          </p:cNvPr>
          <p:cNvSpPr txBox="1"/>
          <p:nvPr/>
        </p:nvSpPr>
        <p:spPr>
          <a:xfrm>
            <a:off x="676301" y="1328188"/>
            <a:ext cx="93211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latin typeface="Calibri"/>
                <a:ea typeface="Calibri"/>
                <a:cs typeface="Calibri"/>
              </a:rPr>
              <a:t>We have split the whole data into training and test set in the ratio of 80% to training set and 20% to test set. And here is the evaluation metrics of different model.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FE1B0D-8D1A-370B-E51C-06D44A31C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62268"/>
              </p:ext>
            </p:extLst>
          </p:nvPr>
        </p:nvGraphicFramePr>
        <p:xfrm>
          <a:off x="676301" y="3002935"/>
          <a:ext cx="8606971" cy="326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38">
                  <a:extLst>
                    <a:ext uri="{9D8B030D-6E8A-4147-A177-3AD203B41FA5}">
                      <a16:colId xmlns:a16="http://schemas.microsoft.com/office/drawing/2014/main" val="279799349"/>
                    </a:ext>
                  </a:extLst>
                </a:gridCol>
                <a:gridCol w="1681638">
                  <a:extLst>
                    <a:ext uri="{9D8B030D-6E8A-4147-A177-3AD203B41FA5}">
                      <a16:colId xmlns:a16="http://schemas.microsoft.com/office/drawing/2014/main" val="1265367176"/>
                    </a:ext>
                  </a:extLst>
                </a:gridCol>
                <a:gridCol w="1681638">
                  <a:extLst>
                    <a:ext uri="{9D8B030D-6E8A-4147-A177-3AD203B41FA5}">
                      <a16:colId xmlns:a16="http://schemas.microsoft.com/office/drawing/2014/main" val="443375268"/>
                    </a:ext>
                  </a:extLst>
                </a:gridCol>
                <a:gridCol w="1681638">
                  <a:extLst>
                    <a:ext uri="{9D8B030D-6E8A-4147-A177-3AD203B41FA5}">
                      <a16:colId xmlns:a16="http://schemas.microsoft.com/office/drawing/2014/main" val="2146747186"/>
                    </a:ext>
                  </a:extLst>
                </a:gridCol>
                <a:gridCol w="1880419">
                  <a:extLst>
                    <a:ext uri="{9D8B030D-6E8A-4147-A177-3AD203B41FA5}">
                      <a16:colId xmlns:a16="http://schemas.microsoft.com/office/drawing/2014/main" val="3600189392"/>
                    </a:ext>
                  </a:extLst>
                </a:gridCol>
              </a:tblGrid>
              <a:tr h="589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212121"/>
                          </a:solidFill>
                          <a:latin typeface="Calibri"/>
                        </a:rPr>
                        <a:t>Model</a:t>
                      </a:r>
                      <a:endParaRPr lang="en-US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212121"/>
                          </a:solidFill>
                          <a:latin typeface="Calibri"/>
                        </a:rPr>
                        <a:t>MSE</a:t>
                      </a:r>
                      <a:endParaRPr lang="en-US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212121"/>
                          </a:solidFill>
                          <a:latin typeface="Calibri"/>
                        </a:rPr>
                        <a:t>MAE</a:t>
                      </a:r>
                      <a:endParaRPr lang="en-US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212121"/>
                          </a:solidFill>
                          <a:latin typeface="Calibri"/>
                        </a:rPr>
                        <a:t>R-squared</a:t>
                      </a:r>
                      <a:endParaRPr lang="en-US" sz="20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23996"/>
                  </a:ext>
                </a:extLst>
              </a:tr>
              <a:tr h="570609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12121"/>
                          </a:solidFill>
                          <a:latin typeface="Calibri"/>
                        </a:rPr>
                        <a:t>Linear Regression</a:t>
                      </a:r>
                      <a:endParaRPr lang="en-US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212121"/>
                          </a:solidFill>
                          <a:latin typeface="Calibri"/>
                        </a:rPr>
                        <a:t>3.363521e+07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12121"/>
                          </a:solidFill>
                          <a:latin typeface="Calibri"/>
                        </a:rPr>
                        <a:t>4.186509e+03</a:t>
                      </a:r>
                    </a:p>
                    <a:p>
                      <a:pPr lvl="0">
                        <a:buNone/>
                      </a:pPr>
                      <a:endParaRPr lang="en-US" sz="2000" b="0" i="0" u="none" strike="noStrike" noProof="0">
                        <a:solidFill>
                          <a:srgbClr val="21212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12121"/>
                          </a:solidFill>
                          <a:latin typeface="Calibri"/>
                        </a:rPr>
                        <a:t>7.833463e-01</a:t>
                      </a:r>
                      <a:endParaRPr lang="en-US" sz="20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06451"/>
                  </a:ext>
                </a:extLst>
              </a:tr>
              <a:tr h="57060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12121"/>
                          </a:solidFill>
                          <a:latin typeface="Calibri"/>
                        </a:rPr>
                        <a:t>SGD Regression</a:t>
                      </a:r>
                      <a:endParaRPr lang="en-US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12121"/>
                          </a:solidFill>
                          <a:latin typeface="Calibri"/>
                        </a:rPr>
                        <a:t>5.913156e+19</a:t>
                      </a:r>
                      <a:endParaRPr lang="en-US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12121"/>
                          </a:solidFill>
                          <a:latin typeface="Calibri"/>
                        </a:rPr>
                        <a:t>7.591024e+09</a:t>
                      </a:r>
                      <a:endParaRPr lang="en-US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12121"/>
                          </a:solidFill>
                          <a:latin typeface="Calibri"/>
                        </a:rPr>
                        <a:t>-3.808827e+11</a:t>
                      </a:r>
                      <a:endParaRPr lang="en-US" sz="20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83379"/>
                  </a:ext>
                </a:extLst>
              </a:tr>
              <a:tr h="570609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solidFill>
                            <a:srgbClr val="212121"/>
                          </a:solidFill>
                          <a:latin typeface="Calibri"/>
                        </a:rPr>
                        <a:t>XGBoost</a:t>
                      </a:r>
                      <a:endParaRPr lang="en-US" sz="2000" b="0" i="0" u="none" strike="noStrike" noProof="0">
                        <a:solidFill>
                          <a:srgbClr val="212121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2000" b="0" i="0" u="none" strike="noStrike" noProof="0">
                        <a:solidFill>
                          <a:srgbClr val="21212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12121"/>
                          </a:solidFill>
                          <a:latin typeface="Calibri"/>
                        </a:rPr>
                        <a:t>2.326124e+07</a:t>
                      </a:r>
                    </a:p>
                    <a:p>
                      <a:pPr lvl="0">
                        <a:buNone/>
                      </a:pPr>
                      <a:endParaRPr lang="en-US" sz="2000" b="0" i="0" u="none" strike="noStrike" noProof="0">
                        <a:solidFill>
                          <a:srgbClr val="21212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12121"/>
                          </a:solidFill>
                          <a:latin typeface="Calibri"/>
                        </a:rPr>
                        <a:t>2.791833e+03</a:t>
                      </a:r>
                    </a:p>
                    <a:p>
                      <a:pPr lvl="0">
                        <a:buNone/>
                      </a:pPr>
                      <a:endParaRPr lang="en-US" sz="2000" b="0" i="0" u="none" strike="noStrike" noProof="0">
                        <a:solidFill>
                          <a:srgbClr val="21212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12121"/>
                          </a:solidFill>
                          <a:latin typeface="Calibri"/>
                        </a:rPr>
                        <a:t>8.501679e-01</a:t>
                      </a:r>
                      <a:endParaRPr lang="en-US" sz="20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01420"/>
                  </a:ext>
                </a:extLst>
              </a:tr>
              <a:tr h="5706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 err="1">
                          <a:solidFill>
                            <a:srgbClr val="212121"/>
                          </a:solidFill>
                          <a:latin typeface="Calibri"/>
                        </a:rPr>
                        <a:t>LightGBM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12121"/>
                          </a:solidFill>
                          <a:latin typeface="Calibri"/>
                        </a:rPr>
                        <a:t>2.066709e+07</a:t>
                      </a:r>
                      <a:endParaRPr lang="en-US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12121"/>
                          </a:solidFill>
                          <a:latin typeface="Calibri"/>
                        </a:rPr>
                        <a:t>2.595572e+03</a:t>
                      </a:r>
                      <a:endParaRPr lang="en-US" sz="20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212121"/>
                          </a:solidFill>
                          <a:latin typeface="Calibri"/>
                        </a:rPr>
                        <a:t>8.668775e-01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56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89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4584-45C7-C717-46CD-285FE48B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952"/>
            <a:ext cx="12192000" cy="620254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IN" sz="49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CONTENTS</a:t>
            </a:r>
            <a:br>
              <a:rPr lang="en-IN" sz="5400" b="1" dirty="0">
                <a:solidFill>
                  <a:srgbClr val="92D050"/>
                </a:solidFill>
                <a:latin typeface="Century Gothic"/>
              </a:rPr>
            </a:br>
            <a:br>
              <a:rPr lang="en-IN" sz="5400" b="1" dirty="0">
                <a:solidFill>
                  <a:srgbClr val="92D050"/>
                </a:solidFill>
                <a:latin typeface="Century Gothic"/>
              </a:rPr>
            </a:br>
            <a:br>
              <a:rPr lang="en-IN" sz="5400" b="1" dirty="0">
                <a:solidFill>
                  <a:srgbClr val="92D050"/>
                </a:solidFill>
                <a:latin typeface="Century Gothic"/>
              </a:rPr>
            </a:br>
            <a:endParaRPr lang="en-IN" dirty="0">
              <a:solidFill>
                <a:srgbClr val="FFFFFF"/>
              </a:solidFill>
              <a:latin typeface="Rockwel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IN" sz="3200" dirty="0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402BD-6422-22BD-5849-38A424976C7D}"/>
              </a:ext>
            </a:extLst>
          </p:cNvPr>
          <p:cNvSpPr txBox="1"/>
          <p:nvPr/>
        </p:nvSpPr>
        <p:spPr>
          <a:xfrm>
            <a:off x="811569" y="1678472"/>
            <a:ext cx="8152582" cy="45356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IN" sz="3200" dirty="0">
                <a:latin typeface="Calibri"/>
                <a:ea typeface="Calibri"/>
                <a:cs typeface="Calibri"/>
              </a:rPr>
              <a:t>Business Objective</a:t>
            </a:r>
            <a:endParaRPr lang="en-US" sz="3200" dirty="0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IN" sz="3200" dirty="0">
                <a:latin typeface="Calibri"/>
                <a:ea typeface="Calibri"/>
                <a:cs typeface="Calibri"/>
              </a:rPr>
              <a:t>Introductions</a:t>
            </a:r>
            <a:endParaRPr lang="en-US" sz="3200" dirty="0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IN" sz="3200" dirty="0">
                <a:latin typeface="Calibri"/>
                <a:ea typeface="Calibri"/>
                <a:cs typeface="Calibri"/>
              </a:rPr>
              <a:t>Project Architecture</a:t>
            </a:r>
            <a:endParaRPr lang="en-US" sz="3200" dirty="0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IN" sz="3200" dirty="0">
                <a:latin typeface="Calibri"/>
                <a:ea typeface="Calibri"/>
                <a:cs typeface="Calibri"/>
              </a:rPr>
              <a:t>Data Details</a:t>
            </a:r>
            <a:endParaRPr lang="en-US" sz="3200" dirty="0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IN" sz="3200" dirty="0">
                <a:latin typeface="Calibri"/>
                <a:ea typeface="Calibri"/>
                <a:cs typeface="Calibri"/>
              </a:rPr>
              <a:t>Visualization and EDA</a:t>
            </a:r>
            <a:endParaRPr lang="en-US" sz="3200" dirty="0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IN" sz="3200" dirty="0">
                <a:latin typeface="Calibri"/>
                <a:ea typeface="Calibri"/>
                <a:cs typeface="Calibri"/>
              </a:rPr>
              <a:t>Model Building</a:t>
            </a:r>
            <a:endParaRPr lang="en-US" sz="3200" dirty="0">
              <a:latin typeface="Calibri"/>
              <a:ea typeface="Calibri"/>
              <a:cs typeface="Calibri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IN" sz="3200" dirty="0">
                <a:latin typeface="Calibri"/>
                <a:ea typeface="Calibri"/>
                <a:cs typeface="Calibri"/>
              </a:rPr>
              <a:t>Evaluation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IN" sz="3200" dirty="0">
                <a:latin typeface="Calibri"/>
                <a:ea typeface="Calibri"/>
                <a:cs typeface="Calibri"/>
              </a:rPr>
              <a:t>Deployment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3040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5980BDF8-F5EE-6305-6D5E-C1EE7188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37" y="820657"/>
            <a:ext cx="7749970" cy="591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1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red dotted chart&#10;&#10;Description automatically generated">
            <a:extLst>
              <a:ext uri="{FF2B5EF4-FFF2-40B4-BE49-F238E27FC236}">
                <a16:creationId xmlns:a16="http://schemas.microsoft.com/office/drawing/2014/main" id="{2D381754-6B65-4780-1F4E-66AA6E6B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2" y="847679"/>
            <a:ext cx="7466679" cy="58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1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ine graph with orange dots&#10;&#10;Description automatically generated">
            <a:extLst>
              <a:ext uri="{FF2B5EF4-FFF2-40B4-BE49-F238E27FC236}">
                <a16:creationId xmlns:a16="http://schemas.microsoft.com/office/drawing/2014/main" id="{B31FB601-BB90-428D-766E-30D37DC2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74" y="928647"/>
            <a:ext cx="7565614" cy="58548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F7B5E1-A8C0-CFDB-FB80-84B71FF598EE}"/>
              </a:ext>
            </a:extLst>
          </p:cNvPr>
          <p:cNvSpPr txBox="1"/>
          <p:nvPr/>
        </p:nvSpPr>
        <p:spPr>
          <a:xfrm>
            <a:off x="617374" y="466982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Model:</a:t>
            </a:r>
          </a:p>
        </p:txBody>
      </p:sp>
    </p:spTree>
    <p:extLst>
      <p:ext uri="{BB962C8B-B14F-4D97-AF65-F5344CB8AC3E}">
        <p14:creationId xmlns:p14="http://schemas.microsoft.com/office/powerpoint/2010/main" val="396295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purple dots and a red line&#10;&#10;Description automatically generated">
            <a:extLst>
              <a:ext uri="{FF2B5EF4-FFF2-40B4-BE49-F238E27FC236}">
                <a16:creationId xmlns:a16="http://schemas.microsoft.com/office/drawing/2014/main" id="{A04CC915-AAD7-1EE2-DFDF-785F3F27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6" y="1060383"/>
            <a:ext cx="7381260" cy="56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22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888F-73D8-29F3-ABE6-2003D46F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320"/>
            <a:ext cx="12192000" cy="681705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DEPLOYMENT</a:t>
            </a:r>
            <a:endParaRPr lang="en-US" sz="44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D5D12E8-D79B-3F3C-8AE0-DB14F51E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49" y="2595193"/>
            <a:ext cx="8762079" cy="24768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BE41B5-A310-AA8B-1045-CDE81BB56FAF}"/>
              </a:ext>
            </a:extLst>
          </p:cNvPr>
          <p:cNvSpPr txBox="1"/>
          <p:nvPr/>
        </p:nvSpPr>
        <p:spPr>
          <a:xfrm>
            <a:off x="798349" y="1737360"/>
            <a:ext cx="234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Running by CMD:</a:t>
            </a:r>
          </a:p>
        </p:txBody>
      </p:sp>
    </p:spTree>
    <p:extLst>
      <p:ext uri="{BB962C8B-B14F-4D97-AF65-F5344CB8AC3E}">
        <p14:creationId xmlns:p14="http://schemas.microsoft.com/office/powerpoint/2010/main" val="584511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edical insurance calculator&#10;&#10;Description automatically generated">
            <a:extLst>
              <a:ext uri="{FF2B5EF4-FFF2-40B4-BE49-F238E27FC236}">
                <a16:creationId xmlns:a16="http://schemas.microsoft.com/office/drawing/2014/main" id="{2830FD07-CF74-2458-D759-B0278C6AD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45" t="3091" r="21341" b="16846"/>
          <a:stretch/>
        </p:blipFill>
        <p:spPr>
          <a:xfrm>
            <a:off x="2158994" y="-2351"/>
            <a:ext cx="7874012" cy="68603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41F1F2-2172-3BFB-356F-DE0E717A6092}"/>
              </a:ext>
            </a:extLst>
          </p:cNvPr>
          <p:cNvSpPr txBox="1"/>
          <p:nvPr/>
        </p:nvSpPr>
        <p:spPr>
          <a:xfrm>
            <a:off x="308359" y="467360"/>
            <a:ext cx="1850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Page:</a:t>
            </a:r>
          </a:p>
        </p:txBody>
      </p:sp>
    </p:spTree>
    <p:extLst>
      <p:ext uri="{BB962C8B-B14F-4D97-AF65-F5344CB8AC3E}">
        <p14:creationId xmlns:p14="http://schemas.microsoft.com/office/powerpoint/2010/main" val="3887819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edical insurance calculator&#10;&#10;Description automatically generated">
            <a:extLst>
              <a:ext uri="{FF2B5EF4-FFF2-40B4-BE49-F238E27FC236}">
                <a16:creationId xmlns:a16="http://schemas.microsoft.com/office/drawing/2014/main" id="{71BECB71-2786-BBC3-DCCA-0D8828765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93" t="3077" r="19541" b="16615"/>
          <a:stretch/>
        </p:blipFill>
        <p:spPr>
          <a:xfrm>
            <a:off x="2040849" y="0"/>
            <a:ext cx="7947039" cy="68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57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4628-0378-4C4F-CEE2-29F15EC9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2760"/>
            <a:ext cx="12192000" cy="118364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698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C5A8-CEF7-3EE4-1686-5ED73957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134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ACKNOWLEDGEMENT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</a:rPr>
              <a:t> 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20F3B-E78E-8FFA-C086-C1C1B5C3368A}"/>
              </a:ext>
            </a:extLst>
          </p:cNvPr>
          <p:cNvSpPr txBox="1"/>
          <p:nvPr/>
        </p:nvSpPr>
        <p:spPr>
          <a:xfrm>
            <a:off x="682455" y="1512470"/>
            <a:ext cx="9093265" cy="36706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">
              <a:lnSpc>
                <a:spcPct val="200000"/>
              </a:lnSpc>
              <a:spcBef>
                <a:spcPts val="1000"/>
              </a:spcBef>
            </a:pPr>
            <a:r>
              <a:rPr lang="en-IN" sz="2400" dirty="0">
                <a:latin typeface="Calibri"/>
                <a:ea typeface="Calibri"/>
                <a:cs typeface="Calibri"/>
              </a:rPr>
              <a:t>We would like to express our deepest gratitude to Mr. </a:t>
            </a:r>
            <a:r>
              <a:rPr lang="en-IN" sz="2400" dirty="0" err="1">
                <a:latin typeface="Calibri"/>
                <a:ea typeface="Calibri"/>
                <a:cs typeface="Calibri"/>
              </a:rPr>
              <a:t>Adwaith</a:t>
            </a:r>
            <a:r>
              <a:rPr lang="en-IN" sz="2400" dirty="0">
                <a:latin typeface="Calibri"/>
                <a:ea typeface="Calibri"/>
                <a:cs typeface="Calibri"/>
              </a:rPr>
              <a:t> for their invaluable patience and feedback. Thank you for entrusting us with this opportunity</a:t>
            </a:r>
            <a:r>
              <a:rPr lang="en-I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IN" sz="2400" dirty="0">
                <a:latin typeface="Calibri"/>
                <a:ea typeface="Calibri"/>
                <a:cs typeface="Calibri"/>
              </a:rPr>
              <a:t> We could not have undertaken this journey without your guidance and expertise.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114300">
              <a:lnSpc>
                <a:spcPct val="200000"/>
              </a:lnSpc>
              <a:spcBef>
                <a:spcPts val="1000"/>
              </a:spcBef>
            </a:pPr>
            <a:endParaRPr lang="en-IN" sz="1900" dirty="0">
              <a:solidFill>
                <a:srgbClr val="FFFFFF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95632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94B4-056C-5B87-4680-C8C7A2C0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0406"/>
            <a:ext cx="12192000" cy="669414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BUSINESS OBJECTIVE</a:t>
            </a:r>
            <a:endParaRPr lang="en-US" sz="44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A628D-1D8E-5510-5059-23C03B4A2074}"/>
              </a:ext>
            </a:extLst>
          </p:cNvPr>
          <p:cNvSpPr txBox="1"/>
          <p:nvPr/>
        </p:nvSpPr>
        <p:spPr>
          <a:xfrm>
            <a:off x="860822" y="1297618"/>
            <a:ext cx="9098878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D0D0D"/>
                </a:solidFill>
                <a:latin typeface="Calibri"/>
                <a:ea typeface="Calibri"/>
                <a:cs typeface="Segoe UI"/>
              </a:rPr>
              <a:t>The goal here is to develop a predictive model to estimate the medical insurance costs for individuals based on various parameters including age, sex, BMI, children, smoking status, and residential region.</a:t>
            </a:r>
          </a:p>
          <a:p>
            <a:r>
              <a:rPr lang="en-IN" sz="2400" dirty="0">
                <a:latin typeface="Calibri"/>
                <a:ea typeface="Calibri"/>
                <a:cs typeface="Segoe UI"/>
              </a:rPr>
              <a:t>The data set includes the following variables:</a:t>
            </a:r>
            <a:endParaRPr lang="en-IN" sz="2400" dirty="0">
              <a:latin typeface="Calibri"/>
            </a:endParaRPr>
          </a:p>
          <a:p>
            <a:endParaRPr lang="en-IN" sz="2400" dirty="0">
              <a:solidFill>
                <a:srgbClr val="000000"/>
              </a:solidFill>
              <a:latin typeface="Calibr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IN" b="1" dirty="0">
                <a:solidFill>
                  <a:srgbClr val="3C4043"/>
                </a:solidFill>
                <a:latin typeface="Calibri"/>
                <a:ea typeface="Calibri"/>
                <a:cs typeface="Arial"/>
              </a:rPr>
              <a:t>AGE:</a:t>
            </a:r>
            <a:r>
              <a:rPr lang="en-IN" dirty="0">
                <a:solidFill>
                  <a:srgbClr val="3C4043"/>
                </a:solidFill>
                <a:latin typeface="Calibri"/>
                <a:ea typeface="Calibri"/>
                <a:cs typeface="Arial"/>
              </a:rPr>
              <a:t> age of primary beneficiary</a:t>
            </a:r>
          </a:p>
          <a:p>
            <a:pPr marL="285750" indent="-285750">
              <a:buFont typeface="Arial"/>
              <a:buChar char="•"/>
            </a:pPr>
            <a:r>
              <a:rPr lang="en-IN" b="1" dirty="0">
                <a:solidFill>
                  <a:srgbClr val="3C4043"/>
                </a:solidFill>
                <a:latin typeface="Calibri"/>
                <a:ea typeface="Calibri"/>
                <a:cs typeface="Arial"/>
              </a:rPr>
              <a:t>SEX</a:t>
            </a:r>
            <a:r>
              <a:rPr lang="en-IN" dirty="0">
                <a:solidFill>
                  <a:srgbClr val="3C4043"/>
                </a:solidFill>
                <a:latin typeface="Calibri"/>
                <a:ea typeface="Calibri"/>
                <a:cs typeface="Arial"/>
              </a:rPr>
              <a:t>: insurance contractor gender, female, male</a:t>
            </a:r>
          </a:p>
          <a:p>
            <a:pPr marL="285750" indent="-285750">
              <a:buFont typeface="Arial"/>
              <a:buChar char="•"/>
            </a:pPr>
            <a:r>
              <a:rPr lang="en-IN" b="1" dirty="0">
                <a:solidFill>
                  <a:srgbClr val="3C4043"/>
                </a:solidFill>
                <a:latin typeface="Calibri"/>
                <a:ea typeface="Calibri"/>
                <a:cs typeface="Arial"/>
              </a:rPr>
              <a:t>BMI</a:t>
            </a:r>
            <a:r>
              <a:rPr lang="en-IN" dirty="0">
                <a:solidFill>
                  <a:srgbClr val="3C4043"/>
                </a:solidFill>
                <a:latin typeface="Calibri"/>
                <a:ea typeface="Calibri"/>
                <a:cs typeface="Arial"/>
              </a:rPr>
              <a:t>: Body mass index, providing an understanding of body, weights that are relatively high or low relative to height, objective index of body weight (kg / m ^ 2) using the ratio of height to weight, ideally 18.5 to 24.9</a:t>
            </a:r>
          </a:p>
          <a:p>
            <a:pPr marL="285750" indent="-285750">
              <a:buFont typeface="Arial"/>
              <a:buChar char="•"/>
            </a:pPr>
            <a:r>
              <a:rPr lang="en-IN" b="1" dirty="0">
                <a:solidFill>
                  <a:srgbClr val="3C4043"/>
                </a:solidFill>
                <a:latin typeface="Calibri"/>
                <a:ea typeface="Calibri"/>
                <a:cs typeface="Arial"/>
              </a:rPr>
              <a:t>CHILDREN:</a:t>
            </a:r>
            <a:r>
              <a:rPr lang="en-IN" dirty="0">
                <a:solidFill>
                  <a:srgbClr val="3C4043"/>
                </a:solidFill>
                <a:latin typeface="Calibri"/>
                <a:ea typeface="Calibri"/>
                <a:cs typeface="Arial"/>
              </a:rPr>
              <a:t> Number of children covered by health insurance / Number of dependents</a:t>
            </a:r>
          </a:p>
          <a:p>
            <a:pPr marL="285750" indent="-285750">
              <a:buFont typeface="Arial"/>
              <a:buChar char="•"/>
            </a:pPr>
            <a:r>
              <a:rPr lang="en-IN" b="1" dirty="0">
                <a:solidFill>
                  <a:srgbClr val="3C4043"/>
                </a:solidFill>
                <a:latin typeface="Calibri"/>
                <a:ea typeface="Calibri"/>
                <a:cs typeface="Arial"/>
              </a:rPr>
              <a:t>SMOKER</a:t>
            </a:r>
            <a:r>
              <a:rPr lang="en-IN" dirty="0">
                <a:solidFill>
                  <a:srgbClr val="3C4043"/>
                </a:solidFill>
                <a:latin typeface="Calibri"/>
                <a:ea typeface="Calibri"/>
                <a:cs typeface="Arial"/>
              </a:rPr>
              <a:t>: Smoking</a:t>
            </a:r>
          </a:p>
          <a:p>
            <a:pPr marL="285750" indent="-285750">
              <a:buFont typeface="Arial"/>
              <a:buChar char="•"/>
            </a:pPr>
            <a:r>
              <a:rPr lang="en-IN" b="1" dirty="0">
                <a:solidFill>
                  <a:srgbClr val="3C4043"/>
                </a:solidFill>
                <a:latin typeface="Calibri"/>
                <a:ea typeface="Calibri"/>
                <a:cs typeface="Arial"/>
              </a:rPr>
              <a:t>REGION</a:t>
            </a:r>
            <a:r>
              <a:rPr lang="en-IN" dirty="0">
                <a:solidFill>
                  <a:srgbClr val="3C4043"/>
                </a:solidFill>
                <a:latin typeface="Calibri"/>
                <a:ea typeface="Calibri"/>
                <a:cs typeface="Arial"/>
              </a:rPr>
              <a:t>: the beneficiary's residential area in the US, northeast, southeast, southwest, northwest.</a:t>
            </a:r>
          </a:p>
          <a:p>
            <a:pPr marL="285750" indent="-285750">
              <a:buFont typeface="Arial"/>
              <a:buChar char="•"/>
            </a:pPr>
            <a:r>
              <a:rPr lang="en-IN" b="1" dirty="0">
                <a:solidFill>
                  <a:srgbClr val="3C4043"/>
                </a:solidFill>
                <a:latin typeface="Calibri"/>
                <a:ea typeface="Calibri"/>
                <a:cs typeface="Arial"/>
              </a:rPr>
              <a:t>CHARGES</a:t>
            </a:r>
            <a:r>
              <a:rPr lang="en-IN" dirty="0">
                <a:solidFill>
                  <a:srgbClr val="3C4043"/>
                </a:solidFill>
                <a:latin typeface="Calibri"/>
                <a:ea typeface="Calibri"/>
                <a:cs typeface="Arial"/>
              </a:rPr>
              <a:t>: Individual medical costs billed by health insurance</a:t>
            </a:r>
          </a:p>
        </p:txBody>
      </p:sp>
    </p:spTree>
    <p:extLst>
      <p:ext uri="{BB962C8B-B14F-4D97-AF65-F5344CB8AC3E}">
        <p14:creationId xmlns:p14="http://schemas.microsoft.com/office/powerpoint/2010/main" val="121226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6C74-BAE1-E70C-CFA3-3560169B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9460"/>
            <a:ext cx="12191999" cy="797068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INTRODUCTION</a:t>
            </a:r>
            <a:endParaRPr lang="en-US" sz="44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AC8FB-4418-6BA5-D5E6-5ED0AB30B421}"/>
              </a:ext>
            </a:extLst>
          </p:cNvPr>
          <p:cNvSpPr txBox="1"/>
          <p:nvPr/>
        </p:nvSpPr>
        <p:spPr>
          <a:xfrm>
            <a:off x="1051258" y="2219247"/>
            <a:ext cx="84100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</a:rPr>
              <a:t>This project focuses on predicting medical health insurance costs using various regression models. The goal is to create a model that can accurately estimate the insurance costs for individuals based on their attributes.</a:t>
            </a:r>
          </a:p>
        </p:txBody>
      </p:sp>
    </p:spTree>
    <p:extLst>
      <p:ext uri="{BB962C8B-B14F-4D97-AF65-F5344CB8AC3E}">
        <p14:creationId xmlns:p14="http://schemas.microsoft.com/office/powerpoint/2010/main" val="420401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8752-64DF-DE44-529A-4FD1E951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347"/>
            <a:ext cx="12192000" cy="70628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PROJECT ARCHITECTURE/ PROJECT FLOW</a:t>
            </a:r>
            <a:endParaRPr lang="en-US" sz="40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3" name="Google Shape;167;p5">
            <a:extLst>
              <a:ext uri="{FF2B5EF4-FFF2-40B4-BE49-F238E27FC236}">
                <a16:creationId xmlns:a16="http://schemas.microsoft.com/office/drawing/2014/main" id="{5923520D-BC79-79E4-5522-5C201C261CDB}"/>
              </a:ext>
            </a:extLst>
          </p:cNvPr>
          <p:cNvGrpSpPr/>
          <p:nvPr/>
        </p:nvGrpSpPr>
        <p:grpSpPr>
          <a:xfrm>
            <a:off x="3038995" y="1541577"/>
            <a:ext cx="6114010" cy="4825489"/>
            <a:chOff x="3038995" y="1673985"/>
            <a:chExt cx="4433853" cy="4348112"/>
          </a:xfrm>
        </p:grpSpPr>
        <p:sp>
          <p:nvSpPr>
            <p:cNvPr id="4" name="Google Shape;168;p5">
              <a:extLst>
                <a:ext uri="{FF2B5EF4-FFF2-40B4-BE49-F238E27FC236}">
                  <a16:creationId xmlns:a16="http://schemas.microsoft.com/office/drawing/2014/main" id="{6438BE20-DC9D-93B4-2293-C52196390A86}"/>
                </a:ext>
              </a:extLst>
            </p:cNvPr>
            <p:cNvSpPr/>
            <p:nvPr/>
          </p:nvSpPr>
          <p:spPr>
            <a:xfrm>
              <a:off x="4748883" y="1673985"/>
              <a:ext cx="1014077" cy="1014077"/>
            </a:xfrm>
            <a:prstGeom prst="flowChartAlternateProcess">
              <a:avLst/>
            </a:prstGeom>
            <a:gradFill>
              <a:gsLst>
                <a:gs pos="0">
                  <a:srgbClr val="FFAA87"/>
                </a:gs>
                <a:gs pos="50000">
                  <a:srgbClr val="FFC9B5"/>
                </a:gs>
                <a:gs pos="100000">
                  <a:srgbClr val="FFE3DB"/>
                </a:gs>
              </a:gsLst>
              <a:lin ang="81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" name="Google Shape;169;p5">
              <a:extLst>
                <a:ext uri="{FF2B5EF4-FFF2-40B4-BE49-F238E27FC236}">
                  <a16:creationId xmlns:a16="http://schemas.microsoft.com/office/drawing/2014/main" id="{A5EDCB2C-DAAA-B341-9B43-94C47F9B239E}"/>
                </a:ext>
              </a:extLst>
            </p:cNvPr>
            <p:cNvSpPr txBox="1"/>
            <p:nvPr/>
          </p:nvSpPr>
          <p:spPr>
            <a:xfrm>
              <a:off x="4798385" y="1723487"/>
              <a:ext cx="915073" cy="91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IN" sz="1100" b="1">
                  <a:latin typeface="Rockwell"/>
                  <a:ea typeface="Calibri"/>
                  <a:cs typeface="Calibri"/>
                  <a:sym typeface="Calibri"/>
                </a:rPr>
                <a:t>Business Understanding</a:t>
              </a:r>
              <a:endParaRPr sz="1800" b="1"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" name="Google Shape;170;p5">
              <a:extLst>
                <a:ext uri="{FF2B5EF4-FFF2-40B4-BE49-F238E27FC236}">
                  <a16:creationId xmlns:a16="http://schemas.microsoft.com/office/drawing/2014/main" id="{30B90FCE-3732-340E-702E-F4BE38E66DC1}"/>
                </a:ext>
              </a:extLst>
            </p:cNvPr>
            <p:cNvSpPr/>
            <p:nvPr/>
          </p:nvSpPr>
          <p:spPr>
            <a:xfrm rot="1542857">
              <a:off x="5800085" y="2336766"/>
              <a:ext cx="269168" cy="34225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" name="Google Shape;171;p5">
              <a:extLst>
                <a:ext uri="{FF2B5EF4-FFF2-40B4-BE49-F238E27FC236}">
                  <a16:creationId xmlns:a16="http://schemas.microsoft.com/office/drawing/2014/main" id="{1012D7B1-E39D-1F93-80E7-9CA89B14454B}"/>
                </a:ext>
              </a:extLst>
            </p:cNvPr>
            <p:cNvSpPr txBox="1"/>
            <p:nvPr/>
          </p:nvSpPr>
          <p:spPr>
            <a:xfrm rot="1542857">
              <a:off x="5804083" y="2387698"/>
              <a:ext cx="188418" cy="205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72;p5">
              <a:extLst>
                <a:ext uri="{FF2B5EF4-FFF2-40B4-BE49-F238E27FC236}">
                  <a16:creationId xmlns:a16="http://schemas.microsoft.com/office/drawing/2014/main" id="{05959D7D-DE40-53C7-934B-AF601B036BC6}"/>
                </a:ext>
              </a:extLst>
            </p:cNvPr>
            <p:cNvSpPr/>
            <p:nvPr/>
          </p:nvSpPr>
          <p:spPr>
            <a:xfrm>
              <a:off x="6120106" y="2334332"/>
              <a:ext cx="1014077" cy="101407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A87"/>
                </a:gs>
                <a:gs pos="50000">
                  <a:srgbClr val="FFC9B5"/>
                </a:gs>
                <a:gs pos="100000">
                  <a:srgbClr val="FFE3DB"/>
                </a:gs>
              </a:gsLst>
              <a:lin ang="54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" name="Google Shape;173;p5">
              <a:extLst>
                <a:ext uri="{FF2B5EF4-FFF2-40B4-BE49-F238E27FC236}">
                  <a16:creationId xmlns:a16="http://schemas.microsoft.com/office/drawing/2014/main" id="{09A4CAF8-EB89-0B1D-C64C-0A8564997864}"/>
                </a:ext>
              </a:extLst>
            </p:cNvPr>
            <p:cNvSpPr txBox="1"/>
            <p:nvPr/>
          </p:nvSpPr>
          <p:spPr>
            <a:xfrm>
              <a:off x="6169609" y="2383835"/>
              <a:ext cx="915071" cy="91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IN" sz="1300" b="1">
                  <a:solidFill>
                    <a:schemeClr val="dk1"/>
                  </a:solidFill>
                  <a:latin typeface="Rockwell" panose="02060603020205020403" pitchFamily="18" charset="0"/>
                  <a:ea typeface="Calibri"/>
                  <a:cs typeface="Calibri"/>
                  <a:sym typeface="Calibri"/>
                </a:rPr>
                <a:t>Data Collection</a:t>
              </a:r>
              <a:endParaRPr sz="1300" b="1">
                <a:solidFill>
                  <a:schemeClr val="lt1"/>
                </a:solidFill>
                <a:latin typeface="Rockwell" panose="02060603020205020403" pitchFamily="18" charset="0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0" name="Google Shape;174;p5">
              <a:extLst>
                <a:ext uri="{FF2B5EF4-FFF2-40B4-BE49-F238E27FC236}">
                  <a16:creationId xmlns:a16="http://schemas.microsoft.com/office/drawing/2014/main" id="{D7698736-9C68-7232-EAC5-8816E3246794}"/>
                </a:ext>
              </a:extLst>
            </p:cNvPr>
            <p:cNvSpPr/>
            <p:nvPr/>
          </p:nvSpPr>
          <p:spPr>
            <a:xfrm rot="4628571">
              <a:off x="6660198" y="3404710"/>
              <a:ext cx="269168" cy="34225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1" name="Google Shape;175;p5">
              <a:extLst>
                <a:ext uri="{FF2B5EF4-FFF2-40B4-BE49-F238E27FC236}">
                  <a16:creationId xmlns:a16="http://schemas.microsoft.com/office/drawing/2014/main" id="{F606D15C-3459-58DE-83DF-A76CBE920E99}"/>
                </a:ext>
              </a:extLst>
            </p:cNvPr>
            <p:cNvSpPr txBox="1"/>
            <p:nvPr/>
          </p:nvSpPr>
          <p:spPr>
            <a:xfrm rot="4628571">
              <a:off x="6691589" y="3433797"/>
              <a:ext cx="188418" cy="205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6;p5">
              <a:extLst>
                <a:ext uri="{FF2B5EF4-FFF2-40B4-BE49-F238E27FC236}">
                  <a16:creationId xmlns:a16="http://schemas.microsoft.com/office/drawing/2014/main" id="{41CD8B6D-E05B-9329-D896-6D46FA4E13FD}"/>
                </a:ext>
              </a:extLst>
            </p:cNvPr>
            <p:cNvSpPr/>
            <p:nvPr/>
          </p:nvSpPr>
          <p:spPr>
            <a:xfrm>
              <a:off x="6458771" y="3818117"/>
              <a:ext cx="1014077" cy="101407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A87"/>
                </a:gs>
                <a:gs pos="50000">
                  <a:srgbClr val="FFC9B5"/>
                </a:gs>
                <a:gs pos="100000">
                  <a:srgbClr val="FFE3DB"/>
                </a:gs>
              </a:gsLst>
              <a:lin ang="54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" name="Google Shape;177;p5">
              <a:extLst>
                <a:ext uri="{FF2B5EF4-FFF2-40B4-BE49-F238E27FC236}">
                  <a16:creationId xmlns:a16="http://schemas.microsoft.com/office/drawing/2014/main" id="{2022DD05-2052-AEEA-8D91-9BC61F8362F4}"/>
                </a:ext>
              </a:extLst>
            </p:cNvPr>
            <p:cNvSpPr txBox="1"/>
            <p:nvPr/>
          </p:nvSpPr>
          <p:spPr>
            <a:xfrm>
              <a:off x="6508274" y="3867620"/>
              <a:ext cx="915071" cy="91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IN" sz="1300" b="1">
                  <a:solidFill>
                    <a:schemeClr val="dk1"/>
                  </a:solidFill>
                  <a:latin typeface="Rockwell" panose="02060603020205020403" pitchFamily="18" charset="0"/>
                  <a:ea typeface="Calibri"/>
                  <a:cs typeface="Calibri"/>
                  <a:sym typeface="Calibri"/>
                </a:rPr>
                <a:t>Data Preparation</a:t>
              </a:r>
              <a:endParaRPr sz="1800" b="1">
                <a:solidFill>
                  <a:schemeClr val="lt1"/>
                </a:solidFill>
                <a:latin typeface="Rockwell" panose="02060603020205020403" pitchFamily="18" charset="0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" name="Google Shape;178;p5">
              <a:extLst>
                <a:ext uri="{FF2B5EF4-FFF2-40B4-BE49-F238E27FC236}">
                  <a16:creationId xmlns:a16="http://schemas.microsoft.com/office/drawing/2014/main" id="{16BFCA3F-76B6-064B-17B2-B21FE7F7BDD5}"/>
                </a:ext>
              </a:extLst>
            </p:cNvPr>
            <p:cNvSpPr/>
            <p:nvPr/>
          </p:nvSpPr>
          <p:spPr>
            <a:xfrm rot="7714286">
              <a:off x="6361517" y="4743026"/>
              <a:ext cx="269168" cy="34225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" name="Google Shape;179;p5">
              <a:extLst>
                <a:ext uri="{FF2B5EF4-FFF2-40B4-BE49-F238E27FC236}">
                  <a16:creationId xmlns:a16="http://schemas.microsoft.com/office/drawing/2014/main" id="{466697E1-CB6A-2E0D-2C34-C0E54E290DF1}"/>
                </a:ext>
              </a:extLst>
            </p:cNvPr>
            <p:cNvSpPr txBox="1"/>
            <p:nvPr/>
          </p:nvSpPr>
          <p:spPr>
            <a:xfrm rot="-3085714">
              <a:off x="6427065" y="4779910"/>
              <a:ext cx="188418" cy="205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80;p5">
              <a:extLst>
                <a:ext uri="{FF2B5EF4-FFF2-40B4-BE49-F238E27FC236}">
                  <a16:creationId xmlns:a16="http://schemas.microsoft.com/office/drawing/2014/main" id="{68903B0A-5398-42F2-DE26-B2B01BF207A1}"/>
                </a:ext>
              </a:extLst>
            </p:cNvPr>
            <p:cNvSpPr/>
            <p:nvPr/>
          </p:nvSpPr>
          <p:spPr>
            <a:xfrm>
              <a:off x="5509854" y="5008020"/>
              <a:ext cx="1014077" cy="101407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A87"/>
                </a:gs>
                <a:gs pos="50000">
                  <a:srgbClr val="FFC9B5"/>
                </a:gs>
                <a:gs pos="100000">
                  <a:srgbClr val="FFE3DB"/>
                </a:gs>
              </a:gsLst>
              <a:lin ang="81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7" name="Google Shape;181;p5">
              <a:extLst>
                <a:ext uri="{FF2B5EF4-FFF2-40B4-BE49-F238E27FC236}">
                  <a16:creationId xmlns:a16="http://schemas.microsoft.com/office/drawing/2014/main" id="{135B6545-DF17-9F1C-BEA0-5D9FEC8A29D5}"/>
                </a:ext>
              </a:extLst>
            </p:cNvPr>
            <p:cNvSpPr txBox="1"/>
            <p:nvPr/>
          </p:nvSpPr>
          <p:spPr>
            <a:xfrm>
              <a:off x="5559357" y="5057523"/>
              <a:ext cx="915071" cy="91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IN" sz="1300" b="1">
                  <a:solidFill>
                    <a:schemeClr val="dk1"/>
                  </a:solidFill>
                  <a:latin typeface="Rockwell" panose="02060603020205020403" pitchFamily="18" charset="0"/>
                  <a:ea typeface="Calibri"/>
                  <a:cs typeface="Calibri"/>
                  <a:sym typeface="Calibri"/>
                </a:rPr>
                <a:t>Exploratory Data Analysis</a:t>
              </a:r>
              <a:endParaRPr sz="1800" b="1">
                <a:solidFill>
                  <a:schemeClr val="lt1"/>
                </a:solidFill>
                <a:latin typeface="Rockwell" panose="02060603020205020403" pitchFamily="18" charset="0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8" name="Google Shape;182;p5">
              <a:extLst>
                <a:ext uri="{FF2B5EF4-FFF2-40B4-BE49-F238E27FC236}">
                  <a16:creationId xmlns:a16="http://schemas.microsoft.com/office/drawing/2014/main" id="{CB2D5671-E9B4-78EC-23F9-889E904C3D27}"/>
                </a:ext>
              </a:extLst>
            </p:cNvPr>
            <p:cNvSpPr/>
            <p:nvPr/>
          </p:nvSpPr>
          <p:spPr>
            <a:xfrm rot="10800000">
              <a:off x="5128955" y="5343934"/>
              <a:ext cx="269168" cy="34225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9" name="Google Shape;183;p5">
              <a:extLst>
                <a:ext uri="{FF2B5EF4-FFF2-40B4-BE49-F238E27FC236}">
                  <a16:creationId xmlns:a16="http://schemas.microsoft.com/office/drawing/2014/main" id="{F057586E-A601-00CA-1DB1-52A71B970D5F}"/>
                </a:ext>
              </a:extLst>
            </p:cNvPr>
            <p:cNvSpPr txBox="1"/>
            <p:nvPr/>
          </p:nvSpPr>
          <p:spPr>
            <a:xfrm>
              <a:off x="5209705" y="5412384"/>
              <a:ext cx="188418" cy="205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84;p5">
              <a:extLst>
                <a:ext uri="{FF2B5EF4-FFF2-40B4-BE49-F238E27FC236}">
                  <a16:creationId xmlns:a16="http://schemas.microsoft.com/office/drawing/2014/main" id="{E4F01ACC-F35B-50C4-A3A3-2E16E5E7E21F}"/>
                </a:ext>
              </a:extLst>
            </p:cNvPr>
            <p:cNvSpPr/>
            <p:nvPr/>
          </p:nvSpPr>
          <p:spPr>
            <a:xfrm>
              <a:off x="3987911" y="5008020"/>
              <a:ext cx="1014077" cy="101407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A87"/>
                </a:gs>
                <a:gs pos="50000">
                  <a:srgbClr val="FFC9B5"/>
                </a:gs>
                <a:gs pos="100000">
                  <a:srgbClr val="FFE3DB"/>
                </a:gs>
              </a:gsLst>
              <a:lin ang="108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1" name="Google Shape;185;p5">
              <a:extLst>
                <a:ext uri="{FF2B5EF4-FFF2-40B4-BE49-F238E27FC236}">
                  <a16:creationId xmlns:a16="http://schemas.microsoft.com/office/drawing/2014/main" id="{318F394B-5333-D216-9A8B-8AA926D02877}"/>
                </a:ext>
              </a:extLst>
            </p:cNvPr>
            <p:cNvSpPr txBox="1"/>
            <p:nvPr/>
          </p:nvSpPr>
          <p:spPr>
            <a:xfrm>
              <a:off x="4037414" y="5057523"/>
              <a:ext cx="915071" cy="91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IN" sz="1300" b="1">
                  <a:solidFill>
                    <a:schemeClr val="dk1"/>
                  </a:solidFill>
                  <a:latin typeface="Rockwell" panose="02060603020205020403" pitchFamily="18" charset="0"/>
                  <a:ea typeface="Calibri"/>
                  <a:cs typeface="Calibri"/>
                  <a:sym typeface="Calibri"/>
                </a:rPr>
                <a:t>Visualization</a:t>
              </a:r>
              <a:endParaRPr sz="1800" b="1">
                <a:solidFill>
                  <a:schemeClr val="lt1"/>
                </a:solidFill>
                <a:latin typeface="Rockwell" panose="02060603020205020403" pitchFamily="18" charset="0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2" name="Google Shape;186;p5">
              <a:extLst>
                <a:ext uri="{FF2B5EF4-FFF2-40B4-BE49-F238E27FC236}">
                  <a16:creationId xmlns:a16="http://schemas.microsoft.com/office/drawing/2014/main" id="{DB476662-EDAC-455A-F5E2-A227FD2186F1}"/>
                </a:ext>
              </a:extLst>
            </p:cNvPr>
            <p:cNvSpPr/>
            <p:nvPr/>
          </p:nvSpPr>
          <p:spPr>
            <a:xfrm rot="-7714286">
              <a:off x="3890657" y="4754938"/>
              <a:ext cx="269168" cy="34225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3" name="Google Shape;187;p5">
              <a:extLst>
                <a:ext uri="{FF2B5EF4-FFF2-40B4-BE49-F238E27FC236}">
                  <a16:creationId xmlns:a16="http://schemas.microsoft.com/office/drawing/2014/main" id="{F4A111B5-BED5-18D1-A179-CEE740A85137}"/>
                </a:ext>
              </a:extLst>
            </p:cNvPr>
            <p:cNvSpPr txBox="1"/>
            <p:nvPr/>
          </p:nvSpPr>
          <p:spPr>
            <a:xfrm rot="3085714">
              <a:off x="3956205" y="4854954"/>
              <a:ext cx="188418" cy="205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88;p5">
              <a:extLst>
                <a:ext uri="{FF2B5EF4-FFF2-40B4-BE49-F238E27FC236}">
                  <a16:creationId xmlns:a16="http://schemas.microsoft.com/office/drawing/2014/main" id="{F38AB30D-93C2-4073-126D-152ED16755CF}"/>
                </a:ext>
              </a:extLst>
            </p:cNvPr>
            <p:cNvSpPr/>
            <p:nvPr/>
          </p:nvSpPr>
          <p:spPr>
            <a:xfrm>
              <a:off x="3038995" y="3818117"/>
              <a:ext cx="1014077" cy="101407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A87"/>
                </a:gs>
                <a:gs pos="50000">
                  <a:srgbClr val="FFC9B5"/>
                </a:gs>
                <a:gs pos="100000">
                  <a:srgbClr val="FFE3DB"/>
                </a:gs>
              </a:gsLst>
              <a:lin ang="135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5" name="Google Shape;189;p5">
              <a:extLst>
                <a:ext uri="{FF2B5EF4-FFF2-40B4-BE49-F238E27FC236}">
                  <a16:creationId xmlns:a16="http://schemas.microsoft.com/office/drawing/2014/main" id="{FEB66C95-598D-6E83-65C9-34F0EC1753FA}"/>
                </a:ext>
              </a:extLst>
            </p:cNvPr>
            <p:cNvSpPr txBox="1"/>
            <p:nvPr/>
          </p:nvSpPr>
          <p:spPr>
            <a:xfrm>
              <a:off x="3088498" y="3867620"/>
              <a:ext cx="915071" cy="91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IN" sz="1300" b="1">
                  <a:solidFill>
                    <a:schemeClr val="dk1"/>
                  </a:solidFill>
                  <a:latin typeface="Rockwell" panose="02060603020205020403" pitchFamily="18" charset="0"/>
                  <a:ea typeface="Calibri"/>
                  <a:cs typeface="Calibri"/>
                  <a:sym typeface="Calibri"/>
                </a:rPr>
                <a:t>Model Evolution</a:t>
              </a:r>
              <a:endParaRPr sz="1800" b="1">
                <a:solidFill>
                  <a:schemeClr val="lt1"/>
                </a:solidFill>
                <a:latin typeface="Rockwell" panose="02060603020205020403" pitchFamily="18" charset="0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6" name="Google Shape;190;p5">
              <a:extLst>
                <a:ext uri="{FF2B5EF4-FFF2-40B4-BE49-F238E27FC236}">
                  <a16:creationId xmlns:a16="http://schemas.microsoft.com/office/drawing/2014/main" id="{5C9CFCF3-7D22-8121-A452-C86C5B673BBA}"/>
                </a:ext>
              </a:extLst>
            </p:cNvPr>
            <p:cNvSpPr/>
            <p:nvPr/>
          </p:nvSpPr>
          <p:spPr>
            <a:xfrm rot="-4628571">
              <a:off x="3579086" y="3419564"/>
              <a:ext cx="269168" cy="34225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7" name="Google Shape;191;p5">
              <a:extLst>
                <a:ext uri="{FF2B5EF4-FFF2-40B4-BE49-F238E27FC236}">
                  <a16:creationId xmlns:a16="http://schemas.microsoft.com/office/drawing/2014/main" id="{3A6AE875-2973-031C-E9F4-41371F9B910E}"/>
                </a:ext>
              </a:extLst>
            </p:cNvPr>
            <p:cNvSpPr txBox="1"/>
            <p:nvPr/>
          </p:nvSpPr>
          <p:spPr>
            <a:xfrm rot="-4628571">
              <a:off x="3610477" y="3527377"/>
              <a:ext cx="188418" cy="205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92;p5">
              <a:extLst>
                <a:ext uri="{FF2B5EF4-FFF2-40B4-BE49-F238E27FC236}">
                  <a16:creationId xmlns:a16="http://schemas.microsoft.com/office/drawing/2014/main" id="{00A5B756-A363-5891-386B-DB2F496651DB}"/>
                </a:ext>
              </a:extLst>
            </p:cNvPr>
            <p:cNvSpPr/>
            <p:nvPr/>
          </p:nvSpPr>
          <p:spPr>
            <a:xfrm>
              <a:off x="3377659" y="2334332"/>
              <a:ext cx="1014077" cy="101407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A87"/>
                </a:gs>
                <a:gs pos="50000">
                  <a:srgbClr val="FFC9B5"/>
                </a:gs>
                <a:gs pos="100000">
                  <a:srgbClr val="FFE3DB"/>
                </a:gs>
              </a:gsLst>
              <a:lin ang="162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9" name="Google Shape;193;p5">
              <a:extLst>
                <a:ext uri="{FF2B5EF4-FFF2-40B4-BE49-F238E27FC236}">
                  <a16:creationId xmlns:a16="http://schemas.microsoft.com/office/drawing/2014/main" id="{CCFFEC80-F8FC-FE48-E05D-710E36F5B528}"/>
                </a:ext>
              </a:extLst>
            </p:cNvPr>
            <p:cNvSpPr txBox="1"/>
            <p:nvPr/>
          </p:nvSpPr>
          <p:spPr>
            <a:xfrm>
              <a:off x="3427162" y="2383835"/>
              <a:ext cx="915071" cy="91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IN" sz="1300" b="1">
                  <a:latin typeface="Rockwell"/>
                  <a:ea typeface="Calibri"/>
                  <a:cs typeface="Calibri"/>
                  <a:sym typeface="Calibri"/>
                </a:rPr>
                <a:t>Model Deployment</a:t>
              </a:r>
              <a:endParaRPr sz="1800" b="1"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0" name="Google Shape;194;p5">
              <a:extLst>
                <a:ext uri="{FF2B5EF4-FFF2-40B4-BE49-F238E27FC236}">
                  <a16:creationId xmlns:a16="http://schemas.microsoft.com/office/drawing/2014/main" id="{28ADB3CD-2D69-7114-DF3E-E14026BA4915}"/>
                </a:ext>
              </a:extLst>
            </p:cNvPr>
            <p:cNvSpPr/>
            <p:nvPr/>
          </p:nvSpPr>
          <p:spPr>
            <a:xfrm rot="-1542857">
              <a:off x="4428862" y="2343377"/>
              <a:ext cx="269168" cy="34225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1" name="Google Shape;195;p5">
              <a:extLst>
                <a:ext uri="{FF2B5EF4-FFF2-40B4-BE49-F238E27FC236}">
                  <a16:creationId xmlns:a16="http://schemas.microsoft.com/office/drawing/2014/main" id="{B89795C6-E9C9-820C-F351-AAA0F6ACBE6F}"/>
                </a:ext>
              </a:extLst>
            </p:cNvPr>
            <p:cNvSpPr txBox="1"/>
            <p:nvPr/>
          </p:nvSpPr>
          <p:spPr>
            <a:xfrm rot="-1542857">
              <a:off x="4432860" y="2429345"/>
              <a:ext cx="188418" cy="205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96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6103-1D1B-EB41-A99A-B76A1B2D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470"/>
            <a:ext cx="12192000" cy="755447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DATASET and VISUALIZATION</a:t>
            </a:r>
            <a:endParaRPr lang="en-US" sz="44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" name="Picture 2" descr="A graph of a number of charges&#10;&#10;Description automatically generated">
            <a:extLst>
              <a:ext uri="{FF2B5EF4-FFF2-40B4-BE49-F238E27FC236}">
                <a16:creationId xmlns:a16="http://schemas.microsoft.com/office/drawing/2014/main" id="{0E790514-BAEE-5D19-E0D7-E9122A3A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20761"/>
            <a:ext cx="5180509" cy="4950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F367B-2634-492E-F3FD-8B646D91FFB0}"/>
              </a:ext>
            </a:extLst>
          </p:cNvPr>
          <p:cNvSpPr txBox="1"/>
          <p:nvPr/>
        </p:nvSpPr>
        <p:spPr>
          <a:xfrm>
            <a:off x="5806983" y="1889150"/>
            <a:ext cx="41777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OBSERVATONS:</a:t>
            </a:r>
          </a:p>
          <a:p>
            <a:r>
              <a:rPr lang="en-US" dirty="0"/>
              <a:t>The given graph shows count of charges in the given data. The graph is right skewed.</a:t>
            </a:r>
          </a:p>
        </p:txBody>
      </p:sp>
    </p:spTree>
    <p:extLst>
      <p:ext uri="{BB962C8B-B14F-4D97-AF65-F5344CB8AC3E}">
        <p14:creationId xmlns:p14="http://schemas.microsoft.com/office/powerpoint/2010/main" val="197407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ge distribution&#10;&#10;Description automatically generated">
            <a:extLst>
              <a:ext uri="{FF2B5EF4-FFF2-40B4-BE49-F238E27FC236}">
                <a16:creationId xmlns:a16="http://schemas.microsoft.com/office/drawing/2014/main" id="{EE9F9F23-67EA-E1EA-ADF4-87232393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48" y="640317"/>
            <a:ext cx="5847120" cy="6099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DCA976-D464-5D0A-0058-A9D251356AAC}"/>
              </a:ext>
            </a:extLst>
          </p:cNvPr>
          <p:cNvSpPr txBox="1"/>
          <p:nvPr/>
        </p:nvSpPr>
        <p:spPr>
          <a:xfrm>
            <a:off x="6275068" y="3043522"/>
            <a:ext cx="38950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OBSERVATIONS:</a:t>
            </a:r>
          </a:p>
          <a:p>
            <a:r>
              <a:rPr lang="en-US" dirty="0"/>
              <a:t>Age range is between 18 and 64 </a:t>
            </a:r>
          </a:p>
        </p:txBody>
      </p:sp>
    </p:spTree>
    <p:extLst>
      <p:ext uri="{BB962C8B-B14F-4D97-AF65-F5344CB8AC3E}">
        <p14:creationId xmlns:p14="http://schemas.microsoft.com/office/powerpoint/2010/main" val="156796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distribution&#10;&#10;Description automatically generated">
            <a:extLst>
              <a:ext uri="{FF2B5EF4-FFF2-40B4-BE49-F238E27FC236}">
                <a16:creationId xmlns:a16="http://schemas.microsoft.com/office/drawing/2014/main" id="{C00E13B4-38CD-BCFF-80BE-419D3DD1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" y="1131537"/>
            <a:ext cx="6301862" cy="56074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5CC890-0FC6-97EB-8B1B-11B778E971D9}"/>
              </a:ext>
            </a:extLst>
          </p:cNvPr>
          <p:cNvSpPr txBox="1"/>
          <p:nvPr/>
        </p:nvSpPr>
        <p:spPr>
          <a:xfrm>
            <a:off x="6096000" y="3011936"/>
            <a:ext cx="388112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OBSERVATIONS:</a:t>
            </a:r>
          </a:p>
          <a:p>
            <a:r>
              <a:rPr lang="en-US" dirty="0"/>
              <a:t>BMI is Normally Distributed and we have maximum number of customer around age 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96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622</Words>
  <Application>Microsoft Office PowerPoint</Application>
  <PresentationFormat>Widescreen</PresentationFormat>
  <Paragraphs>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Arial,Sans-Serif</vt:lpstr>
      <vt:lpstr>Calibri</vt:lpstr>
      <vt:lpstr>Century Gothic</vt:lpstr>
      <vt:lpstr>Rockwell</vt:lpstr>
      <vt:lpstr>Trebuchet MS</vt:lpstr>
      <vt:lpstr>Wingdings 3</vt:lpstr>
      <vt:lpstr>Facet</vt:lpstr>
      <vt:lpstr>  P375-Medical Cost Charges Prediction</vt:lpstr>
      <vt:lpstr>CONTENTS    </vt:lpstr>
      <vt:lpstr>ACKNOWLEDGEMENT </vt:lpstr>
      <vt:lpstr>BUSINESS OBJECTIVE</vt:lpstr>
      <vt:lpstr>INTRODUCTION</vt:lpstr>
      <vt:lpstr>PROJECT ARCHITECTURE/ PROJECT FLOW</vt:lpstr>
      <vt:lpstr>DATASET and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</vt:lpstr>
      <vt:lpstr>PowerPoint Presentation</vt:lpstr>
      <vt:lpstr>PowerPoint Presentation</vt:lpstr>
      <vt:lpstr>PowerPoint Presentation</vt:lpstr>
      <vt:lpstr>PowerPoint Presentation</vt:lpstr>
      <vt:lpstr>DEPLOYMENT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Yash Kumar</cp:lastModifiedBy>
  <cp:revision>217</cp:revision>
  <dcterms:created xsi:type="dcterms:W3CDTF">2024-04-14T12:03:05Z</dcterms:created>
  <dcterms:modified xsi:type="dcterms:W3CDTF">2024-04-20T07:15:41Z</dcterms:modified>
</cp:coreProperties>
</file>