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84625F-23AA-4E7A-9F34-662BA37E0746}">
  <a:tblStyle styleId="{3384625F-23AA-4E7A-9F34-662BA37E0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ee58be5a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ee58be5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ee58b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eee58b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ee58be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ee58be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eee58be5a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eee58be5a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eee58be5a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eee58be5a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ee58be5a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ee58be5a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eee58be5a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eee58be5a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e58be5a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e58be5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ee58be5a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eee58be5a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eee58be5a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eee58be5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e58be5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e58be5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ee58be5a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eee58be5a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e58be5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e58be5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e58be5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e58be5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e58be5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e58be5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eee58be5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eee58be5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eee58be5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eee58be5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e58be5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eee58be5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eee58be5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eee58be5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0E0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0"/>
              <a:t>WEB</a:t>
            </a:r>
            <a:endParaRPr b="1" sz="8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 по веб-программированию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4100"/>
              <a:t>СТРУКТУРА КУРСА</a:t>
            </a:r>
            <a:endParaRPr b="1" sz="41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</a:t>
            </a:r>
            <a:r>
              <a:rPr lang="ru"/>
              <a:t>веб-разработке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116475" y="701075"/>
            <a:ext cx="5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23"/>
          <p:cNvGraphicFramePr/>
          <p:nvPr/>
        </p:nvGraphicFramePr>
        <p:xfrm>
          <a:off x="1704975" y="10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{3384625F-23AA-4E7A-9F34-662BA37E0746}</a:tableStyleId>
              </a:tblPr>
              <a:tblGrid>
                <a:gridCol w="371475"/>
                <a:gridCol w="2571750"/>
                <a:gridCol w="2790825"/>
              </a:tblGrid>
              <a:tr h="47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D9EAD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№</a:t>
                      </a:r>
                      <a:endParaRPr b="1">
                        <a:solidFill>
                          <a:srgbClr val="D9EAD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D9EAD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Раздел</a:t>
                      </a:r>
                      <a:endParaRPr b="1">
                        <a:solidFill>
                          <a:srgbClr val="D9EAD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D9EAD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Тема лекции</a:t>
                      </a:r>
                      <a:endParaRPr b="1">
                        <a:solidFill>
                          <a:srgbClr val="D9EAD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PHP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История сетей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Введение в PHP и HTTP 1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PHP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CGI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PHP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CGI + PHP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Верстка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Введение в HTML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Верстка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CSS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Верстка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Блочная верстка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Поток страницы 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Верстка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Адаптивность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Верстка и бэкенд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Формы, обработка формы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Введение в JS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 и DOM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 и Ajax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MySQL #1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Верстка и бэкенд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Лекция по оптимизации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 + Canvas + SVG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4"/>
          <p:cNvGraphicFramePr/>
          <p:nvPr/>
        </p:nvGraphicFramePr>
        <p:xfrm>
          <a:off x="1704975" y="19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{3384625F-23AA-4E7A-9F34-662BA37E0746}</a:tableStyleId>
              </a:tblPr>
              <a:tblGrid>
                <a:gridCol w="371475"/>
                <a:gridCol w="2571750"/>
                <a:gridCol w="2790825"/>
              </a:tblGrid>
              <a:tr h="47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№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Раздел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Тема лекции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Введение + верстка</a:t>
                      </a:r>
                      <a:endParaRPr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Архитектура клиент-сервер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Верстка</a:t>
                      </a:r>
                      <a:endParaRPr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 + CSS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Верстка</a:t>
                      </a:r>
                      <a:endParaRPr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 + CSS + JS</a:t>
                      </a:r>
                      <a:endParaRPr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понимать о веб-программировании?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Веб-программирование — раздел программирования, ориентированный на разработку веб-приложений. </a:t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Языки веб-программирования можно условно разделить на две пересекающиеся группы: клиентские и серверные.</a:t>
            </a:r>
            <a:endParaRPr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данный момент большинство веб-приложений разрабатываются с помощью фреймворков. </a:t>
            </a:r>
            <a:r>
              <a:rPr i="1" lang="ru" sz="16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Веб-фреймворк</a:t>
            </a:r>
            <a:r>
              <a:rPr lang="ru" sz="16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— это платформа для создания сайтов и веб-приложений, облегчающее разработку и объединение разных компонентов большого программного проекта.</a:t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понимать о веб-программировании?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Веб-программирование — раздел программирования, ориентированный на разработку веб-приложений. </a:t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Языки веб-программирования можно условно разделить на две пересекающиеся группы: клиентские и серверные.</a:t>
            </a:r>
            <a:endParaRPr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данный момент большинство веб-приложений разрабатываются с помощью фреймворков. </a:t>
            </a:r>
            <a:r>
              <a:rPr i="1" lang="ru" sz="16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Веб-фреймворк</a:t>
            </a:r>
            <a:r>
              <a:rPr lang="ru" sz="16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— это платформа для создания сайтов и веб-приложений, облегчающее разработку и объединение разных компонентов большого программного проекта.</a:t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4100"/>
              <a:t>ПОПУЛЯРНЫЕ ФРЕЙМВОРКИ</a:t>
            </a:r>
            <a:endParaRPr b="1" sz="4100"/>
          </a:p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</a:t>
            </a:r>
            <a:r>
              <a:rPr lang="ru"/>
              <a:t>еб-разработки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Фреймворки для клиентской части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36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Angular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Vue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React (так-то библиотека)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775" y="1253300"/>
            <a:ext cx="4607499" cy="26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Фреймворки для серверной части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273025" y="1171825"/>
            <a:ext cx="36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ASP.NET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Symfony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Laravel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Yii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400" y="1252962"/>
            <a:ext cx="1496401" cy="15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300" y="1124550"/>
            <a:ext cx="1895200" cy="1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300" y="2755225"/>
            <a:ext cx="2492200" cy="1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4800" y="3126562"/>
            <a:ext cx="1848600" cy="18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4100"/>
              <a:t>FRONTEND &amp; BACKEND</a:t>
            </a:r>
            <a:endParaRPr b="1" sz="4100"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есть что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11940"/>
          <a:stretch/>
        </p:blipFill>
        <p:spPr>
          <a:xfrm>
            <a:off x="1346200" y="466725"/>
            <a:ext cx="6451601" cy="42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понимать о веб-программировании?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Веб-программирование — раздел программирования, ориентированный на разработку веб-приложений.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понимать о веб-программировании?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Веб-программирование — раздел программирования, ориентированный на разработку веб-приложений. </a:t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Языки веб-программирования можно условно разделить на две пересекающиеся группы: клиентские и серверные.</a:t>
            </a:r>
            <a:endParaRPr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На данный момент большинство веб-приложений разрабатываются с помощью фреймворков. </a:t>
            </a:r>
            <a:r>
              <a:rPr i="1"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Веб-фреймворк</a:t>
            </a: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 — это платформа для создания сайтов и веб-приложений, облегчающее разработку и объединение разных компонентов большого программного проекта.</a:t>
            </a:r>
            <a:endParaRPr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4D515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Frontend - часть системы, с которой взаимодействует пользователь.</a:t>
            </a:r>
            <a:endParaRPr sz="1600">
              <a:solidFill>
                <a:srgbClr val="4D515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4D515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Backend - программная часть сайта, т.е. его логика, функционал. Скрыта от пользователя.</a:t>
            </a:r>
            <a:endParaRPr sz="1600">
              <a:solidFill>
                <a:srgbClr val="4D515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0"/>
              <a:t>КЛИЕНТ-СЕРВЕР</a:t>
            </a:r>
            <a:endParaRPr b="1" sz="8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веб-приложений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76" y="624138"/>
            <a:ext cx="6059225" cy="38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понимать о веб-программировании?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Веб-программирование — раздел программирования, ориентированный на разработку веб-приложений. </a:t>
            </a:r>
            <a:endParaRPr sz="16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Языки веб-программирования можно условно разделить на две пересекающиеся группы: клиентские и серверные.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4100"/>
              <a:t>ЯЗЫКИ ПРОГРАММИРОВАНИЯ</a:t>
            </a:r>
            <a:endParaRPr b="1" sz="4100"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разработки</a:t>
            </a:r>
            <a:r>
              <a:rPr lang="ru"/>
              <a:t> веб-приложений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Клиентские языки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TypeScript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15123" l="15262" r="15109" t="15532"/>
          <a:stretch/>
        </p:blipFill>
        <p:spPr>
          <a:xfrm>
            <a:off x="5578150" y="2160925"/>
            <a:ext cx="2092760" cy="20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50" y="2160925"/>
            <a:ext cx="3757299" cy="2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языки программирования:)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HTML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CSS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600" y="2257875"/>
            <a:ext cx="4492800" cy="23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Серверные </a:t>
            </a:r>
            <a:r>
              <a:rPr lang="ru"/>
              <a:t>языки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Java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Php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C#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TypeScript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GO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SQL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13" y="2459200"/>
            <a:ext cx="1457850" cy="14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569" y="2571750"/>
            <a:ext cx="1697336" cy="8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775" y="3731200"/>
            <a:ext cx="1276948" cy="12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6">
            <a:alphaModFix/>
          </a:blip>
          <a:srcRect b="3375" l="51010" r="1537" t="3113"/>
          <a:stretch/>
        </p:blipFill>
        <p:spPr>
          <a:xfrm>
            <a:off x="4503225" y="3664912"/>
            <a:ext cx="1215700" cy="12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6">
            <a:alphaModFix/>
          </a:blip>
          <a:srcRect b="3202" l="1679" r="50866" t="3417"/>
          <a:stretch/>
        </p:blipFill>
        <p:spPr>
          <a:xfrm>
            <a:off x="5615925" y="498075"/>
            <a:ext cx="1130624" cy="11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725" y="1573975"/>
            <a:ext cx="1321800" cy="13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0926" y="1017725"/>
            <a:ext cx="1999314" cy="11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