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5"/>
  </p:notesMasterIdLst>
  <p:handoutMasterIdLst>
    <p:handoutMasterId r:id="rId76"/>
  </p:handoutMasterIdLst>
  <p:sldIdLst>
    <p:sldId id="256" r:id="rId2"/>
    <p:sldId id="390" r:id="rId3"/>
    <p:sldId id="263"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3" r:id="rId32"/>
    <p:sldId id="382" r:id="rId33"/>
    <p:sldId id="384" r:id="rId34"/>
    <p:sldId id="385" r:id="rId35"/>
    <p:sldId id="386" r:id="rId36"/>
    <p:sldId id="387" r:id="rId37"/>
    <p:sldId id="388" r:id="rId38"/>
    <p:sldId id="389" r:id="rId39"/>
    <p:sldId id="351" r:id="rId40"/>
    <p:sldId id="352" r:id="rId41"/>
    <p:sldId id="353" r:id="rId42"/>
    <p:sldId id="354" r:id="rId43"/>
    <p:sldId id="355" r:id="rId44"/>
    <p:sldId id="356" r:id="rId45"/>
    <p:sldId id="357" r:id="rId46"/>
    <p:sldId id="358" r:id="rId47"/>
    <p:sldId id="359" r:id="rId48"/>
    <p:sldId id="360" r:id="rId49"/>
    <p:sldId id="361" r:id="rId50"/>
    <p:sldId id="399" r:id="rId51"/>
    <p:sldId id="400" r:id="rId52"/>
    <p:sldId id="362" r:id="rId53"/>
    <p:sldId id="401" r:id="rId54"/>
    <p:sldId id="363" r:id="rId55"/>
    <p:sldId id="364" r:id="rId56"/>
    <p:sldId id="316" r:id="rId57"/>
    <p:sldId id="312" r:id="rId58"/>
    <p:sldId id="332" r:id="rId59"/>
    <p:sldId id="333" r:id="rId60"/>
    <p:sldId id="335" r:id="rId61"/>
    <p:sldId id="336" r:id="rId62"/>
    <p:sldId id="334" r:id="rId63"/>
    <p:sldId id="365" r:id="rId64"/>
    <p:sldId id="394" r:id="rId65"/>
    <p:sldId id="367" r:id="rId66"/>
    <p:sldId id="395" r:id="rId67"/>
    <p:sldId id="368" r:id="rId68"/>
    <p:sldId id="392" r:id="rId69"/>
    <p:sldId id="393" r:id="rId70"/>
    <p:sldId id="391" r:id="rId71"/>
    <p:sldId id="397" r:id="rId72"/>
    <p:sldId id="398" r:id="rId73"/>
    <p:sldId id="268" r:id="rId74"/>
  </p:sldIdLst>
  <p:sldSz cx="9144000" cy="5143500" type="screen16x9"/>
  <p:notesSz cx="6858000" cy="9144000"/>
  <p:embeddedFontLst>
    <p:embeddedFont>
      <p:font typeface="Fira Sans Extra Condensed Medium" panose="020B0604020202020204" charset="0"/>
      <p:regular r:id="rId77"/>
      <p:bold r:id="rId78"/>
      <p:italic r:id="rId79"/>
      <p:boldItalic r:id="rId80"/>
    </p:embeddedFont>
    <p:embeddedFont>
      <p:font typeface="Josefin Sans" pitchFamily="2" charset="0"/>
      <p:regular r:id="rId81"/>
      <p:bold r:id="rId82"/>
    </p:embeddedFont>
    <p:embeddedFont>
      <p:font typeface="Livvic Light" pitchFamily="2" charset="0"/>
      <p:regular r:id="rId83"/>
      <p:italic r:id="rId84"/>
    </p:embeddedFont>
    <p:embeddedFont>
      <p:font typeface="Maven Pro" panose="020B0604020202020204" charset="0"/>
      <p:regular r:id="rId85"/>
      <p:bold r:id="rId86"/>
    </p:embeddedFont>
    <p:embeddedFont>
      <p:font typeface="Nunito Light" pitchFamily="2" charset="0"/>
      <p:regular r:id="rId87"/>
      <p:italic r:id="rId88"/>
    </p:embeddedFont>
    <p:embeddedFont>
      <p:font typeface="Share Tech" panose="020B0604020202020204" charset="0"/>
      <p:regular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BD4155-0B5B-4346-800E-1AF0933001D9}">
  <a:tblStyle styleId="{94BD4155-0B5B-4346-800E-1AF0933001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0" autoAdjust="0"/>
  </p:normalViewPr>
  <p:slideViewPr>
    <p:cSldViewPr snapToGrid="0">
      <p:cViewPr varScale="1">
        <p:scale>
          <a:sx n="88" d="100"/>
          <a:sy n="88" d="100"/>
        </p:scale>
        <p:origin x="316" y="68"/>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62AD3D-01EC-3AB0-97B1-5A47398561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41A4B7-64D8-499C-A6AB-2027F7862A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D0C03E-B416-42BA-9206-A5D3B4E3AA8B}" type="datetimeFigureOut">
              <a:rPr lang="en-US" smtClean="0"/>
              <a:t>1/8/2024</a:t>
            </a:fld>
            <a:endParaRPr lang="en-US"/>
          </a:p>
        </p:txBody>
      </p:sp>
      <p:sp>
        <p:nvSpPr>
          <p:cNvPr id="4" name="Footer Placeholder 3">
            <a:extLst>
              <a:ext uri="{FF2B5EF4-FFF2-40B4-BE49-F238E27FC236}">
                <a16:creationId xmlns:a16="http://schemas.microsoft.com/office/drawing/2014/main" id="{88CF669B-6B28-1362-3165-855427F44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BA4CB9-F41F-22FB-9530-6AD2680031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D61893-B294-4069-8DDB-B7F2A8917DC5}" type="slidenum">
              <a:rPr lang="en-US" smtClean="0"/>
              <a:t>‹#›</a:t>
            </a:fld>
            <a:endParaRPr lang="en-US"/>
          </a:p>
        </p:txBody>
      </p:sp>
    </p:spTree>
    <p:extLst>
      <p:ext uri="{BB962C8B-B14F-4D97-AF65-F5344CB8AC3E}">
        <p14:creationId xmlns:p14="http://schemas.microsoft.com/office/powerpoint/2010/main" val="713575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58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97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6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29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625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043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52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00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651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66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90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759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57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599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990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22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70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24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516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63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5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59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60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346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835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994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44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19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262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635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77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038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530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45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176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2759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472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52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2457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013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5478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87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210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1465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4238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8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84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83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86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4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66" r:id="rId5"/>
    <p:sldLayoutId id="2147483667" r:id="rId6"/>
    <p:sldLayoutId id="2147483668"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464811" y="3145847"/>
            <a:ext cx="4831083"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Giáo viên hướng dẫn: Đoàn Thị Hồng Phước</a:t>
            </a:r>
          </a:p>
          <a:p>
            <a:pPr marL="0" lvl="0" indent="0" algn="l" rtl="0">
              <a:spcBef>
                <a:spcPts val="0"/>
              </a:spcBef>
              <a:spcAft>
                <a:spcPts val="0"/>
              </a:spcAft>
              <a:buNone/>
            </a:pPr>
            <a:r>
              <a:rPr lang="vi-VN"/>
              <a:t>Nhóm Sinh viên thực hiện:</a:t>
            </a:r>
          </a:p>
          <a:p>
            <a:pPr marL="0" lvl="0" indent="0" algn="l" rtl="0">
              <a:spcBef>
                <a:spcPts val="0"/>
              </a:spcBef>
              <a:spcAft>
                <a:spcPts val="0"/>
              </a:spcAft>
              <a:buNone/>
            </a:pPr>
            <a:r>
              <a:rPr lang="vi-VN"/>
              <a:t>	1.  Nguyễn Luôn Mong Đổ.</a:t>
            </a:r>
          </a:p>
          <a:p>
            <a:pPr marL="0" lvl="0" indent="0" algn="l" rtl="0">
              <a:spcBef>
                <a:spcPts val="0"/>
              </a:spcBef>
              <a:spcAft>
                <a:spcPts val="0"/>
              </a:spcAft>
              <a:buNone/>
            </a:pPr>
            <a:r>
              <a:rPr lang="vi-VN"/>
              <a:t>	2. Võ Đạt Văn.</a:t>
            </a:r>
          </a:p>
          <a:p>
            <a:pPr marL="0" lvl="0" indent="0" algn="l" rtl="0">
              <a:spcBef>
                <a:spcPts val="0"/>
              </a:spcBef>
              <a:spcAft>
                <a:spcPts val="0"/>
              </a:spcAft>
              <a:buNone/>
            </a:pPr>
            <a:r>
              <a:rPr lang="vi-VN"/>
              <a:t>	3. Nguyễn Tiến Nhật.</a:t>
            </a:r>
            <a:endParaRPr lang="vi-VN">
              <a:latin typeface="Share Tech" panose="020B0604020202020204" charset="0"/>
            </a:endParaRPr>
          </a:p>
        </p:txBody>
      </p:sp>
      <p:sp>
        <p:nvSpPr>
          <p:cNvPr id="436" name="Google Shape;436;p25"/>
          <p:cNvSpPr txBox="1">
            <a:spLocks noGrp="1"/>
          </p:cNvSpPr>
          <p:nvPr>
            <p:ph type="ctrTitle"/>
          </p:nvPr>
        </p:nvSpPr>
        <p:spPr>
          <a:xfrm>
            <a:off x="1161965" y="961267"/>
            <a:ext cx="6820069"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MÔN HỌC: Xử lý ngôn ngữ tự nhiên</a:t>
            </a:r>
            <a:br>
              <a:rPr lang="vi-VN" sz="3600"/>
            </a:br>
            <a:r>
              <a:rPr lang="vi-VN" sz="3600"/>
              <a:t>ĐỀ TÀI:Thêm dấu tiếng việt sử dụng mô hình Seq2seq</a:t>
            </a:r>
            <a:endParaRPr lang="en-US" sz="3600">
              <a:latin typeface="Share Tech" panose="020B0604020202020204" charset="0"/>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38" name="Google Shape;438;p25"/>
          <p:cNvSpPr/>
          <p:nvPr/>
        </p:nvSpPr>
        <p:spPr>
          <a:xfrm>
            <a:off x="8450026" y="2254687"/>
            <a:ext cx="95622" cy="28821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39" name="Google Shape;439;p25"/>
          <p:cNvSpPr/>
          <p:nvPr/>
        </p:nvSpPr>
        <p:spPr>
          <a:xfrm rot="5400000" flipH="1" flipV="1">
            <a:off x="887006" y="3273595"/>
            <a:ext cx="112323" cy="104085"/>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grpSp>
        <p:nvGrpSpPr>
          <p:cNvPr id="446" name="Google Shape;446;p25"/>
          <p:cNvGrpSpPr/>
          <p:nvPr/>
        </p:nvGrpSpPr>
        <p:grpSpPr>
          <a:xfrm>
            <a:off x="7993219" y="929510"/>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grpSp>
      <p:grpSp>
        <p:nvGrpSpPr>
          <p:cNvPr id="449" name="Google Shape;449;p25"/>
          <p:cNvGrpSpPr/>
          <p:nvPr/>
        </p:nvGrpSpPr>
        <p:grpSpPr>
          <a:xfrm>
            <a:off x="79595" y="261590"/>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grpSp>
        <p:nvGrpSpPr>
          <p:cNvPr id="455" name="Google Shape;455;p25"/>
          <p:cNvGrpSpPr/>
          <p:nvPr/>
        </p:nvGrpSpPr>
        <p:grpSpPr>
          <a:xfrm>
            <a:off x="8497837" y="1501865"/>
            <a:ext cx="334163"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grpSp>
      <p:sp>
        <p:nvSpPr>
          <p:cNvPr id="3" name="TextBox 2">
            <a:extLst>
              <a:ext uri="{FF2B5EF4-FFF2-40B4-BE49-F238E27FC236}">
                <a16:creationId xmlns:a16="http://schemas.microsoft.com/office/drawing/2014/main" id="{5DFB0415-650A-4AAD-C7EE-4621813E00DF}"/>
              </a:ext>
            </a:extLst>
          </p:cNvPr>
          <p:cNvSpPr txBox="1"/>
          <p:nvPr/>
        </p:nvSpPr>
        <p:spPr>
          <a:xfrm>
            <a:off x="8309485" y="4244456"/>
            <a:ext cx="644679" cy="769441"/>
          </a:xfrm>
          <a:prstGeom prst="rect">
            <a:avLst/>
          </a:prstGeom>
          <a:noFill/>
        </p:spPr>
        <p:txBody>
          <a:bodyPr wrap="square" rtlCol="0">
            <a:spAutoFit/>
          </a:bodyPr>
          <a:lstStyle/>
          <a:p>
            <a:fld id="{61EFD077-0903-485E-AF88-6CB48DB64692}" type="slidenum">
              <a:rPr lang="en-US" sz="4400" smtClean="0">
                <a:solidFill>
                  <a:srgbClr val="FF66FF"/>
                </a:solidFill>
              </a:rPr>
              <a:t>1</a:t>
            </a:fld>
            <a:endParaRPr lang="en-US" sz="4400">
              <a:solidFill>
                <a:srgbClr val="FF66FF"/>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11108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Ưu điểm của RNN:</a:t>
            </a:r>
          </a:p>
          <a:p>
            <a:r>
              <a:rPr lang="vi-VN" sz="2400" dirty="0">
                <a:solidFill>
                  <a:srgbClr val="FFFFFF"/>
                </a:solidFill>
                <a:latin typeface="Josefin Sans" pitchFamily="2" charset="0"/>
              </a:rPr>
              <a:t>• Khả năng xử lí đầu vào với bất kì độ dài nào</a:t>
            </a:r>
          </a:p>
          <a:p>
            <a:r>
              <a:rPr lang="vi-VN" sz="2400" dirty="0">
                <a:solidFill>
                  <a:srgbClr val="FFFFFF"/>
                </a:solidFill>
                <a:latin typeface="Josefin Sans" pitchFamily="2" charset="0"/>
              </a:rPr>
              <a:t>• Kích cỡ mô hình không tăng theo kích cỡ đầu vào</a:t>
            </a:r>
          </a:p>
          <a:p>
            <a:r>
              <a:rPr lang="vi-VN" sz="2400" dirty="0">
                <a:solidFill>
                  <a:srgbClr val="FFFFFF"/>
                </a:solidFill>
                <a:latin typeface="Josefin Sans" pitchFamily="2" charset="0"/>
              </a:rPr>
              <a:t>• Quá trình tính toán sử dụng các thông tin cũ</a:t>
            </a:r>
          </a:p>
          <a:p>
            <a:r>
              <a:rPr lang="vi-VN" sz="2400" dirty="0">
                <a:solidFill>
                  <a:srgbClr val="FFFFFF"/>
                </a:solidFill>
                <a:latin typeface="Josefin Sans" pitchFamily="2" charset="0"/>
              </a:rPr>
              <a:t>• Trọng số được chia sẻ trong suốt thời gian</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10</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350494393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11108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Nhược điểm của RNN:</a:t>
            </a:r>
          </a:p>
          <a:p>
            <a:r>
              <a:rPr lang="vi-VN" sz="2400" dirty="0">
                <a:solidFill>
                  <a:srgbClr val="FFFFFF"/>
                </a:solidFill>
                <a:latin typeface="Josefin Sans" pitchFamily="2" charset="0"/>
              </a:rPr>
              <a:t>• Tính toán chậm</a:t>
            </a:r>
          </a:p>
          <a:p>
            <a:r>
              <a:rPr lang="vi-VN" sz="2400" dirty="0">
                <a:solidFill>
                  <a:srgbClr val="FFFFFF"/>
                </a:solidFill>
                <a:latin typeface="Josefin Sans" pitchFamily="2" charset="0"/>
              </a:rPr>
              <a:t>• Khó để truy cập các thông tin từ một khoảng thời gian dài trước đây</a:t>
            </a:r>
          </a:p>
          <a:p>
            <a:r>
              <a:rPr lang="vi-VN" sz="2400" dirty="0">
                <a:solidFill>
                  <a:srgbClr val="FFFFFF"/>
                </a:solidFill>
                <a:latin typeface="Josefin Sans" pitchFamily="2" charset="0"/>
              </a:rPr>
              <a:t>• Không thể xem xét bất kì đầu vào sau này nào cho trạng thái hiện tại</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11</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342043908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2.</a:t>
            </a:r>
            <a:r>
              <a:rPr lang="en-US" dirty="0"/>
              <a:t>3</a:t>
            </a:r>
            <a:r>
              <a:rPr lang="vi-VN" dirty="0"/>
              <a:t> Mô hình Seq2Seq</a:t>
            </a:r>
            <a:endParaRPr lang="en-US" dirty="0"/>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Mô hình mạng nơ-ron sử dụng để ánh xạ một chuỗi đầu vào sang một chuỗi đầu ra</a:t>
            </a:r>
          </a:p>
          <a:p>
            <a:endParaRPr lang="vi-VN" sz="2400" dirty="0">
              <a:solidFill>
                <a:srgbClr val="FFFFFF"/>
              </a:solidFill>
              <a:latin typeface="Josefin Sans" pitchFamily="2" charset="0"/>
            </a:endParaRPr>
          </a:p>
          <a:p>
            <a:r>
              <a:rPr lang="vi-VN" sz="2400" dirty="0">
                <a:solidFill>
                  <a:srgbClr val="FFFFFF"/>
                </a:solidFill>
                <a:latin typeface="Josefin Sans" pitchFamily="2" charset="0"/>
              </a:rPr>
              <a:t>Mô hình này sử dụng kiến trúc Encoder-Decoder.</a:t>
            </a:r>
          </a:p>
          <a:p>
            <a:endParaRPr lang="vi-VN" sz="2400" dirty="0">
              <a:solidFill>
                <a:srgbClr val="FFFFFF"/>
              </a:solidFill>
              <a:latin typeface="Josefin Sans" pitchFamily="2" charset="0"/>
            </a:endParaRPr>
          </a:p>
          <a:p>
            <a:r>
              <a:rPr lang="vi-VN" sz="2400" dirty="0">
                <a:solidFill>
                  <a:srgbClr val="FFFFFF"/>
                </a:solidFill>
                <a:latin typeface="Josefin Sans" pitchFamily="2" charset="0"/>
              </a:rPr>
              <a:t>Thường sử dụng mạng nơ-ron hồi quy (RNN) hoặc mạng nơ-ron dài ngắn hạn (LSTM) để xử lý chuỗi.</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12</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82557649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569637"/>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Ưu điểm:</a:t>
            </a:r>
          </a:p>
          <a:p>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Có khả năng xử lý chuỗi đầu vào và đầu ra có độ dài khác nhau.</a:t>
            </a:r>
          </a:p>
          <a:p>
            <a:pPr marL="342900" indent="-342900">
              <a:buClr>
                <a:schemeClr val="bg1"/>
              </a:buClr>
              <a:buFont typeface="Arial" panose="020B0604020202020204" pitchFamily="34" charset="0"/>
              <a:buChar char="•"/>
            </a:pPr>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Khả năng học các biểu diễn phức tạp của chuỗi</a:t>
            </a:r>
          </a:p>
          <a:p>
            <a:pPr marL="342900" indent="-342900">
              <a:buClr>
                <a:schemeClr val="bg1"/>
              </a:buClr>
              <a:buFont typeface="Arial" panose="020B0604020202020204" pitchFamily="34" charset="0"/>
              <a:buChar char="•"/>
            </a:pPr>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khả năng học biểu diễn ngữ cảnh của chuỗi đầu vào, hiểu được thông tin liên quan đến chuỗi.</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13</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1582633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526640" y="6343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Nhược điểm:</a:t>
            </a:r>
          </a:p>
          <a:p>
            <a:endParaRPr lang="vi-VN" sz="2400">
              <a:solidFill>
                <a:srgbClr val="FFFFFF"/>
              </a:solidFill>
              <a:latin typeface="Josefin Sans" pitchFamily="2" charset="0"/>
            </a:endParaRPr>
          </a:p>
          <a:p>
            <a:r>
              <a:rPr lang="vi-VN" sz="2400">
                <a:solidFill>
                  <a:srgbClr val="FFFFFF"/>
                </a:solidFill>
                <a:latin typeface="Josefin Sans" pitchFamily="2" charset="0"/>
              </a:rPr>
              <a:t>Khó khăn khi xử lý các chuỗi có độ dài lớn.</a:t>
            </a:r>
          </a:p>
          <a:p>
            <a:endParaRPr lang="vi-VN" sz="2400">
              <a:solidFill>
                <a:srgbClr val="FFFFFF"/>
              </a:solidFill>
              <a:latin typeface="Josefin Sans" pitchFamily="2" charset="0"/>
            </a:endParaRPr>
          </a:p>
          <a:p>
            <a:r>
              <a:rPr lang="vi-VN" sz="2400">
                <a:solidFill>
                  <a:srgbClr val="FFFFFF"/>
                </a:solidFill>
                <a:latin typeface="Josefin Sans" pitchFamily="2" charset="0"/>
              </a:rPr>
              <a:t>Khó khăn trong việc dự đoán các từ mới mà nó chưa thấy trong quá trình huấn luyện.</a:t>
            </a:r>
            <a:endParaRPr lang="vi-VN" sz="2400" dirty="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14</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253650694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2.1 Mô hình Transformer</a:t>
            </a:r>
            <a:endParaRPr lang="en-US" dirty="0"/>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566369"/>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Transformer là một mô hình học sâu tương tự seq2seq.</a:t>
            </a:r>
          </a:p>
          <a:p>
            <a:endParaRPr lang="vi-VN" sz="2400" dirty="0">
              <a:solidFill>
                <a:srgbClr val="FFFFFF"/>
              </a:solidFill>
              <a:latin typeface="Josefin Sans" pitchFamily="2" charset="0"/>
            </a:endParaRPr>
          </a:p>
          <a:p>
            <a:r>
              <a:rPr lang="vi-VN" sz="2400" dirty="0">
                <a:solidFill>
                  <a:srgbClr val="FFFFFF"/>
                </a:solidFill>
                <a:latin typeface="Josefin Sans" pitchFamily="2" charset="0"/>
              </a:rPr>
              <a:t>Giải quyết phụ thuộc dài hạn bằng cơ chế Attention.</a:t>
            </a:r>
          </a:p>
          <a:p>
            <a:endParaRPr lang="vi-VN" sz="2400" dirty="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15</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340878121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569637"/>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Ưu điểm:</a:t>
            </a:r>
          </a:p>
          <a:p>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en-US" sz="2400" dirty="0">
                <a:solidFill>
                  <a:srgbClr val="FFFFFF"/>
                </a:solidFill>
                <a:latin typeface="Josefin Sans" pitchFamily="2" charset="0"/>
              </a:rPr>
              <a:t>X</a:t>
            </a:r>
            <a:r>
              <a:rPr lang="vi-VN" sz="2400" dirty="0">
                <a:solidFill>
                  <a:srgbClr val="FFFFFF"/>
                </a:solidFill>
                <a:latin typeface="Josefin Sans" pitchFamily="2" charset="0"/>
              </a:rPr>
              <a:t>ử lý thông tin toàn cục và phụ thuộc dài hạn</a:t>
            </a:r>
          </a:p>
          <a:p>
            <a:pPr marL="342900" indent="-342900">
              <a:buClr>
                <a:schemeClr val="bg1"/>
              </a:buClr>
              <a:buFont typeface="Arial" panose="020B0604020202020204" pitchFamily="34" charset="0"/>
              <a:buChar char="•"/>
            </a:pPr>
            <a:r>
              <a:rPr lang="en-US" sz="2400" dirty="0">
                <a:solidFill>
                  <a:srgbClr val="FFFFFF"/>
                </a:solidFill>
                <a:latin typeface="Josefin Sans" pitchFamily="2" charset="0"/>
              </a:rPr>
              <a:t>C</a:t>
            </a:r>
            <a:r>
              <a:rPr lang="vi-VN" sz="2400" dirty="0">
                <a:solidFill>
                  <a:srgbClr val="FFFFFF"/>
                </a:solidFill>
                <a:latin typeface="Josefin Sans" pitchFamily="2" charset="0"/>
              </a:rPr>
              <a:t>ó khả năng xử lý song song cho các từ, tăng tốc quá trình huấn luyện và giảm thời gian tính toán</a:t>
            </a: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Học được những đặc trưng phức tạp và cải thiện khả năng tổng quát hóa</a:t>
            </a: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Có thể tinh chỉnh (fine-tune) cho mô hình đã huấn luyện các nhiệm vụ cụ thể.</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16</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411047885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569637"/>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Nhược điểm:</a:t>
            </a:r>
          </a:p>
          <a:p>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Yêu cầu một lượng lớn tính toán, đặc biệt là khi xử lý dữ liệu lớn và sử dụng các mô hình lớn.</a:t>
            </a:r>
          </a:p>
          <a:p>
            <a:pPr marL="342900" indent="-342900">
              <a:buClr>
                <a:schemeClr val="bg1"/>
              </a:buClr>
              <a:buFont typeface="Arial" panose="020B0604020202020204" pitchFamily="34" charset="0"/>
              <a:buChar char="•"/>
            </a:pPr>
            <a:endParaRPr lang="vi-VN" sz="2400" dirty="0">
              <a:solidFill>
                <a:srgbClr val="FFFFFF"/>
              </a:solidFill>
              <a:latin typeface="Josefin Sans" pitchFamily="2" charset="0"/>
            </a:endParaRPr>
          </a:p>
          <a:p>
            <a:pPr marL="342900" indent="-342900">
              <a:buClr>
                <a:schemeClr val="bg1"/>
              </a:buClr>
              <a:buFont typeface="Arial" panose="020B0604020202020204" pitchFamily="34" charset="0"/>
              <a:buChar char="•"/>
            </a:pPr>
            <a:r>
              <a:rPr lang="vi-VN" sz="2400" dirty="0">
                <a:solidFill>
                  <a:srgbClr val="FFFFFF"/>
                </a:solidFill>
                <a:latin typeface="Josefin Sans" pitchFamily="2" charset="0"/>
              </a:rPr>
              <a:t>Thường có số lượng tham số lớn, điều này có thể làm tăng yêu cầu về bộ nhớ và khả năng tính toán</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17</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85583869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603375" y="1743075"/>
            <a:ext cx="3724910" cy="16687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tLang="en-US">
                <a:latin typeface="Share Tech" panose="00000500000000000000" charset="0"/>
              </a:rPr>
              <a:t>Phương Pháp Thực Hiện</a:t>
            </a: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0000500000000000000" charset="0"/>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Share Tech" panose="00000500000000000000" charset="0"/>
              </a:rPr>
              <a:t>0</a:t>
            </a:r>
            <a:r>
              <a:rPr lang="en-US" altLang="en-GB">
                <a:solidFill>
                  <a:schemeClr val="dk2"/>
                </a:solidFill>
                <a:latin typeface="Share Tech" panose="00000500000000000000" charset="0"/>
              </a:rPr>
              <a:t>3</a:t>
            </a: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0000500000000000000" charset="0"/>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0000500000000000000" charset="0"/>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2864DF31-5D45-633D-DA11-BB581799F86A}"/>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18</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a:t>
            </a:r>
            <a:r>
              <a:rPr lang="vi-VN" altLang="en-US">
                <a:latin typeface="+mj-lt"/>
              </a:rPr>
              <a:t>seq2seq</a:t>
            </a:r>
          </a:p>
        </p:txBody>
      </p:sp>
      <p:sp>
        <p:nvSpPr>
          <p:cNvPr id="3" name="Text Box 2"/>
          <p:cNvSpPr txBox="1"/>
          <p:nvPr/>
        </p:nvSpPr>
        <p:spPr>
          <a:xfrm>
            <a:off x="619125" y="1178560"/>
            <a:ext cx="8025130" cy="1200329"/>
          </a:xfrm>
          <a:prstGeom prst="rect">
            <a:avLst/>
          </a:prstGeom>
          <a:noFill/>
        </p:spPr>
        <p:txBody>
          <a:bodyPr wrap="square" rtlCol="0" anchor="t">
            <a:spAutoFit/>
          </a:bodyPr>
          <a:lstStyle/>
          <a:p>
            <a:r>
              <a:rPr lang="en-US" sz="2400">
                <a:solidFill>
                  <a:schemeClr val="bg1"/>
                </a:solidFill>
                <a:latin typeface="Josefin Sans" pitchFamily="2" charset="0"/>
                <a:cs typeface="Sabon Next LT" panose="02000500000000000000" pitchFamily="2" charset="0"/>
              </a:rPr>
              <a:t>Sequence to Sequence (seq2seq) là một mô hình</a:t>
            </a:r>
            <a:r>
              <a:rPr lang="vi-VN" altLang="en-US" sz="2400">
                <a:solidFill>
                  <a:schemeClr val="bg1"/>
                </a:solidFill>
                <a:latin typeface="Josefin Sans" pitchFamily="2" charset="0"/>
                <a:cs typeface="Sabon Next LT" panose="02000500000000000000" pitchFamily="2" charset="0"/>
              </a:rPr>
              <a:t> </a:t>
            </a:r>
            <a:r>
              <a:rPr lang="en-US" sz="2400">
                <a:solidFill>
                  <a:schemeClr val="bg1"/>
                </a:solidFill>
                <a:latin typeface="Josefin Sans" pitchFamily="2" charset="0"/>
                <a:cs typeface="Sabon Next LT" panose="02000500000000000000" pitchFamily="2" charset="0"/>
              </a:rPr>
              <a:t>học sâu được sử dụng để ánh xạ một chuỗi đầu vào sang một chuỗi đầu ra. </a:t>
            </a:r>
          </a:p>
        </p:txBody>
      </p:sp>
      <p:pic>
        <p:nvPicPr>
          <p:cNvPr id="4" name="Picture 3" descr="seq2seq"/>
          <p:cNvPicPr>
            <a:picLocks noChangeAspect="1"/>
          </p:cNvPicPr>
          <p:nvPr/>
        </p:nvPicPr>
        <p:blipFill>
          <a:blip r:embed="rId2"/>
          <a:stretch>
            <a:fillRect/>
          </a:stretch>
        </p:blipFill>
        <p:spPr>
          <a:xfrm>
            <a:off x="559435" y="2390011"/>
            <a:ext cx="8025130" cy="1710055"/>
          </a:xfrm>
          <a:prstGeom prst="rect">
            <a:avLst/>
          </a:prstGeom>
        </p:spPr>
      </p:pic>
      <p:sp>
        <p:nvSpPr>
          <p:cNvPr id="5" name="TextBox 4">
            <a:extLst>
              <a:ext uri="{FF2B5EF4-FFF2-40B4-BE49-F238E27FC236}">
                <a16:creationId xmlns:a16="http://schemas.microsoft.com/office/drawing/2014/main" id="{1B5F58FE-96AD-CAC1-3F94-5E102B92FE1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19</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0" name="Title 19">
            <a:extLst>
              <a:ext uri="{FF2B5EF4-FFF2-40B4-BE49-F238E27FC236}">
                <a16:creationId xmlns:a16="http://schemas.microsoft.com/office/drawing/2014/main" id="{41097B7F-ED9F-01BD-E066-6FC686EF4575}"/>
              </a:ext>
            </a:extLst>
          </p:cNvPr>
          <p:cNvSpPr>
            <a:spLocks noGrp="1"/>
          </p:cNvSpPr>
          <p:nvPr>
            <p:ph type="ctrTitle"/>
          </p:nvPr>
        </p:nvSpPr>
        <p:spPr>
          <a:xfrm>
            <a:off x="0" y="411675"/>
            <a:ext cx="9143999" cy="577800"/>
          </a:xfrm>
        </p:spPr>
        <p:txBody>
          <a:bodyPr/>
          <a:lstStyle/>
          <a:p>
            <a:pPr algn="ctr"/>
            <a:r>
              <a:rPr lang="vi-VN"/>
              <a:t>Nội Dung</a:t>
            </a:r>
            <a:endParaRPr lang="en-US"/>
          </a:p>
        </p:txBody>
      </p:sp>
      <p:sp>
        <p:nvSpPr>
          <p:cNvPr id="21" name="Google Shape;690;p32">
            <a:extLst>
              <a:ext uri="{FF2B5EF4-FFF2-40B4-BE49-F238E27FC236}">
                <a16:creationId xmlns:a16="http://schemas.microsoft.com/office/drawing/2014/main" id="{FB083D2A-4E93-7818-7277-F3542298D551}"/>
              </a:ext>
            </a:extLst>
          </p:cNvPr>
          <p:cNvSpPr/>
          <p:nvPr/>
        </p:nvSpPr>
        <p:spPr>
          <a:xfrm>
            <a:off x="0" y="1355526"/>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01</a:t>
            </a:r>
            <a:endParaRPr sz="4000">
              <a:latin typeface="Share Tech" panose="020B0604020202020204" charset="0"/>
            </a:endParaRPr>
          </a:p>
        </p:txBody>
      </p:sp>
      <p:sp>
        <p:nvSpPr>
          <p:cNvPr id="22" name="Google Shape;690;p32">
            <a:extLst>
              <a:ext uri="{FF2B5EF4-FFF2-40B4-BE49-F238E27FC236}">
                <a16:creationId xmlns:a16="http://schemas.microsoft.com/office/drawing/2014/main" id="{0E627E53-5238-A6AB-1720-78BE704E41AD}"/>
              </a:ext>
            </a:extLst>
          </p:cNvPr>
          <p:cNvSpPr/>
          <p:nvPr/>
        </p:nvSpPr>
        <p:spPr>
          <a:xfrm>
            <a:off x="4500625" y="3790571"/>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06</a:t>
            </a:r>
            <a:endParaRPr sz="4000">
              <a:latin typeface="Share Tech" panose="020B0604020202020204" charset="0"/>
            </a:endParaRPr>
          </a:p>
        </p:txBody>
      </p:sp>
      <p:sp>
        <p:nvSpPr>
          <p:cNvPr id="23" name="Google Shape;690;p32">
            <a:extLst>
              <a:ext uri="{FF2B5EF4-FFF2-40B4-BE49-F238E27FC236}">
                <a16:creationId xmlns:a16="http://schemas.microsoft.com/office/drawing/2014/main" id="{9D7D2F4D-E594-8953-E5EE-95372C5D2B8D}"/>
              </a:ext>
            </a:extLst>
          </p:cNvPr>
          <p:cNvSpPr/>
          <p:nvPr/>
        </p:nvSpPr>
        <p:spPr>
          <a:xfrm>
            <a:off x="0" y="2572616"/>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02</a:t>
            </a:r>
            <a:endParaRPr sz="4000">
              <a:latin typeface="Share Tech" panose="020B0604020202020204" charset="0"/>
            </a:endParaRPr>
          </a:p>
        </p:txBody>
      </p:sp>
      <p:sp>
        <p:nvSpPr>
          <p:cNvPr id="24" name="Google Shape;690;p32">
            <a:extLst>
              <a:ext uri="{FF2B5EF4-FFF2-40B4-BE49-F238E27FC236}">
                <a16:creationId xmlns:a16="http://schemas.microsoft.com/office/drawing/2014/main" id="{7E683FB9-65E6-FA17-4174-7F21003835E1}"/>
              </a:ext>
            </a:extLst>
          </p:cNvPr>
          <p:cNvSpPr/>
          <p:nvPr/>
        </p:nvSpPr>
        <p:spPr>
          <a:xfrm>
            <a:off x="4500625" y="1355525"/>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04</a:t>
            </a:r>
            <a:endParaRPr sz="4000">
              <a:latin typeface="Share Tech" panose="020B0604020202020204" charset="0"/>
            </a:endParaRPr>
          </a:p>
        </p:txBody>
      </p:sp>
      <p:sp>
        <p:nvSpPr>
          <p:cNvPr id="25" name="Google Shape;690;p32">
            <a:extLst>
              <a:ext uri="{FF2B5EF4-FFF2-40B4-BE49-F238E27FC236}">
                <a16:creationId xmlns:a16="http://schemas.microsoft.com/office/drawing/2014/main" id="{33CC86D8-4876-27E5-C3F0-3CA9FA149BDC}"/>
              </a:ext>
            </a:extLst>
          </p:cNvPr>
          <p:cNvSpPr/>
          <p:nvPr/>
        </p:nvSpPr>
        <p:spPr>
          <a:xfrm>
            <a:off x="0" y="3790571"/>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03</a:t>
            </a:r>
            <a:endParaRPr sz="4000">
              <a:latin typeface="Share Tech" panose="020B0604020202020204" charset="0"/>
            </a:endParaRPr>
          </a:p>
        </p:txBody>
      </p:sp>
      <p:sp>
        <p:nvSpPr>
          <p:cNvPr id="26" name="Google Shape;690;p32">
            <a:extLst>
              <a:ext uri="{FF2B5EF4-FFF2-40B4-BE49-F238E27FC236}">
                <a16:creationId xmlns:a16="http://schemas.microsoft.com/office/drawing/2014/main" id="{6701D52A-56BF-3B80-3A69-F9BE98435A59}"/>
              </a:ext>
            </a:extLst>
          </p:cNvPr>
          <p:cNvSpPr/>
          <p:nvPr/>
        </p:nvSpPr>
        <p:spPr>
          <a:xfrm>
            <a:off x="4500625" y="2571750"/>
            <a:ext cx="837012" cy="66528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4000">
                <a:latin typeface="Share Tech" panose="020B0604020202020204" charset="0"/>
              </a:rPr>
              <a:t>05</a:t>
            </a:r>
            <a:endParaRPr sz="4000">
              <a:latin typeface="Share Tech" panose="020B0604020202020204" charset="0"/>
            </a:endParaRPr>
          </a:p>
        </p:txBody>
      </p:sp>
      <p:sp>
        <p:nvSpPr>
          <p:cNvPr id="29" name="Google Shape;67;p14">
            <a:extLst>
              <a:ext uri="{FF2B5EF4-FFF2-40B4-BE49-F238E27FC236}">
                <a16:creationId xmlns:a16="http://schemas.microsoft.com/office/drawing/2014/main" id="{D336328D-2FA4-8F55-1A51-A0C1D390EFB5}"/>
              </a:ext>
            </a:extLst>
          </p:cNvPr>
          <p:cNvSpPr txBox="1">
            <a:spLocks/>
          </p:cNvSpPr>
          <p:nvPr/>
        </p:nvSpPr>
        <p:spPr>
          <a:xfrm>
            <a:off x="528594" y="1188661"/>
            <a:ext cx="2377292"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Giới thiệu</a:t>
            </a:r>
          </a:p>
        </p:txBody>
      </p:sp>
      <p:sp>
        <p:nvSpPr>
          <p:cNvPr id="30" name="Google Shape;67;p14">
            <a:extLst>
              <a:ext uri="{FF2B5EF4-FFF2-40B4-BE49-F238E27FC236}">
                <a16:creationId xmlns:a16="http://schemas.microsoft.com/office/drawing/2014/main" id="{7C97399B-A829-7692-15BD-36F0E835AD33}"/>
              </a:ext>
            </a:extLst>
          </p:cNvPr>
          <p:cNvSpPr txBox="1">
            <a:spLocks/>
          </p:cNvSpPr>
          <p:nvPr/>
        </p:nvSpPr>
        <p:spPr>
          <a:xfrm>
            <a:off x="528593" y="2399395"/>
            <a:ext cx="4212739"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Cách tiếp cận</a:t>
            </a:r>
          </a:p>
        </p:txBody>
      </p:sp>
      <p:sp>
        <p:nvSpPr>
          <p:cNvPr id="31" name="Google Shape;67;p14">
            <a:extLst>
              <a:ext uri="{FF2B5EF4-FFF2-40B4-BE49-F238E27FC236}">
                <a16:creationId xmlns:a16="http://schemas.microsoft.com/office/drawing/2014/main" id="{4E25E0D2-BFEA-73E3-2378-54F8DBDFCCF8}"/>
              </a:ext>
            </a:extLst>
          </p:cNvPr>
          <p:cNvSpPr txBox="1">
            <a:spLocks/>
          </p:cNvSpPr>
          <p:nvPr/>
        </p:nvSpPr>
        <p:spPr>
          <a:xfrm>
            <a:off x="528594" y="3610136"/>
            <a:ext cx="4551406"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Phương pháp thực hiện</a:t>
            </a:r>
          </a:p>
        </p:txBody>
      </p:sp>
      <p:sp>
        <p:nvSpPr>
          <p:cNvPr id="34" name="Google Shape;67;p14">
            <a:extLst>
              <a:ext uri="{FF2B5EF4-FFF2-40B4-BE49-F238E27FC236}">
                <a16:creationId xmlns:a16="http://schemas.microsoft.com/office/drawing/2014/main" id="{BCE57639-C149-9705-C983-066D27DEB266}"/>
              </a:ext>
            </a:extLst>
          </p:cNvPr>
          <p:cNvSpPr txBox="1">
            <a:spLocks/>
          </p:cNvSpPr>
          <p:nvPr/>
        </p:nvSpPr>
        <p:spPr>
          <a:xfrm>
            <a:off x="5007475" y="2382460"/>
            <a:ext cx="4136524"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Phương pháp đánh giá</a:t>
            </a:r>
          </a:p>
        </p:txBody>
      </p:sp>
      <p:sp>
        <p:nvSpPr>
          <p:cNvPr id="35" name="Google Shape;67;p14">
            <a:extLst>
              <a:ext uri="{FF2B5EF4-FFF2-40B4-BE49-F238E27FC236}">
                <a16:creationId xmlns:a16="http://schemas.microsoft.com/office/drawing/2014/main" id="{860A31D4-2034-68E4-2C45-0CF55A30C0F0}"/>
              </a:ext>
            </a:extLst>
          </p:cNvPr>
          <p:cNvSpPr txBox="1">
            <a:spLocks/>
          </p:cNvSpPr>
          <p:nvPr/>
        </p:nvSpPr>
        <p:spPr>
          <a:xfrm>
            <a:off x="5007477" y="3610135"/>
            <a:ext cx="2377292"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Kết luận</a:t>
            </a:r>
          </a:p>
        </p:txBody>
      </p:sp>
      <p:sp>
        <p:nvSpPr>
          <p:cNvPr id="36" name="TextBox 35">
            <a:extLst>
              <a:ext uri="{FF2B5EF4-FFF2-40B4-BE49-F238E27FC236}">
                <a16:creationId xmlns:a16="http://schemas.microsoft.com/office/drawing/2014/main" id="{4D627F8E-7757-AA2C-1AD6-34D772ED9126}"/>
              </a:ext>
            </a:extLst>
          </p:cNvPr>
          <p:cNvSpPr txBox="1"/>
          <p:nvPr/>
        </p:nvSpPr>
        <p:spPr>
          <a:xfrm>
            <a:off x="837012" y="1727200"/>
            <a:ext cx="2067055" cy="338554"/>
          </a:xfrm>
          <a:prstGeom prst="rect">
            <a:avLst/>
          </a:prstGeom>
          <a:noFill/>
        </p:spPr>
        <p:txBody>
          <a:bodyPr wrap="square" rtlCol="0">
            <a:spAutoFit/>
          </a:bodyPr>
          <a:lstStyle/>
          <a:p>
            <a:r>
              <a:rPr lang="vi-VN" sz="1600">
                <a:solidFill>
                  <a:schemeClr val="bg1"/>
                </a:solidFill>
                <a:latin typeface="josisan"/>
              </a:rPr>
              <a:t>Nguyễn Tiến Nhật</a:t>
            </a:r>
            <a:endParaRPr lang="en-US" sz="1600">
              <a:solidFill>
                <a:schemeClr val="bg1"/>
              </a:solidFill>
              <a:latin typeface="josisan"/>
            </a:endParaRPr>
          </a:p>
        </p:txBody>
      </p:sp>
      <p:sp>
        <p:nvSpPr>
          <p:cNvPr id="46" name="TextBox 45">
            <a:extLst>
              <a:ext uri="{FF2B5EF4-FFF2-40B4-BE49-F238E27FC236}">
                <a16:creationId xmlns:a16="http://schemas.microsoft.com/office/drawing/2014/main" id="{977DC51F-3510-C36E-3973-E86A7B7B70EF}"/>
              </a:ext>
            </a:extLst>
          </p:cNvPr>
          <p:cNvSpPr txBox="1"/>
          <p:nvPr/>
        </p:nvSpPr>
        <p:spPr>
          <a:xfrm>
            <a:off x="837009" y="2887139"/>
            <a:ext cx="2067055" cy="338554"/>
          </a:xfrm>
          <a:prstGeom prst="rect">
            <a:avLst/>
          </a:prstGeom>
          <a:noFill/>
        </p:spPr>
        <p:txBody>
          <a:bodyPr wrap="square" rtlCol="0">
            <a:spAutoFit/>
          </a:bodyPr>
          <a:lstStyle/>
          <a:p>
            <a:r>
              <a:rPr lang="vi-VN" sz="1600">
                <a:solidFill>
                  <a:schemeClr val="bg1"/>
                </a:solidFill>
                <a:latin typeface="josisan"/>
              </a:rPr>
              <a:t>Nguyễn Tiến Nhật</a:t>
            </a:r>
            <a:endParaRPr lang="en-US" sz="1600">
              <a:solidFill>
                <a:schemeClr val="bg1"/>
              </a:solidFill>
              <a:latin typeface="josisan"/>
            </a:endParaRPr>
          </a:p>
        </p:txBody>
      </p:sp>
      <p:sp>
        <p:nvSpPr>
          <p:cNvPr id="47" name="TextBox 46">
            <a:extLst>
              <a:ext uri="{FF2B5EF4-FFF2-40B4-BE49-F238E27FC236}">
                <a16:creationId xmlns:a16="http://schemas.microsoft.com/office/drawing/2014/main" id="{702F7A44-5DE2-6F3A-8C62-50EFA3B21A01}"/>
              </a:ext>
            </a:extLst>
          </p:cNvPr>
          <p:cNvSpPr txBox="1"/>
          <p:nvPr/>
        </p:nvSpPr>
        <p:spPr>
          <a:xfrm>
            <a:off x="820080" y="4089406"/>
            <a:ext cx="2067055" cy="338554"/>
          </a:xfrm>
          <a:prstGeom prst="rect">
            <a:avLst/>
          </a:prstGeom>
          <a:noFill/>
        </p:spPr>
        <p:txBody>
          <a:bodyPr wrap="square" rtlCol="0">
            <a:spAutoFit/>
          </a:bodyPr>
          <a:lstStyle/>
          <a:p>
            <a:r>
              <a:rPr lang="vi-VN" sz="1600">
                <a:solidFill>
                  <a:schemeClr val="bg1"/>
                </a:solidFill>
                <a:latin typeface="josisan"/>
              </a:rPr>
              <a:t>Võ Đạt Văn</a:t>
            </a:r>
            <a:endParaRPr lang="en-US" sz="1600">
              <a:solidFill>
                <a:schemeClr val="bg1"/>
              </a:solidFill>
              <a:latin typeface="josisan"/>
            </a:endParaRPr>
          </a:p>
        </p:txBody>
      </p:sp>
      <p:grpSp>
        <p:nvGrpSpPr>
          <p:cNvPr id="51" name="Group 50">
            <a:extLst>
              <a:ext uri="{FF2B5EF4-FFF2-40B4-BE49-F238E27FC236}">
                <a16:creationId xmlns:a16="http://schemas.microsoft.com/office/drawing/2014/main" id="{BAD18262-1FD8-DC27-2DE3-91999CE20561}"/>
              </a:ext>
            </a:extLst>
          </p:cNvPr>
          <p:cNvGrpSpPr/>
          <p:nvPr/>
        </p:nvGrpSpPr>
        <p:grpSpPr>
          <a:xfrm>
            <a:off x="5007475" y="1180194"/>
            <a:ext cx="3662390" cy="885560"/>
            <a:chOff x="5007475" y="1180194"/>
            <a:chExt cx="3662390" cy="885560"/>
          </a:xfrm>
        </p:grpSpPr>
        <p:sp>
          <p:nvSpPr>
            <p:cNvPr id="32" name="Google Shape;67;p14">
              <a:extLst>
                <a:ext uri="{FF2B5EF4-FFF2-40B4-BE49-F238E27FC236}">
                  <a16:creationId xmlns:a16="http://schemas.microsoft.com/office/drawing/2014/main" id="{4B9A2315-9CCB-07BF-546C-F3047ABBCB10}"/>
                </a:ext>
              </a:extLst>
            </p:cNvPr>
            <p:cNvSpPr txBox="1">
              <a:spLocks/>
            </p:cNvSpPr>
            <p:nvPr/>
          </p:nvSpPr>
          <p:spPr>
            <a:xfrm>
              <a:off x="5007475" y="1180194"/>
              <a:ext cx="3662390" cy="738603"/>
            </a:xfrm>
            <a:prstGeom prst="rect">
              <a:avLst/>
            </a:prstGeom>
            <a:noFill/>
            <a:ln>
              <a:noFill/>
            </a:ln>
          </p:spPr>
          <p:txBody>
            <a:bodyPr spcFirstLastPara="1" wrap="square" lIns="182850" tIns="182850" rIns="182850" bIns="182850" anchor="t" anchorCtr="0">
              <a:sp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65100" indent="0">
                <a:buFont typeface="Livvic Light"/>
                <a:buNone/>
              </a:pPr>
              <a:r>
                <a:rPr lang="vi-VN" sz="2400">
                  <a:latin typeface="Josefin Sans"/>
                  <a:ea typeface="Josefin Sans"/>
                  <a:cs typeface="Josefin Sans"/>
                  <a:sym typeface="Josefin Sans"/>
                </a:rPr>
                <a:t>Xây dựng mô hình</a:t>
              </a:r>
            </a:p>
          </p:txBody>
        </p:sp>
        <p:sp>
          <p:nvSpPr>
            <p:cNvPr id="48" name="TextBox 47">
              <a:extLst>
                <a:ext uri="{FF2B5EF4-FFF2-40B4-BE49-F238E27FC236}">
                  <a16:creationId xmlns:a16="http://schemas.microsoft.com/office/drawing/2014/main" id="{B849EB62-D41A-F51A-AD9C-A74FCD342FC8}"/>
                </a:ext>
              </a:extLst>
            </p:cNvPr>
            <p:cNvSpPr txBox="1"/>
            <p:nvPr/>
          </p:nvSpPr>
          <p:spPr>
            <a:xfrm>
              <a:off x="5337637" y="1727200"/>
              <a:ext cx="2749180" cy="338554"/>
            </a:xfrm>
            <a:prstGeom prst="rect">
              <a:avLst/>
            </a:prstGeom>
            <a:noFill/>
          </p:spPr>
          <p:txBody>
            <a:bodyPr wrap="square" rtlCol="0">
              <a:spAutoFit/>
            </a:bodyPr>
            <a:lstStyle/>
            <a:p>
              <a:r>
                <a:rPr lang="vi-VN" sz="1600">
                  <a:solidFill>
                    <a:schemeClr val="bg1"/>
                  </a:solidFill>
                  <a:latin typeface="josisan"/>
                </a:rPr>
                <a:t>Nguyễn Luôn Mong Đổ</a:t>
              </a:r>
              <a:endParaRPr lang="en-US" sz="1600">
                <a:solidFill>
                  <a:schemeClr val="bg1"/>
                </a:solidFill>
                <a:latin typeface="josisan"/>
              </a:endParaRPr>
            </a:p>
          </p:txBody>
        </p:sp>
      </p:grpSp>
      <p:sp>
        <p:nvSpPr>
          <p:cNvPr id="49" name="TextBox 48">
            <a:extLst>
              <a:ext uri="{FF2B5EF4-FFF2-40B4-BE49-F238E27FC236}">
                <a16:creationId xmlns:a16="http://schemas.microsoft.com/office/drawing/2014/main" id="{25E5D6E8-E834-05F6-4D2A-58B70B23BD1B}"/>
              </a:ext>
            </a:extLst>
          </p:cNvPr>
          <p:cNvSpPr txBox="1"/>
          <p:nvPr/>
        </p:nvSpPr>
        <p:spPr>
          <a:xfrm>
            <a:off x="5337637" y="2938096"/>
            <a:ext cx="2749180" cy="338554"/>
          </a:xfrm>
          <a:prstGeom prst="rect">
            <a:avLst/>
          </a:prstGeom>
          <a:noFill/>
        </p:spPr>
        <p:txBody>
          <a:bodyPr wrap="square" rtlCol="0">
            <a:spAutoFit/>
          </a:bodyPr>
          <a:lstStyle/>
          <a:p>
            <a:r>
              <a:rPr lang="vi-VN" sz="1600">
                <a:solidFill>
                  <a:schemeClr val="bg1"/>
                </a:solidFill>
                <a:latin typeface="josisan"/>
              </a:rPr>
              <a:t>Nguyễn Luôn Mong Đổ</a:t>
            </a:r>
            <a:endParaRPr lang="en-US" sz="1600">
              <a:solidFill>
                <a:schemeClr val="bg1"/>
              </a:solidFill>
              <a:latin typeface="josisan"/>
            </a:endParaRPr>
          </a:p>
        </p:txBody>
      </p:sp>
      <p:sp>
        <p:nvSpPr>
          <p:cNvPr id="50" name="TextBox 49">
            <a:extLst>
              <a:ext uri="{FF2B5EF4-FFF2-40B4-BE49-F238E27FC236}">
                <a16:creationId xmlns:a16="http://schemas.microsoft.com/office/drawing/2014/main" id="{1AA39A4D-684F-F9FB-CC29-5F8A602342C5}"/>
              </a:ext>
            </a:extLst>
          </p:cNvPr>
          <p:cNvSpPr txBox="1"/>
          <p:nvPr/>
        </p:nvSpPr>
        <p:spPr>
          <a:xfrm>
            <a:off x="5315895" y="4063745"/>
            <a:ext cx="2749180" cy="338554"/>
          </a:xfrm>
          <a:prstGeom prst="rect">
            <a:avLst/>
          </a:prstGeom>
          <a:noFill/>
        </p:spPr>
        <p:txBody>
          <a:bodyPr wrap="square" rtlCol="0">
            <a:spAutoFit/>
          </a:bodyPr>
          <a:lstStyle/>
          <a:p>
            <a:r>
              <a:rPr lang="vi-VN" sz="1600">
                <a:solidFill>
                  <a:schemeClr val="bg1"/>
                </a:solidFill>
                <a:latin typeface="josisan"/>
              </a:rPr>
              <a:t>Võ Đạt Văn</a:t>
            </a:r>
            <a:endParaRPr lang="en-US" sz="1600">
              <a:solidFill>
                <a:schemeClr val="bg1"/>
              </a:solidFill>
              <a:latin typeface="josisan"/>
            </a:endParaRPr>
          </a:p>
        </p:txBody>
      </p:sp>
      <p:sp>
        <p:nvSpPr>
          <p:cNvPr id="52" name="TextBox 51">
            <a:extLst>
              <a:ext uri="{FF2B5EF4-FFF2-40B4-BE49-F238E27FC236}">
                <a16:creationId xmlns:a16="http://schemas.microsoft.com/office/drawing/2014/main" id="{CB395635-D170-4367-DA9E-F6A3C7C5E5C9}"/>
              </a:ext>
            </a:extLst>
          </p:cNvPr>
          <p:cNvSpPr txBox="1"/>
          <p:nvPr/>
        </p:nvSpPr>
        <p:spPr>
          <a:xfrm>
            <a:off x="8309485" y="4244456"/>
            <a:ext cx="644679" cy="769441"/>
          </a:xfrm>
          <a:prstGeom prst="rect">
            <a:avLst/>
          </a:prstGeom>
          <a:noFill/>
        </p:spPr>
        <p:txBody>
          <a:bodyPr wrap="square" rtlCol="0">
            <a:spAutoFit/>
          </a:bodyPr>
          <a:lstStyle/>
          <a:p>
            <a:fld id="{61EFD077-0903-485E-AF88-6CB48DB64692}" type="slidenum">
              <a:rPr lang="en-US" sz="4400" smtClean="0">
                <a:solidFill>
                  <a:srgbClr val="FF66FF"/>
                </a:solidFill>
              </a:rPr>
              <a:t>2</a:t>
            </a:fld>
            <a:endParaRPr lang="en-US" sz="4400">
              <a:solidFill>
                <a:srgbClr val="FF66FF"/>
              </a:solidFill>
            </a:endParaRPr>
          </a:p>
        </p:txBody>
      </p:sp>
    </p:spTree>
    <p:extLst>
      <p:ext uri="{BB962C8B-B14F-4D97-AF65-F5344CB8AC3E}">
        <p14:creationId xmlns:p14="http://schemas.microsoft.com/office/powerpoint/2010/main" val="161244677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q2seq_model"/>
          <p:cNvPicPr>
            <a:picLocks noChangeAspect="1"/>
          </p:cNvPicPr>
          <p:nvPr/>
        </p:nvPicPr>
        <p:blipFill>
          <a:blip r:embed="rId2"/>
          <a:stretch>
            <a:fillRect/>
          </a:stretch>
        </p:blipFill>
        <p:spPr>
          <a:xfrm>
            <a:off x="1811020" y="5279390"/>
            <a:ext cx="5975350" cy="1924050"/>
          </a:xfrm>
          <a:prstGeom prst="rect">
            <a:avLst/>
          </a:prstGeom>
        </p:spPr>
      </p:pic>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sp>
        <p:nvSpPr>
          <p:cNvPr id="3" name="Text Box 2"/>
          <p:cNvSpPr txBox="1"/>
          <p:nvPr/>
        </p:nvSpPr>
        <p:spPr>
          <a:xfrm>
            <a:off x="619125" y="1478280"/>
            <a:ext cx="8025130" cy="1938992"/>
          </a:xfrm>
          <a:prstGeom prst="rect">
            <a:avLst/>
          </a:prstGeom>
          <a:noFill/>
        </p:spPr>
        <p:txBody>
          <a:bodyPr wrap="square" rtlCol="0" anchor="t">
            <a:spAutoFit/>
          </a:bodyPr>
          <a:lstStyle/>
          <a:p>
            <a:r>
              <a:rPr sz="2400">
                <a:solidFill>
                  <a:schemeClr val="bg1"/>
                </a:solidFill>
                <a:latin typeface="Josefin Sans" pitchFamily="2" charset="0"/>
              </a:rPr>
              <a:t>Mô hình seq2seq bao gồm hai phần chính: </a:t>
            </a:r>
            <a:r>
              <a:rPr lang="vi-VN" sz="2400">
                <a:solidFill>
                  <a:schemeClr val="bg1"/>
                </a:solidFill>
                <a:latin typeface="Josefin Sans" pitchFamily="2" charset="0"/>
              </a:rPr>
              <a:t>Encoder và Decoder.</a:t>
            </a:r>
          </a:p>
          <a:p>
            <a:r>
              <a:rPr sz="2400">
                <a:solidFill>
                  <a:schemeClr val="bg1"/>
                </a:solidFill>
                <a:latin typeface="Josefin Sans" pitchFamily="2" charset="0"/>
              </a:rPr>
              <a:t>Bộ mã hóa chuyển đổi chuỗi đầu vào thành một vector đại diện cho chuỗi</a:t>
            </a:r>
            <a:r>
              <a:rPr lang="vi-VN" sz="2400">
                <a:solidFill>
                  <a:schemeClr val="bg1"/>
                </a:solidFill>
                <a:latin typeface="Josefin Sans" pitchFamily="2" charset="0"/>
              </a:rPr>
              <a:t> </a:t>
            </a:r>
            <a:r>
              <a:rPr sz="2400">
                <a:solidFill>
                  <a:schemeClr val="bg1"/>
                </a:solidFill>
                <a:latin typeface="Josefin Sans" pitchFamily="2" charset="0"/>
              </a:rPr>
              <a:t>đầu vào, trong khi bộ giải mã sử dụng vector này để tạo ra chuỗi đầu ra.</a:t>
            </a:r>
            <a:endParaRPr lang="vi-VN" sz="2400">
              <a:solidFill>
                <a:schemeClr val="bg1"/>
              </a:solidFill>
              <a:latin typeface="Josefin Sans" pitchFamily="2" charset="0"/>
            </a:endParaRPr>
          </a:p>
        </p:txBody>
      </p:sp>
      <p:sp>
        <p:nvSpPr>
          <p:cNvPr id="4" name="TextBox 3">
            <a:extLst>
              <a:ext uri="{FF2B5EF4-FFF2-40B4-BE49-F238E27FC236}">
                <a16:creationId xmlns:a16="http://schemas.microsoft.com/office/drawing/2014/main" id="{A6E9559A-E372-E111-1A7E-5A5C1B642837}"/>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20</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pic>
        <p:nvPicPr>
          <p:cNvPr id="5" name="Picture 4" descr="seq2seq_model"/>
          <p:cNvPicPr>
            <a:picLocks noChangeAspect="1"/>
          </p:cNvPicPr>
          <p:nvPr/>
        </p:nvPicPr>
        <p:blipFill>
          <a:blip r:embed="rId2"/>
          <a:stretch>
            <a:fillRect/>
          </a:stretch>
        </p:blipFill>
        <p:spPr>
          <a:xfrm>
            <a:off x="805815" y="1416050"/>
            <a:ext cx="7533005" cy="2870200"/>
          </a:xfrm>
          <a:prstGeom prst="rect">
            <a:avLst/>
          </a:prstGeom>
        </p:spPr>
      </p:pic>
      <p:sp>
        <p:nvSpPr>
          <p:cNvPr id="3" name="TextBox 2">
            <a:extLst>
              <a:ext uri="{FF2B5EF4-FFF2-40B4-BE49-F238E27FC236}">
                <a16:creationId xmlns:a16="http://schemas.microsoft.com/office/drawing/2014/main" id="{A1D41C1D-8E90-03E2-DA86-18CF38FEA2B9}"/>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21</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pic>
        <p:nvPicPr>
          <p:cNvPr id="3" name="Picture 2" descr="seq2seq_encoder"/>
          <p:cNvPicPr>
            <a:picLocks noChangeAspect="1"/>
          </p:cNvPicPr>
          <p:nvPr/>
        </p:nvPicPr>
        <p:blipFill>
          <a:blip r:embed="rId2"/>
          <a:stretch>
            <a:fillRect/>
          </a:stretch>
        </p:blipFill>
        <p:spPr>
          <a:xfrm>
            <a:off x="958850" y="1388110"/>
            <a:ext cx="7226300" cy="2444750"/>
          </a:xfrm>
          <a:prstGeom prst="rect">
            <a:avLst/>
          </a:prstGeom>
        </p:spPr>
      </p:pic>
      <p:sp>
        <p:nvSpPr>
          <p:cNvPr id="4" name="Text Box 3"/>
          <p:cNvSpPr txBox="1"/>
          <p:nvPr/>
        </p:nvSpPr>
        <p:spPr>
          <a:xfrm>
            <a:off x="698500" y="989330"/>
            <a:ext cx="4572000" cy="461665"/>
          </a:xfrm>
          <a:prstGeom prst="rect">
            <a:avLst/>
          </a:prstGeom>
          <a:noFill/>
        </p:spPr>
        <p:txBody>
          <a:bodyPr wrap="square" rtlCol="0" anchor="t">
            <a:spAutoFit/>
          </a:bodyPr>
          <a:lstStyle/>
          <a:p>
            <a:r>
              <a:rPr lang="vi-VN" altLang="en-US" sz="2400">
                <a:solidFill>
                  <a:schemeClr val="bg1"/>
                </a:solidFill>
                <a:latin typeface="Josefin Sans" pitchFamily="2" charset="0"/>
              </a:rPr>
              <a:t>C</a:t>
            </a:r>
            <a:r>
              <a:rPr lang="en-US" sz="2400">
                <a:solidFill>
                  <a:schemeClr val="bg1"/>
                </a:solidFill>
                <a:latin typeface="Josefin Sans" pitchFamily="2" charset="0"/>
              </a:rPr>
              <a:t>ấu trúc của encoder</a:t>
            </a:r>
          </a:p>
        </p:txBody>
      </p:sp>
      <p:sp>
        <p:nvSpPr>
          <p:cNvPr id="6" name="Text Box 5"/>
          <p:cNvSpPr txBox="1"/>
          <p:nvPr/>
        </p:nvSpPr>
        <p:spPr>
          <a:xfrm>
            <a:off x="850900" y="3917315"/>
            <a:ext cx="7442835" cy="1200329"/>
          </a:xfrm>
          <a:prstGeom prst="rect">
            <a:avLst/>
          </a:prstGeom>
          <a:noFill/>
        </p:spPr>
        <p:txBody>
          <a:bodyPr wrap="square" rtlCol="0" anchor="t">
            <a:spAutoFit/>
          </a:bodyPr>
          <a:lstStyle/>
          <a:p>
            <a:r>
              <a:rPr lang="vi-VN" altLang="en-US" sz="2400">
                <a:solidFill>
                  <a:schemeClr val="bg1"/>
                </a:solidFill>
                <a:latin typeface="Josefin Sans" pitchFamily="2" charset="0"/>
              </a:rPr>
              <a:t>E</a:t>
            </a:r>
            <a:r>
              <a:rPr lang="en-US" sz="2400">
                <a:solidFill>
                  <a:schemeClr val="bg1"/>
                </a:solidFill>
                <a:latin typeface="Josefin Sans" pitchFamily="2" charset="0"/>
              </a:rPr>
              <a:t>ncoder thường sử dụng một mạng nơ-ron hồi quy (RNN) hoặc mạng</a:t>
            </a:r>
            <a:r>
              <a:rPr lang="vi-VN" altLang="en-US" sz="2400">
                <a:solidFill>
                  <a:schemeClr val="bg1"/>
                </a:solidFill>
                <a:latin typeface="Josefin Sans" pitchFamily="2" charset="0"/>
              </a:rPr>
              <a:t> </a:t>
            </a:r>
            <a:r>
              <a:rPr lang="en-US" sz="2400">
                <a:solidFill>
                  <a:schemeClr val="bg1"/>
                </a:solidFill>
                <a:latin typeface="Josefin Sans" pitchFamily="2" charset="0"/>
              </a:rPr>
              <a:t>nơ-ron dài ngắn hạn (LSTM) để xử lý chuỗi đầu vào.</a:t>
            </a:r>
          </a:p>
        </p:txBody>
      </p:sp>
      <p:sp>
        <p:nvSpPr>
          <p:cNvPr id="5" name="TextBox 4">
            <a:extLst>
              <a:ext uri="{FF2B5EF4-FFF2-40B4-BE49-F238E27FC236}">
                <a16:creationId xmlns:a16="http://schemas.microsoft.com/office/drawing/2014/main" id="{34AC90A1-0D40-F75A-ACF2-3832054ADA6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22</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sp>
        <p:nvSpPr>
          <p:cNvPr id="4" name="Text Box 3"/>
          <p:cNvSpPr txBox="1"/>
          <p:nvPr/>
        </p:nvSpPr>
        <p:spPr>
          <a:xfrm>
            <a:off x="698500" y="989330"/>
            <a:ext cx="4572000" cy="461665"/>
          </a:xfrm>
          <a:prstGeom prst="rect">
            <a:avLst/>
          </a:prstGeom>
          <a:noFill/>
        </p:spPr>
        <p:txBody>
          <a:bodyPr wrap="square" rtlCol="0" anchor="t">
            <a:spAutoFit/>
          </a:bodyPr>
          <a:lstStyle/>
          <a:p>
            <a:r>
              <a:rPr lang="vi-VN" altLang="en-US" sz="2400">
                <a:solidFill>
                  <a:schemeClr val="bg1"/>
                </a:solidFill>
              </a:rPr>
              <a:t>C</a:t>
            </a:r>
            <a:r>
              <a:rPr lang="en-US" sz="2400">
                <a:solidFill>
                  <a:schemeClr val="bg1"/>
                </a:solidFill>
              </a:rPr>
              <a:t>ấu </a:t>
            </a:r>
            <a:r>
              <a:rPr lang="en-US" sz="2400">
                <a:solidFill>
                  <a:schemeClr val="bg1"/>
                </a:solidFill>
                <a:latin typeface="Josefin Sans" pitchFamily="2" charset="0"/>
              </a:rPr>
              <a:t>trúc</a:t>
            </a:r>
            <a:r>
              <a:rPr lang="en-US" sz="2400">
                <a:solidFill>
                  <a:schemeClr val="bg1"/>
                </a:solidFill>
              </a:rPr>
              <a:t> của </a:t>
            </a:r>
            <a:r>
              <a:rPr lang="vi-VN" altLang="en-US" sz="2400">
                <a:solidFill>
                  <a:schemeClr val="bg1"/>
                </a:solidFill>
              </a:rPr>
              <a:t>de</a:t>
            </a:r>
            <a:r>
              <a:rPr lang="en-US" sz="2400">
                <a:solidFill>
                  <a:schemeClr val="bg1"/>
                </a:solidFill>
              </a:rPr>
              <a:t>coder</a:t>
            </a:r>
          </a:p>
        </p:txBody>
      </p:sp>
      <p:pic>
        <p:nvPicPr>
          <p:cNvPr id="5" name="Picture 4" descr="seq2seq_decoder"/>
          <p:cNvPicPr>
            <a:picLocks noChangeAspect="1"/>
          </p:cNvPicPr>
          <p:nvPr/>
        </p:nvPicPr>
        <p:blipFill>
          <a:blip r:embed="rId2"/>
          <a:stretch>
            <a:fillRect/>
          </a:stretch>
        </p:blipFill>
        <p:spPr>
          <a:xfrm>
            <a:off x="723900" y="1450995"/>
            <a:ext cx="7721600" cy="2463800"/>
          </a:xfrm>
          <a:prstGeom prst="rect">
            <a:avLst/>
          </a:prstGeom>
        </p:spPr>
      </p:pic>
      <p:sp>
        <p:nvSpPr>
          <p:cNvPr id="3" name="TextBox 2">
            <a:extLst>
              <a:ext uri="{FF2B5EF4-FFF2-40B4-BE49-F238E27FC236}">
                <a16:creationId xmlns:a16="http://schemas.microsoft.com/office/drawing/2014/main" id="{F754F7CD-CEDC-EC46-4FD1-635F29CC918E}"/>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23</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sp>
        <p:nvSpPr>
          <p:cNvPr id="3" name="Text Box 2"/>
          <p:cNvSpPr txBox="1"/>
          <p:nvPr/>
        </p:nvSpPr>
        <p:spPr>
          <a:xfrm>
            <a:off x="841375" y="1080135"/>
            <a:ext cx="7827645" cy="2308324"/>
          </a:xfrm>
          <a:prstGeom prst="rect">
            <a:avLst/>
          </a:prstGeom>
          <a:noFill/>
        </p:spPr>
        <p:txBody>
          <a:bodyPr wrap="square" rtlCol="0" anchor="t">
            <a:spAutoFit/>
          </a:bodyPr>
          <a:lstStyle/>
          <a:p>
            <a:r>
              <a:rPr lang="en-US" sz="2400">
                <a:solidFill>
                  <a:schemeClr val="bg1"/>
                </a:solidFill>
                <a:latin typeface="Josefin Sans" pitchFamily="2" charset="0"/>
              </a:rPr>
              <a:t>Ưu điểm:</a:t>
            </a:r>
          </a:p>
          <a:p>
            <a:r>
              <a:rPr lang="en-US" sz="2400">
                <a:solidFill>
                  <a:schemeClr val="bg1"/>
                </a:solidFill>
                <a:latin typeface="Josefin Sans" pitchFamily="2" charset="0"/>
              </a:rPr>
              <a:t>• Linh hoạt trong xử lý chuỗi đầu vào và đầu ra có độ dài khác</a:t>
            </a:r>
            <a:r>
              <a:rPr lang="vi-VN" altLang="en-US" sz="2400">
                <a:solidFill>
                  <a:schemeClr val="bg1"/>
                </a:solidFill>
                <a:latin typeface="Josefin Sans" pitchFamily="2" charset="0"/>
              </a:rPr>
              <a:t> </a:t>
            </a:r>
            <a:r>
              <a:rPr lang="vi-VN" sz="2400">
                <a:solidFill>
                  <a:schemeClr val="bg1"/>
                </a:solidFill>
                <a:latin typeface="Josefin Sans" pitchFamily="2" charset="0"/>
              </a:rPr>
              <a:t>nhau</a:t>
            </a:r>
            <a:r>
              <a:rPr lang="vi-VN" altLang="en-US" sz="2400">
                <a:solidFill>
                  <a:schemeClr val="bg1"/>
                </a:solidFill>
                <a:latin typeface="Josefin Sans" pitchFamily="2" charset="0"/>
              </a:rPr>
              <a:t>.</a:t>
            </a:r>
          </a:p>
          <a:p>
            <a:r>
              <a:rPr lang="vi-VN" altLang="en-US" sz="2400">
                <a:solidFill>
                  <a:schemeClr val="bg1"/>
                </a:solidFill>
                <a:latin typeface="Josefin Sans" pitchFamily="2" charset="0"/>
              </a:rPr>
              <a:t>Nhược điểm:</a:t>
            </a:r>
          </a:p>
          <a:p>
            <a:pPr marL="0" indent="0">
              <a:buFont typeface="Arial" panose="020B0604020202020204" pitchFamily="34" charset="0"/>
              <a:buNone/>
            </a:pPr>
            <a:r>
              <a:rPr lang="en-US" sz="2400">
                <a:solidFill>
                  <a:schemeClr val="bg1"/>
                </a:solidFill>
                <a:latin typeface="Josefin Sans" pitchFamily="2" charset="0"/>
                <a:sym typeface="+mn-ea"/>
              </a:rPr>
              <a:t>• </a:t>
            </a:r>
            <a:r>
              <a:rPr lang="vi-VN" altLang="en-US" sz="2400">
                <a:solidFill>
                  <a:schemeClr val="bg1"/>
                </a:solidFill>
                <a:latin typeface="Josefin Sans" pitchFamily="2" charset="0"/>
                <a:sym typeface="+mn-ea"/>
              </a:rPr>
              <a:t>Khi đầu vào của mô hình là câu đầu vào dài dẫn đến hiệu suất mô hình giảm</a:t>
            </a:r>
          </a:p>
        </p:txBody>
      </p:sp>
      <p:sp>
        <p:nvSpPr>
          <p:cNvPr id="4" name="TextBox 3">
            <a:extLst>
              <a:ext uri="{FF2B5EF4-FFF2-40B4-BE49-F238E27FC236}">
                <a16:creationId xmlns:a16="http://schemas.microsoft.com/office/drawing/2014/main" id="{2956EFCF-74DF-89AD-E93F-F509D962CB5A}"/>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24</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sp>
        <p:nvSpPr>
          <p:cNvPr id="6" name="Text Box 5"/>
          <p:cNvSpPr txBox="1"/>
          <p:nvPr/>
        </p:nvSpPr>
        <p:spPr>
          <a:xfrm>
            <a:off x="658495" y="871855"/>
            <a:ext cx="7827645" cy="461665"/>
          </a:xfrm>
          <a:prstGeom prst="rect">
            <a:avLst/>
          </a:prstGeom>
          <a:noFill/>
        </p:spPr>
        <p:txBody>
          <a:bodyPr wrap="square" rtlCol="0" anchor="t">
            <a:spAutoFit/>
          </a:bodyPr>
          <a:lstStyle/>
          <a:p>
            <a:r>
              <a:rPr lang="vi-VN" altLang="en-US" sz="2400">
                <a:solidFill>
                  <a:schemeClr val="bg1"/>
                </a:solidFill>
                <a:latin typeface="Josefin Sans" pitchFamily="2" charset="0"/>
                <a:sym typeface="+mn-ea"/>
              </a:rPr>
              <a:t>Cụ thể hơn về nhược điểm</a:t>
            </a:r>
          </a:p>
        </p:txBody>
      </p:sp>
      <p:pic>
        <p:nvPicPr>
          <p:cNvPr id="7" name="Picture 6" descr="vande_bottleneck"/>
          <p:cNvPicPr>
            <a:picLocks noChangeAspect="1"/>
          </p:cNvPicPr>
          <p:nvPr/>
        </p:nvPicPr>
        <p:blipFill>
          <a:blip r:embed="rId2"/>
          <a:stretch>
            <a:fillRect/>
          </a:stretch>
        </p:blipFill>
        <p:spPr>
          <a:xfrm>
            <a:off x="793962" y="2843790"/>
            <a:ext cx="7827010" cy="1478915"/>
          </a:xfrm>
          <a:prstGeom prst="rect">
            <a:avLst/>
          </a:prstGeom>
        </p:spPr>
      </p:pic>
      <p:sp>
        <p:nvSpPr>
          <p:cNvPr id="3" name="Text Box 2"/>
          <p:cNvSpPr txBox="1"/>
          <p:nvPr/>
        </p:nvSpPr>
        <p:spPr>
          <a:xfrm>
            <a:off x="658494" y="1270635"/>
            <a:ext cx="8256905" cy="1569660"/>
          </a:xfrm>
          <a:prstGeom prst="rect">
            <a:avLst/>
          </a:prstGeom>
          <a:noFill/>
        </p:spPr>
        <p:txBody>
          <a:bodyPr wrap="square" rtlCol="0" anchor="t">
            <a:spAutoFit/>
          </a:bodyPr>
          <a:lstStyle/>
          <a:p>
            <a:pPr marL="342900" indent="-342900">
              <a:buClr>
                <a:schemeClr val="bg1"/>
              </a:buClr>
              <a:buFont typeface="Wingdings" panose="05000000000000000000" charset="0"/>
              <a:buChar char="Ø"/>
            </a:pPr>
            <a:r>
              <a:rPr lang="vi-VN" sz="2400">
                <a:solidFill>
                  <a:schemeClr val="bg1"/>
                </a:solidFill>
                <a:latin typeface="Josefin Sans" pitchFamily="2" charset="0"/>
              </a:rPr>
              <a:t>V</a:t>
            </a:r>
            <a:r>
              <a:rPr lang="en-US" sz="2400">
                <a:solidFill>
                  <a:schemeClr val="bg1"/>
                </a:solidFill>
                <a:latin typeface="Josefin Sans" pitchFamily="2" charset="0"/>
              </a:rPr>
              <a:t>ector ngữ cảnh có thể trở thành một bottleneck trong mô hình</a:t>
            </a:r>
            <a:r>
              <a:rPr lang="vi-VN" altLang="en-US" sz="2400">
                <a:solidFill>
                  <a:schemeClr val="bg1"/>
                </a:solidFill>
                <a:latin typeface="Josefin Sans" pitchFamily="2" charset="0"/>
              </a:rPr>
              <a:t> </a:t>
            </a:r>
            <a:r>
              <a:rPr lang="en-US" sz="2400">
                <a:solidFill>
                  <a:schemeClr val="bg1"/>
                </a:solidFill>
                <a:latin typeface="Josefin Sans" pitchFamily="2" charset="0"/>
              </a:rPr>
              <a:t>seq2seq</a:t>
            </a:r>
            <a:r>
              <a:rPr lang="vi-VN" altLang="en-US" sz="2400">
                <a:solidFill>
                  <a:schemeClr val="bg1"/>
                </a:solidFill>
                <a:latin typeface="Josefin Sans" pitchFamily="2" charset="0"/>
              </a:rPr>
              <a:t>.</a:t>
            </a:r>
          </a:p>
          <a:p>
            <a:pPr marL="342900" indent="-342900">
              <a:buClr>
                <a:schemeClr val="bg1"/>
              </a:buClr>
              <a:buFont typeface="Wingdings" panose="05000000000000000000" charset="0"/>
              <a:buChar char="Ø"/>
            </a:pPr>
            <a:r>
              <a:rPr lang="vi-VN" altLang="en-US" sz="2400">
                <a:solidFill>
                  <a:schemeClr val="bg1"/>
                </a:solidFill>
                <a:latin typeface="Josefin Sans" pitchFamily="2" charset="0"/>
              </a:rPr>
              <a:t>Không hiệu quả cho các câu dài, dẫn đến mất mát thông tin hoặc hiệu suất giảm khi encoder các câu dài.</a:t>
            </a:r>
          </a:p>
        </p:txBody>
      </p:sp>
      <p:sp>
        <p:nvSpPr>
          <p:cNvPr id="4" name="TextBox 3">
            <a:extLst>
              <a:ext uri="{FF2B5EF4-FFF2-40B4-BE49-F238E27FC236}">
                <a16:creationId xmlns:a16="http://schemas.microsoft.com/office/drawing/2014/main" id="{B5C58BE5-7BD1-0E9E-589D-411DC7CAC8B2}"/>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25</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pic>
        <p:nvPicPr>
          <p:cNvPr id="3" name="Picture 2" descr="all_state_encoder"/>
          <p:cNvPicPr>
            <a:picLocks noChangeAspect="1"/>
          </p:cNvPicPr>
          <p:nvPr/>
        </p:nvPicPr>
        <p:blipFill>
          <a:blip r:embed="rId2"/>
          <a:stretch>
            <a:fillRect/>
          </a:stretch>
        </p:blipFill>
        <p:spPr>
          <a:xfrm>
            <a:off x="1173693" y="2482790"/>
            <a:ext cx="6337300" cy="2032000"/>
          </a:xfrm>
          <a:prstGeom prst="rect">
            <a:avLst/>
          </a:prstGeom>
        </p:spPr>
      </p:pic>
      <p:sp>
        <p:nvSpPr>
          <p:cNvPr id="4" name="Text Box 3"/>
          <p:cNvSpPr txBox="1"/>
          <p:nvPr/>
        </p:nvSpPr>
        <p:spPr>
          <a:xfrm>
            <a:off x="732790" y="913130"/>
            <a:ext cx="7811135" cy="1569660"/>
          </a:xfrm>
          <a:prstGeom prst="rect">
            <a:avLst/>
          </a:prstGeom>
          <a:noFill/>
        </p:spPr>
        <p:txBody>
          <a:bodyPr wrap="square" rtlCol="0" anchor="t">
            <a:spAutoFit/>
          </a:bodyPr>
          <a:lstStyle/>
          <a:p>
            <a:r>
              <a:rPr lang="en-US" sz="2400">
                <a:solidFill>
                  <a:schemeClr val="bg1"/>
                </a:solidFill>
                <a:latin typeface="Josefin Sans" pitchFamily="2" charset="0"/>
              </a:rPr>
              <a:t>Để giải quyết vấn đề này, Attention đã được</a:t>
            </a:r>
            <a:r>
              <a:rPr lang="vi-VN" altLang="en-US" sz="2400">
                <a:solidFill>
                  <a:schemeClr val="bg1"/>
                </a:solidFill>
                <a:latin typeface="Josefin Sans" pitchFamily="2" charset="0"/>
              </a:rPr>
              <a:t> </a:t>
            </a:r>
            <a:r>
              <a:rPr lang="en-US" sz="2400">
                <a:solidFill>
                  <a:schemeClr val="bg1"/>
                </a:solidFill>
                <a:latin typeface="Josefin Sans" pitchFamily="2" charset="0"/>
              </a:rPr>
              <a:t>phát triển </a:t>
            </a:r>
            <a:r>
              <a:rPr lang="vi-VN" sz="2400">
                <a:solidFill>
                  <a:schemeClr val="bg1"/>
                </a:solidFill>
                <a:latin typeface="Josefin Sans" pitchFamily="2" charset="0"/>
              </a:rPr>
              <a:t>T</a:t>
            </a:r>
            <a:r>
              <a:rPr lang="en-US" sz="2400">
                <a:solidFill>
                  <a:schemeClr val="bg1"/>
                </a:solidFill>
                <a:latin typeface="Josefin Sans" pitchFamily="2" charset="0"/>
              </a:rPr>
              <a:t>hay vì chỉ sử dụng vector ngữ cảnh cuối </a:t>
            </a:r>
            <a:r>
              <a:rPr lang="vi-VN" sz="2400">
                <a:solidFill>
                  <a:schemeClr val="bg1"/>
                </a:solidFill>
                <a:latin typeface="Josefin Sans" pitchFamily="2" charset="0"/>
              </a:rPr>
              <a:t>cùng, Attention </a:t>
            </a:r>
            <a:r>
              <a:rPr lang="en-US" sz="2400">
                <a:solidFill>
                  <a:schemeClr val="bg1"/>
                </a:solidFill>
                <a:latin typeface="Josefin Sans" pitchFamily="2" charset="0"/>
              </a:rPr>
              <a:t>sử dụng hết</a:t>
            </a:r>
            <a:r>
              <a:rPr lang="vi-VN" altLang="en-US" sz="2400">
                <a:solidFill>
                  <a:schemeClr val="bg1"/>
                </a:solidFill>
                <a:latin typeface="Josefin Sans" pitchFamily="2" charset="0"/>
              </a:rPr>
              <a:t> </a:t>
            </a:r>
            <a:r>
              <a:rPr lang="en-US" sz="2400">
                <a:solidFill>
                  <a:schemeClr val="bg1"/>
                </a:solidFill>
                <a:latin typeface="Josefin Sans" pitchFamily="2" charset="0"/>
              </a:rPr>
              <a:t>tất cả các trạng thái của encoder.</a:t>
            </a:r>
          </a:p>
        </p:txBody>
      </p:sp>
      <p:sp>
        <p:nvSpPr>
          <p:cNvPr id="5" name="TextBox 4">
            <a:extLst>
              <a:ext uri="{FF2B5EF4-FFF2-40B4-BE49-F238E27FC236}">
                <a16:creationId xmlns:a16="http://schemas.microsoft.com/office/drawing/2014/main" id="{1BD65301-6DDE-64E4-CB36-7D434CBFAA45}"/>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26</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15865" cy="577850"/>
          </a:xfrm>
        </p:spPr>
        <p:txBody>
          <a:bodyPr/>
          <a:lstStyle/>
          <a:p>
            <a:r>
              <a:rPr lang="vi-VN" altLang="en-US"/>
              <a:t>3.1 Giới Thiệu Mô hình seq2seq</a:t>
            </a:r>
          </a:p>
        </p:txBody>
      </p:sp>
      <p:pic>
        <p:nvPicPr>
          <p:cNvPr id="3" name="Picture 2" descr="giaiphap_attention"/>
          <p:cNvPicPr>
            <a:picLocks noChangeAspect="1"/>
          </p:cNvPicPr>
          <p:nvPr/>
        </p:nvPicPr>
        <p:blipFill>
          <a:blip r:embed="rId2"/>
          <a:stretch>
            <a:fillRect/>
          </a:stretch>
        </p:blipFill>
        <p:spPr>
          <a:xfrm>
            <a:off x="768350" y="1568450"/>
            <a:ext cx="7606665" cy="2303145"/>
          </a:xfrm>
          <a:prstGeom prst="rect">
            <a:avLst/>
          </a:prstGeom>
        </p:spPr>
      </p:pic>
      <p:sp>
        <p:nvSpPr>
          <p:cNvPr id="4" name="TextBox 3">
            <a:extLst>
              <a:ext uri="{FF2B5EF4-FFF2-40B4-BE49-F238E27FC236}">
                <a16:creationId xmlns:a16="http://schemas.microsoft.com/office/drawing/2014/main" id="{9C40590F-5476-4CA3-63F9-FA73E0FF2770}"/>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27</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sp>
        <p:nvSpPr>
          <p:cNvPr id="3" name="Text Box 2"/>
          <p:cNvSpPr txBox="1"/>
          <p:nvPr/>
        </p:nvSpPr>
        <p:spPr>
          <a:xfrm>
            <a:off x="559435" y="1212855"/>
            <a:ext cx="8025130" cy="2308324"/>
          </a:xfrm>
          <a:prstGeom prst="rect">
            <a:avLst/>
          </a:prstGeom>
          <a:noFill/>
        </p:spPr>
        <p:txBody>
          <a:bodyPr wrap="square" rtlCol="0" anchor="t">
            <a:spAutoFit/>
            <a:scene3d>
              <a:camera prst="orthographicFront"/>
              <a:lightRig rig="threePt" dir="t"/>
            </a:scene3d>
          </a:bodyPr>
          <a:lstStyle/>
          <a:p>
            <a:pPr marL="342900" indent="-342900">
              <a:buClr>
                <a:schemeClr val="bg1"/>
              </a:buClr>
              <a:buFont typeface="Arial" panose="020B0604020202020204" pitchFamily="34" charset="0"/>
              <a:buChar char="•"/>
            </a:pPr>
            <a:r>
              <a:rPr sz="2400">
                <a:solidFill>
                  <a:schemeClr val="bg1"/>
                </a:solidFill>
                <a:effectLst>
                  <a:outerShdw blurRad="38100" dist="19050" dir="2700000" algn="tl" rotWithShape="0">
                    <a:schemeClr val="dk1">
                      <a:alpha val="40000"/>
                    </a:schemeClr>
                  </a:outerShdw>
                </a:effectLst>
                <a:latin typeface="Josefin Sans" pitchFamily="2" charset="0"/>
              </a:rPr>
              <a:t>Attention là cơ chế quan trọng trong mô hình seq2seq, sử dụng để</a:t>
            </a:r>
            <a:r>
              <a:rPr lang="en-US" sz="2400">
                <a:solidFill>
                  <a:schemeClr val="bg1"/>
                </a:solidFill>
                <a:effectLst>
                  <a:outerShdw blurRad="38100" dist="19050" dir="2700000" algn="tl" rotWithShape="0">
                    <a:schemeClr val="dk1">
                      <a:alpha val="40000"/>
                    </a:schemeClr>
                  </a:outerShdw>
                </a:effectLst>
                <a:latin typeface="Josefin Sans" pitchFamily="2" charset="0"/>
              </a:rPr>
              <a:t> </a:t>
            </a:r>
            <a:r>
              <a:rPr sz="2400">
                <a:solidFill>
                  <a:schemeClr val="bg1"/>
                </a:solidFill>
                <a:effectLst>
                  <a:outerShdw blurRad="38100" dist="19050" dir="2700000" algn="tl" rotWithShape="0">
                    <a:schemeClr val="dk1">
                      <a:alpha val="40000"/>
                    </a:schemeClr>
                  </a:outerShdw>
                </a:effectLst>
                <a:latin typeface="Josefin Sans" pitchFamily="2" charset="0"/>
              </a:rPr>
              <a:t>giải quyết vấn đề của vector ngữ cảnh trong mô hình</a:t>
            </a:r>
            <a:r>
              <a:rPr lang="en-US" sz="2400">
                <a:solidFill>
                  <a:schemeClr val="bg1"/>
                </a:solidFill>
                <a:effectLst>
                  <a:outerShdw blurRad="38100" dist="19050" dir="2700000" algn="tl" rotWithShape="0">
                    <a:schemeClr val="dk1">
                      <a:alpha val="40000"/>
                    </a:schemeClr>
                  </a:outerShdw>
                </a:effectLst>
                <a:latin typeface="Josefin Sans" pitchFamily="2" charset="0"/>
              </a:rPr>
              <a:t>.</a:t>
            </a:r>
          </a:p>
          <a:p>
            <a:pPr marL="342900" indent="-342900">
              <a:buClr>
                <a:schemeClr val="bg1"/>
              </a:buClr>
              <a:buFont typeface="Arial" panose="020B0604020202020204" pitchFamily="34" charset="0"/>
              <a:buChar char="•"/>
            </a:pPr>
            <a:r>
              <a:rPr lang="en-US" sz="2400">
                <a:solidFill>
                  <a:schemeClr val="bg1"/>
                </a:solidFill>
                <a:effectLst>
                  <a:outerShdw blurRad="38100" dist="19050" dir="2700000" algn="tl" rotWithShape="0">
                    <a:schemeClr val="dk1">
                      <a:alpha val="40000"/>
                    </a:schemeClr>
                  </a:outerShdw>
                </a:effectLst>
                <a:latin typeface="Josefin Sans" pitchFamily="2" charset="0"/>
              </a:rPr>
              <a:t>Trong mô hình seq2seq truyền thống, vector ngữ cảnh được tạo ra bằng cách sử dụng trạng thái ẩn cuối cùng của bộ mã hóa.</a:t>
            </a:r>
          </a:p>
        </p:txBody>
      </p:sp>
      <p:sp>
        <p:nvSpPr>
          <p:cNvPr id="4" name="TextBox 3">
            <a:extLst>
              <a:ext uri="{FF2B5EF4-FFF2-40B4-BE49-F238E27FC236}">
                <a16:creationId xmlns:a16="http://schemas.microsoft.com/office/drawing/2014/main" id="{27BBF628-98CC-353E-23E4-BB0FAD78EF8B}"/>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28</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3" name="Picture 2" descr="seq2seq_truyenthong"/>
          <p:cNvPicPr>
            <a:picLocks noChangeAspect="1"/>
          </p:cNvPicPr>
          <p:nvPr/>
        </p:nvPicPr>
        <p:blipFill>
          <a:blip r:embed="rId2"/>
          <a:stretch>
            <a:fillRect/>
          </a:stretch>
        </p:blipFill>
        <p:spPr>
          <a:xfrm>
            <a:off x="843915" y="1410335"/>
            <a:ext cx="7721600" cy="2463800"/>
          </a:xfrm>
          <a:prstGeom prst="rect">
            <a:avLst/>
          </a:prstGeom>
        </p:spPr>
      </p:pic>
      <p:sp>
        <p:nvSpPr>
          <p:cNvPr id="4" name="Text Box 3"/>
          <p:cNvSpPr txBox="1"/>
          <p:nvPr/>
        </p:nvSpPr>
        <p:spPr>
          <a:xfrm>
            <a:off x="711200" y="941070"/>
            <a:ext cx="4572000" cy="461665"/>
          </a:xfrm>
          <a:prstGeom prst="rect">
            <a:avLst/>
          </a:prstGeom>
          <a:noFill/>
        </p:spPr>
        <p:txBody>
          <a:bodyPr wrap="square" rtlCol="0" anchor="t">
            <a:spAutoFit/>
          </a:bodyPr>
          <a:lstStyle/>
          <a:p>
            <a:r>
              <a:rPr lang="vi-VN" altLang="en-US" sz="2400">
                <a:solidFill>
                  <a:schemeClr val="bg1"/>
                </a:solidFill>
                <a:latin typeface="Josefin Sans" pitchFamily="2" charset="0"/>
              </a:rPr>
              <a:t>M</a:t>
            </a:r>
            <a:r>
              <a:rPr lang="en-US" sz="2400">
                <a:solidFill>
                  <a:schemeClr val="bg1"/>
                </a:solidFill>
                <a:latin typeface="Josefin Sans" pitchFamily="2" charset="0"/>
              </a:rPr>
              <a:t>ô hình seq2seq truyền thống</a:t>
            </a:r>
          </a:p>
        </p:txBody>
      </p:sp>
      <p:sp>
        <p:nvSpPr>
          <p:cNvPr id="5" name="TextBox 4">
            <a:extLst>
              <a:ext uri="{FF2B5EF4-FFF2-40B4-BE49-F238E27FC236}">
                <a16:creationId xmlns:a16="http://schemas.microsoft.com/office/drawing/2014/main" id="{9E83C8BB-03CA-F456-04CA-2A3F747102CC}"/>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29</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276025" y="19924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Giới thiệu</a:t>
            </a:r>
            <a:endParaRPr>
              <a:latin typeface="Share Tech" panose="020B0604020202020204" charset="0"/>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hare Tech" panose="020B0604020202020204" charset="0"/>
              </a:rPr>
              <a:t>01</a:t>
            </a:r>
            <a:endParaRPr>
              <a:solidFill>
                <a:schemeClr val="dk2"/>
              </a:solidFill>
              <a:latin typeface="Share Tech" panose="020B0604020202020204" charset="0"/>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FC35EDFB-A0E4-830C-A149-2F1D1B78FD34}"/>
              </a:ext>
            </a:extLst>
          </p:cNvPr>
          <p:cNvSpPr txBox="1"/>
          <p:nvPr/>
        </p:nvSpPr>
        <p:spPr>
          <a:xfrm>
            <a:off x="8309485" y="4244456"/>
            <a:ext cx="644679" cy="769441"/>
          </a:xfrm>
          <a:prstGeom prst="rect">
            <a:avLst/>
          </a:prstGeom>
          <a:noFill/>
        </p:spPr>
        <p:txBody>
          <a:bodyPr wrap="square" rtlCol="0">
            <a:spAutoFit/>
          </a:bodyPr>
          <a:lstStyle/>
          <a:p>
            <a:fld id="{61EFD077-0903-485E-AF88-6CB48DB64692}" type="slidenum">
              <a:rPr lang="en-US" sz="4400" smtClean="0">
                <a:solidFill>
                  <a:srgbClr val="FF66FF"/>
                </a:solidFill>
              </a:rPr>
              <a:t>3</a:t>
            </a:fld>
            <a:endParaRPr lang="en-US" sz="4400">
              <a:solidFill>
                <a:srgbClr val="FF66FF"/>
              </a:solidFill>
            </a:endParaRPr>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sp>
        <p:nvSpPr>
          <p:cNvPr id="5" name="Text Box 4"/>
          <p:cNvSpPr txBox="1"/>
          <p:nvPr/>
        </p:nvSpPr>
        <p:spPr>
          <a:xfrm>
            <a:off x="619125" y="872490"/>
            <a:ext cx="5687695" cy="830997"/>
          </a:xfrm>
          <a:prstGeom prst="rect">
            <a:avLst/>
          </a:prstGeom>
          <a:noFill/>
        </p:spPr>
        <p:txBody>
          <a:bodyPr wrap="square" rtlCol="0" anchor="t">
            <a:spAutoFit/>
          </a:bodyPr>
          <a:lstStyle/>
          <a:p>
            <a:r>
              <a:rPr lang="vi-VN" sz="2400">
                <a:solidFill>
                  <a:schemeClr val="bg1"/>
                </a:solidFill>
                <a:latin typeface="Josefin Sans" pitchFamily="2" charset="0"/>
              </a:rPr>
              <a:t>S</a:t>
            </a:r>
            <a:r>
              <a:rPr lang="en-US" sz="2400">
                <a:solidFill>
                  <a:schemeClr val="bg1"/>
                </a:solidFill>
                <a:latin typeface="Josefin Sans" pitchFamily="2" charset="0"/>
              </a:rPr>
              <a:t>ử dụng tất cả các trạng thái của encoder </a:t>
            </a:r>
          </a:p>
        </p:txBody>
      </p:sp>
      <p:pic>
        <p:nvPicPr>
          <p:cNvPr id="6" name="Picture 5"/>
          <p:cNvPicPr>
            <a:picLocks noChangeAspect="1"/>
          </p:cNvPicPr>
          <p:nvPr/>
        </p:nvPicPr>
        <p:blipFill>
          <a:blip r:embed="rId2"/>
          <a:stretch>
            <a:fillRect/>
          </a:stretch>
        </p:blipFill>
        <p:spPr>
          <a:xfrm>
            <a:off x="1560724" y="1703487"/>
            <a:ext cx="6141085" cy="2736850"/>
          </a:xfrm>
          <a:prstGeom prst="rect">
            <a:avLst/>
          </a:prstGeom>
        </p:spPr>
      </p:pic>
      <p:sp>
        <p:nvSpPr>
          <p:cNvPr id="3" name="TextBox 2">
            <a:extLst>
              <a:ext uri="{FF2B5EF4-FFF2-40B4-BE49-F238E27FC236}">
                <a16:creationId xmlns:a16="http://schemas.microsoft.com/office/drawing/2014/main" id="{A0527087-117D-09DF-3286-A0217BFC184A}"/>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30</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7" name="Picture 6" descr="co_che_attention"/>
          <p:cNvPicPr>
            <a:picLocks noChangeAspect="1"/>
          </p:cNvPicPr>
          <p:nvPr/>
        </p:nvPicPr>
        <p:blipFill>
          <a:blip r:embed="rId2"/>
          <a:stretch>
            <a:fillRect/>
          </a:stretch>
        </p:blipFill>
        <p:spPr>
          <a:xfrm>
            <a:off x="1560724" y="1703487"/>
            <a:ext cx="6192520" cy="2736215"/>
          </a:xfrm>
          <a:prstGeom prst="rect">
            <a:avLst/>
          </a:prstGeom>
        </p:spPr>
      </p:pic>
      <p:sp>
        <p:nvSpPr>
          <p:cNvPr id="3" name="TextBox 2">
            <a:extLst>
              <a:ext uri="{FF2B5EF4-FFF2-40B4-BE49-F238E27FC236}">
                <a16:creationId xmlns:a16="http://schemas.microsoft.com/office/drawing/2014/main" id="{367115D5-2A95-1464-D395-B9AB2A97331F}"/>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31</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7" name="Picture 6"/>
          <p:cNvPicPr>
            <a:picLocks noChangeAspect="1"/>
          </p:cNvPicPr>
          <p:nvPr/>
        </p:nvPicPr>
        <p:blipFill>
          <a:blip r:embed="rId2"/>
          <a:stretch>
            <a:fillRect/>
          </a:stretch>
        </p:blipFill>
        <p:spPr>
          <a:xfrm>
            <a:off x="1561359" y="1703487"/>
            <a:ext cx="6140450" cy="2736850"/>
          </a:xfrm>
          <a:prstGeom prst="rect">
            <a:avLst/>
          </a:prstGeom>
        </p:spPr>
      </p:pic>
      <p:sp>
        <p:nvSpPr>
          <p:cNvPr id="3" name="TextBox 2">
            <a:extLst>
              <a:ext uri="{FF2B5EF4-FFF2-40B4-BE49-F238E27FC236}">
                <a16:creationId xmlns:a16="http://schemas.microsoft.com/office/drawing/2014/main" id="{582C54B1-E558-6420-F3CF-911AA5763A5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32</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5" name="Picture 4" descr="congthuc_attention"/>
          <p:cNvPicPr>
            <a:picLocks noChangeAspect="1"/>
          </p:cNvPicPr>
          <p:nvPr/>
        </p:nvPicPr>
        <p:blipFill>
          <a:blip r:embed="rId2"/>
          <a:stretch>
            <a:fillRect/>
          </a:stretch>
        </p:blipFill>
        <p:spPr>
          <a:xfrm>
            <a:off x="619125" y="989330"/>
            <a:ext cx="7226300" cy="1352550"/>
          </a:xfrm>
          <a:prstGeom prst="rect">
            <a:avLst/>
          </a:prstGeom>
        </p:spPr>
      </p:pic>
      <p:sp>
        <p:nvSpPr>
          <p:cNvPr id="3" name="Text Box 2"/>
          <p:cNvSpPr txBox="1"/>
          <p:nvPr/>
        </p:nvSpPr>
        <p:spPr>
          <a:xfrm>
            <a:off x="619125" y="2646680"/>
            <a:ext cx="7900035" cy="1569660"/>
          </a:xfrm>
          <a:prstGeom prst="rect">
            <a:avLst/>
          </a:prstGeom>
          <a:noFill/>
        </p:spPr>
        <p:txBody>
          <a:bodyPr wrap="square" rtlCol="0" anchor="t">
            <a:spAutoFit/>
            <a:scene3d>
              <a:camera prst="orthographicFront"/>
              <a:lightRig rig="threePt" dir="t"/>
            </a:scene3d>
          </a:bodyPr>
          <a:lstStyle/>
          <a:p>
            <a:pPr marL="0" indent="0">
              <a:buFont typeface="Arial" panose="020B0604020202020204" pitchFamily="34" charset="0"/>
              <a:buNone/>
            </a:pPr>
            <a:r>
              <a:rPr lang="en-US" sz="2400">
                <a:solidFill>
                  <a:schemeClr val="bg1"/>
                </a:solidFill>
                <a:effectLst>
                  <a:outerShdw blurRad="38100" dist="19050" dir="2700000" algn="tl" rotWithShape="0">
                    <a:schemeClr val="dk1">
                      <a:alpha val="40000"/>
                    </a:schemeClr>
                  </a:outerShdw>
                </a:effectLst>
                <a:latin typeface="Josefin Sans" pitchFamily="2" charset="0"/>
              </a:rPr>
              <a:t>- S</a:t>
            </a:r>
            <a:r>
              <a:rPr lang="en-US" sz="2400" baseline="-25000">
                <a:solidFill>
                  <a:schemeClr val="bg1"/>
                </a:solidFill>
                <a:effectLst>
                  <a:outerShdw blurRad="38100" dist="19050" dir="2700000" algn="tl" rotWithShape="0">
                    <a:schemeClr val="dk1">
                      <a:alpha val="40000"/>
                    </a:schemeClr>
                  </a:outerShdw>
                </a:effectLst>
                <a:latin typeface="Josefin Sans" pitchFamily="2" charset="0"/>
              </a:rPr>
              <a:t>i-1</a:t>
            </a:r>
            <a:r>
              <a:rPr lang="en-US" sz="2400">
                <a:solidFill>
                  <a:schemeClr val="bg1"/>
                </a:solidFill>
                <a:effectLst>
                  <a:outerShdw blurRad="38100" dist="19050" dir="2700000" algn="tl" rotWithShape="0">
                    <a:schemeClr val="dk1">
                      <a:alpha val="40000"/>
                    </a:schemeClr>
                  </a:outerShdw>
                </a:effectLst>
                <a:latin typeface="Josefin Sans" pitchFamily="2" charset="0"/>
              </a:rPr>
              <a:t> Vector trạng thái ẩn của mô hình ở timestep </a:t>
            </a:r>
            <a:r>
              <a:rPr lang="vi-VN" altLang="en-US" sz="2400">
                <a:solidFill>
                  <a:schemeClr val="bg1"/>
                </a:solidFill>
                <a:effectLst>
                  <a:outerShdw blurRad="38100" dist="19050" dir="2700000" algn="tl" rotWithShape="0">
                    <a:schemeClr val="dk1">
                      <a:alpha val="40000"/>
                    </a:schemeClr>
                  </a:outerShdw>
                </a:effectLst>
                <a:latin typeface="Josefin Sans" pitchFamily="2" charset="0"/>
              </a:rPr>
              <a:t>thứ</a:t>
            </a:r>
            <a:r>
              <a:rPr lang="en-US" sz="2400">
                <a:solidFill>
                  <a:schemeClr val="bg1"/>
                </a:solidFill>
                <a:effectLst>
                  <a:outerShdw blurRad="38100" dist="19050" dir="2700000" algn="tl" rotWithShape="0">
                    <a:schemeClr val="dk1">
                      <a:alpha val="40000"/>
                    </a:schemeClr>
                  </a:outerShdw>
                </a:effectLst>
                <a:latin typeface="Josefin Sans" pitchFamily="2" charset="0"/>
              </a:rPr>
              <a:t> i - 1 trong decoder</a:t>
            </a:r>
            <a:r>
              <a:rPr lang="vi-VN" altLang="en-US" sz="2400">
                <a:solidFill>
                  <a:schemeClr val="bg1"/>
                </a:solidFill>
                <a:effectLst>
                  <a:outerShdw blurRad="38100" dist="19050" dir="2700000" algn="tl" rotWithShape="0">
                    <a:schemeClr val="dk1">
                      <a:alpha val="40000"/>
                    </a:schemeClr>
                  </a:outerShdw>
                </a:effectLst>
                <a:latin typeface="Josefin Sans" pitchFamily="2" charset="0"/>
              </a:rPr>
              <a:t>.</a:t>
            </a:r>
            <a:endParaRPr lang="en-US" sz="2400">
              <a:solidFill>
                <a:schemeClr val="bg1"/>
              </a:solidFill>
              <a:effectLst>
                <a:outerShdw blurRad="38100" dist="19050" dir="2700000" algn="tl" rotWithShape="0">
                  <a:schemeClr val="dk1">
                    <a:alpha val="40000"/>
                  </a:schemeClr>
                </a:outerShdw>
              </a:effectLst>
              <a:latin typeface="Josefin Sans" pitchFamily="2" charset="0"/>
            </a:endParaRPr>
          </a:p>
          <a:p>
            <a:pPr marL="0" indent="0">
              <a:buFont typeface="Arial" panose="020B0604020202020204" pitchFamily="34" charset="0"/>
              <a:buNone/>
            </a:pPr>
            <a:r>
              <a:rPr lang="en-US" sz="2400">
                <a:solidFill>
                  <a:schemeClr val="bg1"/>
                </a:solidFill>
                <a:effectLst>
                  <a:outerShdw blurRad="38100" dist="19050" dir="2700000" algn="tl" rotWithShape="0">
                    <a:schemeClr val="dk1">
                      <a:alpha val="40000"/>
                    </a:schemeClr>
                  </a:outerShdw>
                </a:effectLst>
                <a:latin typeface="Josefin Sans" pitchFamily="2" charset="0"/>
              </a:rPr>
              <a:t>- h</a:t>
            </a:r>
            <a:r>
              <a:rPr lang="en-US" sz="2400" baseline="-25000">
                <a:solidFill>
                  <a:schemeClr val="bg1"/>
                </a:solidFill>
                <a:effectLst>
                  <a:outerShdw blurRad="38100" dist="19050" dir="2700000" algn="tl" rotWithShape="0">
                    <a:schemeClr val="dk1">
                      <a:alpha val="40000"/>
                    </a:schemeClr>
                  </a:outerShdw>
                </a:effectLst>
                <a:latin typeface="Josefin Sans" pitchFamily="2" charset="0"/>
              </a:rPr>
              <a:t>j</a:t>
            </a:r>
            <a:r>
              <a:rPr lang="en-US" sz="2400">
                <a:solidFill>
                  <a:schemeClr val="bg1"/>
                </a:solidFill>
                <a:effectLst>
                  <a:outerShdw blurRad="38100" dist="19050" dir="2700000" algn="tl" rotWithShape="0">
                    <a:schemeClr val="dk1">
                      <a:alpha val="40000"/>
                    </a:schemeClr>
                  </a:outerShdw>
                </a:effectLst>
                <a:latin typeface="Josefin Sans" pitchFamily="2" charset="0"/>
              </a:rPr>
              <a:t> Vector trạng thái ẩn của mô hình</a:t>
            </a:r>
            <a:r>
              <a:rPr lang="vi-VN" altLang="en-US" sz="2400">
                <a:solidFill>
                  <a:schemeClr val="bg1"/>
                </a:solidFill>
                <a:effectLst>
                  <a:outerShdw blurRad="38100" dist="19050" dir="2700000" algn="tl" rotWithShape="0">
                    <a:schemeClr val="dk1">
                      <a:alpha val="40000"/>
                    </a:schemeClr>
                  </a:outerShdw>
                </a:effectLst>
                <a:latin typeface="Josefin Sans" pitchFamily="2" charset="0"/>
              </a:rPr>
              <a:t> ở</a:t>
            </a:r>
            <a:r>
              <a:rPr lang="en-US" sz="2400">
                <a:solidFill>
                  <a:schemeClr val="bg1"/>
                </a:solidFill>
                <a:effectLst>
                  <a:outerShdw blurRad="38100" dist="19050" dir="2700000" algn="tl" rotWithShape="0">
                    <a:schemeClr val="dk1">
                      <a:alpha val="40000"/>
                    </a:schemeClr>
                  </a:outerShdw>
                </a:effectLst>
                <a:latin typeface="Josefin Sans" pitchFamily="2" charset="0"/>
                <a:sym typeface="+mn-ea"/>
              </a:rPr>
              <a:t> timestep thứ j</a:t>
            </a:r>
            <a:r>
              <a:rPr lang="en-US" sz="2400">
                <a:solidFill>
                  <a:schemeClr val="bg1"/>
                </a:solidFill>
                <a:effectLst>
                  <a:outerShdw blurRad="38100" dist="19050" dir="2700000" algn="tl" rotWithShape="0">
                    <a:schemeClr val="dk1">
                      <a:alpha val="40000"/>
                    </a:schemeClr>
                  </a:outerShdw>
                </a:effectLst>
                <a:latin typeface="Josefin Sans" pitchFamily="2" charset="0"/>
              </a:rPr>
              <a:t> trong encoder.</a:t>
            </a:r>
          </a:p>
        </p:txBody>
      </p:sp>
      <p:sp>
        <p:nvSpPr>
          <p:cNvPr id="4" name="TextBox 3">
            <a:extLst>
              <a:ext uri="{FF2B5EF4-FFF2-40B4-BE49-F238E27FC236}">
                <a16:creationId xmlns:a16="http://schemas.microsoft.com/office/drawing/2014/main" id="{3B3E43C8-262E-77BA-0B29-75B5BFDE5ED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33</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6" name="Picture 5" descr="context_vector_attention"/>
          <p:cNvPicPr>
            <a:picLocks noChangeAspect="1"/>
          </p:cNvPicPr>
          <p:nvPr/>
        </p:nvPicPr>
        <p:blipFill>
          <a:blip r:embed="rId2"/>
          <a:stretch>
            <a:fillRect/>
          </a:stretch>
        </p:blipFill>
        <p:spPr>
          <a:xfrm>
            <a:off x="1605915" y="1801396"/>
            <a:ext cx="6111240" cy="3043555"/>
          </a:xfrm>
          <a:prstGeom prst="rect">
            <a:avLst/>
          </a:prstGeom>
        </p:spPr>
      </p:pic>
      <p:sp>
        <p:nvSpPr>
          <p:cNvPr id="7" name="Text Box 6"/>
          <p:cNvSpPr txBox="1"/>
          <p:nvPr/>
        </p:nvSpPr>
        <p:spPr>
          <a:xfrm>
            <a:off x="619125" y="989330"/>
            <a:ext cx="8084820" cy="830997"/>
          </a:xfrm>
          <a:prstGeom prst="rect">
            <a:avLst/>
          </a:prstGeom>
          <a:noFill/>
        </p:spPr>
        <p:txBody>
          <a:bodyPr wrap="square" rtlCol="0" anchor="t">
            <a:spAutoFit/>
          </a:bodyPr>
          <a:lstStyle/>
          <a:p>
            <a:r>
              <a:rPr lang="vi-VN" sz="2400">
                <a:solidFill>
                  <a:schemeClr val="bg1"/>
                </a:solidFill>
                <a:latin typeface="Josefin Sans" pitchFamily="2" charset="0"/>
              </a:rPr>
              <a:t>M</a:t>
            </a:r>
            <a:r>
              <a:rPr lang="en-US" sz="2400">
                <a:solidFill>
                  <a:schemeClr val="bg1"/>
                </a:solidFill>
                <a:latin typeface="Josefin Sans" pitchFamily="2" charset="0"/>
              </a:rPr>
              <a:t>inh họa quá trình tính toán của cơ chế Attention tại </a:t>
            </a:r>
            <a:r>
              <a:rPr lang="vi-VN" altLang="en-US" sz="2400">
                <a:solidFill>
                  <a:schemeClr val="bg1"/>
                </a:solidFill>
                <a:latin typeface="Josefin Sans" pitchFamily="2" charset="0"/>
              </a:rPr>
              <a:t>timestep thứ i - 1 trong decoder.  </a:t>
            </a:r>
          </a:p>
        </p:txBody>
      </p:sp>
      <p:sp>
        <p:nvSpPr>
          <p:cNvPr id="3" name="TextBox 2">
            <a:extLst>
              <a:ext uri="{FF2B5EF4-FFF2-40B4-BE49-F238E27FC236}">
                <a16:creationId xmlns:a16="http://schemas.microsoft.com/office/drawing/2014/main" id="{82B0B695-431E-FC3B-B95A-9EFEDDFC9379}"/>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34</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6" name="Picture 5" descr="context_vector_attention"/>
          <p:cNvPicPr>
            <a:picLocks noChangeAspect="1"/>
          </p:cNvPicPr>
          <p:nvPr/>
        </p:nvPicPr>
        <p:blipFill>
          <a:blip r:embed="rId2"/>
          <a:stretch>
            <a:fillRect/>
          </a:stretch>
        </p:blipFill>
        <p:spPr>
          <a:xfrm>
            <a:off x="1665182" y="1820327"/>
            <a:ext cx="6111240" cy="3043555"/>
          </a:xfrm>
          <a:prstGeom prst="rect">
            <a:avLst/>
          </a:prstGeom>
        </p:spPr>
      </p:pic>
      <p:sp>
        <p:nvSpPr>
          <p:cNvPr id="7" name="Text Box 6"/>
          <p:cNvSpPr txBox="1"/>
          <p:nvPr/>
        </p:nvSpPr>
        <p:spPr>
          <a:xfrm>
            <a:off x="619125" y="989330"/>
            <a:ext cx="8084820" cy="830997"/>
          </a:xfrm>
          <a:prstGeom prst="rect">
            <a:avLst/>
          </a:prstGeom>
          <a:noFill/>
        </p:spPr>
        <p:txBody>
          <a:bodyPr wrap="square" rtlCol="0" anchor="t">
            <a:spAutoFit/>
          </a:bodyPr>
          <a:lstStyle/>
          <a:p>
            <a:r>
              <a:rPr lang="vi-VN" sz="2400">
                <a:solidFill>
                  <a:schemeClr val="bg1"/>
                </a:solidFill>
                <a:latin typeface="Josefin Sans" pitchFamily="2" charset="0"/>
              </a:rPr>
              <a:t>M</a:t>
            </a:r>
            <a:r>
              <a:rPr lang="en-US" sz="2400">
                <a:solidFill>
                  <a:schemeClr val="bg1"/>
                </a:solidFill>
                <a:latin typeface="Josefin Sans" pitchFamily="2" charset="0"/>
              </a:rPr>
              <a:t>inh họa quá trình tính toán của cơ chế Attention tại </a:t>
            </a:r>
            <a:r>
              <a:rPr lang="vi-VN" altLang="en-US" sz="2400">
                <a:solidFill>
                  <a:schemeClr val="bg1"/>
                </a:solidFill>
                <a:latin typeface="Josefin Sans" pitchFamily="2" charset="0"/>
              </a:rPr>
              <a:t>timestep thứ i - 1 trong decoder.  </a:t>
            </a:r>
          </a:p>
        </p:txBody>
      </p:sp>
      <p:sp>
        <p:nvSpPr>
          <p:cNvPr id="8" name="Rectangles 7"/>
          <p:cNvSpPr/>
          <p:nvPr/>
        </p:nvSpPr>
        <p:spPr>
          <a:xfrm>
            <a:off x="6577330" y="3342104"/>
            <a:ext cx="382905" cy="49149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3AA0139-556B-F89D-03B6-57F01A0EF196}"/>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35</a:t>
            </a:fld>
            <a:endParaRPr lang="en-US" sz="4400">
              <a:solidFill>
                <a:srgbClr val="FF66FF"/>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6" name="Picture 5" descr="context_vector_attention"/>
          <p:cNvPicPr>
            <a:picLocks noChangeAspect="1"/>
          </p:cNvPicPr>
          <p:nvPr/>
        </p:nvPicPr>
        <p:blipFill>
          <a:blip r:embed="rId3"/>
          <a:stretch>
            <a:fillRect/>
          </a:stretch>
        </p:blipFill>
        <p:spPr>
          <a:xfrm>
            <a:off x="1605915" y="1801396"/>
            <a:ext cx="6111240" cy="3043555"/>
          </a:xfrm>
          <a:prstGeom prst="rect">
            <a:avLst/>
          </a:prstGeom>
        </p:spPr>
      </p:pic>
      <p:sp>
        <p:nvSpPr>
          <p:cNvPr id="8" name="Rectangles 7"/>
          <p:cNvSpPr/>
          <p:nvPr/>
        </p:nvSpPr>
        <p:spPr>
          <a:xfrm>
            <a:off x="6526530" y="3323173"/>
            <a:ext cx="382905" cy="49149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3" name="Rectangles 2"/>
          <p:cNvSpPr/>
          <p:nvPr/>
        </p:nvSpPr>
        <p:spPr>
          <a:xfrm>
            <a:off x="2617471" y="3175218"/>
            <a:ext cx="680085" cy="29591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872A43F-CD9E-3FFD-8E79-9824D7BA91C5}"/>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36</a:t>
            </a:fld>
            <a:endParaRPr lang="en-US" sz="4400">
              <a:solidFill>
                <a:srgbClr val="FF66FF"/>
              </a:solidFill>
            </a:endParaRPr>
          </a:p>
        </p:txBody>
      </p:sp>
      <p:sp>
        <p:nvSpPr>
          <p:cNvPr id="5" name="Text Box 6">
            <a:extLst>
              <a:ext uri="{FF2B5EF4-FFF2-40B4-BE49-F238E27FC236}">
                <a16:creationId xmlns:a16="http://schemas.microsoft.com/office/drawing/2014/main" id="{A082A3CD-DA60-46EB-6BEB-9E542A2AB90A}"/>
              </a:ext>
            </a:extLst>
          </p:cNvPr>
          <p:cNvSpPr txBox="1"/>
          <p:nvPr/>
        </p:nvSpPr>
        <p:spPr>
          <a:xfrm>
            <a:off x="619125" y="989330"/>
            <a:ext cx="8084820" cy="830997"/>
          </a:xfrm>
          <a:prstGeom prst="rect">
            <a:avLst/>
          </a:prstGeom>
          <a:noFill/>
        </p:spPr>
        <p:txBody>
          <a:bodyPr wrap="square" rtlCol="0" anchor="t">
            <a:spAutoFit/>
          </a:bodyPr>
          <a:lstStyle/>
          <a:p>
            <a:r>
              <a:rPr lang="vi-VN" sz="2400">
                <a:solidFill>
                  <a:schemeClr val="bg1"/>
                </a:solidFill>
                <a:latin typeface="Josefin Sans" pitchFamily="2" charset="0"/>
              </a:rPr>
              <a:t>M</a:t>
            </a:r>
            <a:r>
              <a:rPr lang="en-US" sz="2400">
                <a:solidFill>
                  <a:schemeClr val="bg1"/>
                </a:solidFill>
                <a:latin typeface="Josefin Sans" pitchFamily="2" charset="0"/>
              </a:rPr>
              <a:t>inh họa quá trình tính toán của cơ chế Attention tại </a:t>
            </a:r>
            <a:r>
              <a:rPr lang="vi-VN" altLang="en-US" sz="2400">
                <a:solidFill>
                  <a:schemeClr val="bg1"/>
                </a:solidFill>
                <a:latin typeface="Josefin Sans" pitchFamily="2" charset="0"/>
              </a:rPr>
              <a:t>timestep thứ i - 1 trong decoder.  </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pic>
        <p:nvPicPr>
          <p:cNvPr id="6" name="Picture 5" descr="context_vector_attention"/>
          <p:cNvPicPr>
            <a:picLocks noChangeAspect="1"/>
          </p:cNvPicPr>
          <p:nvPr/>
        </p:nvPicPr>
        <p:blipFill>
          <a:blip r:embed="rId3"/>
          <a:stretch>
            <a:fillRect/>
          </a:stretch>
        </p:blipFill>
        <p:spPr>
          <a:xfrm>
            <a:off x="1605915" y="1726247"/>
            <a:ext cx="6111240" cy="3043555"/>
          </a:xfrm>
          <a:prstGeom prst="rect">
            <a:avLst/>
          </a:prstGeom>
        </p:spPr>
      </p:pic>
      <p:sp>
        <p:nvSpPr>
          <p:cNvPr id="8" name="Rectangles 7"/>
          <p:cNvSpPr/>
          <p:nvPr/>
        </p:nvSpPr>
        <p:spPr>
          <a:xfrm>
            <a:off x="6526530" y="3248025"/>
            <a:ext cx="382905" cy="49149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3" name="Rectangles 2"/>
          <p:cNvSpPr/>
          <p:nvPr/>
        </p:nvSpPr>
        <p:spPr>
          <a:xfrm>
            <a:off x="2601595" y="3061970"/>
            <a:ext cx="680085" cy="29591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4" name="Rectangles 3"/>
          <p:cNvSpPr/>
          <p:nvPr/>
        </p:nvSpPr>
        <p:spPr>
          <a:xfrm>
            <a:off x="3587115" y="2221230"/>
            <a:ext cx="828040" cy="47498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AE8D1B6-71E3-5FE9-6234-B6DD14DF0CAE}"/>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37</a:t>
            </a:fld>
            <a:endParaRPr lang="en-US" sz="4400">
              <a:solidFill>
                <a:srgbClr val="FF66FF"/>
              </a:solidFill>
            </a:endParaRPr>
          </a:p>
        </p:txBody>
      </p:sp>
      <p:sp>
        <p:nvSpPr>
          <p:cNvPr id="9" name="Text Box 6">
            <a:extLst>
              <a:ext uri="{FF2B5EF4-FFF2-40B4-BE49-F238E27FC236}">
                <a16:creationId xmlns:a16="http://schemas.microsoft.com/office/drawing/2014/main" id="{EF7695BA-F706-1A79-B8C0-6118CC4221DD}"/>
              </a:ext>
            </a:extLst>
          </p:cNvPr>
          <p:cNvSpPr txBox="1"/>
          <p:nvPr/>
        </p:nvSpPr>
        <p:spPr>
          <a:xfrm>
            <a:off x="619125" y="989330"/>
            <a:ext cx="8084820" cy="830997"/>
          </a:xfrm>
          <a:prstGeom prst="rect">
            <a:avLst/>
          </a:prstGeom>
          <a:noFill/>
        </p:spPr>
        <p:txBody>
          <a:bodyPr wrap="square" rtlCol="0" anchor="t">
            <a:spAutoFit/>
          </a:bodyPr>
          <a:lstStyle/>
          <a:p>
            <a:r>
              <a:rPr lang="vi-VN" sz="2400">
                <a:solidFill>
                  <a:schemeClr val="bg1"/>
                </a:solidFill>
                <a:latin typeface="Josefin Sans" pitchFamily="2" charset="0"/>
              </a:rPr>
              <a:t>M</a:t>
            </a:r>
            <a:r>
              <a:rPr lang="en-US" sz="2400">
                <a:solidFill>
                  <a:schemeClr val="bg1"/>
                </a:solidFill>
                <a:latin typeface="Josefin Sans" pitchFamily="2" charset="0"/>
              </a:rPr>
              <a:t>inh họa quá trình tính toán của cơ chế Attention tại </a:t>
            </a:r>
            <a:r>
              <a:rPr lang="vi-VN" altLang="en-US" sz="2400">
                <a:solidFill>
                  <a:schemeClr val="bg1"/>
                </a:solidFill>
                <a:latin typeface="Josefin Sans" pitchFamily="2" charset="0"/>
              </a:rPr>
              <a:t>timestep thứ i - 1 trong decoder.  </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ontext_vector_attention">
            <a:extLst>
              <a:ext uri="{FF2B5EF4-FFF2-40B4-BE49-F238E27FC236}">
                <a16:creationId xmlns:a16="http://schemas.microsoft.com/office/drawing/2014/main" id="{614711FC-6ABB-54DC-6588-3FE23D489CFF}"/>
              </a:ext>
            </a:extLst>
          </p:cNvPr>
          <p:cNvPicPr>
            <a:picLocks noChangeAspect="1"/>
          </p:cNvPicPr>
          <p:nvPr/>
        </p:nvPicPr>
        <p:blipFill>
          <a:blip r:embed="rId3"/>
          <a:stretch>
            <a:fillRect/>
          </a:stretch>
        </p:blipFill>
        <p:spPr>
          <a:xfrm>
            <a:off x="1605915" y="1726247"/>
            <a:ext cx="6111240" cy="3043555"/>
          </a:xfrm>
          <a:prstGeom prst="rect">
            <a:avLst/>
          </a:prstGeom>
        </p:spPr>
      </p:pic>
      <p:sp>
        <p:nvSpPr>
          <p:cNvPr id="2" name="Title 1"/>
          <p:cNvSpPr>
            <a:spLocks noGrp="1"/>
          </p:cNvSpPr>
          <p:nvPr>
            <p:ph type="ctrTitle"/>
          </p:nvPr>
        </p:nvSpPr>
        <p:spPr>
          <a:xfrm>
            <a:off x="619125" y="411480"/>
            <a:ext cx="5048250" cy="577850"/>
          </a:xfrm>
        </p:spPr>
        <p:txBody>
          <a:bodyPr/>
          <a:lstStyle/>
          <a:p>
            <a:r>
              <a:rPr lang="vi-VN" altLang="en-US"/>
              <a:t>3.2 Giới Thiệu Cơ Chế Attention</a:t>
            </a:r>
          </a:p>
        </p:txBody>
      </p:sp>
      <p:sp>
        <p:nvSpPr>
          <p:cNvPr id="8" name="Rectangles 7"/>
          <p:cNvSpPr/>
          <p:nvPr/>
        </p:nvSpPr>
        <p:spPr>
          <a:xfrm>
            <a:off x="6526530" y="3248025"/>
            <a:ext cx="382905" cy="49149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3" name="Rectangles 2"/>
          <p:cNvSpPr/>
          <p:nvPr/>
        </p:nvSpPr>
        <p:spPr>
          <a:xfrm>
            <a:off x="2601595" y="3061970"/>
            <a:ext cx="680085" cy="29591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4" name="Rectangles 3"/>
          <p:cNvSpPr/>
          <p:nvPr/>
        </p:nvSpPr>
        <p:spPr>
          <a:xfrm>
            <a:off x="3587115" y="2221230"/>
            <a:ext cx="828040" cy="47498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5" name="Rectangles 4"/>
          <p:cNvSpPr/>
          <p:nvPr/>
        </p:nvSpPr>
        <p:spPr>
          <a:xfrm>
            <a:off x="5080000" y="2096770"/>
            <a:ext cx="461645" cy="599440"/>
          </a:xfrm>
          <a:prstGeom prst="rect">
            <a:avLst/>
          </a:prstGeom>
        </p:spPr>
        <p:style>
          <a:lnRef idx="3">
            <a:schemeClr val="accent4"/>
          </a:lnRef>
          <a:fillRef idx="0">
            <a:srgbClr val="FFFFFF"/>
          </a:fillRef>
          <a:effectRef idx="0">
            <a:srgbClr val="FFFFFF"/>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D59BEA4-6BC1-686A-B99B-CC7DD14EE2FF}"/>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38</a:t>
            </a:fld>
            <a:endParaRPr lang="en-US" sz="4400">
              <a:solidFill>
                <a:srgbClr val="FF66FF"/>
              </a:solidFill>
            </a:endParaRPr>
          </a:p>
        </p:txBody>
      </p:sp>
      <p:sp>
        <p:nvSpPr>
          <p:cNvPr id="11" name="Text Box 6">
            <a:extLst>
              <a:ext uri="{FF2B5EF4-FFF2-40B4-BE49-F238E27FC236}">
                <a16:creationId xmlns:a16="http://schemas.microsoft.com/office/drawing/2014/main" id="{8E0E93C8-88C3-C89D-071E-5D0E873173E5}"/>
              </a:ext>
            </a:extLst>
          </p:cNvPr>
          <p:cNvSpPr txBox="1"/>
          <p:nvPr/>
        </p:nvSpPr>
        <p:spPr>
          <a:xfrm>
            <a:off x="619125" y="989330"/>
            <a:ext cx="8084820" cy="830997"/>
          </a:xfrm>
          <a:prstGeom prst="rect">
            <a:avLst/>
          </a:prstGeom>
          <a:noFill/>
        </p:spPr>
        <p:txBody>
          <a:bodyPr wrap="square" rtlCol="0" anchor="t">
            <a:spAutoFit/>
          </a:bodyPr>
          <a:lstStyle/>
          <a:p>
            <a:r>
              <a:rPr lang="vi-VN" sz="2400">
                <a:solidFill>
                  <a:schemeClr val="bg1"/>
                </a:solidFill>
                <a:latin typeface="Josefin Sans" pitchFamily="2" charset="0"/>
              </a:rPr>
              <a:t>M</a:t>
            </a:r>
            <a:r>
              <a:rPr lang="en-US" sz="2400">
                <a:solidFill>
                  <a:schemeClr val="bg1"/>
                </a:solidFill>
                <a:latin typeface="Josefin Sans" pitchFamily="2" charset="0"/>
              </a:rPr>
              <a:t>inh họa quá trình tính toán của cơ chế Attention tại </a:t>
            </a:r>
            <a:r>
              <a:rPr lang="vi-VN" altLang="en-US" sz="2400">
                <a:solidFill>
                  <a:schemeClr val="bg1"/>
                </a:solidFill>
                <a:latin typeface="Josefin Sans" pitchFamily="2" charset="0"/>
              </a:rPr>
              <a:t>timestep thứ i - 1 trong decoder.  </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570367" y="1992475"/>
            <a:ext cx="516043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Xây dựng mô hình</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dk2"/>
                </a:solidFill>
              </a:rPr>
              <a:t>04</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560F9DFE-94BC-9D43-EDC5-A37BF5DECC5F}"/>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39</a:t>
            </a:fld>
            <a:endParaRPr lang="en-US" sz="4400">
              <a:solidFill>
                <a:srgbClr val="FF66FF"/>
              </a:solidFill>
            </a:endParaRPr>
          </a:p>
        </p:txBody>
      </p:sp>
    </p:spTree>
    <p:extLst>
      <p:ext uri="{BB962C8B-B14F-4D97-AF65-F5344CB8AC3E}">
        <p14:creationId xmlns:p14="http://schemas.microsoft.com/office/powerpoint/2010/main" val="274536300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1.1 </a:t>
            </a:r>
            <a:r>
              <a:rPr lang="en-US" dirty="0" err="1"/>
              <a:t>Giới</a:t>
            </a:r>
            <a:r>
              <a:rPr lang="en-US" dirty="0"/>
              <a:t> </a:t>
            </a:r>
            <a:r>
              <a:rPr lang="en-US" dirty="0" err="1"/>
              <a:t>thiệu</a:t>
            </a:r>
            <a:r>
              <a:rPr lang="en-US" dirty="0"/>
              <a:t> </a:t>
            </a:r>
            <a:r>
              <a:rPr lang="en-US" dirty="0" err="1"/>
              <a:t>về</a:t>
            </a:r>
            <a:r>
              <a:rPr lang="en-US" dirty="0"/>
              <a:t> </a:t>
            </a:r>
            <a:r>
              <a:rPr lang="en-US" dirty="0" err="1"/>
              <a:t>bài</a:t>
            </a:r>
            <a:r>
              <a:rPr lang="en-US" dirty="0"/>
              <a:t> </a:t>
            </a:r>
            <a:r>
              <a:rPr lang="en-US" dirty="0" err="1"/>
              <a:t>toán</a:t>
            </a:r>
            <a:endParaRPr lang="en-US" dirty="0"/>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rgbClr val="FFFFFF"/>
                </a:solidFill>
                <a:latin typeface="Josefin Sans" pitchFamily="2" charset="0"/>
              </a:rPr>
              <a:t>C</a:t>
            </a:r>
            <a:r>
              <a:rPr lang="vi-VN" sz="2400" dirty="0">
                <a:solidFill>
                  <a:srgbClr val="FFFFFF"/>
                </a:solidFill>
                <a:latin typeface="Josefin Sans" pitchFamily="2" charset="0"/>
              </a:rPr>
              <a:t>ải thiện thời gian đánh máy nhưng vẫn giữ được sự chính xác và rõ ràng trong việc truyền đạt ý nghĩa là một thách thức</a:t>
            </a:r>
            <a:r>
              <a:rPr lang="en-US" sz="2400" dirty="0">
                <a:solidFill>
                  <a:srgbClr val="FFFFFF"/>
                </a:solidFill>
                <a:latin typeface="Josefin Sans" pitchFamily="2" charset="0"/>
              </a:rPr>
              <a:t>.</a:t>
            </a:r>
          </a:p>
          <a:p>
            <a:r>
              <a:rPr lang="en-US" sz="2400" dirty="0">
                <a:solidFill>
                  <a:srgbClr val="FFFFFF"/>
                </a:solidFill>
                <a:latin typeface="Josefin Sans" pitchFamily="2" charset="0"/>
              </a:rPr>
              <a:t>M</a:t>
            </a:r>
            <a:r>
              <a:rPr lang="vi-VN" sz="2400" dirty="0">
                <a:solidFill>
                  <a:srgbClr val="FFFFFF"/>
                </a:solidFill>
                <a:latin typeface="Josefin Sans" pitchFamily="2" charset="0"/>
              </a:rPr>
              <a:t>áy dịch được ngôn ngữ tiếng Việt không dấu thành ngôn ngữ tiếng Việt có dấu sẽ giúp vấn đề giải quyết nhanh chóng</a:t>
            </a:r>
            <a:r>
              <a:rPr lang="en-US" sz="2400" dirty="0">
                <a:solidFill>
                  <a:srgbClr val="FFFFFF"/>
                </a:solidFill>
                <a:latin typeface="Josefin Sans" pitchFamily="2" charset="0"/>
              </a:rPr>
              <a:t>.</a:t>
            </a:r>
          </a:p>
          <a:p>
            <a:endParaRPr lang="en-US" sz="2400" dirty="0">
              <a:solidFill>
                <a:srgbClr val="FFFFFF"/>
              </a:solidFill>
              <a:latin typeface="Josefin Sans" pitchFamily="2" charset="0"/>
            </a:endParaRPr>
          </a:p>
          <a:p>
            <a:r>
              <a:rPr lang="en-US" sz="2400" dirty="0">
                <a:solidFill>
                  <a:srgbClr val="FFFFFF"/>
                </a:solidFill>
                <a:latin typeface="Josefin Sans" pitchFamily="2" charset="0"/>
              </a:rPr>
              <a:t>=&gt; </a:t>
            </a:r>
            <a:r>
              <a:rPr lang="en-US" sz="2400" dirty="0" err="1">
                <a:solidFill>
                  <a:srgbClr val="FFFFFF"/>
                </a:solidFill>
                <a:latin typeface="Josefin Sans" pitchFamily="2" charset="0"/>
              </a:rPr>
              <a:t>Giải</a:t>
            </a:r>
            <a:r>
              <a:rPr lang="en-US" sz="2400" dirty="0">
                <a:solidFill>
                  <a:srgbClr val="FFFFFF"/>
                </a:solidFill>
                <a:latin typeface="Josefin Sans" pitchFamily="2" charset="0"/>
              </a:rPr>
              <a:t> </a:t>
            </a:r>
            <a:r>
              <a:rPr lang="en-US" sz="2400" dirty="0" err="1">
                <a:solidFill>
                  <a:srgbClr val="FFFFFF"/>
                </a:solidFill>
                <a:latin typeface="Josefin Sans" pitchFamily="2" charset="0"/>
              </a:rPr>
              <a:t>quyết</a:t>
            </a:r>
            <a:r>
              <a:rPr lang="en-US" sz="2400" dirty="0">
                <a:solidFill>
                  <a:srgbClr val="FFFFFF"/>
                </a:solidFill>
                <a:latin typeface="Josefin Sans" pitchFamily="2" charset="0"/>
              </a:rPr>
              <a:t> </a:t>
            </a:r>
            <a:r>
              <a:rPr lang="en-US" sz="2400" dirty="0" err="1">
                <a:solidFill>
                  <a:srgbClr val="FFFFFF"/>
                </a:solidFill>
                <a:latin typeface="Josefin Sans" pitchFamily="2" charset="0"/>
              </a:rPr>
              <a:t>bài</a:t>
            </a:r>
            <a:r>
              <a:rPr lang="en-US" sz="2400" dirty="0">
                <a:solidFill>
                  <a:srgbClr val="FFFFFF"/>
                </a:solidFill>
                <a:latin typeface="Josefin Sans" pitchFamily="2" charset="0"/>
              </a:rPr>
              <a:t> </a:t>
            </a:r>
            <a:r>
              <a:rPr lang="en-US" sz="2400" dirty="0" err="1">
                <a:solidFill>
                  <a:srgbClr val="FFFFFF"/>
                </a:solidFill>
                <a:latin typeface="Josefin Sans" pitchFamily="2" charset="0"/>
              </a:rPr>
              <a:t>toán</a:t>
            </a:r>
            <a:r>
              <a:rPr lang="en-US" sz="2400" dirty="0">
                <a:solidFill>
                  <a:srgbClr val="FFFFFF"/>
                </a:solidFill>
                <a:latin typeface="Josefin Sans" pitchFamily="2" charset="0"/>
              </a:rPr>
              <a:t> </a:t>
            </a:r>
            <a:r>
              <a:rPr lang="en-US" sz="2400" dirty="0" err="1">
                <a:solidFill>
                  <a:srgbClr val="FFFFFF"/>
                </a:solidFill>
                <a:latin typeface="Josefin Sans" pitchFamily="2" charset="0"/>
              </a:rPr>
              <a:t>thêm</a:t>
            </a:r>
            <a:r>
              <a:rPr lang="en-US" sz="2400" dirty="0">
                <a:solidFill>
                  <a:srgbClr val="FFFFFF"/>
                </a:solidFill>
                <a:latin typeface="Josefin Sans" pitchFamily="2" charset="0"/>
              </a:rPr>
              <a:t> </a:t>
            </a:r>
            <a:r>
              <a:rPr lang="en-US" sz="2400" dirty="0" err="1">
                <a:solidFill>
                  <a:srgbClr val="FFFFFF"/>
                </a:solidFill>
                <a:latin typeface="Josefin Sans" pitchFamily="2" charset="0"/>
              </a:rPr>
              <a:t>dấu</a:t>
            </a:r>
            <a:r>
              <a:rPr lang="en-US" sz="2400" dirty="0">
                <a:solidFill>
                  <a:srgbClr val="FFFFFF"/>
                </a:solidFill>
                <a:latin typeface="Josefin Sans" pitchFamily="2" charset="0"/>
              </a:rPr>
              <a:t> </a:t>
            </a:r>
            <a:r>
              <a:rPr lang="en-US" sz="2400" dirty="0" err="1">
                <a:solidFill>
                  <a:srgbClr val="FFFFFF"/>
                </a:solidFill>
                <a:latin typeface="Josefin Sans" pitchFamily="2" charset="0"/>
              </a:rPr>
              <a:t>tiếng</a:t>
            </a:r>
            <a:r>
              <a:rPr lang="en-US" sz="2400" dirty="0">
                <a:solidFill>
                  <a:srgbClr val="FFFFFF"/>
                </a:solidFill>
                <a:latin typeface="Josefin Sans" pitchFamily="2" charset="0"/>
              </a:rPr>
              <a:t> </a:t>
            </a:r>
            <a:r>
              <a:rPr lang="en-US" sz="2400" dirty="0" err="1">
                <a:solidFill>
                  <a:srgbClr val="FFFFFF"/>
                </a:solidFill>
                <a:latin typeface="Josefin Sans" pitchFamily="2" charset="0"/>
              </a:rPr>
              <a:t>Việt</a:t>
            </a:r>
            <a:r>
              <a:rPr lang="en-US" sz="2400" dirty="0">
                <a:solidFill>
                  <a:srgbClr val="FFFFFF"/>
                </a:solidFill>
                <a:latin typeface="Josefin Sans" pitchFamily="2" charset="0"/>
              </a:rPr>
              <a:t> </a:t>
            </a:r>
            <a:r>
              <a:rPr lang="en-US" sz="2400" dirty="0" err="1">
                <a:solidFill>
                  <a:srgbClr val="FFFFFF"/>
                </a:solidFill>
                <a:latin typeface="Josefin Sans" pitchFamily="2" charset="0"/>
              </a:rPr>
              <a:t>bằng</a:t>
            </a:r>
            <a:r>
              <a:rPr lang="en-US" sz="2400" dirty="0">
                <a:solidFill>
                  <a:srgbClr val="FFFFFF"/>
                </a:solidFill>
                <a:latin typeface="Josefin Sans" pitchFamily="2" charset="0"/>
              </a:rPr>
              <a:t> </a:t>
            </a:r>
            <a:r>
              <a:rPr lang="en-US" sz="2400" dirty="0" err="1">
                <a:solidFill>
                  <a:srgbClr val="FFFFFF"/>
                </a:solidFill>
                <a:latin typeface="Josefin Sans" pitchFamily="2" charset="0"/>
              </a:rPr>
              <a:t>mô</a:t>
            </a:r>
            <a:r>
              <a:rPr lang="en-US" sz="2400" dirty="0">
                <a:solidFill>
                  <a:srgbClr val="FFFFFF"/>
                </a:solidFill>
                <a:latin typeface="Josefin Sans" pitchFamily="2" charset="0"/>
              </a:rPr>
              <a:t> </a:t>
            </a:r>
            <a:r>
              <a:rPr lang="en-US" sz="2400" dirty="0" err="1">
                <a:solidFill>
                  <a:srgbClr val="FFFFFF"/>
                </a:solidFill>
                <a:latin typeface="Josefin Sans" pitchFamily="2" charset="0"/>
              </a:rPr>
              <a:t>hình</a:t>
            </a:r>
            <a:r>
              <a:rPr lang="en-US" sz="2400" dirty="0">
                <a:solidFill>
                  <a:srgbClr val="FFFFFF"/>
                </a:solidFill>
                <a:latin typeface="Josefin Sans" pitchFamily="2" charset="0"/>
              </a:rPr>
              <a:t> seq2seq.</a:t>
            </a:r>
            <a:endParaRPr lang="vi-VN" sz="2400" dirty="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752956467"/>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4.1</a:t>
            </a:r>
            <a:r>
              <a:rPr lang="en-US"/>
              <a:t> </a:t>
            </a:r>
            <a:r>
              <a:rPr lang="vi-VN"/>
              <a:t>Thu thập và xử lý dữ liệu</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 Dữ liệu được thu thập từ Wikipedia dưới định dạng file Json.</a:t>
            </a:r>
          </a:p>
          <a:p>
            <a:r>
              <a:rPr lang="vi-VN" sz="2400">
                <a:solidFill>
                  <a:srgbClr val="FFFFFF"/>
                </a:solidFill>
                <a:latin typeface="Josefin Sans" pitchFamily="2" charset="0"/>
              </a:rPr>
              <a:t>- Định dạng: </a:t>
            </a:r>
            <a:r>
              <a:rPr lang="en-US" sz="2400">
                <a:solidFill>
                  <a:srgbClr val="00B050"/>
                </a:solidFill>
                <a:latin typeface="Josefin Sans" pitchFamily="2" charset="0"/>
              </a:rPr>
              <a:t>{"id": “</a:t>
            </a:r>
            <a:r>
              <a:rPr lang="vi-VN" sz="2400">
                <a:solidFill>
                  <a:srgbClr val="00B050"/>
                </a:solidFill>
                <a:latin typeface="Josefin Sans" pitchFamily="2" charset="0"/>
              </a:rPr>
              <a:t>...</a:t>
            </a:r>
            <a:r>
              <a:rPr lang="en-US" sz="2400">
                <a:solidFill>
                  <a:srgbClr val="00B050"/>
                </a:solidFill>
                <a:latin typeface="Josefin Sans" pitchFamily="2" charset="0"/>
              </a:rPr>
              <a:t>", "revid": “</a:t>
            </a:r>
            <a:r>
              <a:rPr lang="vi-VN" sz="2400">
                <a:solidFill>
                  <a:srgbClr val="00B050"/>
                </a:solidFill>
                <a:latin typeface="Josefin Sans" pitchFamily="2" charset="0"/>
              </a:rPr>
              <a:t>..</a:t>
            </a:r>
            <a:r>
              <a:rPr lang="en-US" sz="2400">
                <a:solidFill>
                  <a:srgbClr val="00B050"/>
                </a:solidFill>
                <a:latin typeface="Josefin Sans" pitchFamily="2" charset="0"/>
              </a:rPr>
              <a:t>", "url":“</a:t>
            </a:r>
            <a:r>
              <a:rPr lang="vi-VN" sz="2400">
                <a:solidFill>
                  <a:srgbClr val="00B050"/>
                </a:solidFill>
                <a:latin typeface="Josefin Sans" pitchFamily="2" charset="0"/>
              </a:rPr>
              <a:t>...</a:t>
            </a:r>
            <a:r>
              <a:rPr lang="en-US" sz="2400">
                <a:solidFill>
                  <a:srgbClr val="00B050"/>
                </a:solidFill>
                <a:latin typeface="Josefin Sans" pitchFamily="2" charset="0"/>
              </a:rPr>
              <a:t>", "title": “</a:t>
            </a:r>
            <a:r>
              <a:rPr lang="vi-VN" sz="2400">
                <a:solidFill>
                  <a:srgbClr val="00B050"/>
                </a:solidFill>
                <a:latin typeface="Josefin Sans" pitchFamily="2" charset="0"/>
              </a:rPr>
              <a:t>...</a:t>
            </a:r>
            <a:r>
              <a:rPr lang="en-US" sz="2400">
                <a:solidFill>
                  <a:srgbClr val="00B050"/>
                </a:solidFill>
                <a:latin typeface="Josefin Sans" pitchFamily="2" charset="0"/>
              </a:rPr>
              <a:t>", "text": "..."</a:t>
            </a:r>
            <a:r>
              <a:rPr lang="en-US" sz="2400">
                <a:solidFill>
                  <a:srgbClr val="FFFFFF"/>
                </a:solidFill>
                <a:latin typeface="Josefin Sans" pitchFamily="2" charset="0"/>
              </a:rPr>
              <a:t>}</a:t>
            </a:r>
            <a:endParaRPr lang="vi-VN" sz="2400">
              <a:solidFill>
                <a:srgbClr val="FFFFFF"/>
              </a:solidFill>
              <a:latin typeface="Josefin Sans" pitchFamily="2" charset="0"/>
            </a:endParaRPr>
          </a:p>
          <a:p>
            <a:r>
              <a:rPr lang="vi-VN" sz="2400">
                <a:solidFill>
                  <a:srgbClr val="FFFFFF"/>
                </a:solidFill>
                <a:latin typeface="Josefin Sans" pitchFamily="2" charset="0"/>
              </a:rPr>
              <a:t>- Dữ liệu sẽ lấy </a:t>
            </a:r>
            <a:r>
              <a:rPr lang="vi-VN" sz="2400">
                <a:solidFill>
                  <a:srgbClr val="FF0000"/>
                </a:solidFill>
                <a:latin typeface="Josefin Sans" pitchFamily="2" charset="0"/>
              </a:rPr>
              <a:t>5000</a:t>
            </a:r>
            <a:r>
              <a:rPr lang="vi-VN" sz="2400">
                <a:solidFill>
                  <a:srgbClr val="FFFFFF"/>
                </a:solidFill>
                <a:latin typeface="Josefin Sans" pitchFamily="2" charset="0"/>
              </a:rPr>
              <a:t> đoạn văn trong tổng cộng </a:t>
            </a:r>
            <a:r>
              <a:rPr lang="vi-VN" sz="2400">
                <a:solidFill>
                  <a:srgbClr val="FF0000"/>
                </a:solidFill>
                <a:latin typeface="Josefin Sans" pitchFamily="2" charset="0"/>
              </a:rPr>
              <a:t>328034</a:t>
            </a:r>
            <a:r>
              <a:rPr lang="vi-VN" sz="2400">
                <a:solidFill>
                  <a:srgbClr val="FFFFFF"/>
                </a:solidFill>
                <a:latin typeface="Josefin Sans" pitchFamily="2" charset="0"/>
              </a:rPr>
              <a:t> đoạn văn</a:t>
            </a:r>
            <a:endParaRPr lang="en-US" sz="2400">
              <a:solidFill>
                <a:srgbClr val="FFFFFF"/>
              </a:solidFill>
              <a:latin typeface="Josefin Sans" pitchFamily="2" charset="0"/>
            </a:endParaRPr>
          </a:p>
          <a:p>
            <a:endParaRPr lang="vi-VN" sz="2400">
              <a:solidFill>
                <a:srgbClr val="FFFFFF"/>
              </a:solidFill>
              <a:latin typeface="Josefin Sans" pitchFamily="2" charset="0"/>
            </a:endParaRP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40</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806095106"/>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4.1</a:t>
            </a:r>
            <a:r>
              <a:rPr lang="en-US"/>
              <a:t> </a:t>
            </a:r>
            <a:r>
              <a:rPr lang="vi-VN"/>
              <a:t>Thu thập và xử lý dữ liệu</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41</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
        <p:nvSpPr>
          <p:cNvPr id="5" name="Rectangle 4">
            <a:extLst>
              <a:ext uri="{FF2B5EF4-FFF2-40B4-BE49-F238E27FC236}">
                <a16:creationId xmlns:a16="http://schemas.microsoft.com/office/drawing/2014/main" id="{AAD7B7D9-6506-EF0C-30CD-0AA3944C4456}"/>
              </a:ext>
            </a:extLst>
          </p:cNvPr>
          <p:cNvSpPr/>
          <p:nvPr/>
        </p:nvSpPr>
        <p:spPr>
          <a:xfrm>
            <a:off x="323448" y="1467009"/>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vào:</a:t>
            </a:r>
          </a:p>
          <a:p>
            <a:pPr algn="ctr"/>
            <a:endParaRPr lang="en-US"/>
          </a:p>
        </p:txBody>
      </p:sp>
      <p:pic>
        <p:nvPicPr>
          <p:cNvPr id="9" name="Picture 8">
            <a:extLst>
              <a:ext uri="{FF2B5EF4-FFF2-40B4-BE49-F238E27FC236}">
                <a16:creationId xmlns:a16="http://schemas.microsoft.com/office/drawing/2014/main" id="{393ACA2E-CACA-8D6E-34A6-280D72B5ABAA}"/>
              </a:ext>
            </a:extLst>
          </p:cNvPr>
          <p:cNvPicPr>
            <a:picLocks noChangeAspect="1"/>
          </p:cNvPicPr>
          <p:nvPr/>
        </p:nvPicPr>
        <p:blipFill>
          <a:blip r:embed="rId3"/>
          <a:stretch>
            <a:fillRect/>
          </a:stretch>
        </p:blipFill>
        <p:spPr>
          <a:xfrm>
            <a:off x="318736" y="1852365"/>
            <a:ext cx="1701754" cy="220054"/>
          </a:xfrm>
          <a:prstGeom prst="rect">
            <a:avLst/>
          </a:prstGeom>
        </p:spPr>
      </p:pic>
      <p:cxnSp>
        <p:nvCxnSpPr>
          <p:cNvPr id="11" name="Straight Arrow Connector 10">
            <a:extLst>
              <a:ext uri="{FF2B5EF4-FFF2-40B4-BE49-F238E27FC236}">
                <a16:creationId xmlns:a16="http://schemas.microsoft.com/office/drawing/2014/main" id="{DEACD1CD-8DBB-6390-8EDC-1BFB32803B0B}"/>
              </a:ext>
            </a:extLst>
          </p:cNvPr>
          <p:cNvCxnSpPr>
            <a:stCxn id="5" idx="3"/>
          </p:cNvCxnSpPr>
          <p:nvPr/>
        </p:nvCxnSpPr>
        <p:spPr>
          <a:xfrm flipV="1">
            <a:off x="2025202" y="1789738"/>
            <a:ext cx="147103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C2AE316-4AF6-6F97-2223-38A6E53B1095}"/>
              </a:ext>
            </a:extLst>
          </p:cNvPr>
          <p:cNvSpPr/>
          <p:nvPr/>
        </p:nvSpPr>
        <p:spPr>
          <a:xfrm>
            <a:off x="2020490" y="1334170"/>
            <a:ext cx="1471033" cy="17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a:latin typeface="Josefin Sans" pitchFamily="2" charset="0"/>
              </a:rPr>
              <a:t>Xóa dấu, tách từ, thêm &lt;/start&gt;, &lt;/end&gt;, &lt;/unknown &gt;</a:t>
            </a:r>
            <a:endParaRPr lang="en-US" sz="1200">
              <a:latin typeface="Josefin Sans" pitchFamily="2" charset="0"/>
            </a:endParaRPr>
          </a:p>
        </p:txBody>
      </p:sp>
      <p:sp>
        <p:nvSpPr>
          <p:cNvPr id="19" name="Rectangle 18">
            <a:extLst>
              <a:ext uri="{FF2B5EF4-FFF2-40B4-BE49-F238E27FC236}">
                <a16:creationId xmlns:a16="http://schemas.microsoft.com/office/drawing/2014/main" id="{D5987C7A-B468-11ED-E31E-8E6815F4C360}"/>
              </a:ext>
            </a:extLst>
          </p:cNvPr>
          <p:cNvSpPr/>
          <p:nvPr/>
        </p:nvSpPr>
        <p:spPr>
          <a:xfrm>
            <a:off x="3496235" y="1434273"/>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ra:</a:t>
            </a:r>
            <a:endParaRPr lang="en-US"/>
          </a:p>
        </p:txBody>
      </p:sp>
      <p:sp>
        <p:nvSpPr>
          <p:cNvPr id="10" name="Rectangle 9">
            <a:extLst>
              <a:ext uri="{FF2B5EF4-FFF2-40B4-BE49-F238E27FC236}">
                <a16:creationId xmlns:a16="http://schemas.microsoft.com/office/drawing/2014/main" id="{B7BD21EF-C159-CFDD-116F-12E3BAA99E90}"/>
              </a:ext>
            </a:extLst>
          </p:cNvPr>
          <p:cNvSpPr/>
          <p:nvPr/>
        </p:nvSpPr>
        <p:spPr>
          <a:xfrm>
            <a:off x="3493804" y="2957005"/>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ra:</a:t>
            </a:r>
            <a:endParaRPr lang="en-US"/>
          </a:p>
        </p:txBody>
      </p:sp>
      <p:cxnSp>
        <p:nvCxnSpPr>
          <p:cNvPr id="14" name="Straight Arrow Connector 13">
            <a:extLst>
              <a:ext uri="{FF2B5EF4-FFF2-40B4-BE49-F238E27FC236}">
                <a16:creationId xmlns:a16="http://schemas.microsoft.com/office/drawing/2014/main" id="{032D7E18-AA85-2F10-81E7-9100FB5EEFE8}"/>
              </a:ext>
            </a:extLst>
          </p:cNvPr>
          <p:cNvCxnSpPr>
            <a:cxnSpLocks/>
            <a:stCxn id="19" idx="2"/>
            <a:endCxn id="10" idx="0"/>
          </p:cNvCxnSpPr>
          <p:nvPr/>
        </p:nvCxnSpPr>
        <p:spPr>
          <a:xfrm flipH="1">
            <a:off x="4344681" y="2079732"/>
            <a:ext cx="2431" cy="87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7E1A49D-0D60-BC7D-8711-FDA13422C359}"/>
              </a:ext>
            </a:extLst>
          </p:cNvPr>
          <p:cNvPicPr>
            <a:picLocks noChangeAspect="1"/>
          </p:cNvPicPr>
          <p:nvPr/>
        </p:nvPicPr>
        <p:blipFill>
          <a:blip r:embed="rId4"/>
          <a:stretch>
            <a:fillRect/>
          </a:stretch>
        </p:blipFill>
        <p:spPr>
          <a:xfrm>
            <a:off x="5202550" y="3117100"/>
            <a:ext cx="1737951" cy="341519"/>
          </a:xfrm>
          <a:prstGeom prst="rect">
            <a:avLst/>
          </a:prstGeom>
        </p:spPr>
      </p:pic>
      <p:pic>
        <p:nvPicPr>
          <p:cNvPr id="27" name="Picture 26">
            <a:extLst>
              <a:ext uri="{FF2B5EF4-FFF2-40B4-BE49-F238E27FC236}">
                <a16:creationId xmlns:a16="http://schemas.microsoft.com/office/drawing/2014/main" id="{308E91B4-37A2-E13B-EE6F-DFCDE1102948}"/>
              </a:ext>
            </a:extLst>
          </p:cNvPr>
          <p:cNvPicPr>
            <a:picLocks noChangeAspect="1"/>
          </p:cNvPicPr>
          <p:nvPr/>
        </p:nvPicPr>
        <p:blipFill>
          <a:blip r:embed="rId5"/>
          <a:stretch>
            <a:fillRect/>
          </a:stretch>
        </p:blipFill>
        <p:spPr>
          <a:xfrm>
            <a:off x="5213148" y="1688015"/>
            <a:ext cx="3930852" cy="203445"/>
          </a:xfrm>
          <a:prstGeom prst="rect">
            <a:avLst/>
          </a:prstGeom>
        </p:spPr>
      </p:pic>
      <p:sp>
        <p:nvSpPr>
          <p:cNvPr id="8" name="Rectangle 7">
            <a:extLst>
              <a:ext uri="{FF2B5EF4-FFF2-40B4-BE49-F238E27FC236}">
                <a16:creationId xmlns:a16="http://schemas.microsoft.com/office/drawing/2014/main" id="{9AD8A8D5-4A3D-21AC-1480-EBBAAD1C7B9C}"/>
              </a:ext>
            </a:extLst>
          </p:cNvPr>
          <p:cNvSpPr/>
          <p:nvPr/>
        </p:nvSpPr>
        <p:spPr>
          <a:xfrm>
            <a:off x="3855645" y="2362526"/>
            <a:ext cx="1471033" cy="17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a:latin typeface="Josefin Sans" pitchFamily="2" charset="0"/>
              </a:rPr>
              <a:t>Xây   dựng input      cho       mô hình        encoder</a:t>
            </a:r>
            <a:endParaRPr lang="en-US" sz="1200">
              <a:latin typeface="Josefin Sans" pitchFamily="2" charset="0"/>
            </a:endParaRPr>
          </a:p>
        </p:txBody>
      </p:sp>
    </p:spTree>
    <p:extLst>
      <p:ext uri="{BB962C8B-B14F-4D97-AF65-F5344CB8AC3E}">
        <p14:creationId xmlns:p14="http://schemas.microsoft.com/office/powerpoint/2010/main" val="1046403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9" grpId="0" animBg="1"/>
      <p:bldP spid="10" grpId="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4.1</a:t>
            </a:r>
            <a:r>
              <a:rPr lang="en-US"/>
              <a:t> </a:t>
            </a:r>
            <a:r>
              <a:rPr lang="vi-VN"/>
              <a:t>Thu thập và xử lý dữ liệu</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42</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
        <p:nvSpPr>
          <p:cNvPr id="5" name="Rectangle 4">
            <a:extLst>
              <a:ext uri="{FF2B5EF4-FFF2-40B4-BE49-F238E27FC236}">
                <a16:creationId xmlns:a16="http://schemas.microsoft.com/office/drawing/2014/main" id="{AAD7B7D9-6506-EF0C-30CD-0AA3944C4456}"/>
              </a:ext>
            </a:extLst>
          </p:cNvPr>
          <p:cNvSpPr/>
          <p:nvPr/>
        </p:nvSpPr>
        <p:spPr>
          <a:xfrm>
            <a:off x="323448" y="1467009"/>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vào:</a:t>
            </a:r>
          </a:p>
          <a:p>
            <a:pPr algn="ctr"/>
            <a:endParaRPr lang="en-US"/>
          </a:p>
        </p:txBody>
      </p:sp>
      <p:pic>
        <p:nvPicPr>
          <p:cNvPr id="9" name="Picture 8">
            <a:extLst>
              <a:ext uri="{FF2B5EF4-FFF2-40B4-BE49-F238E27FC236}">
                <a16:creationId xmlns:a16="http://schemas.microsoft.com/office/drawing/2014/main" id="{393ACA2E-CACA-8D6E-34A6-280D72B5ABAA}"/>
              </a:ext>
            </a:extLst>
          </p:cNvPr>
          <p:cNvPicPr>
            <a:picLocks noChangeAspect="1"/>
          </p:cNvPicPr>
          <p:nvPr/>
        </p:nvPicPr>
        <p:blipFill>
          <a:blip r:embed="rId3"/>
          <a:stretch>
            <a:fillRect/>
          </a:stretch>
        </p:blipFill>
        <p:spPr>
          <a:xfrm>
            <a:off x="318736" y="1858587"/>
            <a:ext cx="1701754" cy="220054"/>
          </a:xfrm>
          <a:prstGeom prst="rect">
            <a:avLst/>
          </a:prstGeom>
        </p:spPr>
      </p:pic>
      <p:cxnSp>
        <p:nvCxnSpPr>
          <p:cNvPr id="11" name="Straight Arrow Connector 10">
            <a:extLst>
              <a:ext uri="{FF2B5EF4-FFF2-40B4-BE49-F238E27FC236}">
                <a16:creationId xmlns:a16="http://schemas.microsoft.com/office/drawing/2014/main" id="{DEACD1CD-8DBB-6390-8EDC-1BFB32803B0B}"/>
              </a:ext>
            </a:extLst>
          </p:cNvPr>
          <p:cNvCxnSpPr>
            <a:stCxn id="5" idx="3"/>
          </p:cNvCxnSpPr>
          <p:nvPr/>
        </p:nvCxnSpPr>
        <p:spPr>
          <a:xfrm flipV="1">
            <a:off x="2025202" y="1789738"/>
            <a:ext cx="147103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C2AE316-4AF6-6F97-2223-38A6E53B1095}"/>
              </a:ext>
            </a:extLst>
          </p:cNvPr>
          <p:cNvSpPr/>
          <p:nvPr/>
        </p:nvSpPr>
        <p:spPr>
          <a:xfrm>
            <a:off x="2020490" y="1404224"/>
            <a:ext cx="1471033" cy="17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a:latin typeface="Josefin Sans" pitchFamily="2" charset="0"/>
              </a:rPr>
              <a:t>Tách từ, thêm &lt;/start&gt;, &lt;/end&gt;, &lt;/unknown &gt;</a:t>
            </a:r>
            <a:endParaRPr lang="en-US" sz="1200">
              <a:latin typeface="Josefin Sans" pitchFamily="2" charset="0"/>
            </a:endParaRPr>
          </a:p>
        </p:txBody>
      </p:sp>
      <p:pic>
        <p:nvPicPr>
          <p:cNvPr id="16" name="Picture 15">
            <a:extLst>
              <a:ext uri="{FF2B5EF4-FFF2-40B4-BE49-F238E27FC236}">
                <a16:creationId xmlns:a16="http://schemas.microsoft.com/office/drawing/2014/main" id="{83725219-2703-A70F-E5B3-951C1C10CB05}"/>
              </a:ext>
            </a:extLst>
          </p:cNvPr>
          <p:cNvPicPr>
            <a:picLocks noChangeAspect="1"/>
          </p:cNvPicPr>
          <p:nvPr/>
        </p:nvPicPr>
        <p:blipFill>
          <a:blip r:embed="rId4"/>
          <a:stretch>
            <a:fillRect/>
          </a:stretch>
        </p:blipFill>
        <p:spPr>
          <a:xfrm>
            <a:off x="5183702" y="1674405"/>
            <a:ext cx="3930852" cy="190510"/>
          </a:xfrm>
          <a:prstGeom prst="rect">
            <a:avLst/>
          </a:prstGeom>
        </p:spPr>
      </p:pic>
      <p:sp>
        <p:nvSpPr>
          <p:cNvPr id="19" name="Rectangle 18">
            <a:extLst>
              <a:ext uri="{FF2B5EF4-FFF2-40B4-BE49-F238E27FC236}">
                <a16:creationId xmlns:a16="http://schemas.microsoft.com/office/drawing/2014/main" id="{D5987C7A-B468-11ED-E31E-8E6815F4C360}"/>
              </a:ext>
            </a:extLst>
          </p:cNvPr>
          <p:cNvSpPr/>
          <p:nvPr/>
        </p:nvSpPr>
        <p:spPr>
          <a:xfrm>
            <a:off x="3496235" y="1434273"/>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ra:</a:t>
            </a:r>
            <a:endParaRPr lang="en-US"/>
          </a:p>
        </p:txBody>
      </p:sp>
      <p:sp>
        <p:nvSpPr>
          <p:cNvPr id="10" name="Rectangle 9">
            <a:extLst>
              <a:ext uri="{FF2B5EF4-FFF2-40B4-BE49-F238E27FC236}">
                <a16:creationId xmlns:a16="http://schemas.microsoft.com/office/drawing/2014/main" id="{B7BD21EF-C159-CFDD-116F-12E3BAA99E90}"/>
              </a:ext>
            </a:extLst>
          </p:cNvPr>
          <p:cNvSpPr/>
          <p:nvPr/>
        </p:nvSpPr>
        <p:spPr>
          <a:xfrm>
            <a:off x="3493804" y="2957005"/>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ra:</a:t>
            </a:r>
            <a:endParaRPr lang="en-US"/>
          </a:p>
        </p:txBody>
      </p:sp>
      <p:cxnSp>
        <p:nvCxnSpPr>
          <p:cNvPr id="14" name="Straight Arrow Connector 13">
            <a:extLst>
              <a:ext uri="{FF2B5EF4-FFF2-40B4-BE49-F238E27FC236}">
                <a16:creationId xmlns:a16="http://schemas.microsoft.com/office/drawing/2014/main" id="{032D7E18-AA85-2F10-81E7-9100FB5EEFE8}"/>
              </a:ext>
            </a:extLst>
          </p:cNvPr>
          <p:cNvCxnSpPr>
            <a:cxnSpLocks/>
            <a:stCxn id="19" idx="2"/>
            <a:endCxn id="10" idx="0"/>
          </p:cNvCxnSpPr>
          <p:nvPr/>
        </p:nvCxnSpPr>
        <p:spPr>
          <a:xfrm flipH="1">
            <a:off x="4344681" y="2079732"/>
            <a:ext cx="2431" cy="87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7E1A49D-0D60-BC7D-8711-FDA13422C359}"/>
              </a:ext>
            </a:extLst>
          </p:cNvPr>
          <p:cNvPicPr>
            <a:picLocks noChangeAspect="1"/>
          </p:cNvPicPr>
          <p:nvPr/>
        </p:nvPicPr>
        <p:blipFill>
          <a:blip r:embed="rId5"/>
          <a:stretch>
            <a:fillRect/>
          </a:stretch>
        </p:blipFill>
        <p:spPr>
          <a:xfrm>
            <a:off x="5202550" y="3117100"/>
            <a:ext cx="1737951" cy="341519"/>
          </a:xfrm>
          <a:prstGeom prst="rect">
            <a:avLst/>
          </a:prstGeom>
        </p:spPr>
      </p:pic>
      <p:sp>
        <p:nvSpPr>
          <p:cNvPr id="8" name="Rectangle 7">
            <a:extLst>
              <a:ext uri="{FF2B5EF4-FFF2-40B4-BE49-F238E27FC236}">
                <a16:creationId xmlns:a16="http://schemas.microsoft.com/office/drawing/2014/main" id="{9AD8A8D5-4A3D-21AC-1480-EBBAAD1C7B9C}"/>
              </a:ext>
            </a:extLst>
          </p:cNvPr>
          <p:cNvSpPr/>
          <p:nvPr/>
        </p:nvSpPr>
        <p:spPr>
          <a:xfrm>
            <a:off x="3491523" y="2356846"/>
            <a:ext cx="1471033" cy="17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a:latin typeface="Josefin Sans" pitchFamily="2" charset="0"/>
              </a:rPr>
              <a:t>Xây dựng input cho mô hình decoder</a:t>
            </a:r>
            <a:endParaRPr lang="en-US" sz="1200">
              <a:latin typeface="Josefin Sans" pitchFamily="2" charset="0"/>
            </a:endParaRPr>
          </a:p>
        </p:txBody>
      </p:sp>
      <p:sp>
        <p:nvSpPr>
          <p:cNvPr id="15" name="Rectangle 14">
            <a:extLst>
              <a:ext uri="{FF2B5EF4-FFF2-40B4-BE49-F238E27FC236}">
                <a16:creationId xmlns:a16="http://schemas.microsoft.com/office/drawing/2014/main" id="{42298729-9A35-DE38-6510-7D3F3A91699B}"/>
              </a:ext>
            </a:extLst>
          </p:cNvPr>
          <p:cNvSpPr/>
          <p:nvPr/>
        </p:nvSpPr>
        <p:spPr>
          <a:xfrm>
            <a:off x="3523260" y="4246637"/>
            <a:ext cx="1701754" cy="645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Đầu ra:</a:t>
            </a:r>
            <a:endParaRPr lang="en-US"/>
          </a:p>
        </p:txBody>
      </p:sp>
      <p:cxnSp>
        <p:nvCxnSpPr>
          <p:cNvPr id="17" name="Straight Arrow Connector 16">
            <a:extLst>
              <a:ext uri="{FF2B5EF4-FFF2-40B4-BE49-F238E27FC236}">
                <a16:creationId xmlns:a16="http://schemas.microsoft.com/office/drawing/2014/main" id="{EBF1D058-FDCE-184D-AD00-D408CCE04605}"/>
              </a:ext>
            </a:extLst>
          </p:cNvPr>
          <p:cNvCxnSpPr>
            <a:cxnSpLocks/>
            <a:stCxn id="10" idx="2"/>
            <a:endCxn id="15" idx="0"/>
          </p:cNvCxnSpPr>
          <p:nvPr/>
        </p:nvCxnSpPr>
        <p:spPr>
          <a:xfrm>
            <a:off x="4344681" y="3602464"/>
            <a:ext cx="29456" cy="644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90ABFA7-1037-939E-5AAD-2542C90EF1EB}"/>
              </a:ext>
            </a:extLst>
          </p:cNvPr>
          <p:cNvSpPr/>
          <p:nvPr/>
        </p:nvSpPr>
        <p:spPr>
          <a:xfrm>
            <a:off x="3491522" y="3815075"/>
            <a:ext cx="1471033" cy="17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a:latin typeface="Josefin Sans" pitchFamily="2" charset="0"/>
              </a:rPr>
              <a:t>Xây dựng output cho mô hình seq2seq</a:t>
            </a:r>
          </a:p>
        </p:txBody>
      </p:sp>
      <p:pic>
        <p:nvPicPr>
          <p:cNvPr id="26" name="Picture 25">
            <a:extLst>
              <a:ext uri="{FF2B5EF4-FFF2-40B4-BE49-F238E27FC236}">
                <a16:creationId xmlns:a16="http://schemas.microsoft.com/office/drawing/2014/main" id="{71B91B4F-71BC-FE70-F3C6-3F1F415C6529}"/>
              </a:ext>
            </a:extLst>
          </p:cNvPr>
          <p:cNvPicPr>
            <a:picLocks noChangeAspect="1"/>
          </p:cNvPicPr>
          <p:nvPr/>
        </p:nvPicPr>
        <p:blipFill>
          <a:blip r:embed="rId6"/>
          <a:stretch>
            <a:fillRect/>
          </a:stretch>
        </p:blipFill>
        <p:spPr>
          <a:xfrm>
            <a:off x="5225014" y="4421934"/>
            <a:ext cx="1428940" cy="309891"/>
          </a:xfrm>
          <a:prstGeom prst="rect">
            <a:avLst/>
          </a:prstGeom>
        </p:spPr>
      </p:pic>
    </p:spTree>
    <p:extLst>
      <p:ext uri="{BB962C8B-B14F-4D97-AF65-F5344CB8AC3E}">
        <p14:creationId xmlns:p14="http://schemas.microsoft.com/office/powerpoint/2010/main" val="2240185794"/>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Cấu trúc mô hình seq2seq</a:t>
            </a:r>
          </a:p>
          <a:p>
            <a:endParaRPr lang="vi-VN" sz="2400">
              <a:solidFill>
                <a:srgbClr val="FFFFFF"/>
              </a:solidFill>
              <a:latin typeface="Josefin Sans" pitchFamily="2" charset="0"/>
            </a:endParaRP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43</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
        <p:nvSpPr>
          <p:cNvPr id="5" name="Rectangle 4">
            <a:extLst>
              <a:ext uri="{FF2B5EF4-FFF2-40B4-BE49-F238E27FC236}">
                <a16:creationId xmlns:a16="http://schemas.microsoft.com/office/drawing/2014/main" id="{59811D77-C746-BD77-45B2-358AF5DDC22A}"/>
              </a:ext>
            </a:extLst>
          </p:cNvPr>
          <p:cNvSpPr/>
          <p:nvPr/>
        </p:nvSpPr>
        <p:spPr>
          <a:xfrm>
            <a:off x="199788" y="2097741"/>
            <a:ext cx="966348"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Input</a:t>
            </a:r>
            <a:endParaRPr lang="en-US"/>
          </a:p>
        </p:txBody>
      </p:sp>
      <p:sp>
        <p:nvSpPr>
          <p:cNvPr id="13" name="Rectangle 12">
            <a:extLst>
              <a:ext uri="{FF2B5EF4-FFF2-40B4-BE49-F238E27FC236}">
                <a16:creationId xmlns:a16="http://schemas.microsoft.com/office/drawing/2014/main" id="{A81ACE13-4F44-6186-BEBE-8697E392B11B}"/>
              </a:ext>
            </a:extLst>
          </p:cNvPr>
          <p:cNvSpPr/>
          <p:nvPr/>
        </p:nvSpPr>
        <p:spPr>
          <a:xfrm>
            <a:off x="1763257" y="2097739"/>
            <a:ext cx="1267407"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Embeddings</a:t>
            </a:r>
            <a:endParaRPr lang="en-US"/>
          </a:p>
        </p:txBody>
      </p:sp>
      <p:sp>
        <p:nvSpPr>
          <p:cNvPr id="14" name="Rectangle 13">
            <a:extLst>
              <a:ext uri="{FF2B5EF4-FFF2-40B4-BE49-F238E27FC236}">
                <a16:creationId xmlns:a16="http://schemas.microsoft.com/office/drawing/2014/main" id="{2B5A45FE-B4EA-B8C3-EFF3-6222F9FDEE52}"/>
              </a:ext>
            </a:extLst>
          </p:cNvPr>
          <p:cNvSpPr/>
          <p:nvPr/>
        </p:nvSpPr>
        <p:spPr>
          <a:xfrm>
            <a:off x="3627786" y="2097740"/>
            <a:ext cx="966348"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Encoder</a:t>
            </a:r>
            <a:endParaRPr lang="en-US"/>
          </a:p>
        </p:txBody>
      </p:sp>
      <p:sp>
        <p:nvSpPr>
          <p:cNvPr id="15" name="Rectangle 14">
            <a:extLst>
              <a:ext uri="{FF2B5EF4-FFF2-40B4-BE49-F238E27FC236}">
                <a16:creationId xmlns:a16="http://schemas.microsoft.com/office/drawing/2014/main" id="{054E119D-430A-7142-3C34-B33324B153ED}"/>
              </a:ext>
            </a:extLst>
          </p:cNvPr>
          <p:cNvSpPr/>
          <p:nvPr/>
        </p:nvSpPr>
        <p:spPr>
          <a:xfrm>
            <a:off x="5079409" y="2097739"/>
            <a:ext cx="966348"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Decoder</a:t>
            </a:r>
            <a:endParaRPr lang="en-US"/>
          </a:p>
        </p:txBody>
      </p:sp>
      <p:sp>
        <p:nvSpPr>
          <p:cNvPr id="16" name="Rectangle 15">
            <a:extLst>
              <a:ext uri="{FF2B5EF4-FFF2-40B4-BE49-F238E27FC236}">
                <a16:creationId xmlns:a16="http://schemas.microsoft.com/office/drawing/2014/main" id="{7790F0E3-79A0-A3B2-393A-1D268AE2A4A4}"/>
              </a:ext>
            </a:extLst>
          </p:cNvPr>
          <p:cNvSpPr/>
          <p:nvPr/>
        </p:nvSpPr>
        <p:spPr>
          <a:xfrm>
            <a:off x="6536028" y="2097739"/>
            <a:ext cx="966348"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Dense</a:t>
            </a:r>
            <a:endParaRPr lang="en-US"/>
          </a:p>
        </p:txBody>
      </p:sp>
      <p:sp>
        <p:nvSpPr>
          <p:cNvPr id="17" name="Rectangle 16">
            <a:extLst>
              <a:ext uri="{FF2B5EF4-FFF2-40B4-BE49-F238E27FC236}">
                <a16:creationId xmlns:a16="http://schemas.microsoft.com/office/drawing/2014/main" id="{A8354862-A5A3-8166-32CC-96E300337395}"/>
              </a:ext>
            </a:extLst>
          </p:cNvPr>
          <p:cNvSpPr/>
          <p:nvPr/>
        </p:nvSpPr>
        <p:spPr>
          <a:xfrm>
            <a:off x="7977864" y="2097739"/>
            <a:ext cx="966348" cy="722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Output</a:t>
            </a:r>
            <a:endParaRPr lang="en-US"/>
          </a:p>
        </p:txBody>
      </p:sp>
      <p:cxnSp>
        <p:nvCxnSpPr>
          <p:cNvPr id="19" name="Straight Arrow Connector 18">
            <a:extLst>
              <a:ext uri="{FF2B5EF4-FFF2-40B4-BE49-F238E27FC236}">
                <a16:creationId xmlns:a16="http://schemas.microsoft.com/office/drawing/2014/main" id="{00C481A9-7D16-9CC3-472C-7DDD7013760A}"/>
              </a:ext>
            </a:extLst>
          </p:cNvPr>
          <p:cNvCxnSpPr>
            <a:stCxn id="5" idx="3"/>
            <a:endCxn id="13" idx="1"/>
          </p:cNvCxnSpPr>
          <p:nvPr/>
        </p:nvCxnSpPr>
        <p:spPr>
          <a:xfrm flipV="1">
            <a:off x="1166136" y="2458889"/>
            <a:ext cx="597121"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A31B4D-D269-4198-737B-931330DD973E}"/>
              </a:ext>
            </a:extLst>
          </p:cNvPr>
          <p:cNvCxnSpPr/>
          <p:nvPr/>
        </p:nvCxnSpPr>
        <p:spPr>
          <a:xfrm flipV="1">
            <a:off x="3032068" y="2457609"/>
            <a:ext cx="597121"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B90019C-3528-890A-B096-A6B77069C992}"/>
              </a:ext>
            </a:extLst>
          </p:cNvPr>
          <p:cNvCxnSpPr/>
          <p:nvPr/>
        </p:nvCxnSpPr>
        <p:spPr>
          <a:xfrm flipV="1">
            <a:off x="4530448" y="2457609"/>
            <a:ext cx="597121"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F890CC5-8ED4-2EEE-D4F0-40D67C32589E}"/>
              </a:ext>
            </a:extLst>
          </p:cNvPr>
          <p:cNvCxnSpPr/>
          <p:nvPr/>
        </p:nvCxnSpPr>
        <p:spPr>
          <a:xfrm flipV="1">
            <a:off x="5981444" y="2440961"/>
            <a:ext cx="597121"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C408CC-C08E-A871-A652-9DA9BD593592}"/>
              </a:ext>
            </a:extLst>
          </p:cNvPr>
          <p:cNvCxnSpPr/>
          <p:nvPr/>
        </p:nvCxnSpPr>
        <p:spPr>
          <a:xfrm flipV="1">
            <a:off x="7410668" y="2464013"/>
            <a:ext cx="597121" cy="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D17522D-24FF-9F37-3728-21D9DC866705}"/>
              </a:ext>
            </a:extLst>
          </p:cNvPr>
          <p:cNvPicPr>
            <a:picLocks noChangeAspect="1"/>
          </p:cNvPicPr>
          <p:nvPr/>
        </p:nvPicPr>
        <p:blipFill>
          <a:blip r:embed="rId3"/>
          <a:stretch>
            <a:fillRect/>
          </a:stretch>
        </p:blipFill>
        <p:spPr>
          <a:xfrm>
            <a:off x="3458738" y="2888031"/>
            <a:ext cx="1310521" cy="348432"/>
          </a:xfrm>
          <a:prstGeom prst="rect">
            <a:avLst/>
          </a:prstGeom>
        </p:spPr>
      </p:pic>
      <p:pic>
        <p:nvPicPr>
          <p:cNvPr id="25" name="Picture 24">
            <a:extLst>
              <a:ext uri="{FF2B5EF4-FFF2-40B4-BE49-F238E27FC236}">
                <a16:creationId xmlns:a16="http://schemas.microsoft.com/office/drawing/2014/main" id="{147DEB21-6BF0-B4D8-B15C-D7F6AA956CA1}"/>
              </a:ext>
            </a:extLst>
          </p:cNvPr>
          <p:cNvPicPr>
            <a:picLocks noChangeAspect="1"/>
          </p:cNvPicPr>
          <p:nvPr/>
        </p:nvPicPr>
        <p:blipFill>
          <a:blip r:embed="rId3"/>
          <a:stretch>
            <a:fillRect/>
          </a:stretch>
        </p:blipFill>
        <p:spPr>
          <a:xfrm>
            <a:off x="4945777" y="2859411"/>
            <a:ext cx="1310521" cy="367985"/>
          </a:xfrm>
          <a:prstGeom prst="rect">
            <a:avLst/>
          </a:prstGeom>
        </p:spPr>
      </p:pic>
      <p:pic>
        <p:nvPicPr>
          <p:cNvPr id="26" name="Picture 25">
            <a:extLst>
              <a:ext uri="{FF2B5EF4-FFF2-40B4-BE49-F238E27FC236}">
                <a16:creationId xmlns:a16="http://schemas.microsoft.com/office/drawing/2014/main" id="{8FAA4F26-732D-FEF2-DF14-491576841917}"/>
              </a:ext>
            </a:extLst>
          </p:cNvPr>
          <p:cNvPicPr>
            <a:picLocks noChangeAspect="1"/>
          </p:cNvPicPr>
          <p:nvPr/>
        </p:nvPicPr>
        <p:blipFill>
          <a:blip r:embed="rId4"/>
          <a:stretch>
            <a:fillRect/>
          </a:stretch>
        </p:blipFill>
        <p:spPr>
          <a:xfrm>
            <a:off x="7530465" y="2895772"/>
            <a:ext cx="1613535" cy="371256"/>
          </a:xfrm>
          <a:prstGeom prst="rect">
            <a:avLst/>
          </a:prstGeom>
        </p:spPr>
      </p:pic>
    </p:spTree>
    <p:extLst>
      <p:ext uri="{BB962C8B-B14F-4D97-AF65-F5344CB8AC3E}">
        <p14:creationId xmlns:p14="http://schemas.microsoft.com/office/powerpoint/2010/main" val="3902370636"/>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5503680"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vi-VN" sz="2000">
                <a:solidFill>
                  <a:srgbClr val="FFFFFF"/>
                </a:solidFill>
                <a:latin typeface="Josefin Sans" pitchFamily="2" charset="0"/>
              </a:rPr>
              <a:t>Các thông số của mô hình:</a:t>
            </a:r>
            <a:br>
              <a:rPr lang="vi-VN" sz="2000">
                <a:solidFill>
                  <a:srgbClr val="FFFFFF"/>
                </a:solidFill>
                <a:latin typeface="Josefin Sans" pitchFamily="2" charset="0"/>
              </a:rPr>
            </a:br>
            <a:r>
              <a:rPr lang="vi-VN" sz="2000">
                <a:solidFill>
                  <a:srgbClr val="FFFFFF"/>
                </a:solidFill>
                <a:latin typeface="Josefin Sans" pitchFamily="2" charset="0"/>
              </a:rPr>
              <a:t>	VOCAB SIZE : 7099</a:t>
            </a:r>
          </a:p>
          <a:p>
            <a:pPr lvl="1"/>
            <a:r>
              <a:rPr lang="vi-VN" sz="2000">
                <a:solidFill>
                  <a:srgbClr val="FFFFFF"/>
                </a:solidFill>
                <a:latin typeface="Josefin Sans" pitchFamily="2" charset="0"/>
              </a:rPr>
              <a:t>	embeddings_dim = 300</a:t>
            </a:r>
            <a:br>
              <a:rPr lang="vi-VN" sz="2000">
                <a:solidFill>
                  <a:srgbClr val="FFFFFF"/>
                </a:solidFill>
                <a:latin typeface="Josefin Sans" pitchFamily="2" charset="0"/>
              </a:rPr>
            </a:br>
            <a:r>
              <a:rPr lang="vi-VN" sz="2000">
                <a:solidFill>
                  <a:srgbClr val="FFFFFF"/>
                </a:solidFill>
                <a:latin typeface="Josefin Sans" pitchFamily="2" charset="0"/>
              </a:rPr>
              <a:t>	dropout=0.05</a:t>
            </a:r>
            <a:br>
              <a:rPr lang="vi-VN" sz="2000">
                <a:solidFill>
                  <a:srgbClr val="FFFFFF"/>
                </a:solidFill>
                <a:latin typeface="Josefin Sans" pitchFamily="2" charset="0"/>
              </a:rPr>
            </a:br>
            <a:r>
              <a:rPr lang="vi-VN" sz="2000">
                <a:solidFill>
                  <a:srgbClr val="FFFFFF"/>
                </a:solidFill>
                <a:latin typeface="Josefin Sans" pitchFamily="2" charset="0"/>
              </a:rPr>
              <a:t>	max_length = 10</a:t>
            </a:r>
          </a:p>
          <a:p>
            <a:pPr lvl="1"/>
            <a:endParaRPr lang="vi-VN" sz="20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44</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1444013658"/>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5503680"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1: Xây dựng lớp Embeddings</a:t>
            </a:r>
          </a:p>
          <a:p>
            <a:r>
              <a:rPr lang="vi-VN" sz="2000">
                <a:solidFill>
                  <a:srgbClr val="FFFFFF"/>
                </a:solidFill>
                <a:latin typeface="Josefin Sans" pitchFamily="2" charset="0"/>
              </a:rPr>
              <a:t>Mô hình embedding: Fastext</a:t>
            </a:r>
            <a:br>
              <a:rPr lang="vi-VN" sz="2400">
                <a:solidFill>
                  <a:srgbClr val="FFFFFF"/>
                </a:solidFill>
                <a:latin typeface="Josefin Sans" pitchFamily="2" charset="0"/>
              </a:rPr>
            </a:br>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45</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4197912974"/>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44833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1: Xây dựng lớp Embeddings</a:t>
            </a:r>
          </a:p>
          <a:p>
            <a:r>
              <a:rPr lang="vi-VN" sz="2000">
                <a:solidFill>
                  <a:srgbClr val="FFFFFF"/>
                </a:solidFill>
                <a:latin typeface="Josefin Sans" pitchFamily="2" charset="0"/>
              </a:rPr>
              <a:t># Define Embedding Layer</a:t>
            </a:r>
          </a:p>
          <a:p>
            <a:r>
              <a:rPr lang="vi-VN" sz="2000">
                <a:solidFill>
                  <a:srgbClr val="FFFFFF"/>
                </a:solidFill>
                <a:latin typeface="Josefin Sans" pitchFamily="2" charset="0"/>
              </a:rPr>
              <a:t>embedding_layer_inputs = Embedding(VOCAB_SIZE,embeddings_dim</a:t>
            </a:r>
          </a:p>
          <a:p>
            <a:r>
              <a:rPr lang="vi-VN" sz="2000">
                <a:solidFill>
                  <a:srgbClr val="FFFFFF"/>
                </a:solidFill>
                <a:latin typeface="Josefin Sans" pitchFamily="2" charset="0"/>
              </a:rPr>
              <a:t>                                    ,input_length=maxlen_inputs</a:t>
            </a:r>
          </a:p>
          <a:p>
            <a:r>
              <a:rPr lang="vi-VN" sz="2000">
                <a:solidFill>
                  <a:srgbClr val="FFFFFF"/>
                </a:solidFill>
                <a:latin typeface="Josefin Sans" pitchFamily="2" charset="0"/>
              </a:rPr>
              <a:t>                                     ,weights = [embedding_matrix]</a:t>
            </a:r>
          </a:p>
          <a:p>
            <a:r>
              <a:rPr lang="vi-VN" sz="2000">
                <a:solidFill>
                  <a:srgbClr val="FFFFFF"/>
                </a:solidFill>
                <a:latin typeface="Josefin Sans" pitchFamily="2" charset="0"/>
              </a:rPr>
              <a:t>                                     ,trainable=False)</a:t>
            </a:r>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46</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929524646"/>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1: Xây dựng lớp Embeddings</a:t>
            </a:r>
          </a:p>
          <a:p>
            <a:r>
              <a:rPr lang="vi-VN" sz="2000">
                <a:solidFill>
                  <a:srgbClr val="FFFFFF"/>
                </a:solidFill>
                <a:latin typeface="Josefin Sans" pitchFamily="2" charset="0"/>
              </a:rPr>
              <a:t># Define Embedding Layer</a:t>
            </a:r>
          </a:p>
          <a:p>
            <a:r>
              <a:rPr lang="vi-VN" sz="2000">
                <a:solidFill>
                  <a:srgbClr val="FFFFFF"/>
                </a:solidFill>
                <a:latin typeface="Josefin Sans" pitchFamily="2" charset="0"/>
              </a:rPr>
              <a:t>embedding_layer_outputs=Embedding(VOCAB_SIZE,embeddings_dim</a:t>
            </a:r>
          </a:p>
          <a:p>
            <a:r>
              <a:rPr lang="vi-VN" sz="2000">
                <a:solidFill>
                  <a:srgbClr val="FFFFFF"/>
                </a:solidFill>
                <a:latin typeface="Josefin Sans" pitchFamily="2" charset="0"/>
              </a:rPr>
              <a:t>                                     ,input_length=maxlen_outputs</a:t>
            </a:r>
          </a:p>
          <a:p>
            <a:r>
              <a:rPr lang="vi-VN" sz="2000">
                <a:solidFill>
                  <a:srgbClr val="FFFFFF"/>
                </a:solidFill>
                <a:latin typeface="Josefin Sans" pitchFamily="2" charset="0"/>
              </a:rPr>
              <a:t>                                     ,weights = [embedding_matrix]</a:t>
            </a:r>
          </a:p>
          <a:p>
            <a:r>
              <a:rPr lang="vi-VN" sz="2000">
                <a:solidFill>
                  <a:srgbClr val="FFFFFF"/>
                </a:solidFill>
                <a:latin typeface="Josefin Sans" pitchFamily="2" charset="0"/>
              </a:rPr>
              <a:t>                                     ,trainable=False)</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47</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347041097"/>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2: Xây dựng Encoder</a:t>
            </a:r>
          </a:p>
          <a:p>
            <a:pPr>
              <a:lnSpc>
                <a:spcPct val="150000"/>
              </a:lnSpc>
            </a:pPr>
            <a:r>
              <a:rPr lang="vi-VN" sz="2000">
                <a:solidFill>
                  <a:srgbClr val="FFFFFF"/>
                </a:solidFill>
                <a:latin typeface="Josefin Sans" pitchFamily="2" charset="0"/>
              </a:rPr>
              <a:t>encoder_inputs = Input(shape = (maxlen_inputs, ))</a:t>
            </a:r>
          </a:p>
          <a:p>
            <a:pPr>
              <a:lnSpc>
                <a:spcPct val="150000"/>
              </a:lnSpc>
            </a:pPr>
            <a:r>
              <a:rPr lang="vi-VN" sz="2000">
                <a:solidFill>
                  <a:srgbClr val="FFFFFF"/>
                </a:solidFill>
                <a:latin typeface="Josefin Sans" pitchFamily="2" charset="0"/>
              </a:rPr>
              <a:t>encoder_embedding = embedding_layer_inputs(encoder_inputs)</a:t>
            </a:r>
          </a:p>
          <a:p>
            <a:pPr>
              <a:lnSpc>
                <a:spcPct val="150000"/>
              </a:lnSpc>
            </a:pPr>
            <a:r>
              <a:rPr lang="vi-VN" sz="2000">
                <a:solidFill>
                  <a:srgbClr val="FFFFFF"/>
                </a:solidFill>
                <a:latin typeface="Josefin Sans" pitchFamily="2" charset="0"/>
              </a:rPr>
              <a:t>encoder_outputs, state_h, state_c = LSTM(300,dropout=0.05,return_state=True)(encoder_embedding)</a:t>
            </a:r>
          </a:p>
          <a:p>
            <a:pPr>
              <a:lnSpc>
                <a:spcPct val="150000"/>
              </a:lnSpc>
            </a:pPr>
            <a:r>
              <a:rPr lang="vi-VN" sz="2000">
                <a:solidFill>
                  <a:srgbClr val="FFFFFF"/>
                </a:solidFill>
                <a:latin typeface="Josefin Sans" pitchFamily="2" charset="0"/>
              </a:rPr>
              <a:t>encoder_states = [state_h, state_c]</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48</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262850991"/>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2400">
                <a:solidFill>
                  <a:srgbClr val="FFFFFF"/>
                </a:solidFill>
                <a:latin typeface="Josefin Sans" pitchFamily="2" charset="0"/>
              </a:rPr>
              <a:t>Bước 3: Xây dựng Decoder với Attention</a:t>
            </a:r>
          </a:p>
          <a:p>
            <a:pPr>
              <a:lnSpc>
                <a:spcPct val="150000"/>
              </a:lnSpc>
            </a:pPr>
            <a:endParaRPr lang="vi-VN" sz="2400">
              <a:solidFill>
                <a:srgbClr val="FFFFFF"/>
              </a:solidFill>
              <a:latin typeface="Josefin Sans" pitchFamily="2" charset="0"/>
            </a:endParaRPr>
          </a:p>
          <a:p>
            <a:pPr>
              <a:lnSpc>
                <a:spcPct val="150000"/>
              </a:lnSpc>
            </a:pPr>
            <a:r>
              <a:rPr lang="vi-VN" sz="2000">
                <a:solidFill>
                  <a:srgbClr val="FFFFFF"/>
                </a:solidFill>
                <a:latin typeface="Josefin Sans" pitchFamily="2" charset="0"/>
              </a:rPr>
              <a:t>decoder_inputs = Input(shape=(maxlen_inputs, ))</a:t>
            </a:r>
          </a:p>
          <a:p>
            <a:pPr>
              <a:lnSpc>
                <a:spcPct val="150000"/>
              </a:lnSpc>
            </a:pPr>
            <a:r>
              <a:rPr lang="vi-VN" sz="2000">
                <a:solidFill>
                  <a:srgbClr val="FFFFFF"/>
                </a:solidFill>
                <a:latin typeface="Josefin Sans" pitchFamily="2" charset="0"/>
              </a:rPr>
              <a:t>decoder_embedding = embedding_layer_outputs(decoder_inputs)</a:t>
            </a:r>
          </a:p>
          <a:p>
            <a:pPr>
              <a:lnSpc>
                <a:spcPct val="150000"/>
              </a:lnSpc>
            </a:pPr>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49</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36206817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512974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1</a:t>
            </a:r>
            <a:r>
              <a:rPr lang="vi-VN" dirty="0"/>
              <a:t>.</a:t>
            </a:r>
            <a:r>
              <a:rPr lang="en-US" dirty="0"/>
              <a:t>2 </a:t>
            </a:r>
            <a:r>
              <a:rPr lang="vi-VN" dirty="0"/>
              <a:t>Mục tiêu của bài báo cáo</a:t>
            </a:r>
            <a:endParaRPr dirty="0"/>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err="1">
                <a:solidFill>
                  <a:srgbClr val="FFFFFF"/>
                </a:solidFill>
                <a:latin typeface="Josefin Sans" pitchFamily="2" charset="0"/>
              </a:rPr>
              <a:t>Tìm</a:t>
            </a:r>
            <a:r>
              <a:rPr lang="en-US" sz="2400" dirty="0">
                <a:solidFill>
                  <a:srgbClr val="FFFFFF"/>
                </a:solidFill>
                <a:latin typeface="Josefin Sans" pitchFamily="2" charset="0"/>
              </a:rPr>
              <a:t> </a:t>
            </a:r>
            <a:r>
              <a:rPr lang="en-US" sz="2400" dirty="0" err="1">
                <a:solidFill>
                  <a:srgbClr val="FFFFFF"/>
                </a:solidFill>
                <a:latin typeface="Josefin Sans" pitchFamily="2" charset="0"/>
              </a:rPr>
              <a:t>hiểu</a:t>
            </a:r>
            <a:r>
              <a:rPr lang="en-US" sz="2400" dirty="0">
                <a:solidFill>
                  <a:srgbClr val="FFFFFF"/>
                </a:solidFill>
                <a:latin typeface="Josefin Sans" pitchFamily="2" charset="0"/>
              </a:rPr>
              <a:t> </a:t>
            </a:r>
            <a:r>
              <a:rPr lang="en-US" sz="2400" dirty="0" err="1">
                <a:solidFill>
                  <a:srgbClr val="FFFFFF"/>
                </a:solidFill>
                <a:latin typeface="Josefin Sans" pitchFamily="2" charset="0"/>
              </a:rPr>
              <a:t>các</a:t>
            </a:r>
            <a:r>
              <a:rPr lang="en-US" sz="2400" dirty="0">
                <a:solidFill>
                  <a:srgbClr val="FFFFFF"/>
                </a:solidFill>
                <a:latin typeface="Josefin Sans" pitchFamily="2" charset="0"/>
              </a:rPr>
              <a:t> </a:t>
            </a:r>
            <a:r>
              <a:rPr lang="en-US" sz="2400" dirty="0" err="1">
                <a:solidFill>
                  <a:srgbClr val="FFFFFF"/>
                </a:solidFill>
                <a:latin typeface="Josefin Sans" pitchFamily="2" charset="0"/>
              </a:rPr>
              <a:t>cách</a:t>
            </a:r>
            <a:r>
              <a:rPr lang="en-US" sz="2400" dirty="0">
                <a:solidFill>
                  <a:srgbClr val="FFFFFF"/>
                </a:solidFill>
                <a:latin typeface="Josefin Sans" pitchFamily="2" charset="0"/>
              </a:rPr>
              <a:t> </a:t>
            </a:r>
            <a:r>
              <a:rPr lang="en-US" sz="2400" dirty="0" err="1">
                <a:solidFill>
                  <a:srgbClr val="FFFFFF"/>
                </a:solidFill>
                <a:latin typeface="Josefin Sans" pitchFamily="2" charset="0"/>
              </a:rPr>
              <a:t>tiếp</a:t>
            </a:r>
            <a:r>
              <a:rPr lang="en-US" sz="2400" dirty="0">
                <a:solidFill>
                  <a:srgbClr val="FFFFFF"/>
                </a:solidFill>
                <a:latin typeface="Josefin Sans" pitchFamily="2" charset="0"/>
              </a:rPr>
              <a:t> </a:t>
            </a:r>
            <a:r>
              <a:rPr lang="en-US" sz="2400" dirty="0" err="1">
                <a:solidFill>
                  <a:srgbClr val="FFFFFF"/>
                </a:solidFill>
                <a:latin typeface="Josefin Sans" pitchFamily="2" charset="0"/>
              </a:rPr>
              <a:t>cận</a:t>
            </a:r>
            <a:r>
              <a:rPr lang="en-US" sz="2400" dirty="0">
                <a:solidFill>
                  <a:srgbClr val="FFFFFF"/>
                </a:solidFill>
                <a:latin typeface="Josefin Sans" pitchFamily="2" charset="0"/>
              </a:rPr>
              <a:t>.</a:t>
            </a:r>
          </a:p>
          <a:p>
            <a:endParaRPr lang="en-US" sz="2400" dirty="0">
              <a:solidFill>
                <a:srgbClr val="FFFFFF"/>
              </a:solidFill>
              <a:latin typeface="Josefin Sans" pitchFamily="2" charset="0"/>
            </a:endParaRPr>
          </a:p>
          <a:p>
            <a:r>
              <a:rPr lang="en-US" sz="2400" dirty="0" err="1">
                <a:solidFill>
                  <a:srgbClr val="FFFFFF"/>
                </a:solidFill>
                <a:latin typeface="Josefin Sans" pitchFamily="2" charset="0"/>
              </a:rPr>
              <a:t>Xây</a:t>
            </a:r>
            <a:r>
              <a:rPr lang="en-US" sz="2400" dirty="0">
                <a:solidFill>
                  <a:srgbClr val="FFFFFF"/>
                </a:solidFill>
                <a:latin typeface="Josefin Sans" pitchFamily="2" charset="0"/>
              </a:rPr>
              <a:t> </a:t>
            </a:r>
            <a:r>
              <a:rPr lang="en-US" sz="2400" dirty="0" err="1">
                <a:solidFill>
                  <a:srgbClr val="FFFFFF"/>
                </a:solidFill>
                <a:latin typeface="Josefin Sans" pitchFamily="2" charset="0"/>
              </a:rPr>
              <a:t>dựng</a:t>
            </a:r>
            <a:r>
              <a:rPr lang="en-US" sz="2400" dirty="0">
                <a:solidFill>
                  <a:srgbClr val="FFFFFF"/>
                </a:solidFill>
                <a:latin typeface="Josefin Sans" pitchFamily="2" charset="0"/>
              </a:rPr>
              <a:t> </a:t>
            </a:r>
            <a:r>
              <a:rPr lang="en-US" sz="2400" dirty="0" err="1">
                <a:solidFill>
                  <a:srgbClr val="FFFFFF"/>
                </a:solidFill>
                <a:latin typeface="Josefin Sans" pitchFamily="2" charset="0"/>
              </a:rPr>
              <a:t>mô</a:t>
            </a:r>
            <a:r>
              <a:rPr lang="en-US" sz="2400" dirty="0">
                <a:solidFill>
                  <a:srgbClr val="FFFFFF"/>
                </a:solidFill>
                <a:latin typeface="Josefin Sans" pitchFamily="2" charset="0"/>
              </a:rPr>
              <a:t> </a:t>
            </a:r>
            <a:r>
              <a:rPr lang="en-US" sz="2400" dirty="0" err="1">
                <a:solidFill>
                  <a:srgbClr val="FFFFFF"/>
                </a:solidFill>
                <a:latin typeface="Josefin Sans" pitchFamily="2" charset="0"/>
              </a:rPr>
              <a:t>hình</a:t>
            </a:r>
            <a:r>
              <a:rPr lang="en-US" sz="2400" dirty="0">
                <a:solidFill>
                  <a:srgbClr val="FFFFFF"/>
                </a:solidFill>
                <a:latin typeface="Josefin Sans" pitchFamily="2" charset="0"/>
              </a:rPr>
              <a:t> Seq2seq </a:t>
            </a:r>
            <a:r>
              <a:rPr lang="en-US" sz="2400" dirty="0" err="1">
                <a:solidFill>
                  <a:srgbClr val="FFFFFF"/>
                </a:solidFill>
                <a:latin typeface="Josefin Sans" pitchFamily="2" charset="0"/>
              </a:rPr>
              <a:t>và</a:t>
            </a:r>
            <a:r>
              <a:rPr lang="en-US" sz="2400" dirty="0">
                <a:solidFill>
                  <a:srgbClr val="FFFFFF"/>
                </a:solidFill>
                <a:latin typeface="Josefin Sans" pitchFamily="2" charset="0"/>
              </a:rPr>
              <a:t> </a:t>
            </a:r>
            <a:r>
              <a:rPr lang="en-US" sz="2400" dirty="0" err="1">
                <a:solidFill>
                  <a:srgbClr val="FFFFFF"/>
                </a:solidFill>
                <a:latin typeface="Josefin Sans" pitchFamily="2" charset="0"/>
              </a:rPr>
              <a:t>kết</a:t>
            </a:r>
            <a:r>
              <a:rPr lang="en-US" sz="2400" dirty="0">
                <a:solidFill>
                  <a:srgbClr val="FFFFFF"/>
                </a:solidFill>
                <a:latin typeface="Josefin Sans" pitchFamily="2" charset="0"/>
              </a:rPr>
              <a:t> </a:t>
            </a:r>
            <a:r>
              <a:rPr lang="en-US" sz="2400" dirty="0" err="1">
                <a:solidFill>
                  <a:srgbClr val="FFFFFF"/>
                </a:solidFill>
                <a:latin typeface="Josefin Sans" pitchFamily="2" charset="0"/>
              </a:rPr>
              <a:t>hợp</a:t>
            </a:r>
            <a:r>
              <a:rPr lang="en-US" sz="2400" dirty="0">
                <a:solidFill>
                  <a:srgbClr val="FFFFFF"/>
                </a:solidFill>
                <a:latin typeface="Josefin Sans" pitchFamily="2" charset="0"/>
              </a:rPr>
              <a:t> Attention </a:t>
            </a:r>
            <a:r>
              <a:rPr lang="en-US" sz="2400" dirty="0" err="1">
                <a:solidFill>
                  <a:srgbClr val="FFFFFF"/>
                </a:solidFill>
                <a:latin typeface="Josefin Sans" pitchFamily="2" charset="0"/>
              </a:rPr>
              <a:t>để</a:t>
            </a:r>
            <a:r>
              <a:rPr lang="en-US" sz="2400" dirty="0">
                <a:solidFill>
                  <a:srgbClr val="FFFFFF"/>
                </a:solidFill>
                <a:latin typeface="Josefin Sans" pitchFamily="2" charset="0"/>
              </a:rPr>
              <a:t> </a:t>
            </a:r>
            <a:r>
              <a:rPr lang="en-US" sz="2400" dirty="0" err="1">
                <a:solidFill>
                  <a:srgbClr val="FFFFFF"/>
                </a:solidFill>
                <a:latin typeface="Josefin Sans" pitchFamily="2" charset="0"/>
              </a:rPr>
              <a:t>giải</a:t>
            </a:r>
            <a:r>
              <a:rPr lang="en-US" sz="2400" dirty="0">
                <a:solidFill>
                  <a:srgbClr val="FFFFFF"/>
                </a:solidFill>
                <a:latin typeface="Josefin Sans" pitchFamily="2" charset="0"/>
              </a:rPr>
              <a:t> </a:t>
            </a:r>
            <a:r>
              <a:rPr lang="en-US" sz="2400" dirty="0" err="1">
                <a:solidFill>
                  <a:srgbClr val="FFFFFF"/>
                </a:solidFill>
                <a:latin typeface="Josefin Sans" pitchFamily="2" charset="0"/>
              </a:rPr>
              <a:t>quyết</a:t>
            </a:r>
            <a:r>
              <a:rPr lang="en-US" sz="2400" dirty="0">
                <a:solidFill>
                  <a:srgbClr val="FFFFFF"/>
                </a:solidFill>
                <a:latin typeface="Josefin Sans" pitchFamily="2" charset="0"/>
              </a:rPr>
              <a:t> </a:t>
            </a:r>
            <a:r>
              <a:rPr lang="en-US" sz="2400" dirty="0" err="1">
                <a:solidFill>
                  <a:srgbClr val="FFFFFF"/>
                </a:solidFill>
                <a:latin typeface="Josefin Sans" pitchFamily="2" charset="0"/>
              </a:rPr>
              <a:t>bài</a:t>
            </a:r>
            <a:r>
              <a:rPr lang="en-US" sz="2400" dirty="0">
                <a:solidFill>
                  <a:srgbClr val="FFFFFF"/>
                </a:solidFill>
                <a:latin typeface="Josefin Sans" pitchFamily="2" charset="0"/>
              </a:rPr>
              <a:t> </a:t>
            </a:r>
            <a:r>
              <a:rPr lang="en-US" sz="2400" dirty="0" err="1">
                <a:solidFill>
                  <a:srgbClr val="FFFFFF"/>
                </a:solidFill>
                <a:latin typeface="Josefin Sans" pitchFamily="2" charset="0"/>
              </a:rPr>
              <a:t>toán</a:t>
            </a:r>
            <a:r>
              <a:rPr lang="en-US" sz="2400" dirty="0">
                <a:solidFill>
                  <a:srgbClr val="FFFFFF"/>
                </a:solidFill>
                <a:latin typeface="Josefin Sans" pitchFamily="2" charset="0"/>
              </a:rPr>
              <a:t>.</a:t>
            </a:r>
          </a:p>
          <a:p>
            <a:endParaRPr lang="en-US" sz="2400" dirty="0">
              <a:solidFill>
                <a:srgbClr val="FFFFFF"/>
              </a:solidFill>
              <a:latin typeface="Josefin Sans" pitchFamily="2" charset="0"/>
            </a:endParaRPr>
          </a:p>
          <a:p>
            <a:r>
              <a:rPr lang="vi-VN" sz="2400" dirty="0">
                <a:solidFill>
                  <a:srgbClr val="FFFFFF"/>
                </a:solidFill>
                <a:latin typeface="Josefin Sans" pitchFamily="2" charset="0"/>
              </a:rPr>
              <a:t>Nghiên cứu các phương pháp đánh giá</a:t>
            </a:r>
            <a:r>
              <a:rPr lang="en-US" sz="2400" dirty="0">
                <a:solidFill>
                  <a:srgbClr val="FFFFFF"/>
                </a:solidFill>
                <a:latin typeface="Josefin Sans" pitchFamily="2" charset="0"/>
              </a:rPr>
              <a:t>.</a:t>
            </a:r>
          </a:p>
          <a:p>
            <a:endParaRPr lang="en-US" sz="2400" dirty="0">
              <a:solidFill>
                <a:srgbClr val="FFFFFF"/>
              </a:solidFill>
              <a:latin typeface="Josefin Sans" pitchFamily="2" charset="0"/>
            </a:endParaRPr>
          </a:p>
          <a:p>
            <a:r>
              <a:rPr lang="vi-VN" sz="2400" dirty="0">
                <a:solidFill>
                  <a:srgbClr val="FFFFFF"/>
                </a:solidFill>
                <a:latin typeface="Josefin Sans" pitchFamily="2" charset="0"/>
              </a:rPr>
              <a:t>Đánh giá các kết quả thu được</a:t>
            </a:r>
            <a:r>
              <a:rPr lang="en-US" sz="2400" dirty="0">
                <a:solidFill>
                  <a:srgbClr val="FFFFFF"/>
                </a:solidFill>
                <a:latin typeface="Josefin Sans" pitchFamily="2" charset="0"/>
              </a:rPr>
              <a:t>.</a:t>
            </a:r>
            <a:endParaRPr lang="vi-VN" sz="2400" dirty="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229170147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3: Xây dựng Decoder với Attention</a:t>
            </a:r>
          </a:p>
          <a:p>
            <a:endParaRPr lang="vi-VN" sz="2400">
              <a:solidFill>
                <a:srgbClr val="FFFFFF"/>
              </a:solidFill>
              <a:latin typeface="Josefin Sans" pitchFamily="2" charset="0"/>
            </a:endParaRPr>
          </a:p>
          <a:p>
            <a:pPr>
              <a:lnSpc>
                <a:spcPct val="150000"/>
              </a:lnSpc>
            </a:pPr>
            <a:r>
              <a:rPr lang="vi-VN" sz="2000">
                <a:solidFill>
                  <a:srgbClr val="FFFFFF"/>
                </a:solidFill>
                <a:latin typeface="Josefin Sans" pitchFamily="2" charset="0"/>
              </a:rPr>
              <a:t>attention_layer = Attention(use_scale=True)</a:t>
            </a:r>
          </a:p>
          <a:p>
            <a:pPr>
              <a:lnSpc>
                <a:spcPct val="150000"/>
              </a:lnSpc>
            </a:pPr>
            <a:r>
              <a:rPr lang="vi-VN" sz="2000">
                <a:solidFill>
                  <a:srgbClr val="FFFFFF"/>
                </a:solidFill>
                <a:latin typeface="Josefin Sans" pitchFamily="2" charset="0"/>
              </a:rPr>
              <a:t>attention_sequence = attention_layer([decoder_embedding, encoder_outputs], return_attention_scores=False)</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50</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1279120712"/>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Bước 3: Xây dựng Decoder với Attention</a:t>
            </a:r>
          </a:p>
          <a:p>
            <a:endParaRPr lang="vi-VN" sz="2400">
              <a:solidFill>
                <a:srgbClr val="FFFFFF"/>
              </a:solidFill>
              <a:latin typeface="Josefin Sans" pitchFamily="2" charset="0"/>
            </a:endParaRPr>
          </a:p>
          <a:p>
            <a:pPr>
              <a:lnSpc>
                <a:spcPct val="150000"/>
              </a:lnSpc>
            </a:pPr>
            <a:r>
              <a:rPr lang="vi-VN" sz="2000">
                <a:solidFill>
                  <a:srgbClr val="FFFFFF"/>
                </a:solidFill>
                <a:latin typeface="Josefin Sans" pitchFamily="2" charset="0"/>
              </a:rPr>
              <a:t>normalization = keras.layers.LayerNormalization()</a:t>
            </a:r>
          </a:p>
          <a:p>
            <a:pPr>
              <a:lnSpc>
                <a:spcPct val="150000"/>
              </a:lnSpc>
            </a:pPr>
            <a:r>
              <a:rPr lang="vi-VN" sz="2000">
                <a:solidFill>
                  <a:srgbClr val="FFFFFF"/>
                </a:solidFill>
                <a:latin typeface="Josefin Sans" pitchFamily="2" charset="0"/>
              </a:rPr>
              <a:t>normalized_attention_sequence = normalization(attention_sequence)</a:t>
            </a:r>
          </a:p>
          <a:p>
            <a:pPr>
              <a:lnSpc>
                <a:spcPct val="150000"/>
              </a:lnSpc>
            </a:pPr>
            <a:r>
              <a:rPr lang="vi-VN" sz="2000">
                <a:solidFill>
                  <a:srgbClr val="FFFFFF"/>
                </a:solidFill>
                <a:latin typeface="Josefin Sans" pitchFamily="2" charset="0"/>
              </a:rPr>
              <a:t>combined_sequence = keras.layers.Add()([decoder_embedding, 				            normalized_attention_sequence])</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51</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69598214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2400">
                <a:solidFill>
                  <a:srgbClr val="FFFFFF"/>
                </a:solidFill>
                <a:latin typeface="Josefin Sans" pitchFamily="2" charset="0"/>
              </a:rPr>
              <a:t>Bước 3: Xây dựng Decoder với Attention</a:t>
            </a:r>
          </a:p>
          <a:p>
            <a:pPr>
              <a:lnSpc>
                <a:spcPct val="150000"/>
              </a:lnSpc>
            </a:pPr>
            <a:r>
              <a:rPr lang="vi-VN" sz="2000">
                <a:solidFill>
                  <a:srgbClr val="FFFFFF"/>
                </a:solidFill>
                <a:latin typeface="Josefin Sans" pitchFamily="2" charset="0"/>
              </a:rPr>
              <a:t>decoder_lstm = LSTM(300, return_state=True, return_sequences=True,dropout=0.05)</a:t>
            </a:r>
          </a:p>
          <a:p>
            <a:pPr>
              <a:lnSpc>
                <a:spcPct val="150000"/>
              </a:lnSpc>
            </a:pPr>
            <a:r>
              <a:rPr lang="vi-VN" sz="2000">
                <a:solidFill>
                  <a:srgbClr val="FFFFFF"/>
                </a:solidFill>
                <a:latin typeface="Josefin Sans" pitchFamily="2" charset="0"/>
              </a:rPr>
              <a:t>decoder_outputs , state_hd , state_cd = decoder_lstm(combined_sequence, initial_state=encoder_states)</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52</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857169061"/>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4.2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2400">
                <a:solidFill>
                  <a:srgbClr val="FFFFFF"/>
                </a:solidFill>
                <a:latin typeface="Josefin Sans" pitchFamily="2" charset="0"/>
              </a:rPr>
              <a:t>Bước 3: Xây dựng Decoder với Attention</a:t>
            </a:r>
          </a:p>
          <a:p>
            <a:pPr>
              <a:lnSpc>
                <a:spcPct val="150000"/>
              </a:lnSpc>
            </a:pPr>
            <a:r>
              <a:rPr lang="vi-VN" sz="1600">
                <a:solidFill>
                  <a:srgbClr val="FFFFFF"/>
                </a:solidFill>
                <a:latin typeface="Josefin Sans" pitchFamily="2" charset="0"/>
              </a:rPr>
              <a:t># Định nghĩa lớp Dense để kết quả đầu ra</a:t>
            </a:r>
          </a:p>
          <a:p>
            <a:pPr>
              <a:lnSpc>
                <a:spcPct val="150000"/>
              </a:lnSpc>
            </a:pPr>
            <a:r>
              <a:rPr lang="vi-VN" sz="1600">
                <a:solidFill>
                  <a:srgbClr val="FFFFFF"/>
                </a:solidFill>
                <a:latin typeface="Josefin Sans" pitchFamily="2" charset="0"/>
              </a:rPr>
              <a:t>decoder_dense = Dense(VOCAB_SIZE, activation='softmax')</a:t>
            </a:r>
          </a:p>
          <a:p>
            <a:pPr>
              <a:lnSpc>
                <a:spcPct val="150000"/>
              </a:lnSpc>
            </a:pPr>
            <a:r>
              <a:rPr lang="vi-VN" sz="1600">
                <a:solidFill>
                  <a:srgbClr val="FFFFFF"/>
                </a:solidFill>
                <a:latin typeface="Josefin Sans" pitchFamily="2" charset="0"/>
              </a:rPr>
              <a:t>output = decoder_dense(decoder_outputs)</a:t>
            </a:r>
          </a:p>
          <a:p>
            <a:br>
              <a:rPr lang="vi-VN" sz="1600">
                <a:solidFill>
                  <a:srgbClr val="FFFFFF"/>
                </a:solidFill>
                <a:latin typeface="Josefin Sans" pitchFamily="2" charset="0"/>
              </a:rPr>
            </a:br>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53</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4134072470"/>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4.3 Tham số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54</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5" name="Picture 4">
            <a:extLst>
              <a:ext uri="{FF2B5EF4-FFF2-40B4-BE49-F238E27FC236}">
                <a16:creationId xmlns:a16="http://schemas.microsoft.com/office/drawing/2014/main" id="{C665D5CE-B2B6-A769-CFA6-6F50ABE490A7}"/>
              </a:ext>
            </a:extLst>
          </p:cNvPr>
          <p:cNvPicPr>
            <a:picLocks noChangeAspect="1"/>
          </p:cNvPicPr>
          <p:nvPr/>
        </p:nvPicPr>
        <p:blipFill>
          <a:blip r:embed="rId3"/>
          <a:stretch>
            <a:fillRect/>
          </a:stretch>
        </p:blipFill>
        <p:spPr>
          <a:xfrm>
            <a:off x="628248" y="1258112"/>
            <a:ext cx="7549525" cy="2166619"/>
          </a:xfrm>
          <a:prstGeom prst="rect">
            <a:avLst/>
          </a:prstGeom>
        </p:spPr>
      </p:pic>
    </p:spTree>
    <p:extLst>
      <p:ext uri="{BB962C8B-B14F-4D97-AF65-F5344CB8AC3E}">
        <p14:creationId xmlns:p14="http://schemas.microsoft.com/office/powerpoint/2010/main" val="310279984"/>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62814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4.3 Tham số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3" y="1187022"/>
            <a:ext cx="8525177"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6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55</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8" name="Picture 7">
            <a:extLst>
              <a:ext uri="{FF2B5EF4-FFF2-40B4-BE49-F238E27FC236}">
                <a16:creationId xmlns:a16="http://schemas.microsoft.com/office/drawing/2014/main" id="{0E3E3F58-9473-E24C-D916-4469CDE20752}"/>
              </a:ext>
            </a:extLst>
          </p:cNvPr>
          <p:cNvPicPr>
            <a:picLocks noChangeAspect="1"/>
          </p:cNvPicPr>
          <p:nvPr/>
        </p:nvPicPr>
        <p:blipFill>
          <a:blip r:embed="rId3"/>
          <a:stretch>
            <a:fillRect/>
          </a:stretch>
        </p:blipFill>
        <p:spPr>
          <a:xfrm>
            <a:off x="628248" y="1101407"/>
            <a:ext cx="7306912" cy="3061184"/>
          </a:xfrm>
          <a:prstGeom prst="rect">
            <a:avLst/>
          </a:prstGeom>
        </p:spPr>
      </p:pic>
    </p:spTree>
    <p:extLst>
      <p:ext uri="{BB962C8B-B14F-4D97-AF65-F5344CB8AC3E}">
        <p14:creationId xmlns:p14="http://schemas.microsoft.com/office/powerpoint/2010/main" val="2014815101"/>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846668" y="1868575"/>
            <a:ext cx="4884132" cy="1433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Phương pháp đánh giá</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dk2"/>
                </a:solidFill>
              </a:rPr>
              <a:t>05</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560F9DFE-94BC-9D43-EDC5-A37BF5DECC5F}"/>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56</a:t>
            </a:fld>
            <a:endParaRPr lang="en-US" sz="4400">
              <a:solidFill>
                <a:srgbClr val="FF66FF"/>
              </a:solidFill>
            </a:endParaRPr>
          </a:p>
        </p:txBody>
      </p:sp>
    </p:spTree>
    <p:extLst>
      <p:ext uri="{BB962C8B-B14F-4D97-AF65-F5344CB8AC3E}">
        <p14:creationId xmlns:p14="http://schemas.microsoft.com/office/powerpoint/2010/main" val="722435322"/>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5.1</a:t>
            </a:r>
            <a:r>
              <a:rPr lang="en-US"/>
              <a:t> </a:t>
            </a:r>
            <a:r>
              <a:rPr lang="vi-VN"/>
              <a:t>BLEU SCORE</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BLEU là viết tắt của Bilingual Evaluation Understudy, là phương pháp đánh giá một bản dịch dựa trên các bản dịch tham khảo.</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57</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b="1" i="1">
                <a:solidFill>
                  <a:srgbClr val="FFFFFF"/>
                </a:solidFill>
                <a:latin typeface="Josefin Sans" pitchFamily="2" charset="0"/>
              </a:rPr>
              <a:t>Nguồn: </a:t>
            </a:r>
            <a:r>
              <a:rPr lang="en-US" sz="1200" b="1" i="1">
                <a:solidFill>
                  <a:srgbClr val="FFFFFF"/>
                </a:solidFill>
                <a:latin typeface="Josefin Sans" pitchFamily="2" charset="0"/>
              </a:rPr>
              <a:t>Re-evaluating the Role </a:t>
            </a:r>
            <a:r>
              <a:rPr lang="vi-VN" sz="1200" b="1" i="1">
                <a:solidFill>
                  <a:srgbClr val="FFFFFF"/>
                </a:solidFill>
                <a:latin typeface="Josefin Sans" pitchFamily="2" charset="0"/>
              </a:rPr>
              <a:t>of  </a:t>
            </a:r>
            <a:r>
              <a:rPr lang="en-US" sz="1200" b="1" i="1">
                <a:solidFill>
                  <a:srgbClr val="FFFFFF"/>
                </a:solidFill>
                <a:latin typeface="Josefin Sans" pitchFamily="2" charset="0"/>
              </a:rPr>
              <a:t>BLEU</a:t>
            </a:r>
            <a:r>
              <a:rPr lang="vi-VN" sz="1200" b="1" i="1">
                <a:solidFill>
                  <a:srgbClr val="FFFFFF"/>
                </a:solidFill>
                <a:latin typeface="Josefin Sans" pitchFamily="2" charset="0"/>
              </a:rPr>
              <a:t> </a:t>
            </a:r>
            <a:r>
              <a:rPr lang="en-US" sz="1200" b="1" i="1">
                <a:solidFill>
                  <a:srgbClr val="FFFFFF"/>
                </a:solidFill>
                <a:latin typeface="Josefin Sans" pitchFamily="2" charset="0"/>
              </a:rPr>
              <a:t>in</a:t>
            </a:r>
            <a:r>
              <a:rPr lang="vi-VN" sz="1200" b="1" i="1">
                <a:solidFill>
                  <a:srgbClr val="FFFFFF"/>
                </a:solidFill>
                <a:latin typeface="Josefin Sans" pitchFamily="2" charset="0"/>
              </a:rPr>
              <a:t> </a:t>
            </a:r>
            <a:r>
              <a:rPr lang="en-US" sz="1200" b="1" i="1">
                <a:solidFill>
                  <a:srgbClr val="FFFFFF"/>
                </a:solidFill>
                <a:latin typeface="Josefin Sans" pitchFamily="2" charset="0"/>
              </a:rPr>
              <a:t>Machine</a:t>
            </a:r>
            <a:r>
              <a:rPr lang="vi-VN" sz="1200" b="1" i="1">
                <a:solidFill>
                  <a:srgbClr val="FFFFFF"/>
                </a:solidFill>
                <a:latin typeface="Josefin Sans" pitchFamily="2" charset="0"/>
              </a:rPr>
              <a:t> </a:t>
            </a:r>
            <a:r>
              <a:rPr lang="en-US" sz="1200" b="1" i="1">
                <a:solidFill>
                  <a:srgbClr val="FFFFFF"/>
                </a:solidFill>
                <a:latin typeface="Josefin Sans" pitchFamily="2" charset="0"/>
              </a:rPr>
              <a:t>Translation</a:t>
            </a:r>
            <a:r>
              <a:rPr lang="vi-VN" sz="1200" b="1" i="1">
                <a:solidFill>
                  <a:srgbClr val="FFFFFF"/>
                </a:solidFill>
                <a:latin typeface="Josefin Sans" pitchFamily="2" charset="0"/>
              </a:rPr>
              <a:t> </a:t>
            </a:r>
            <a:r>
              <a:rPr lang="en-US" sz="1200" b="1" i="1">
                <a:solidFill>
                  <a:srgbClr val="FFFFFF"/>
                </a:solidFill>
                <a:latin typeface="Josefin Sans" pitchFamily="2" charset="0"/>
              </a:rPr>
              <a:t>Research,</a:t>
            </a:r>
            <a:r>
              <a:rPr lang="vi-VN" sz="1200" b="1" i="1">
                <a:solidFill>
                  <a:srgbClr val="FFFFFF"/>
                </a:solidFill>
                <a:latin typeface="Josefin Sans" pitchFamily="2" charset="0"/>
              </a:rPr>
              <a:t> </a:t>
            </a:r>
            <a:r>
              <a:rPr lang="en-US" sz="1200" b="1" i="1">
                <a:solidFill>
                  <a:srgbClr val="FFFFFF"/>
                </a:solidFill>
                <a:latin typeface="Josefin Sans" pitchFamily="2" charset="0"/>
              </a:rPr>
              <a:t>Tác </a:t>
            </a:r>
            <a:r>
              <a:rPr lang="vi-VN" sz="1200" b="1" i="1">
                <a:solidFill>
                  <a:srgbClr val="FFFFFF"/>
                </a:solidFill>
                <a:latin typeface="Josefin Sans" pitchFamily="2" charset="0"/>
              </a:rPr>
              <a:t>giả: </a:t>
            </a:r>
            <a:r>
              <a:rPr lang="en-US" sz="1200" b="1" i="1">
                <a:solidFill>
                  <a:srgbClr val="FFFFFF"/>
                </a:solidFill>
                <a:latin typeface="Josefin Sans" pitchFamily="2" charset="0"/>
              </a:rPr>
              <a:t>ChrisCallison</a:t>
            </a:r>
            <a:r>
              <a:rPr lang="vi-VN" sz="1200" b="1" i="1">
                <a:solidFill>
                  <a:srgbClr val="FFFFFF"/>
                </a:solidFill>
                <a:latin typeface="Josefin Sans" pitchFamily="2" charset="0"/>
              </a:rPr>
              <a:t> </a:t>
            </a:r>
            <a:r>
              <a:rPr lang="en-US" sz="1200" b="1" i="1">
                <a:solidFill>
                  <a:srgbClr val="FFFFFF"/>
                </a:solidFill>
                <a:latin typeface="Josefin Sans" pitchFamily="2" charset="0"/>
              </a:rPr>
              <a:t>Burch, Miles Osborne, Philipp Koehn</a:t>
            </a:r>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442510591"/>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5.1</a:t>
            </a:r>
            <a:r>
              <a:rPr lang="en-US"/>
              <a:t> </a:t>
            </a:r>
            <a:r>
              <a:rPr lang="vi-VN"/>
              <a:t>BLEU SCORE</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Trong đó:</a:t>
            </a:r>
            <a:br>
              <a:rPr lang="vi-VN" sz="2400">
                <a:solidFill>
                  <a:srgbClr val="FFFFFF"/>
                </a:solidFill>
                <a:latin typeface="Josefin Sans" pitchFamily="2" charset="0"/>
              </a:rPr>
            </a:br>
            <a:r>
              <a:rPr lang="vi-VN" sz="2400">
                <a:solidFill>
                  <a:srgbClr val="FFFFFF"/>
                </a:solidFill>
                <a:latin typeface="Josefin Sans" pitchFamily="2" charset="0"/>
              </a:rPr>
              <a:t>- BP là trọng số dài hạn.</a:t>
            </a:r>
          </a:p>
          <a:p>
            <a:r>
              <a:rPr lang="vi-VN" sz="2400">
                <a:solidFill>
                  <a:srgbClr val="FFFFFF"/>
                </a:solidFill>
                <a:latin typeface="Josefin Sans" pitchFamily="2" charset="0"/>
              </a:rPr>
              <a:t>- c là chiều dài của bản dịch hệ thống.</a:t>
            </a:r>
          </a:p>
          <a:p>
            <a:r>
              <a:rPr lang="vi-VN" sz="2400">
                <a:solidFill>
                  <a:srgbClr val="FFFFFF"/>
                </a:solidFill>
                <a:latin typeface="Josefin Sans" pitchFamily="2" charset="0"/>
              </a:rPr>
              <a:t>- r là chiều dài của bản dịch thực tế( nhãn).</a:t>
            </a: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58</a:t>
            </a:fld>
            <a:endParaRPr lang="en-US" sz="4400">
              <a:solidFill>
                <a:srgbClr val="FF66FF"/>
              </a:solidFill>
            </a:endParaRPr>
          </a:p>
        </p:txBody>
      </p:sp>
      <p:pic>
        <p:nvPicPr>
          <p:cNvPr id="8" name="Picture 7">
            <a:extLst>
              <a:ext uri="{FF2B5EF4-FFF2-40B4-BE49-F238E27FC236}">
                <a16:creationId xmlns:a16="http://schemas.microsoft.com/office/drawing/2014/main" id="{7C274792-B2F2-8A92-4BB4-B3A32591C619}"/>
              </a:ext>
            </a:extLst>
          </p:cNvPr>
          <p:cNvPicPr>
            <a:picLocks noChangeAspect="1"/>
          </p:cNvPicPr>
          <p:nvPr/>
        </p:nvPicPr>
        <p:blipFill>
          <a:blip r:embed="rId3"/>
          <a:stretch>
            <a:fillRect/>
          </a:stretch>
        </p:blipFill>
        <p:spPr>
          <a:xfrm>
            <a:off x="5437337" y="1294115"/>
            <a:ext cx="2971953" cy="1187511"/>
          </a:xfrm>
          <a:prstGeom prst="rect">
            <a:avLst/>
          </a:prstGeom>
        </p:spPr>
      </p:pic>
      <p:sp>
        <p:nvSpPr>
          <p:cNvPr id="9" name="Google Shape;507;p28">
            <a:extLst>
              <a:ext uri="{FF2B5EF4-FFF2-40B4-BE49-F238E27FC236}">
                <a16:creationId xmlns:a16="http://schemas.microsoft.com/office/drawing/2014/main" id="{83E0806C-1B9F-7B79-5AEE-2FA7F7FDA766}"/>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b="1" i="1">
                <a:solidFill>
                  <a:srgbClr val="FFFFFF"/>
                </a:solidFill>
                <a:latin typeface="Josefin Sans" pitchFamily="2" charset="0"/>
              </a:rPr>
              <a:t>Nguồn: </a:t>
            </a:r>
            <a:r>
              <a:rPr lang="en-US" sz="1200" b="1" i="1">
                <a:solidFill>
                  <a:srgbClr val="FFFFFF"/>
                </a:solidFill>
                <a:latin typeface="Josefin Sans" pitchFamily="2" charset="0"/>
              </a:rPr>
              <a:t>Re-evaluating the Role </a:t>
            </a:r>
            <a:r>
              <a:rPr lang="vi-VN" sz="1200" b="1" i="1">
                <a:solidFill>
                  <a:srgbClr val="FFFFFF"/>
                </a:solidFill>
                <a:latin typeface="Josefin Sans" pitchFamily="2" charset="0"/>
              </a:rPr>
              <a:t>of  </a:t>
            </a:r>
            <a:r>
              <a:rPr lang="en-US" sz="1200" b="1" i="1">
                <a:solidFill>
                  <a:srgbClr val="FFFFFF"/>
                </a:solidFill>
                <a:latin typeface="Josefin Sans" pitchFamily="2" charset="0"/>
              </a:rPr>
              <a:t>BLEU</a:t>
            </a:r>
            <a:r>
              <a:rPr lang="vi-VN" sz="1200" b="1" i="1">
                <a:solidFill>
                  <a:srgbClr val="FFFFFF"/>
                </a:solidFill>
                <a:latin typeface="Josefin Sans" pitchFamily="2" charset="0"/>
              </a:rPr>
              <a:t> </a:t>
            </a:r>
            <a:r>
              <a:rPr lang="en-US" sz="1200" b="1" i="1">
                <a:solidFill>
                  <a:srgbClr val="FFFFFF"/>
                </a:solidFill>
                <a:latin typeface="Josefin Sans" pitchFamily="2" charset="0"/>
              </a:rPr>
              <a:t>in</a:t>
            </a:r>
            <a:r>
              <a:rPr lang="vi-VN" sz="1200" b="1" i="1">
                <a:solidFill>
                  <a:srgbClr val="FFFFFF"/>
                </a:solidFill>
                <a:latin typeface="Josefin Sans" pitchFamily="2" charset="0"/>
              </a:rPr>
              <a:t> </a:t>
            </a:r>
            <a:r>
              <a:rPr lang="en-US" sz="1200" b="1" i="1">
                <a:solidFill>
                  <a:srgbClr val="FFFFFF"/>
                </a:solidFill>
                <a:latin typeface="Josefin Sans" pitchFamily="2" charset="0"/>
              </a:rPr>
              <a:t>Machine</a:t>
            </a:r>
            <a:r>
              <a:rPr lang="vi-VN" sz="1200" b="1" i="1">
                <a:solidFill>
                  <a:srgbClr val="FFFFFF"/>
                </a:solidFill>
                <a:latin typeface="Josefin Sans" pitchFamily="2" charset="0"/>
              </a:rPr>
              <a:t> </a:t>
            </a:r>
            <a:r>
              <a:rPr lang="en-US" sz="1200" b="1" i="1">
                <a:solidFill>
                  <a:srgbClr val="FFFFFF"/>
                </a:solidFill>
                <a:latin typeface="Josefin Sans" pitchFamily="2" charset="0"/>
              </a:rPr>
              <a:t>Translation</a:t>
            </a:r>
            <a:r>
              <a:rPr lang="vi-VN" sz="1200" b="1" i="1">
                <a:solidFill>
                  <a:srgbClr val="FFFFFF"/>
                </a:solidFill>
                <a:latin typeface="Josefin Sans" pitchFamily="2" charset="0"/>
              </a:rPr>
              <a:t> </a:t>
            </a:r>
            <a:r>
              <a:rPr lang="en-US" sz="1200" b="1" i="1">
                <a:solidFill>
                  <a:srgbClr val="FFFFFF"/>
                </a:solidFill>
                <a:latin typeface="Josefin Sans" pitchFamily="2" charset="0"/>
              </a:rPr>
              <a:t>Research,</a:t>
            </a:r>
            <a:r>
              <a:rPr lang="vi-VN" sz="1200" b="1" i="1">
                <a:solidFill>
                  <a:srgbClr val="FFFFFF"/>
                </a:solidFill>
                <a:latin typeface="Josefin Sans" pitchFamily="2" charset="0"/>
              </a:rPr>
              <a:t> </a:t>
            </a:r>
            <a:r>
              <a:rPr lang="en-US" sz="1200" b="1" i="1">
                <a:solidFill>
                  <a:srgbClr val="FFFFFF"/>
                </a:solidFill>
                <a:latin typeface="Josefin Sans" pitchFamily="2" charset="0"/>
              </a:rPr>
              <a:t>Tác </a:t>
            </a:r>
            <a:r>
              <a:rPr lang="vi-VN" sz="1200" b="1" i="1">
                <a:solidFill>
                  <a:srgbClr val="FFFFFF"/>
                </a:solidFill>
                <a:latin typeface="Josefin Sans" pitchFamily="2" charset="0"/>
              </a:rPr>
              <a:t>giả: </a:t>
            </a:r>
            <a:r>
              <a:rPr lang="en-US" sz="1200" b="1" i="1">
                <a:solidFill>
                  <a:srgbClr val="FFFFFF"/>
                </a:solidFill>
                <a:latin typeface="Josefin Sans" pitchFamily="2" charset="0"/>
              </a:rPr>
              <a:t>ChrisCallison</a:t>
            </a:r>
            <a:r>
              <a:rPr lang="vi-VN" sz="1200" b="1" i="1">
                <a:solidFill>
                  <a:srgbClr val="FFFFFF"/>
                </a:solidFill>
                <a:latin typeface="Josefin Sans" pitchFamily="2" charset="0"/>
              </a:rPr>
              <a:t> </a:t>
            </a:r>
            <a:r>
              <a:rPr lang="en-US" sz="1200" b="1" i="1">
                <a:solidFill>
                  <a:srgbClr val="FFFFFF"/>
                </a:solidFill>
                <a:latin typeface="Josefin Sans" pitchFamily="2" charset="0"/>
              </a:rPr>
              <a:t>Burch, Miles Osborne, Philipp Koehn</a:t>
            </a:r>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4154366521"/>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5.1</a:t>
            </a:r>
            <a:r>
              <a:rPr lang="en-US"/>
              <a:t> </a:t>
            </a:r>
            <a:r>
              <a:rPr lang="vi-VN"/>
              <a:t>BLEU SCORE</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Trong đó:</a:t>
            </a:r>
            <a:br>
              <a:rPr lang="vi-VN" sz="2400">
                <a:solidFill>
                  <a:srgbClr val="FFFFFF"/>
                </a:solidFill>
                <a:latin typeface="Josefin Sans" pitchFamily="2" charset="0"/>
              </a:rPr>
            </a:br>
            <a:r>
              <a:rPr lang="vi-VN" sz="2400">
                <a:solidFill>
                  <a:srgbClr val="FFFFFF"/>
                </a:solidFill>
                <a:latin typeface="Josefin Sans" pitchFamily="2" charset="0"/>
              </a:rPr>
              <a:t>-N là số từ trong bản dịch thực tế.</a:t>
            </a:r>
          </a:p>
          <a:p>
            <a:r>
              <a:rPr lang="vi-VN" sz="2400">
                <a:solidFill>
                  <a:srgbClr val="FFFFFF"/>
                </a:solidFill>
                <a:latin typeface="Josefin Sans" pitchFamily="2" charset="0"/>
              </a:rPr>
              <a:t>- pn là thương của số lần xuất hiện của các n-grams trong bản dịch và tổng số lần xuất hiện của các n-grams trong bản dịch thực tế.</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59</a:t>
            </a:fld>
            <a:endParaRPr lang="en-US" sz="4400">
              <a:solidFill>
                <a:srgbClr val="FF66FF"/>
              </a:solidFill>
            </a:endParaRPr>
          </a:p>
        </p:txBody>
      </p:sp>
      <p:pic>
        <p:nvPicPr>
          <p:cNvPr id="9" name="Picture 8">
            <a:extLst>
              <a:ext uri="{FF2B5EF4-FFF2-40B4-BE49-F238E27FC236}">
                <a16:creationId xmlns:a16="http://schemas.microsoft.com/office/drawing/2014/main" id="{AA17BA6E-FB20-C8BD-5DB5-A9CA23EB6642}"/>
              </a:ext>
            </a:extLst>
          </p:cNvPr>
          <p:cNvPicPr>
            <a:picLocks noChangeAspect="1"/>
          </p:cNvPicPr>
          <p:nvPr/>
        </p:nvPicPr>
        <p:blipFill>
          <a:blip r:embed="rId3"/>
          <a:stretch>
            <a:fillRect/>
          </a:stretch>
        </p:blipFill>
        <p:spPr>
          <a:xfrm>
            <a:off x="4979254" y="1187022"/>
            <a:ext cx="4005794" cy="1077923"/>
          </a:xfrm>
          <a:prstGeom prst="rect">
            <a:avLst/>
          </a:prstGeom>
        </p:spPr>
      </p:pic>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b="1" i="1">
                <a:solidFill>
                  <a:srgbClr val="FFFFFF"/>
                </a:solidFill>
                <a:latin typeface="Josefin Sans" pitchFamily="2" charset="0"/>
              </a:rPr>
              <a:t>Nguồn: </a:t>
            </a:r>
            <a:r>
              <a:rPr lang="en-US" sz="1200" b="1" i="1">
                <a:solidFill>
                  <a:srgbClr val="FFFFFF"/>
                </a:solidFill>
                <a:latin typeface="Josefin Sans" pitchFamily="2" charset="0"/>
              </a:rPr>
              <a:t>Re-evaluating the Role </a:t>
            </a:r>
            <a:r>
              <a:rPr lang="vi-VN" sz="1200" b="1" i="1">
                <a:solidFill>
                  <a:srgbClr val="FFFFFF"/>
                </a:solidFill>
                <a:latin typeface="Josefin Sans" pitchFamily="2" charset="0"/>
              </a:rPr>
              <a:t>of  </a:t>
            </a:r>
            <a:r>
              <a:rPr lang="en-US" sz="1200" b="1" i="1">
                <a:solidFill>
                  <a:srgbClr val="FFFFFF"/>
                </a:solidFill>
                <a:latin typeface="Josefin Sans" pitchFamily="2" charset="0"/>
              </a:rPr>
              <a:t>BLEU</a:t>
            </a:r>
            <a:r>
              <a:rPr lang="vi-VN" sz="1200" b="1" i="1">
                <a:solidFill>
                  <a:srgbClr val="FFFFFF"/>
                </a:solidFill>
                <a:latin typeface="Josefin Sans" pitchFamily="2" charset="0"/>
              </a:rPr>
              <a:t> </a:t>
            </a:r>
            <a:r>
              <a:rPr lang="en-US" sz="1200" b="1" i="1">
                <a:solidFill>
                  <a:srgbClr val="FFFFFF"/>
                </a:solidFill>
                <a:latin typeface="Josefin Sans" pitchFamily="2" charset="0"/>
              </a:rPr>
              <a:t>in</a:t>
            </a:r>
            <a:r>
              <a:rPr lang="vi-VN" sz="1200" b="1" i="1">
                <a:solidFill>
                  <a:srgbClr val="FFFFFF"/>
                </a:solidFill>
                <a:latin typeface="Josefin Sans" pitchFamily="2" charset="0"/>
              </a:rPr>
              <a:t> </a:t>
            </a:r>
            <a:r>
              <a:rPr lang="en-US" sz="1200" b="1" i="1">
                <a:solidFill>
                  <a:srgbClr val="FFFFFF"/>
                </a:solidFill>
                <a:latin typeface="Josefin Sans" pitchFamily="2" charset="0"/>
              </a:rPr>
              <a:t>Machine</a:t>
            </a:r>
            <a:r>
              <a:rPr lang="vi-VN" sz="1200" b="1" i="1">
                <a:solidFill>
                  <a:srgbClr val="FFFFFF"/>
                </a:solidFill>
                <a:latin typeface="Josefin Sans" pitchFamily="2" charset="0"/>
              </a:rPr>
              <a:t> </a:t>
            </a:r>
            <a:r>
              <a:rPr lang="en-US" sz="1200" b="1" i="1">
                <a:solidFill>
                  <a:srgbClr val="FFFFFF"/>
                </a:solidFill>
                <a:latin typeface="Josefin Sans" pitchFamily="2" charset="0"/>
              </a:rPr>
              <a:t>Translation</a:t>
            </a:r>
            <a:r>
              <a:rPr lang="vi-VN" sz="1200" b="1" i="1">
                <a:solidFill>
                  <a:srgbClr val="FFFFFF"/>
                </a:solidFill>
                <a:latin typeface="Josefin Sans" pitchFamily="2" charset="0"/>
              </a:rPr>
              <a:t> </a:t>
            </a:r>
            <a:r>
              <a:rPr lang="en-US" sz="1200" b="1" i="1">
                <a:solidFill>
                  <a:srgbClr val="FFFFFF"/>
                </a:solidFill>
                <a:latin typeface="Josefin Sans" pitchFamily="2" charset="0"/>
              </a:rPr>
              <a:t>Research,</a:t>
            </a:r>
            <a:r>
              <a:rPr lang="vi-VN" sz="1200" b="1" i="1">
                <a:solidFill>
                  <a:srgbClr val="FFFFFF"/>
                </a:solidFill>
                <a:latin typeface="Josefin Sans" pitchFamily="2" charset="0"/>
              </a:rPr>
              <a:t> </a:t>
            </a:r>
            <a:r>
              <a:rPr lang="en-US" sz="1200" b="1" i="1">
                <a:solidFill>
                  <a:srgbClr val="FFFFFF"/>
                </a:solidFill>
                <a:latin typeface="Josefin Sans" pitchFamily="2" charset="0"/>
              </a:rPr>
              <a:t>Tác </a:t>
            </a:r>
            <a:r>
              <a:rPr lang="vi-VN" sz="1200" b="1" i="1">
                <a:solidFill>
                  <a:srgbClr val="FFFFFF"/>
                </a:solidFill>
                <a:latin typeface="Josefin Sans" pitchFamily="2" charset="0"/>
              </a:rPr>
              <a:t>giả: </a:t>
            </a:r>
            <a:r>
              <a:rPr lang="en-US" sz="1200" b="1" i="1">
                <a:solidFill>
                  <a:srgbClr val="FFFFFF"/>
                </a:solidFill>
                <a:latin typeface="Josefin Sans" pitchFamily="2" charset="0"/>
              </a:rPr>
              <a:t>ChrisCallison</a:t>
            </a:r>
            <a:r>
              <a:rPr lang="vi-VN" sz="1200" b="1" i="1">
                <a:solidFill>
                  <a:srgbClr val="FFFFFF"/>
                </a:solidFill>
                <a:latin typeface="Josefin Sans" pitchFamily="2" charset="0"/>
              </a:rPr>
              <a:t> </a:t>
            </a:r>
            <a:r>
              <a:rPr lang="en-US" sz="1200" b="1" i="1">
                <a:solidFill>
                  <a:srgbClr val="FFFFFF"/>
                </a:solidFill>
                <a:latin typeface="Josefin Sans" pitchFamily="2" charset="0"/>
              </a:rPr>
              <a:t>Burch, Miles Osborne, Philipp Koehn</a:t>
            </a:r>
            <a:endParaRPr lang="vi-VN" sz="1200" b="1" i="1">
              <a:solidFill>
                <a:srgbClr val="FFFFFF"/>
              </a:solidFill>
              <a:latin typeface="Josefin Sans" pitchFamily="2" charset="0"/>
            </a:endParaRPr>
          </a:p>
        </p:txBody>
      </p:sp>
    </p:spTree>
    <p:extLst>
      <p:ext uri="{BB962C8B-B14F-4D97-AF65-F5344CB8AC3E}">
        <p14:creationId xmlns:p14="http://schemas.microsoft.com/office/powerpoint/2010/main" val="250776547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126067" y="2122225"/>
            <a:ext cx="4241259" cy="7510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Cách</a:t>
            </a:r>
            <a:r>
              <a:rPr lang="en-US" dirty="0"/>
              <a:t> </a:t>
            </a:r>
            <a:r>
              <a:rPr lang="en-US" dirty="0" err="1"/>
              <a:t>tiếp</a:t>
            </a:r>
            <a:r>
              <a:rPr lang="en-US" dirty="0"/>
              <a:t> </a:t>
            </a:r>
            <a:r>
              <a:rPr lang="en-US" dirty="0" err="1"/>
              <a:t>cận</a:t>
            </a:r>
            <a:endParaRPr dirty="0">
              <a:latin typeface="Share Tech" panose="020B0604020202020204" charset="0"/>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Share Tech" panose="020B0604020202020204" charset="0"/>
              </a:rPr>
              <a:t>02</a:t>
            </a:r>
            <a:endParaRPr dirty="0">
              <a:solidFill>
                <a:schemeClr val="dk2"/>
              </a:solidFill>
              <a:latin typeface="Share Tech" panose="020B0604020202020204" charset="0"/>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hare Tech" panose="020B0604020202020204" charset="0"/>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FC35EDFB-A0E4-830C-A149-2F1D1B78FD34}"/>
              </a:ext>
            </a:extLst>
          </p:cNvPr>
          <p:cNvSpPr txBox="1"/>
          <p:nvPr/>
        </p:nvSpPr>
        <p:spPr>
          <a:xfrm>
            <a:off x="8309485" y="4244456"/>
            <a:ext cx="644679" cy="769441"/>
          </a:xfrm>
          <a:prstGeom prst="rect">
            <a:avLst/>
          </a:prstGeom>
          <a:noFill/>
        </p:spPr>
        <p:txBody>
          <a:bodyPr wrap="square" rtlCol="0">
            <a:spAutoFit/>
          </a:bodyPr>
          <a:lstStyle/>
          <a:p>
            <a:fld id="{61EFD077-0903-485E-AF88-6CB48DB64692}" type="slidenum">
              <a:rPr lang="en-US" sz="4400" smtClean="0">
                <a:solidFill>
                  <a:srgbClr val="FF66FF"/>
                </a:solidFill>
              </a:rPr>
              <a:t>6</a:t>
            </a:fld>
            <a:endParaRPr lang="en-US" sz="4400">
              <a:solidFill>
                <a:srgbClr val="FF66FF"/>
              </a:solidFill>
            </a:endParaRPr>
          </a:p>
        </p:txBody>
      </p:sp>
    </p:spTree>
    <p:extLst>
      <p:ext uri="{BB962C8B-B14F-4D97-AF65-F5344CB8AC3E}">
        <p14:creationId xmlns:p14="http://schemas.microsoft.com/office/powerpoint/2010/main" val="3127268553"/>
      </p:ext>
    </p:extLst>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5.1</a:t>
            </a:r>
            <a:r>
              <a:rPr lang="en-US"/>
              <a:t> </a:t>
            </a:r>
            <a:r>
              <a:rPr lang="vi-VN"/>
              <a:t>BLEU SCORE</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60</a:t>
            </a:fld>
            <a:endParaRPr lang="en-US" sz="4400">
              <a:solidFill>
                <a:srgbClr val="FF66FF"/>
              </a:solidFill>
            </a:endParaRPr>
          </a:p>
        </p:txBody>
      </p:sp>
      <p:sp>
        <p:nvSpPr>
          <p:cNvPr id="5" name="Google Shape;507;p28">
            <a:extLst>
              <a:ext uri="{FF2B5EF4-FFF2-40B4-BE49-F238E27FC236}">
                <a16:creationId xmlns:a16="http://schemas.microsoft.com/office/drawing/2014/main" id="{270465A1-B596-F34C-8717-09C7DED066B9}"/>
              </a:ext>
            </a:extLst>
          </p:cNvPr>
          <p:cNvSpPr txBox="1">
            <a:spLocks/>
          </p:cNvSpPr>
          <p:nvPr/>
        </p:nvSpPr>
        <p:spPr>
          <a:xfrm>
            <a:off x="628248" y="1187022"/>
            <a:ext cx="8515752"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b="1">
                <a:solidFill>
                  <a:srgbClr val="FFFFFF"/>
                </a:solidFill>
                <a:latin typeface="Josefin Sans" pitchFamily="2" charset="0"/>
              </a:rPr>
              <a:t>Câu thực tế:   </a:t>
            </a:r>
            <a:r>
              <a:rPr lang="vi-VN" sz="2400">
                <a:solidFill>
                  <a:srgbClr val="FFFFFF"/>
                </a:solidFill>
                <a:latin typeface="Josefin Sans" pitchFamily="2" charset="0"/>
              </a:rPr>
              <a:t>The Guard arrived late because it was raining.</a:t>
            </a:r>
          </a:p>
          <a:p>
            <a:endParaRPr lang="vi-VN" sz="2400" b="1">
              <a:solidFill>
                <a:srgbClr val="FFFFFF"/>
              </a:solidFill>
              <a:latin typeface="Josefin Sans" pitchFamily="2" charset="0"/>
            </a:endParaRPr>
          </a:p>
          <a:p>
            <a:r>
              <a:rPr lang="vi-VN" sz="2400" b="1">
                <a:solidFill>
                  <a:srgbClr val="FFFFFF"/>
                </a:solidFill>
                <a:latin typeface="Josefin Sans" pitchFamily="2" charset="0"/>
              </a:rPr>
              <a:t>Câu dự đoán: </a:t>
            </a:r>
            <a:r>
              <a:rPr lang="vi-VN" sz="2400">
                <a:solidFill>
                  <a:srgbClr val="FFFFFF"/>
                </a:solidFill>
                <a:latin typeface="Josefin Sans" pitchFamily="2" charset="0"/>
              </a:rPr>
              <a:t>The Gaurd arrived late because of the rain.</a:t>
            </a:r>
          </a:p>
          <a:p>
            <a:endParaRPr lang="vi-VN" sz="2400" b="1">
              <a:solidFill>
                <a:srgbClr val="FFFFFF"/>
              </a:solidFill>
              <a:latin typeface="Josefin Sans" pitchFamily="2" charset="0"/>
            </a:endParaRPr>
          </a:p>
          <a:p>
            <a:endParaRPr lang="vi-VN" sz="2400" b="1">
              <a:solidFill>
                <a:srgbClr val="FFFFFF"/>
              </a:solidFill>
              <a:latin typeface="Josefin Sans" pitchFamily="2" charset="0"/>
            </a:endParaRPr>
          </a:p>
        </p:txBody>
      </p:sp>
    </p:spTree>
    <p:extLst>
      <p:ext uri="{BB962C8B-B14F-4D97-AF65-F5344CB8AC3E}">
        <p14:creationId xmlns:p14="http://schemas.microsoft.com/office/powerpoint/2010/main" val="2515289368"/>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5.1</a:t>
            </a:r>
            <a:r>
              <a:rPr lang="en-US"/>
              <a:t> </a:t>
            </a:r>
            <a:r>
              <a:rPr lang="vi-VN"/>
              <a:t>BLEU SCORE</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61</a:t>
            </a:fld>
            <a:endParaRPr lang="en-US" sz="4400">
              <a:solidFill>
                <a:srgbClr val="FF66FF"/>
              </a:solidFill>
            </a:endParaRPr>
          </a:p>
        </p:txBody>
      </p:sp>
      <p:sp>
        <p:nvSpPr>
          <p:cNvPr id="5" name="Google Shape;507;p28">
            <a:extLst>
              <a:ext uri="{FF2B5EF4-FFF2-40B4-BE49-F238E27FC236}">
                <a16:creationId xmlns:a16="http://schemas.microsoft.com/office/drawing/2014/main" id="{270465A1-B596-F34C-8717-09C7DED066B9}"/>
              </a:ext>
            </a:extLst>
          </p:cNvPr>
          <p:cNvSpPr txBox="1">
            <a:spLocks/>
          </p:cNvSpPr>
          <p:nvPr/>
        </p:nvSpPr>
        <p:spPr>
          <a:xfrm>
            <a:off x="628248" y="1187022"/>
            <a:ext cx="8515752"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b="1">
                <a:solidFill>
                  <a:srgbClr val="FFFFFF"/>
                </a:solidFill>
                <a:latin typeface="Josefin Sans" pitchFamily="2" charset="0"/>
              </a:rPr>
              <a:t>Câu thực tế:   </a:t>
            </a:r>
            <a:r>
              <a:rPr lang="vi-VN" sz="2400">
                <a:solidFill>
                  <a:srgbClr val="00B050"/>
                </a:solidFill>
                <a:latin typeface="Josefin Sans" pitchFamily="2" charset="0"/>
              </a:rPr>
              <a:t>The Guard arrived late because</a:t>
            </a:r>
            <a:r>
              <a:rPr lang="vi-VN" sz="2400">
                <a:solidFill>
                  <a:srgbClr val="FFFFFF"/>
                </a:solidFill>
                <a:latin typeface="Josefin Sans" pitchFamily="2" charset="0"/>
              </a:rPr>
              <a:t> </a:t>
            </a:r>
            <a:r>
              <a:rPr lang="vi-VN" sz="2400" u="sng">
                <a:solidFill>
                  <a:srgbClr val="FF0000"/>
                </a:solidFill>
                <a:latin typeface="Josefin Sans" pitchFamily="2" charset="0"/>
              </a:rPr>
              <a:t>it was raining.</a:t>
            </a:r>
          </a:p>
          <a:p>
            <a:endParaRPr lang="vi-VN" sz="2400" b="1">
              <a:solidFill>
                <a:srgbClr val="FFFFFF"/>
              </a:solidFill>
              <a:latin typeface="Josefin Sans" pitchFamily="2" charset="0"/>
            </a:endParaRPr>
          </a:p>
          <a:p>
            <a:r>
              <a:rPr lang="vi-VN" sz="2400" b="1">
                <a:solidFill>
                  <a:srgbClr val="FFFFFF"/>
                </a:solidFill>
                <a:latin typeface="Josefin Sans" pitchFamily="2" charset="0"/>
              </a:rPr>
              <a:t>Câu dự đoán: </a:t>
            </a:r>
            <a:r>
              <a:rPr lang="vi-VN" sz="2400">
                <a:solidFill>
                  <a:srgbClr val="00B050"/>
                </a:solidFill>
                <a:latin typeface="Josefin Sans" pitchFamily="2" charset="0"/>
              </a:rPr>
              <a:t>The Gaurd arrived late because </a:t>
            </a:r>
            <a:r>
              <a:rPr lang="vi-VN" sz="2400">
                <a:solidFill>
                  <a:srgbClr val="FFFFFF"/>
                </a:solidFill>
                <a:latin typeface="Josefin Sans" pitchFamily="2" charset="0"/>
              </a:rPr>
              <a:t>of the rain.</a:t>
            </a:r>
          </a:p>
          <a:p>
            <a:endParaRPr lang="vi-VN" sz="2400" b="1">
              <a:solidFill>
                <a:srgbClr val="FFFFFF"/>
              </a:solidFill>
              <a:latin typeface="Josefin Sans" pitchFamily="2" charset="0"/>
            </a:endParaRPr>
          </a:p>
          <a:p>
            <a:r>
              <a:rPr lang="vi-VN" sz="2400" b="1">
                <a:solidFill>
                  <a:srgbClr val="FFFFFF"/>
                </a:solidFill>
                <a:latin typeface="Josefin Sans" pitchFamily="2" charset="0"/>
              </a:rPr>
              <a:t>P_1 = 5/8</a:t>
            </a:r>
          </a:p>
          <a:p>
            <a:endParaRPr lang="vi-VN" sz="2400" b="1">
              <a:solidFill>
                <a:srgbClr val="FFFFFF"/>
              </a:solidFill>
              <a:latin typeface="Josefin Sans" pitchFamily="2" charset="0"/>
            </a:endParaRPr>
          </a:p>
        </p:txBody>
      </p:sp>
      <p:cxnSp>
        <p:nvCxnSpPr>
          <p:cNvPr id="8" name="Straight Arrow Connector 7">
            <a:extLst>
              <a:ext uri="{FF2B5EF4-FFF2-40B4-BE49-F238E27FC236}">
                <a16:creationId xmlns:a16="http://schemas.microsoft.com/office/drawing/2014/main" id="{C88DFC6D-33CA-152C-0DEB-E150E051656C}"/>
              </a:ext>
            </a:extLst>
          </p:cNvPr>
          <p:cNvCxnSpPr/>
          <p:nvPr/>
        </p:nvCxnSpPr>
        <p:spPr>
          <a:xfrm>
            <a:off x="3019825" y="1567543"/>
            <a:ext cx="0" cy="7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D80082B-0B5F-D432-1BD9-0206AE6F9AFB}"/>
              </a:ext>
            </a:extLst>
          </p:cNvPr>
          <p:cNvCxnSpPr/>
          <p:nvPr/>
        </p:nvCxnSpPr>
        <p:spPr>
          <a:xfrm>
            <a:off x="3879156" y="1567543"/>
            <a:ext cx="0" cy="7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DA9EA7-B1FF-C0A0-C8AE-80365AEDF751}"/>
              </a:ext>
            </a:extLst>
          </p:cNvPr>
          <p:cNvCxnSpPr/>
          <p:nvPr/>
        </p:nvCxnSpPr>
        <p:spPr>
          <a:xfrm>
            <a:off x="4885764" y="1567543"/>
            <a:ext cx="0" cy="7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D710B5-0543-C9EB-FAE8-223AD487A199}"/>
              </a:ext>
            </a:extLst>
          </p:cNvPr>
          <p:cNvCxnSpPr/>
          <p:nvPr/>
        </p:nvCxnSpPr>
        <p:spPr>
          <a:xfrm>
            <a:off x="5807849" y="1567543"/>
            <a:ext cx="0" cy="7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792532-4352-294C-B071-53BAC23721E8}"/>
              </a:ext>
            </a:extLst>
          </p:cNvPr>
          <p:cNvCxnSpPr/>
          <p:nvPr/>
        </p:nvCxnSpPr>
        <p:spPr>
          <a:xfrm>
            <a:off x="6714564" y="1567543"/>
            <a:ext cx="0" cy="79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967467"/>
      </p:ext>
    </p:extLst>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5.2 </a:t>
            </a:r>
            <a:r>
              <a:rPr lang="en-US"/>
              <a:t>Translation Edit Rate</a:t>
            </a:r>
            <a:r>
              <a:rPr lang="vi-VN"/>
              <a:t> (TER)</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TER đo lường mức độ chỉnh sửa mà con  người phải thực hiện để thay đổi đầu ra của mô hình sao cho nó khớp chính xác với bản dịch thực tế</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62</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200" b="1" i="1">
                <a:solidFill>
                  <a:srgbClr val="FFFFFF"/>
                </a:solidFill>
                <a:latin typeface="Josefin Sans" pitchFamily="2" charset="0"/>
              </a:rPr>
              <a:t>Nguồn: A Study of Translation Edit Rate with Targeted Human Annotation, Tác giả Matthew Snover, Bonnie Dorr, Rich Schwartz, Linnea Micciulla, John Makhoul</a:t>
            </a:r>
          </a:p>
        </p:txBody>
      </p:sp>
      <p:pic>
        <p:nvPicPr>
          <p:cNvPr id="8" name="Picture 7">
            <a:extLst>
              <a:ext uri="{FF2B5EF4-FFF2-40B4-BE49-F238E27FC236}">
                <a16:creationId xmlns:a16="http://schemas.microsoft.com/office/drawing/2014/main" id="{4AEAB8D9-AEF5-2D8A-31BB-44D1266FEA17}"/>
              </a:ext>
            </a:extLst>
          </p:cNvPr>
          <p:cNvPicPr>
            <a:picLocks noChangeAspect="1"/>
          </p:cNvPicPr>
          <p:nvPr/>
        </p:nvPicPr>
        <p:blipFill>
          <a:blip r:embed="rId3"/>
          <a:stretch>
            <a:fillRect/>
          </a:stretch>
        </p:blipFill>
        <p:spPr>
          <a:xfrm>
            <a:off x="5193126" y="1366032"/>
            <a:ext cx="3796265" cy="863644"/>
          </a:xfrm>
          <a:prstGeom prst="rect">
            <a:avLst/>
          </a:prstGeom>
        </p:spPr>
      </p:pic>
    </p:spTree>
    <p:extLst>
      <p:ext uri="{BB962C8B-B14F-4D97-AF65-F5344CB8AC3E}">
        <p14:creationId xmlns:p14="http://schemas.microsoft.com/office/powerpoint/2010/main" val="1645683788"/>
      </p:ext>
    </p:extLst>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Với mô hình không sử dụng Attention:</a:t>
            </a: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63</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9" name="Picture 8">
            <a:extLst>
              <a:ext uri="{FF2B5EF4-FFF2-40B4-BE49-F238E27FC236}">
                <a16:creationId xmlns:a16="http://schemas.microsoft.com/office/drawing/2014/main" id="{9B104F6D-8873-E5CC-D67A-002CDF3D5916}"/>
              </a:ext>
            </a:extLst>
          </p:cNvPr>
          <p:cNvPicPr>
            <a:picLocks noChangeAspect="1"/>
          </p:cNvPicPr>
          <p:nvPr/>
        </p:nvPicPr>
        <p:blipFill>
          <a:blip r:embed="rId3"/>
          <a:stretch>
            <a:fillRect/>
          </a:stretch>
        </p:blipFill>
        <p:spPr>
          <a:xfrm>
            <a:off x="683537" y="2088194"/>
            <a:ext cx="3853183" cy="2131292"/>
          </a:xfrm>
          <a:prstGeom prst="rect">
            <a:avLst/>
          </a:prstGeom>
        </p:spPr>
      </p:pic>
      <p:pic>
        <p:nvPicPr>
          <p:cNvPr id="11" name="Picture 10">
            <a:extLst>
              <a:ext uri="{FF2B5EF4-FFF2-40B4-BE49-F238E27FC236}">
                <a16:creationId xmlns:a16="http://schemas.microsoft.com/office/drawing/2014/main" id="{7FB69728-3416-7E2C-A7A6-4B0985633923}"/>
              </a:ext>
            </a:extLst>
          </p:cNvPr>
          <p:cNvPicPr>
            <a:picLocks noChangeAspect="1"/>
          </p:cNvPicPr>
          <p:nvPr/>
        </p:nvPicPr>
        <p:blipFill>
          <a:blip r:embed="rId4"/>
          <a:stretch>
            <a:fillRect/>
          </a:stretch>
        </p:blipFill>
        <p:spPr>
          <a:xfrm>
            <a:off x="4546144" y="2088194"/>
            <a:ext cx="3674641" cy="2131292"/>
          </a:xfrm>
          <a:prstGeom prst="rect">
            <a:avLst/>
          </a:prstGeom>
        </p:spPr>
      </p:pic>
    </p:spTree>
    <p:extLst>
      <p:ext uri="{BB962C8B-B14F-4D97-AF65-F5344CB8AC3E}">
        <p14:creationId xmlns:p14="http://schemas.microsoft.com/office/powerpoint/2010/main" val="3117781598"/>
      </p:ext>
    </p:extLst>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Với mô hình không sử dụng Attention:</a:t>
            </a: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64</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12" name="Picture 11" descr="A graph with numbers and lines&#10;&#10;Description automatically generated">
            <a:extLst>
              <a:ext uri="{FF2B5EF4-FFF2-40B4-BE49-F238E27FC236}">
                <a16:creationId xmlns:a16="http://schemas.microsoft.com/office/drawing/2014/main" id="{A4294FCF-D8A2-5CAA-721F-F5F741176157}"/>
              </a:ext>
            </a:extLst>
          </p:cNvPr>
          <p:cNvPicPr>
            <a:picLocks noChangeAspect="1"/>
          </p:cNvPicPr>
          <p:nvPr/>
        </p:nvPicPr>
        <p:blipFill>
          <a:blip r:embed="rId3"/>
          <a:stretch>
            <a:fillRect/>
          </a:stretch>
        </p:blipFill>
        <p:spPr>
          <a:xfrm>
            <a:off x="5698155" y="1548367"/>
            <a:ext cx="3309644" cy="2447131"/>
          </a:xfrm>
          <a:prstGeom prst="rect">
            <a:avLst/>
          </a:prstGeom>
        </p:spPr>
      </p:pic>
    </p:spTree>
    <p:extLst>
      <p:ext uri="{BB962C8B-B14F-4D97-AF65-F5344CB8AC3E}">
        <p14:creationId xmlns:p14="http://schemas.microsoft.com/office/powerpoint/2010/main" val="1714634512"/>
      </p:ext>
    </p:extLst>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Với mô hình sử dụng Attention:</a:t>
            </a: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65</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5" name="Picture 4">
            <a:extLst>
              <a:ext uri="{FF2B5EF4-FFF2-40B4-BE49-F238E27FC236}">
                <a16:creationId xmlns:a16="http://schemas.microsoft.com/office/drawing/2014/main" id="{F6495BB4-21FC-6E66-5D02-01300FDBA2D7}"/>
              </a:ext>
            </a:extLst>
          </p:cNvPr>
          <p:cNvPicPr>
            <a:picLocks noChangeAspect="1"/>
          </p:cNvPicPr>
          <p:nvPr/>
        </p:nvPicPr>
        <p:blipFill>
          <a:blip r:embed="rId3"/>
          <a:stretch>
            <a:fillRect/>
          </a:stretch>
        </p:blipFill>
        <p:spPr>
          <a:xfrm>
            <a:off x="645181" y="1642548"/>
            <a:ext cx="5067050" cy="2399568"/>
          </a:xfrm>
          <a:prstGeom prst="rect">
            <a:avLst/>
          </a:prstGeom>
        </p:spPr>
      </p:pic>
    </p:spTree>
    <p:extLst>
      <p:ext uri="{BB962C8B-B14F-4D97-AF65-F5344CB8AC3E}">
        <p14:creationId xmlns:p14="http://schemas.microsoft.com/office/powerpoint/2010/main" val="3793874784"/>
      </p:ext>
    </p:extLst>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Với mô hình sử dụng Attention:</a:t>
            </a:r>
          </a:p>
          <a:p>
            <a:endParaRPr lang="vi-VN" sz="2400">
              <a:solidFill>
                <a:srgbClr val="FFFFFF"/>
              </a:solidFill>
              <a:latin typeface="Josefin Sans" pitchFamily="2"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66</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8" name="Picture 7" descr="A graph with numbers and lines&#10;&#10;Description automatically generated">
            <a:extLst>
              <a:ext uri="{FF2B5EF4-FFF2-40B4-BE49-F238E27FC236}">
                <a16:creationId xmlns:a16="http://schemas.microsoft.com/office/drawing/2014/main" id="{377AAAEF-01D3-7D77-3C30-3F927E4CD590}"/>
              </a:ext>
            </a:extLst>
          </p:cNvPr>
          <p:cNvPicPr>
            <a:picLocks noChangeAspect="1"/>
          </p:cNvPicPr>
          <p:nvPr/>
        </p:nvPicPr>
        <p:blipFill>
          <a:blip r:embed="rId3"/>
          <a:stretch>
            <a:fillRect/>
          </a:stretch>
        </p:blipFill>
        <p:spPr>
          <a:xfrm>
            <a:off x="5688731" y="1548368"/>
            <a:ext cx="3210604" cy="2447131"/>
          </a:xfrm>
          <a:prstGeom prst="rect">
            <a:avLst/>
          </a:prstGeom>
        </p:spPr>
      </p:pic>
    </p:spTree>
    <p:extLst>
      <p:ext uri="{BB962C8B-B14F-4D97-AF65-F5344CB8AC3E}">
        <p14:creationId xmlns:p14="http://schemas.microsoft.com/office/powerpoint/2010/main" val="1178958508"/>
      </p:ext>
    </p:extLst>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Số lượng câu dự đoán thỏa mãn ngưỡng Bleu Score từ 0.4 đến 0.8 của mô hình áp dụng cơ chế Attention lớn hơn mô hình không áp dụng cơ chế Attention</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67</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8" name="Picture 7" descr="A graph with numbers and lines&#10;&#10;Description automatically generated">
            <a:extLst>
              <a:ext uri="{FF2B5EF4-FFF2-40B4-BE49-F238E27FC236}">
                <a16:creationId xmlns:a16="http://schemas.microsoft.com/office/drawing/2014/main" id="{0BD8CD01-69E6-B375-0F3D-B955F7866D0A}"/>
              </a:ext>
            </a:extLst>
          </p:cNvPr>
          <p:cNvPicPr>
            <a:picLocks noChangeAspect="1"/>
          </p:cNvPicPr>
          <p:nvPr/>
        </p:nvPicPr>
        <p:blipFill>
          <a:blip r:embed="rId3"/>
          <a:stretch>
            <a:fillRect/>
          </a:stretch>
        </p:blipFill>
        <p:spPr>
          <a:xfrm>
            <a:off x="5769026" y="411675"/>
            <a:ext cx="2569300" cy="1899725"/>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74B66FE1-7CF8-E9B1-96FF-5296E705DC2C}"/>
              </a:ext>
            </a:extLst>
          </p:cNvPr>
          <p:cNvPicPr>
            <a:picLocks noChangeAspect="1"/>
          </p:cNvPicPr>
          <p:nvPr/>
        </p:nvPicPr>
        <p:blipFill>
          <a:blip r:embed="rId4"/>
          <a:stretch>
            <a:fillRect/>
          </a:stretch>
        </p:blipFill>
        <p:spPr>
          <a:xfrm>
            <a:off x="5768069" y="2304101"/>
            <a:ext cx="2569300" cy="1958327"/>
          </a:xfrm>
          <a:prstGeom prst="rect">
            <a:avLst/>
          </a:prstGeom>
        </p:spPr>
      </p:pic>
    </p:spTree>
    <p:extLst>
      <p:ext uri="{BB962C8B-B14F-4D97-AF65-F5344CB8AC3E}">
        <p14:creationId xmlns:p14="http://schemas.microsoft.com/office/powerpoint/2010/main" val="3864008091"/>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Số lượng câu thỏa mãn ngưỡng Bleu Score 0.9 đến 1 của mô hình không áp dụng cơ chế Attention lớn hơn mô hình áp dụng cơ chế Attention.</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68</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8" name="Picture 7" descr="A graph with numbers and lines&#10;&#10;Description automatically generated">
            <a:extLst>
              <a:ext uri="{FF2B5EF4-FFF2-40B4-BE49-F238E27FC236}">
                <a16:creationId xmlns:a16="http://schemas.microsoft.com/office/drawing/2014/main" id="{0BD8CD01-69E6-B375-0F3D-B955F7866D0A}"/>
              </a:ext>
            </a:extLst>
          </p:cNvPr>
          <p:cNvPicPr>
            <a:picLocks noChangeAspect="1"/>
          </p:cNvPicPr>
          <p:nvPr/>
        </p:nvPicPr>
        <p:blipFill>
          <a:blip r:embed="rId3"/>
          <a:stretch>
            <a:fillRect/>
          </a:stretch>
        </p:blipFill>
        <p:spPr>
          <a:xfrm>
            <a:off x="5769026" y="411675"/>
            <a:ext cx="2569300" cy="1899725"/>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74B66FE1-7CF8-E9B1-96FF-5296E705DC2C}"/>
              </a:ext>
            </a:extLst>
          </p:cNvPr>
          <p:cNvPicPr>
            <a:picLocks noChangeAspect="1"/>
          </p:cNvPicPr>
          <p:nvPr/>
        </p:nvPicPr>
        <p:blipFill>
          <a:blip r:embed="rId4"/>
          <a:stretch>
            <a:fillRect/>
          </a:stretch>
        </p:blipFill>
        <p:spPr>
          <a:xfrm>
            <a:off x="5768069" y="2304101"/>
            <a:ext cx="2569300" cy="1958327"/>
          </a:xfrm>
          <a:prstGeom prst="rect">
            <a:avLst/>
          </a:prstGeom>
        </p:spPr>
      </p:pic>
    </p:spTree>
    <p:extLst>
      <p:ext uri="{BB962C8B-B14F-4D97-AF65-F5344CB8AC3E}">
        <p14:creationId xmlns:p14="http://schemas.microsoft.com/office/powerpoint/2010/main" val="3277525847"/>
      </p:ext>
    </p:extLst>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5.3 Kết quả xây dựng mô hình</a:t>
            </a:r>
            <a:endParaRP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4564878" cy="3169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a:solidFill>
                  <a:srgbClr val="FFFFFF"/>
                </a:solidFill>
                <a:latin typeface="Josefin Sans" pitchFamily="2" charset="0"/>
              </a:rPr>
              <a:t>Số lượng câu thỏa mãn ngưỡng Bleu Score 0.9 đến 1 của mô hình không áp dụng cơ chế Attention lớn hơn mô hình áp dụng cơ chế Attention.</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69</a:t>
            </a:fld>
            <a:endParaRPr lang="en-US" sz="4400">
              <a:solidFill>
                <a:srgbClr val="FF66FF"/>
              </a:solidFill>
            </a:endParaRPr>
          </a:p>
        </p:txBody>
      </p:sp>
      <p:sp>
        <p:nvSpPr>
          <p:cNvPr id="10" name="Google Shape;507;p28">
            <a:extLst>
              <a:ext uri="{FF2B5EF4-FFF2-40B4-BE49-F238E27FC236}">
                <a16:creationId xmlns:a16="http://schemas.microsoft.com/office/drawing/2014/main" id="{72D907E6-F8B6-A8D0-1970-152323778A24}"/>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a:solidFill>
                <a:srgbClr val="FFFFFF"/>
              </a:solidFill>
              <a:latin typeface="Josefin Sans" pitchFamily="2" charset="0"/>
            </a:endParaRPr>
          </a:p>
        </p:txBody>
      </p:sp>
      <p:pic>
        <p:nvPicPr>
          <p:cNvPr id="8" name="Picture 7" descr="A graph with numbers and lines&#10;&#10;Description automatically generated">
            <a:extLst>
              <a:ext uri="{FF2B5EF4-FFF2-40B4-BE49-F238E27FC236}">
                <a16:creationId xmlns:a16="http://schemas.microsoft.com/office/drawing/2014/main" id="{0BD8CD01-69E6-B375-0F3D-B955F7866D0A}"/>
              </a:ext>
            </a:extLst>
          </p:cNvPr>
          <p:cNvPicPr>
            <a:picLocks noChangeAspect="1"/>
          </p:cNvPicPr>
          <p:nvPr/>
        </p:nvPicPr>
        <p:blipFill>
          <a:blip r:embed="rId3"/>
          <a:stretch>
            <a:fillRect/>
          </a:stretch>
        </p:blipFill>
        <p:spPr>
          <a:xfrm>
            <a:off x="5769026" y="411675"/>
            <a:ext cx="2569300" cy="1899725"/>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74B66FE1-7CF8-E9B1-96FF-5296E705DC2C}"/>
              </a:ext>
            </a:extLst>
          </p:cNvPr>
          <p:cNvPicPr>
            <a:picLocks noChangeAspect="1"/>
          </p:cNvPicPr>
          <p:nvPr/>
        </p:nvPicPr>
        <p:blipFill>
          <a:blip r:embed="rId4"/>
          <a:stretch>
            <a:fillRect/>
          </a:stretch>
        </p:blipFill>
        <p:spPr>
          <a:xfrm>
            <a:off x="5768069" y="2304101"/>
            <a:ext cx="2569300" cy="1958327"/>
          </a:xfrm>
          <a:prstGeom prst="rect">
            <a:avLst/>
          </a:prstGeom>
        </p:spPr>
      </p:pic>
    </p:spTree>
    <p:extLst>
      <p:ext uri="{BB962C8B-B14F-4D97-AF65-F5344CB8AC3E}">
        <p14:creationId xmlns:p14="http://schemas.microsoft.com/office/powerpoint/2010/main" val="240124926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2.1 </a:t>
            </a:r>
            <a:r>
              <a:rPr lang="en-US" dirty="0" err="1"/>
              <a:t>Mô</a:t>
            </a:r>
            <a:r>
              <a:rPr lang="en-US" dirty="0"/>
              <a:t> </a:t>
            </a:r>
            <a:r>
              <a:rPr lang="en-US" dirty="0" err="1"/>
              <a:t>hình</a:t>
            </a:r>
            <a:r>
              <a:rPr lang="en-US" dirty="0"/>
              <a:t> N-gram</a:t>
            </a: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Mô hình ngôn ngữ xác suất dự đoán từ dựa vào uớc lượng xác suất xuất hiện của một từ chỉ dựa vào n-1 từ trước đó.</a:t>
            </a:r>
          </a:p>
          <a:p>
            <a:endParaRPr lang="vi-VN" sz="2400" dirty="0">
              <a:solidFill>
                <a:srgbClr val="FFFFFF"/>
              </a:solidFill>
              <a:latin typeface="Josefin Sans" pitchFamily="2" charset="0"/>
            </a:endParaRPr>
          </a:p>
          <a:p>
            <a:r>
              <a:rPr lang="vi-VN" sz="2400" dirty="0">
                <a:solidFill>
                  <a:srgbClr val="FFFFFF"/>
                </a:solidFill>
                <a:latin typeface="Josefin Sans" pitchFamily="2" charset="0"/>
              </a:rPr>
              <a:t>Ưu điểm:</a:t>
            </a:r>
          </a:p>
          <a:p>
            <a:pPr marL="342900" lvl="1" indent="-342900">
              <a:buClr>
                <a:schemeClr val="bg1"/>
              </a:buClr>
              <a:buFont typeface="Wingdings" panose="05000000000000000000" pitchFamily="2" charset="2"/>
              <a:buChar char="q"/>
            </a:pPr>
            <a:r>
              <a:rPr lang="vi-VN" sz="2400" dirty="0">
                <a:solidFill>
                  <a:srgbClr val="FFFFFF"/>
                </a:solidFill>
                <a:latin typeface="Josefin Sans" pitchFamily="2" charset="0"/>
              </a:rPr>
              <a:t>Đơn giản và dễ triển khai, không đòi hỏi nhiều tài nguyên tính toán </a:t>
            </a:r>
          </a:p>
          <a:p>
            <a:pPr marL="342900" lvl="1" indent="-342900">
              <a:buClr>
                <a:schemeClr val="bg1"/>
              </a:buClr>
              <a:buFont typeface="Wingdings" panose="05000000000000000000" pitchFamily="2" charset="2"/>
              <a:buChar char="q"/>
            </a:pPr>
            <a:r>
              <a:rPr lang="vi-VN" sz="2400" dirty="0">
                <a:solidFill>
                  <a:srgbClr val="FFFFFF"/>
                </a:solidFill>
                <a:latin typeface="Josefin Sans" pitchFamily="2" charset="0"/>
              </a:rPr>
              <a:t>Cập nhật mô hình với dữ liệu mới đơn giản và nhanh chóng.</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7</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2300673154"/>
      </p:ext>
    </p:extLst>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262760" y="1967221"/>
            <a:ext cx="4884132" cy="8878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Kết Luận</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dk2"/>
                </a:solidFill>
              </a:rPr>
              <a:t>06</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3" name="TextBox 2">
            <a:extLst>
              <a:ext uri="{FF2B5EF4-FFF2-40B4-BE49-F238E27FC236}">
                <a16:creationId xmlns:a16="http://schemas.microsoft.com/office/drawing/2014/main" id="{560F9DFE-94BC-9D43-EDC5-A37BF5DECC5F}"/>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70</a:t>
            </a:fld>
            <a:endParaRPr lang="en-US" sz="4400">
              <a:solidFill>
                <a:srgbClr val="FF66FF"/>
              </a:solidFill>
            </a:endParaRPr>
          </a:p>
        </p:txBody>
      </p:sp>
    </p:spTree>
    <p:extLst>
      <p:ext uri="{BB962C8B-B14F-4D97-AF65-F5344CB8AC3E}">
        <p14:creationId xmlns:p14="http://schemas.microsoft.com/office/powerpoint/2010/main" val="23952636"/>
      </p:ext>
    </p:extLst>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71</a:t>
            </a:fld>
            <a:endParaRPr lang="en-US" sz="4400">
              <a:solidFill>
                <a:srgbClr val="FF66FF"/>
              </a:solidFill>
            </a:endParaRPr>
          </a:p>
        </p:txBody>
      </p:sp>
      <p:sp>
        <p:nvSpPr>
          <p:cNvPr id="5" name="Google Shape;507;p28">
            <a:extLst>
              <a:ext uri="{FF2B5EF4-FFF2-40B4-BE49-F238E27FC236}">
                <a16:creationId xmlns:a16="http://schemas.microsoft.com/office/drawing/2014/main" id="{270465A1-B596-F34C-8717-09C7DED066B9}"/>
              </a:ext>
            </a:extLst>
          </p:cNvPr>
          <p:cNvSpPr txBox="1">
            <a:spLocks/>
          </p:cNvSpPr>
          <p:nvPr/>
        </p:nvSpPr>
        <p:spPr>
          <a:xfrm>
            <a:off x="254255" y="989475"/>
            <a:ext cx="8515752" cy="31194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Wingdings" panose="05000000000000000000" pitchFamily="2" charset="2"/>
              <a:buChar char="q"/>
            </a:pPr>
            <a:r>
              <a:rPr lang="vi-VN" sz="2400">
                <a:solidFill>
                  <a:srgbClr val="FFFFFF"/>
                </a:solidFill>
                <a:latin typeface="Josefin Sans" pitchFamily="2" charset="0"/>
              </a:rPr>
              <a:t>Mô hình seq2seq áp dụng cơ chế Attention cho kết quả tốt hơn mô hình seq2seq không áp dụng cơ chế Attention.</a:t>
            </a:r>
          </a:p>
          <a:p>
            <a:pPr marL="342900" indent="-342900">
              <a:buClr>
                <a:schemeClr val="bg1"/>
              </a:buClr>
              <a:buFont typeface="Wingdings" panose="05000000000000000000" pitchFamily="2" charset="2"/>
              <a:buChar char="q"/>
            </a:pPr>
            <a:r>
              <a:rPr lang="vi-VN" sz="2400">
                <a:solidFill>
                  <a:srgbClr val="FFFFFF"/>
                </a:solidFill>
                <a:latin typeface="Josefin Sans" pitchFamily="2" charset="0"/>
              </a:rPr>
              <a:t>Tuy nhiên với độ chính xác đó vẫn chưa thể áp dụng vào thực tế.</a:t>
            </a:r>
            <a:endParaRPr lang="en-US" sz="2400" dirty="0">
              <a:solidFill>
                <a:srgbClr val="FFFFFF"/>
              </a:solidFill>
              <a:latin typeface="Josefin Sans" pitchFamily="2" charset="0"/>
            </a:endParaRPr>
          </a:p>
          <a:p>
            <a:pPr marL="342900" indent="-342900">
              <a:buClr>
                <a:schemeClr val="bg1"/>
              </a:buClr>
              <a:buFont typeface="Wingdings" panose="05000000000000000000" pitchFamily="2" charset="2"/>
              <a:buChar char="q"/>
            </a:pPr>
            <a:endParaRPr lang="vi-VN" sz="2400" dirty="0">
              <a:solidFill>
                <a:srgbClr val="FFFFFF"/>
              </a:solidFill>
              <a:latin typeface="Josefin Sans" pitchFamily="2" charset="0"/>
            </a:endParaRPr>
          </a:p>
          <a:p>
            <a:endParaRPr lang="vi-VN" sz="2400" b="1" dirty="0">
              <a:solidFill>
                <a:srgbClr val="FFFFFF"/>
              </a:solidFill>
              <a:latin typeface="Josefin Sans" pitchFamily="2" charset="0"/>
            </a:endParaRPr>
          </a:p>
        </p:txBody>
      </p:sp>
      <p:sp>
        <p:nvSpPr>
          <p:cNvPr id="4" name="Google Shape;508;p28">
            <a:extLst>
              <a:ext uri="{FF2B5EF4-FFF2-40B4-BE49-F238E27FC236}">
                <a16:creationId xmlns:a16="http://schemas.microsoft.com/office/drawing/2014/main" id="{B3F55DEF-FDD0-6525-CCC7-870795A61F4C}"/>
              </a:ext>
            </a:extLst>
          </p:cNvPr>
          <p:cNvSpPr txBox="1">
            <a:spLocks noGrp="1"/>
          </p:cNvSpPr>
          <p:nvPr>
            <p:ph type="ctrTitle"/>
          </p:nvPr>
        </p:nvSpPr>
        <p:spPr>
          <a:xfrm>
            <a:off x="618824" y="411675"/>
            <a:ext cx="49674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6.1 Kết quả thu được</a:t>
            </a:r>
            <a:endParaRPr/>
          </a:p>
        </p:txBody>
      </p:sp>
    </p:spTree>
    <p:extLst>
      <p:ext uri="{BB962C8B-B14F-4D97-AF65-F5344CB8AC3E}">
        <p14:creationId xmlns:p14="http://schemas.microsoft.com/office/powerpoint/2010/main" val="1414599905"/>
      </p:ext>
    </p:extLst>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72</a:t>
            </a:fld>
            <a:endParaRPr lang="en-US" sz="4400">
              <a:solidFill>
                <a:srgbClr val="FF66FF"/>
              </a:solidFill>
            </a:endParaRPr>
          </a:p>
        </p:txBody>
      </p:sp>
      <p:sp>
        <p:nvSpPr>
          <p:cNvPr id="5" name="Google Shape;507;p28">
            <a:extLst>
              <a:ext uri="{FF2B5EF4-FFF2-40B4-BE49-F238E27FC236}">
                <a16:creationId xmlns:a16="http://schemas.microsoft.com/office/drawing/2014/main" id="{270465A1-B596-F34C-8717-09C7DED066B9}"/>
              </a:ext>
            </a:extLst>
          </p:cNvPr>
          <p:cNvSpPr txBox="1">
            <a:spLocks/>
          </p:cNvSpPr>
          <p:nvPr/>
        </p:nvSpPr>
        <p:spPr>
          <a:xfrm>
            <a:off x="254255" y="989475"/>
            <a:ext cx="8515752" cy="31194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Wingdings" panose="05000000000000000000" pitchFamily="2" charset="2"/>
              <a:buChar char="q"/>
            </a:pPr>
            <a:r>
              <a:rPr lang="vi-VN" sz="2400">
                <a:solidFill>
                  <a:srgbClr val="FFFFFF"/>
                </a:solidFill>
                <a:latin typeface="Josefin Sans" pitchFamily="2" charset="0"/>
              </a:rPr>
              <a:t>Mở rộng khả năng dịch của mô hình. Hiện tại mô hình chỉ dịch được các câu tối đa 10 từ.</a:t>
            </a:r>
            <a:endParaRPr lang="vi-VN" sz="2400" b="1" dirty="0">
              <a:solidFill>
                <a:srgbClr val="FFFFFF"/>
              </a:solidFill>
              <a:latin typeface="Josefin Sans" pitchFamily="2" charset="0"/>
            </a:endParaRPr>
          </a:p>
          <a:p>
            <a:pPr marL="342900" indent="-342900">
              <a:buClr>
                <a:schemeClr val="bg1"/>
              </a:buClr>
              <a:buFont typeface="Wingdings" panose="05000000000000000000" pitchFamily="2" charset="2"/>
              <a:buChar char="q"/>
            </a:pPr>
            <a:r>
              <a:rPr lang="vi-VN" sz="2400">
                <a:solidFill>
                  <a:srgbClr val="FFFFFF"/>
                </a:solidFill>
                <a:latin typeface="Josefin Sans" pitchFamily="2" charset="0"/>
              </a:rPr>
              <a:t>Xây dựng mô hình transformer để so sánh kết quả thu được với mô hình seq2seq đã xây dựng.</a:t>
            </a:r>
          </a:p>
        </p:txBody>
      </p:sp>
      <p:sp>
        <p:nvSpPr>
          <p:cNvPr id="4" name="Google Shape;508;p28">
            <a:extLst>
              <a:ext uri="{FF2B5EF4-FFF2-40B4-BE49-F238E27FC236}">
                <a16:creationId xmlns:a16="http://schemas.microsoft.com/office/drawing/2014/main" id="{B3F55DEF-FDD0-6525-CCC7-870795A61F4C}"/>
              </a:ext>
            </a:extLst>
          </p:cNvPr>
          <p:cNvSpPr txBox="1">
            <a:spLocks noGrp="1"/>
          </p:cNvSpPr>
          <p:nvPr>
            <p:ph type="ctrTitle"/>
          </p:nvPr>
        </p:nvSpPr>
        <p:spPr>
          <a:xfrm>
            <a:off x="618823" y="411675"/>
            <a:ext cx="685603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6.1 Hướng phát triển trong tương lai</a:t>
            </a:r>
            <a:endParaRPr/>
          </a:p>
        </p:txBody>
      </p:sp>
    </p:spTree>
    <p:extLst>
      <p:ext uri="{BB962C8B-B14F-4D97-AF65-F5344CB8AC3E}">
        <p14:creationId xmlns:p14="http://schemas.microsoft.com/office/powerpoint/2010/main" val="2446632321"/>
      </p:ext>
    </p:extLst>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accent3"/>
                </a:solidFill>
              </a:rPr>
              <a:t>Thanks</a:t>
            </a:r>
            <a:endParaRPr>
              <a:solidFill>
                <a:schemeClr val="accent3"/>
              </a:solidFill>
            </a:endParaRPr>
          </a:p>
        </p:txBody>
      </p:sp>
      <p:sp>
        <p:nvSpPr>
          <p:cNvPr id="2" name="TextBox 1">
            <a:extLst>
              <a:ext uri="{FF2B5EF4-FFF2-40B4-BE49-F238E27FC236}">
                <a16:creationId xmlns:a16="http://schemas.microsoft.com/office/drawing/2014/main" id="{54D71690-7BE6-1F1E-AA0B-D98B34507782}"/>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73</a:t>
            </a:fld>
            <a:endParaRPr lang="en-US" sz="4400">
              <a:solidFill>
                <a:srgbClr val="FF66FF"/>
              </a:solidFill>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02919" y="509045"/>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Nhược điểm:</a:t>
            </a:r>
          </a:p>
          <a:p>
            <a:pPr marL="342900" indent="-342900">
              <a:buClr>
                <a:schemeClr val="bg1"/>
              </a:buClr>
              <a:buFont typeface="Wingdings" panose="05000000000000000000" pitchFamily="2" charset="2"/>
              <a:buChar char="q"/>
            </a:pPr>
            <a:r>
              <a:rPr lang="vi-VN" sz="2400" dirty="0">
                <a:solidFill>
                  <a:srgbClr val="FFFFFF"/>
                </a:solidFill>
                <a:latin typeface="Josefin Sans" pitchFamily="2" charset="0"/>
              </a:rPr>
              <a:t>Cần một lượng lớn tài nguyên máy tính để lưu trữ tần xuất của các từ.</a:t>
            </a:r>
          </a:p>
          <a:p>
            <a:pPr marL="342900" indent="-342900">
              <a:buClr>
                <a:schemeClr val="bg1"/>
              </a:buClr>
              <a:buFont typeface="Wingdings" panose="05000000000000000000" pitchFamily="2" charset="2"/>
              <a:buChar char="q"/>
            </a:pPr>
            <a:r>
              <a:rPr lang="vi-VN" sz="2400" dirty="0">
                <a:solidFill>
                  <a:srgbClr val="FFFFFF"/>
                </a:solidFill>
                <a:latin typeface="Josefin Sans" pitchFamily="2" charset="0"/>
              </a:rPr>
              <a:t>Khó khăn trong việc dự đoán từ chưa có trong dữ liệu, đặc biệt là với N nhỏ.</a:t>
            </a:r>
          </a:p>
          <a:p>
            <a:pPr marL="342900" indent="-342900">
              <a:buClr>
                <a:schemeClr val="bg1"/>
              </a:buClr>
              <a:buFont typeface="Wingdings" panose="05000000000000000000" pitchFamily="2" charset="2"/>
              <a:buChar char="q"/>
            </a:pPr>
            <a:r>
              <a:rPr lang="vi-VN" sz="2400" dirty="0">
                <a:solidFill>
                  <a:srgbClr val="FFFFFF"/>
                </a:solidFill>
                <a:latin typeface="Josefin Sans" pitchFamily="2" charset="0"/>
              </a:rPr>
              <a:t>Không xử lý được sự phụ thuộc xa giữa các từ trong một câu.</a:t>
            </a:r>
          </a:p>
          <a:p>
            <a:pPr marL="342900" indent="-342900">
              <a:buClr>
                <a:schemeClr val="bg1"/>
              </a:buClr>
              <a:buFont typeface="Wingdings" panose="05000000000000000000" pitchFamily="2" charset="2"/>
              <a:buChar char="q"/>
            </a:pPr>
            <a:r>
              <a:rPr lang="vi-VN" sz="2400" dirty="0">
                <a:solidFill>
                  <a:srgbClr val="FFFFFF"/>
                </a:solidFill>
                <a:latin typeface="Josefin Sans" pitchFamily="2" charset="0"/>
              </a:rPr>
              <a:t>Không có khả năng hiểu biết về ý nghĩa của các từ và cấu trúc ngữ pháp,chỉ dựa vào thông tin thống kê từ ngữ cảnh</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8</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spTree>
    <p:extLst>
      <p:ext uri="{BB962C8B-B14F-4D97-AF65-F5344CB8AC3E}">
        <p14:creationId xmlns:p14="http://schemas.microsoft.com/office/powerpoint/2010/main" val="417018089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 name="Google Shape;508;p28">
            <a:extLst>
              <a:ext uri="{FF2B5EF4-FFF2-40B4-BE49-F238E27FC236}">
                <a16:creationId xmlns:a16="http://schemas.microsoft.com/office/drawing/2014/main" id="{240C82D8-D0BE-1485-42D5-5F32F200B666}"/>
              </a:ext>
            </a:extLst>
          </p:cNvPr>
          <p:cNvSpPr txBox="1">
            <a:spLocks noGrp="1"/>
          </p:cNvSpPr>
          <p:nvPr>
            <p:ph type="ctrTitle"/>
          </p:nvPr>
        </p:nvSpPr>
        <p:spPr>
          <a:xfrm>
            <a:off x="618824" y="411675"/>
            <a:ext cx="4460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2.</a:t>
            </a:r>
            <a:r>
              <a:rPr lang="en-US" dirty="0"/>
              <a:t>2</a:t>
            </a:r>
            <a:r>
              <a:rPr lang="vi-VN" dirty="0"/>
              <a:t> Mô hình </a:t>
            </a:r>
            <a:r>
              <a:rPr lang="en-US" dirty="0"/>
              <a:t>RNN</a:t>
            </a:r>
          </a:p>
        </p:txBody>
      </p:sp>
      <p:sp>
        <p:nvSpPr>
          <p:cNvPr id="2" name="Google Shape;507;p28">
            <a:extLst>
              <a:ext uri="{FF2B5EF4-FFF2-40B4-BE49-F238E27FC236}">
                <a16:creationId xmlns:a16="http://schemas.microsoft.com/office/drawing/2014/main" id="{21F88A4D-05F9-D3AF-4C84-0DABA876E7BA}"/>
              </a:ext>
            </a:extLst>
          </p:cNvPr>
          <p:cNvSpPr txBox="1">
            <a:spLocks/>
          </p:cNvSpPr>
          <p:nvPr/>
        </p:nvSpPr>
        <p:spPr>
          <a:xfrm>
            <a:off x="475848" y="10346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atin typeface="Arial" panose="020B0604020202020204" pitchFamily="34" charset="0"/>
              </a:rPr>
              <a:t>.</a:t>
            </a:r>
            <a:endParaRPr lang="vi-VN"/>
          </a:p>
        </p:txBody>
      </p:sp>
      <p:sp>
        <p:nvSpPr>
          <p:cNvPr id="3" name="Google Shape;507;p28">
            <a:extLst>
              <a:ext uri="{FF2B5EF4-FFF2-40B4-BE49-F238E27FC236}">
                <a16:creationId xmlns:a16="http://schemas.microsoft.com/office/drawing/2014/main" id="{4017CA29-3786-6FA9-A949-FD00B4FF0FA8}"/>
              </a:ext>
            </a:extLst>
          </p:cNvPr>
          <p:cNvSpPr txBox="1">
            <a:spLocks/>
          </p:cNvSpPr>
          <p:nvPr/>
        </p:nvSpPr>
        <p:spPr>
          <a:xfrm>
            <a:off x="628248" y="1187022"/>
            <a:ext cx="4564878"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a:solidFill>
                <a:srgbClr val="FFFFFF"/>
              </a:solidFill>
              <a:latin typeface="Arial" panose="020B0604020202020204" pitchFamily="34" charset="0"/>
            </a:endParaRPr>
          </a:p>
        </p:txBody>
      </p:sp>
      <p:sp>
        <p:nvSpPr>
          <p:cNvPr id="4" name="Google Shape;507;p28">
            <a:extLst>
              <a:ext uri="{FF2B5EF4-FFF2-40B4-BE49-F238E27FC236}">
                <a16:creationId xmlns:a16="http://schemas.microsoft.com/office/drawing/2014/main" id="{27342092-CF26-F7B8-919F-2959A0CB068F}"/>
              </a:ext>
            </a:extLst>
          </p:cNvPr>
          <p:cNvSpPr txBox="1">
            <a:spLocks/>
          </p:cNvSpPr>
          <p:nvPr/>
        </p:nvSpPr>
        <p:spPr>
          <a:xfrm>
            <a:off x="618824" y="1187022"/>
            <a:ext cx="8141512" cy="239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solidFill>
                  <a:srgbClr val="FFFFFF"/>
                </a:solidFill>
                <a:latin typeface="Josefin Sans" pitchFamily="2" charset="0"/>
              </a:rPr>
              <a:t>Mô hình mạng nơ-ron sử dụng một bộ nhớ để lưu lại thông tin từ từ những bước tính toán xử lý trước để dựa vào nó có thể đưa ra dự đoán chính xác nhất cho bước dự đoán hiện tại.</a:t>
            </a:r>
          </a:p>
        </p:txBody>
      </p:sp>
      <p:sp>
        <p:nvSpPr>
          <p:cNvPr id="7" name="TextBox 6">
            <a:extLst>
              <a:ext uri="{FF2B5EF4-FFF2-40B4-BE49-F238E27FC236}">
                <a16:creationId xmlns:a16="http://schemas.microsoft.com/office/drawing/2014/main" id="{F0B79BC1-AFC0-8426-E936-6C76D09C57A1}"/>
              </a:ext>
            </a:extLst>
          </p:cNvPr>
          <p:cNvSpPr txBox="1"/>
          <p:nvPr/>
        </p:nvSpPr>
        <p:spPr>
          <a:xfrm>
            <a:off x="8220785" y="4244455"/>
            <a:ext cx="1047293" cy="769441"/>
          </a:xfrm>
          <a:prstGeom prst="rect">
            <a:avLst/>
          </a:prstGeom>
          <a:noFill/>
        </p:spPr>
        <p:txBody>
          <a:bodyPr wrap="square" rtlCol="0">
            <a:spAutoFit/>
          </a:bodyPr>
          <a:lstStyle/>
          <a:p>
            <a:fld id="{61EFD077-0903-485E-AF88-6CB48DB64692}" type="slidenum">
              <a:rPr lang="en-US" sz="4400" smtClean="0">
                <a:solidFill>
                  <a:srgbClr val="FF66FF"/>
                </a:solidFill>
              </a:rPr>
              <a:t>9</a:t>
            </a:fld>
            <a:endParaRPr lang="en-US" sz="4400">
              <a:solidFill>
                <a:srgbClr val="FF66FF"/>
              </a:solidFill>
            </a:endParaRPr>
          </a:p>
        </p:txBody>
      </p:sp>
      <p:sp>
        <p:nvSpPr>
          <p:cNvPr id="12" name="Google Shape;507;p28">
            <a:extLst>
              <a:ext uri="{FF2B5EF4-FFF2-40B4-BE49-F238E27FC236}">
                <a16:creationId xmlns:a16="http://schemas.microsoft.com/office/drawing/2014/main" id="{DE0BF0AE-3380-E98E-5FD3-DA0F996B0035}"/>
              </a:ext>
            </a:extLst>
          </p:cNvPr>
          <p:cNvSpPr txBox="1">
            <a:spLocks/>
          </p:cNvSpPr>
          <p:nvPr/>
        </p:nvSpPr>
        <p:spPr>
          <a:xfrm>
            <a:off x="475849" y="4194516"/>
            <a:ext cx="7807540" cy="439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vi-VN" sz="1200" b="1" i="1" dirty="0">
              <a:solidFill>
                <a:srgbClr val="FFFFFF"/>
              </a:solidFill>
              <a:latin typeface="Josefin Sans" pitchFamily="2" charset="0"/>
            </a:endParaRPr>
          </a:p>
        </p:txBody>
      </p:sp>
      <p:pic>
        <p:nvPicPr>
          <p:cNvPr id="8" name="Picture 7">
            <a:extLst>
              <a:ext uri="{FF2B5EF4-FFF2-40B4-BE49-F238E27FC236}">
                <a16:creationId xmlns:a16="http://schemas.microsoft.com/office/drawing/2014/main" id="{3C527A7F-4F7C-C2B1-A6B0-BF3A27F81B89}"/>
              </a:ext>
            </a:extLst>
          </p:cNvPr>
          <p:cNvPicPr>
            <a:picLocks noChangeAspect="1"/>
          </p:cNvPicPr>
          <p:nvPr/>
        </p:nvPicPr>
        <p:blipFill>
          <a:blip r:embed="rId3"/>
          <a:stretch>
            <a:fillRect/>
          </a:stretch>
        </p:blipFill>
        <p:spPr>
          <a:xfrm>
            <a:off x="2359546" y="2893696"/>
            <a:ext cx="4876550" cy="1575787"/>
          </a:xfrm>
          <a:prstGeom prst="rect">
            <a:avLst/>
          </a:prstGeom>
        </p:spPr>
      </p:pic>
    </p:spTree>
    <p:extLst>
      <p:ext uri="{BB962C8B-B14F-4D97-AF65-F5344CB8AC3E}">
        <p14:creationId xmlns:p14="http://schemas.microsoft.com/office/powerpoint/2010/main" val="4064223864"/>
      </p:ext>
    </p:extLst>
  </p:cSld>
  <p:clrMapOvr>
    <a:masterClrMapping/>
  </p:clrMapOvr>
  <p:transition spd="slow">
    <p:randomBar dir="vert"/>
  </p:transition>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2786</Words>
  <Application>Microsoft Office PowerPoint</Application>
  <PresentationFormat>On-screen Show (16:9)</PresentationFormat>
  <Paragraphs>399</Paragraphs>
  <Slides>73</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Share Tech</vt:lpstr>
      <vt:lpstr>josisan</vt:lpstr>
      <vt:lpstr>Maven Pro</vt:lpstr>
      <vt:lpstr>Arial</vt:lpstr>
      <vt:lpstr>Livvic Light</vt:lpstr>
      <vt:lpstr>Wingdings</vt:lpstr>
      <vt:lpstr>Nunito Light</vt:lpstr>
      <vt:lpstr>Josefin Sans</vt:lpstr>
      <vt:lpstr>Fira Sans Extra Condensed Medium</vt:lpstr>
      <vt:lpstr>Times New Roman</vt:lpstr>
      <vt:lpstr>Data Science Consulting by Slidesgo</vt:lpstr>
      <vt:lpstr>MÔN HỌC: Xử lý ngôn ngữ tự nhiên ĐỀ TÀI:Thêm dấu tiếng việt sử dụng mô hình Seq2seq</vt:lpstr>
      <vt:lpstr>Nội Dung</vt:lpstr>
      <vt:lpstr>Giới thiệu</vt:lpstr>
      <vt:lpstr>1.1 Giới thiệu về bài toán</vt:lpstr>
      <vt:lpstr>1.2 Mục tiêu của bài báo cáo</vt:lpstr>
      <vt:lpstr>Cách tiếp cận</vt:lpstr>
      <vt:lpstr>2.1 Mô hình N-gram</vt:lpstr>
      <vt:lpstr>PowerPoint Presentation</vt:lpstr>
      <vt:lpstr>2.2 Mô hình RNN</vt:lpstr>
      <vt:lpstr>PowerPoint Presentation</vt:lpstr>
      <vt:lpstr>PowerPoint Presentation</vt:lpstr>
      <vt:lpstr>2.3 Mô hình Seq2Seq</vt:lpstr>
      <vt:lpstr>PowerPoint Presentation</vt:lpstr>
      <vt:lpstr>PowerPoint Presentation</vt:lpstr>
      <vt:lpstr>2.1 Mô hình Transformer</vt:lpstr>
      <vt:lpstr>PowerPoint Presentation</vt:lpstr>
      <vt:lpstr>PowerPoint Presentation</vt:lpstr>
      <vt:lpstr>Phương Pháp Thực Hiện</vt:lpstr>
      <vt:lpstr>3.1 Giới Thiệu Mô hình seq2seq</vt:lpstr>
      <vt:lpstr>3.1 Giới Thiệu Mô hình seq2seq</vt:lpstr>
      <vt:lpstr>3.1 Giới Thiệu Mô hình seq2seq</vt:lpstr>
      <vt:lpstr>3.1 Giới Thiệu Mô hình seq2seq</vt:lpstr>
      <vt:lpstr>3.1 Giới Thiệu Mô hình seq2seq</vt:lpstr>
      <vt:lpstr>3.1 Giới Thiệu Mô hình seq2seq</vt:lpstr>
      <vt:lpstr>3.1 Giới Thiệu Mô hình seq2seq</vt:lpstr>
      <vt:lpstr>3.1 Giới Thiệu Mô hình seq2seq</vt:lpstr>
      <vt:lpstr>3.1 Giới Thiệu Mô hình seq2seq</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3.2 Giới Thiệu Cơ Chế Attention</vt:lpstr>
      <vt:lpstr>Xây dựng mô hình</vt:lpstr>
      <vt:lpstr>4.1 Thu thập và xử lý dữ liệu</vt:lpstr>
      <vt:lpstr>4.1 Thu thập và xử lý dữ liệu</vt:lpstr>
      <vt:lpstr>4.1 Thu thập và xử lý dữ liệu</vt:lpstr>
      <vt:lpstr>4.2 Xây dựng mô hình</vt:lpstr>
      <vt:lpstr>4.2 Xây dựng mô hình</vt:lpstr>
      <vt:lpstr>4.2 Xây dựng mô hình</vt:lpstr>
      <vt:lpstr>4.2 Xây dựng mô hình</vt:lpstr>
      <vt:lpstr>4.2 Xây dựng mô hình</vt:lpstr>
      <vt:lpstr>4.2 Xây dựng mô hình</vt:lpstr>
      <vt:lpstr>4.2 Xây dựng mô hình</vt:lpstr>
      <vt:lpstr>4.2 Xây dựng mô hình</vt:lpstr>
      <vt:lpstr>4.2 Xây dựng mô hình</vt:lpstr>
      <vt:lpstr>4.2 Xây dựng mô hình</vt:lpstr>
      <vt:lpstr>4.2 Xây dựng mô hình</vt:lpstr>
      <vt:lpstr>4.3 Tham số mô hình</vt:lpstr>
      <vt:lpstr>4.3 Tham số mô hình</vt:lpstr>
      <vt:lpstr>Phương pháp đánh giá</vt:lpstr>
      <vt:lpstr>5.1 BLEU SCORE</vt:lpstr>
      <vt:lpstr>5.1 BLEU SCORE</vt:lpstr>
      <vt:lpstr>5.1 BLEU SCORE</vt:lpstr>
      <vt:lpstr>5.1 BLEU SCORE</vt:lpstr>
      <vt:lpstr>5.1 BLEU SCORE</vt:lpstr>
      <vt:lpstr>5.2 Translation Edit Rate (TER)</vt:lpstr>
      <vt:lpstr>5.3 Kết quả xây dựng mô hình</vt:lpstr>
      <vt:lpstr>5.3 Kết quả xây dựng mô hình</vt:lpstr>
      <vt:lpstr>5.3 Kết quả xây dựng mô hình</vt:lpstr>
      <vt:lpstr>5.3 Kết quả xây dựng mô hình</vt:lpstr>
      <vt:lpstr>5.3 Kết quả xây dựng mô hình</vt:lpstr>
      <vt:lpstr>5.3 Kết quả xây dựng mô hình</vt:lpstr>
      <vt:lpstr>5.3 Kết quả xây dựng mô hình</vt:lpstr>
      <vt:lpstr>Kết Luận</vt:lpstr>
      <vt:lpstr>6.1 Kết quả thu được</vt:lpstr>
      <vt:lpstr>6.1 Hướng phát triển trong tương lai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Bigdata Đề tài: THU THẬP, XỬ LÝ, PHÂN TÍCH DỮ LIỆU PHIM TẠI TRANG IMDB XÂY DỰNG MÔ HÌNH GỢI Ý PHIM</dc:title>
  <dc:creator>Đỗ Nguyễn Luôn Mong</dc:creator>
  <cp:lastModifiedBy>Đỗ Nguyễn Luôn Mong</cp:lastModifiedBy>
  <cp:revision>29</cp:revision>
  <dcterms:modified xsi:type="dcterms:W3CDTF">2024-01-08T02:19:11Z</dcterms:modified>
</cp:coreProperties>
</file>