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71" r:id="rId3"/>
    <p:sldId id="291" r:id="rId4"/>
    <p:sldId id="277" r:id="rId5"/>
    <p:sldId id="285" r:id="rId6"/>
    <p:sldId id="286" r:id="rId7"/>
    <p:sldId id="287" r:id="rId8"/>
    <p:sldId id="288" r:id="rId9"/>
    <p:sldId id="289" r:id="rId10"/>
    <p:sldId id="290" r:id="rId11"/>
    <p:sldId id="281" r:id="rId12"/>
    <p:sldId id="28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orient="horz" pos="3793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pos="4899" userDrawn="1">
          <p15:clr>
            <a:srgbClr val="A4A3A4"/>
          </p15:clr>
        </p15:guide>
        <p15:guide id="9" pos="5080" userDrawn="1">
          <p15:clr>
            <a:srgbClr val="A4A3A4"/>
          </p15:clr>
        </p15:guide>
        <p15:guide id="10" pos="2600" userDrawn="1">
          <p15:clr>
            <a:srgbClr val="A4A3A4"/>
          </p15:clr>
        </p15:guide>
        <p15:guide id="11" pos="2781" userDrawn="1">
          <p15:clr>
            <a:srgbClr val="A4A3A4"/>
          </p15:clr>
        </p15:guide>
        <p15:guide id="12" pos="1632" userDrawn="1">
          <p15:clr>
            <a:srgbClr val="A4A3A4"/>
          </p15:clr>
        </p15:guide>
        <p15:guide id="13" pos="1451" userDrawn="1">
          <p15:clr>
            <a:srgbClr val="A4A3A4"/>
          </p15:clr>
        </p15:guide>
        <p15:guide id="14" pos="453" userDrawn="1">
          <p15:clr>
            <a:srgbClr val="A4A3A4"/>
          </p15:clr>
        </p15:guide>
        <p15:guide id="15" pos="6048" userDrawn="1">
          <p15:clr>
            <a:srgbClr val="A4A3A4"/>
          </p15:clr>
        </p15:guide>
        <p15:guide id="16" pos="6229" userDrawn="1">
          <p15:clr>
            <a:srgbClr val="A4A3A4"/>
          </p15:clr>
        </p15:guide>
        <p15:guide id="17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27" autoAdjust="0"/>
  </p:normalViewPr>
  <p:slideViewPr>
    <p:cSldViewPr showGuides="1">
      <p:cViewPr varScale="1">
        <p:scale>
          <a:sx n="71" d="100"/>
          <a:sy n="71" d="100"/>
        </p:scale>
        <p:origin x="96" y="3696"/>
      </p:cViewPr>
      <p:guideLst>
        <p:guide orient="horz" pos="346"/>
        <p:guide orient="horz" pos="3793"/>
        <p:guide orient="horz" pos="1117"/>
        <p:guide orient="horz" pos="2704"/>
        <p:guide orient="horz" pos="3566"/>
        <p:guide pos="3749"/>
        <p:guide pos="3931"/>
        <p:guide pos="4899"/>
        <p:guide pos="5080"/>
        <p:guide pos="2600"/>
        <p:guide pos="2781"/>
        <p:guide pos="1632"/>
        <p:guide pos="1451"/>
        <p:guide pos="453"/>
        <p:guide pos="6048"/>
        <p:guide pos="6229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ACE7-88CD-4F4C-9CC1-9E3F3891CF46}" type="datetimeFigureOut">
              <a:rPr lang="de-DE" smtClean="0"/>
              <a:t>23.08.2021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2AE84-3E6E-40F1-A12B-0EB6A42196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831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CD22-74D6-4DB4-B461-11E0308C10E9}" type="datetimeFigureOut">
              <a:rPr lang="de-DE" smtClean="0"/>
              <a:t>23.08.2021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E7C9-914B-45C3-9E78-364F3DBE7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8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25488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3763" indent="-171450" algn="l" defTabSz="914400" rtl="0" eaLnBrk="1" latinLnBrk="0" hangingPunct="1"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403" y="1706948"/>
            <a:ext cx="10704248" cy="1506029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8851" y="3416300"/>
            <a:ext cx="10704800" cy="8763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" y="304328"/>
            <a:ext cx="4140000" cy="831724"/>
          </a:xfrm>
          <a:prstGeom prst="rect">
            <a:avLst/>
          </a:prstGeom>
        </p:spPr>
      </p:pic>
      <p:pic>
        <p:nvPicPr>
          <p:cNvPr id="16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773238"/>
            <a:ext cx="5183717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9934" y="5705438"/>
            <a:ext cx="5183717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3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8" y="1773239"/>
            <a:ext cx="3407833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8" y="4337185"/>
            <a:ext cx="3407833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 bwMode="gray">
          <a:xfrm>
            <a:off x="4415368" y="1773239"/>
            <a:ext cx="3361267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15368" y="4337185"/>
            <a:ext cx="3361267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 bwMode="gray">
          <a:xfrm>
            <a:off x="8064499" y="1773239"/>
            <a:ext cx="3359152" cy="251953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064499" y="4337185"/>
            <a:ext cx="3359152" cy="168420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85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0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18851" y="1692000"/>
            <a:ext cx="10704800" cy="396902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" y="304328"/>
            <a:ext cx="4140000" cy="831724"/>
          </a:xfrm>
          <a:prstGeom prst="rect">
            <a:avLst/>
          </a:prstGeom>
        </p:spPr>
      </p:pic>
      <p:pic>
        <p:nvPicPr>
          <p:cNvPr id="16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enn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9696400" y="6010358"/>
            <a:ext cx="2511939" cy="847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6021389"/>
            <a:ext cx="3839749" cy="8350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719403" y="1706948"/>
            <a:ext cx="10704248" cy="1506029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720000" y="493200"/>
            <a:ext cx="10703651" cy="876300"/>
          </a:xfr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246395" y="6201308"/>
            <a:ext cx="0" cy="6566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64804"/>
            <a:ext cx="5232400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64804"/>
            <a:ext cx="5183717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4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20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64804"/>
            <a:ext cx="5183717" cy="39962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91507"/>
            <a:ext cx="10703984" cy="3969519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tabLst/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8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2 Inhalte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719667" y="1691929"/>
            <a:ext cx="5232400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91929"/>
            <a:ext cx="5183717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2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16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 bwMode="gray">
          <a:xfrm>
            <a:off x="6239934" y="1691929"/>
            <a:ext cx="5183717" cy="3969096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5232400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5232400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3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719667" y="1773238"/>
            <a:ext cx="10703984" cy="388778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9667" y="5705438"/>
            <a:ext cx="10703984" cy="315951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de-DE" dirty="0" smtClean="0"/>
              <a:t>Bildunterschrift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1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4248000" y="6201308"/>
            <a:ext cx="5496000" cy="655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19667" y="493420"/>
            <a:ext cx="10703984" cy="955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9667" y="1664804"/>
            <a:ext cx="10703984" cy="39962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415366" y="6270612"/>
            <a:ext cx="518583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415366" y="6433965"/>
            <a:ext cx="518583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9898624" y="6270612"/>
            <a:ext cx="1525027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850"/>
            </a:lvl1pPr>
          </a:lstStyle>
          <a:p>
            <a:pPr lvl="0"/>
            <a:r>
              <a:rPr lang="de-DE" sz="850" dirty="0" smtClean="0"/>
              <a:t>Seite </a:t>
            </a:r>
            <a:fld id="{7293FA36-2A3B-4AFF-BDB4-4101006EC2E4}" type="slidenum">
              <a:rPr lang="de-DE" sz="850" smtClean="0"/>
              <a:pPr lvl="0"/>
              <a:t>‹Nr.›</a:t>
            </a:fld>
            <a:endParaRPr lang="de-DE" sz="850" dirty="0"/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4415365" y="6599733"/>
            <a:ext cx="5185835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850"/>
            </a:lvl1pPr>
          </a:lstStyle>
          <a:p>
            <a:pPr lvl="0"/>
            <a:r>
              <a:rPr lang="de-DE" sz="850" dirty="0" smtClean="0">
                <a:solidFill>
                  <a:schemeClr val="tx1"/>
                </a:solidFill>
              </a:rPr>
              <a:t>HS-Harz</a:t>
            </a:r>
            <a:r>
              <a:rPr lang="de-DE" sz="850" baseline="0" dirty="0" smtClean="0">
                <a:solidFill>
                  <a:schemeClr val="tx1"/>
                </a:solidFill>
              </a:rPr>
              <a:t>: Studiengang Automatisierung und Informatik</a:t>
            </a:r>
            <a:endParaRPr lang="de-DE" sz="850" dirty="0">
              <a:solidFill>
                <a:schemeClr val="tx1"/>
              </a:solidFill>
            </a:endParaRPr>
          </a:p>
        </p:txBody>
      </p:sp>
      <p:pic>
        <p:nvPicPr>
          <p:cNvPr id="13" name="Bild 1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" y="6148673"/>
            <a:ext cx="2484000" cy="4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6" r:id="rId4"/>
    <p:sldLayoutId id="2147483659" r:id="rId5"/>
    <p:sldLayoutId id="2147483657" r:id="rId6"/>
    <p:sldLayoutId id="2147483658" r:id="rId7"/>
    <p:sldLayoutId id="2147483660" r:id="rId8"/>
    <p:sldLayoutId id="2147483662" r:id="rId9"/>
    <p:sldLayoutId id="2147483661" r:id="rId10"/>
    <p:sldLayoutId id="2147483663" r:id="rId11"/>
    <p:sldLayoutId id="2147483654" r:id="rId12"/>
    <p:sldLayoutId id="2147483655" r:id="rId13"/>
    <p:sldLayoutId id="2147483665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3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Chat-App </a:t>
            </a:r>
            <a:r>
              <a:rPr lang="de-DE" dirty="0"/>
              <a:t>mit </a:t>
            </a:r>
            <a:r>
              <a:rPr lang="de-DE" dirty="0" smtClean="0"/>
              <a:t>Integration</a:t>
            </a:r>
            <a:br>
              <a:rPr lang="de-DE" dirty="0" smtClean="0"/>
            </a:br>
            <a:r>
              <a:rPr lang="de-DE" dirty="0" smtClean="0"/>
              <a:t>multimedialer </a:t>
            </a:r>
            <a:r>
              <a:rPr lang="de-DE" dirty="0"/>
              <a:t>Inhalte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Multimedia-Infrastrukturen </a:t>
            </a:r>
            <a:r>
              <a:rPr lang="de-DE"/>
              <a:t>und </a:t>
            </a:r>
            <a:r>
              <a:rPr lang="de-DE" smtClean="0"/>
              <a:t>Anwendungen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Chat- / Dateiübertragung</a:t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4098" name="Picture 2" descr="Dateiübertrag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56" y="1655127"/>
            <a:ext cx="7078035" cy="40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0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Live-Demo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Chat-App mit </a:t>
            </a:r>
            <a:r>
              <a:rPr lang="de-DE" dirty="0" smtClean="0"/>
              <a:t>Integration multimedialer </a:t>
            </a:r>
            <a:r>
              <a:rPr lang="de-DE" dirty="0"/>
              <a:t>Inhalte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8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numCol="4"/>
          <a:lstStyle/>
          <a:p>
            <a:r>
              <a:rPr lang="de-DE" dirty="0" smtClean="0"/>
              <a:t>Charline Bartels</a:t>
            </a:r>
          </a:p>
          <a:p>
            <a:r>
              <a:rPr lang="de-DE" dirty="0" smtClean="0"/>
              <a:t>u33877@hs-harz.de</a:t>
            </a:r>
            <a:endParaRPr lang="de-DE" dirty="0"/>
          </a:p>
          <a:p>
            <a:r>
              <a:rPr lang="de-DE" dirty="0" smtClean="0"/>
              <a:t>Friedrichstraße 57 –  59 </a:t>
            </a:r>
          </a:p>
          <a:p>
            <a:r>
              <a:rPr lang="de-DE" dirty="0" smtClean="0"/>
              <a:t>38855 Wernigerode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Robin </a:t>
            </a:r>
            <a:r>
              <a:rPr lang="de-DE" dirty="0" err="1" smtClean="0"/>
              <a:t>Kopitz</a:t>
            </a:r>
            <a:endParaRPr lang="de-DE" dirty="0" smtClean="0"/>
          </a:p>
          <a:p>
            <a:r>
              <a:rPr lang="de-DE" dirty="0" smtClean="0"/>
              <a:t>u33874@hs-harz.de</a:t>
            </a:r>
          </a:p>
          <a:p>
            <a:r>
              <a:rPr lang="de-DE" dirty="0"/>
              <a:t>Friedrichstraße 57 –  59 </a:t>
            </a:r>
          </a:p>
          <a:p>
            <a:r>
              <a:rPr lang="de-DE" dirty="0"/>
              <a:t>38855 Wernigerode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Oliver Lindemann</a:t>
            </a:r>
          </a:p>
          <a:p>
            <a:r>
              <a:rPr lang="de-DE" dirty="0" smtClean="0"/>
              <a:t>u33873@hs-harz.de</a:t>
            </a:r>
            <a:endParaRPr lang="de-DE" dirty="0"/>
          </a:p>
          <a:p>
            <a:r>
              <a:rPr lang="de-DE" dirty="0"/>
              <a:t>Friedrichstraße 57 –  59 </a:t>
            </a:r>
          </a:p>
          <a:p>
            <a:r>
              <a:rPr lang="de-DE" dirty="0"/>
              <a:t>38855 Wernigerode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Linus </a:t>
            </a:r>
            <a:r>
              <a:rPr lang="de-DE" dirty="0" err="1" smtClean="0"/>
              <a:t>Nestrowicz</a:t>
            </a:r>
            <a:endParaRPr lang="de-DE" dirty="0" smtClean="0"/>
          </a:p>
          <a:p>
            <a:r>
              <a:rPr lang="de-DE" dirty="0" smtClean="0"/>
              <a:t>u34599@hs-harz.de</a:t>
            </a:r>
            <a:endParaRPr lang="de-DE" dirty="0"/>
          </a:p>
          <a:p>
            <a:r>
              <a:rPr lang="de-DE" dirty="0"/>
              <a:t>Friedrichstraße 57 –  59 </a:t>
            </a:r>
          </a:p>
          <a:p>
            <a:r>
              <a:rPr lang="de-DE" dirty="0"/>
              <a:t>38855 Wernigerode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3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</a:p>
          <a:p>
            <a:r>
              <a:rPr lang="de-DE" dirty="0" smtClean="0"/>
              <a:t>Benutzeroberfläche</a:t>
            </a:r>
          </a:p>
          <a:p>
            <a:r>
              <a:rPr lang="de-DE" dirty="0" smtClean="0"/>
              <a:t>Allgemeine Architektur</a:t>
            </a:r>
          </a:p>
          <a:p>
            <a:r>
              <a:rPr lang="de-DE" dirty="0" smtClean="0"/>
              <a:t>Verbindungsaufbau</a:t>
            </a:r>
          </a:p>
          <a:p>
            <a:r>
              <a:rPr lang="de-DE" dirty="0" smtClean="0"/>
              <a:t>Chat- / Dateiübertragung</a:t>
            </a:r>
          </a:p>
          <a:p>
            <a:r>
              <a:rPr lang="de-DE" dirty="0" smtClean="0"/>
              <a:t>Live-Demo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Programm entwickeln mit:</a:t>
            </a:r>
          </a:p>
          <a:p>
            <a:pPr>
              <a:buFontTx/>
              <a:buChar char="-"/>
            </a:pPr>
            <a:r>
              <a:rPr lang="de-DE" dirty="0" smtClean="0"/>
              <a:t>Textuellem Chat inkl. Verlaufsaufzeichnung</a:t>
            </a:r>
          </a:p>
          <a:p>
            <a:pPr>
              <a:buFontTx/>
              <a:buChar char="-"/>
            </a:pPr>
            <a:r>
              <a:rPr lang="de-DE" dirty="0" smtClean="0"/>
              <a:t>Funktion für Dateiaustausch</a:t>
            </a:r>
          </a:p>
          <a:p>
            <a:pPr>
              <a:buFontTx/>
              <a:buChar char="-"/>
            </a:pPr>
            <a:r>
              <a:rPr lang="de-DE" dirty="0" smtClean="0"/>
              <a:t>bidirektionale Übertragung eines audiovisuellen (Live-)Inhalts</a:t>
            </a:r>
          </a:p>
          <a:p>
            <a:pPr>
              <a:buFontTx/>
              <a:buChar char="-"/>
            </a:pPr>
            <a:endParaRPr lang="de-DE" dirty="0"/>
          </a:p>
          <a:p>
            <a:r>
              <a:rPr lang="de-DE" dirty="0" smtClean="0"/>
              <a:t>Entwickeln eines Adressschemas (Angabe des Chat-Partners)</a:t>
            </a:r>
          </a:p>
          <a:p>
            <a:r>
              <a:rPr lang="de-DE" dirty="0" smtClean="0"/>
              <a:t>Erstellen eines Protokolls zur Signalisierung, Verbindungsaufbau, -management und –</a:t>
            </a:r>
            <a:r>
              <a:rPr lang="de-DE" dirty="0" err="1" smtClean="0"/>
              <a:t>abbau</a:t>
            </a:r>
            <a:endParaRPr lang="de-DE" dirty="0" smtClean="0"/>
          </a:p>
          <a:p>
            <a:r>
              <a:rPr lang="de-DE" dirty="0" smtClean="0"/>
              <a:t>Chat &amp; Dateien via HTTP über TCP</a:t>
            </a:r>
          </a:p>
          <a:p>
            <a:r>
              <a:rPr lang="de-DE" dirty="0" smtClean="0"/>
              <a:t>Medieninhalt in geeignetem Format per RTP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65" y="538370"/>
            <a:ext cx="3496286" cy="24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chemeClr val="tx2"/>
                </a:solidFill>
              </a:rPr>
              <a:t>Landing</a:t>
            </a:r>
            <a:r>
              <a:rPr lang="de-DE" dirty="0" smtClean="0">
                <a:solidFill>
                  <a:schemeClr val="tx2"/>
                </a:solidFill>
              </a:rPr>
              <a:t> Page &amp; Client Connect Page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199455" y="5733256"/>
            <a:ext cx="4752611" cy="315951"/>
          </a:xfrm>
        </p:spPr>
        <p:txBody>
          <a:bodyPr/>
          <a:lstStyle/>
          <a:p>
            <a:r>
              <a:rPr lang="de-DE" dirty="0" err="1" smtClean="0"/>
              <a:t>Landing</a:t>
            </a:r>
            <a:r>
              <a:rPr lang="de-DE" dirty="0" smtClean="0"/>
              <a:t> Page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744072" y="5705438"/>
            <a:ext cx="4679579" cy="315951"/>
          </a:xfrm>
        </p:spPr>
        <p:txBody>
          <a:bodyPr/>
          <a:lstStyle/>
          <a:p>
            <a:r>
              <a:rPr lang="de-DE" dirty="0" smtClean="0"/>
              <a:t>Client Connect Page</a:t>
            </a:r>
            <a:endParaRPr lang="de-DE" dirty="0"/>
          </a:p>
        </p:txBody>
      </p:sp>
      <p:pic>
        <p:nvPicPr>
          <p:cNvPr id="9" name="Grafik 8" descr="C:\Users\Oliver\AppData\Local\Microsoft\Windows\INetCache\Content.Word\Landing-P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70" y="1742638"/>
            <a:ext cx="4585793" cy="403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C:\Users\Oliver\AppData\Local\Microsoft\Windows\INetCache\Content.Word\Client-Connect-P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503" y="1742638"/>
            <a:ext cx="4464578" cy="395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Chat Request Page &amp; Chat View Page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127447" y="5705438"/>
            <a:ext cx="4824619" cy="315951"/>
          </a:xfrm>
        </p:spPr>
        <p:txBody>
          <a:bodyPr/>
          <a:lstStyle/>
          <a:p>
            <a:r>
              <a:rPr lang="de-DE" dirty="0" smtClean="0"/>
              <a:t>Chat Request Page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384032" y="5705438"/>
            <a:ext cx="5039619" cy="315951"/>
          </a:xfrm>
        </p:spPr>
        <p:txBody>
          <a:bodyPr/>
          <a:lstStyle/>
          <a:p>
            <a:r>
              <a:rPr lang="de-DE" dirty="0" smtClean="0"/>
              <a:t>Chat View Page</a:t>
            </a:r>
            <a:endParaRPr lang="de-DE" dirty="0"/>
          </a:p>
        </p:txBody>
      </p:sp>
      <p:pic>
        <p:nvPicPr>
          <p:cNvPr id="1026" name="Picture 2" descr="Connect-Request-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15" y="1723607"/>
            <a:ext cx="4536504" cy="399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hat-View-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1667899"/>
            <a:ext cx="4980868" cy="399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Architektur</a:t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2050" name="Picture 2" descr="Kommunik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23" y="1466547"/>
            <a:ext cx="5812072" cy="439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br>
              <a:rPr lang="de-DE" dirty="0" smtClean="0"/>
            </a:b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3074" name="Picture 2" descr="Sequenzdiagramm_webRTC_Verbindungsaufb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46" y="1270551"/>
            <a:ext cx="57626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Verbindungsaufbau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3074" name="Picture 2" descr="Sequenzdiagramm_webRTC_Verbindungsaufb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667"/>
          <a:stretch/>
        </p:blipFill>
        <p:spPr bwMode="auto">
          <a:xfrm>
            <a:off x="1721219" y="1808708"/>
            <a:ext cx="8700879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Verbindungsaufbau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27.08.2021: Chat-App mit Integration multimedialer Inhalte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Charline Bartels, Robin Kopitz, Oliver Lindemann, Linus Nestrowicz</a:t>
            </a:r>
            <a:endParaRPr lang="de-DE"/>
          </a:p>
        </p:txBody>
      </p:sp>
      <p:pic>
        <p:nvPicPr>
          <p:cNvPr id="3074" name="Picture 2" descr="Sequenzdiagramm_webRTC_Verbindungsaufb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45237" r="-204" b="60"/>
          <a:stretch/>
        </p:blipFill>
        <p:spPr bwMode="auto">
          <a:xfrm>
            <a:off x="1721219" y="1686913"/>
            <a:ext cx="8700879" cy="395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H">
  <a:themeElements>
    <a:clrScheme name="HSH FB AI">
      <a:dk1>
        <a:sysClr val="windowText" lastClr="000000"/>
      </a:dk1>
      <a:lt1>
        <a:sysClr val="window" lastClr="FFFFFF"/>
      </a:lt1>
      <a:dk2>
        <a:srgbClr val="96BEB4"/>
      </a:dk2>
      <a:lt2>
        <a:srgbClr val="EBEBEB"/>
      </a:lt2>
      <a:accent1>
        <a:srgbClr val="AAAA91"/>
      </a:accent1>
      <a:accent2>
        <a:srgbClr val="F0E164"/>
      </a:accent2>
      <a:accent3>
        <a:srgbClr val="C8D27D"/>
      </a:accent3>
      <a:accent4>
        <a:srgbClr val="96BEB4"/>
      </a:accent4>
      <a:accent5>
        <a:srgbClr val="8C8C8C"/>
      </a:accent5>
      <a:accent6>
        <a:srgbClr val="0000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2E70CCF-E47B-41E7-A45B-0340D86AEA9A}" vid="{715C3BC7-9953-466F-BE6F-6B551BB2BA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HSH_PowerPoint_FB-AI_de_16-9</Template>
  <TotalTime>0</TotalTime>
  <Words>319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HSH</vt:lpstr>
      <vt:lpstr>Chat-App mit Integration multimedialer Inhalte</vt:lpstr>
      <vt:lpstr>Inhalt </vt:lpstr>
      <vt:lpstr>Problemstellung </vt:lpstr>
      <vt:lpstr>Benutzeroberfläche Landing Page &amp; Client Connect Page</vt:lpstr>
      <vt:lpstr>Benutzeroberfläche Chat Request Page &amp; Chat View Page</vt:lpstr>
      <vt:lpstr>Allgemeine Architektur </vt:lpstr>
      <vt:lpstr>Verbindungsaufbau </vt:lpstr>
      <vt:lpstr>Verbindungsaufbau</vt:lpstr>
      <vt:lpstr>Verbindungsaufbau</vt:lpstr>
      <vt:lpstr>Chat- / Dateiübertragung </vt:lpstr>
      <vt:lpstr> Live-Demo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Chat-App mit Integration multimedialer Inhalte</dc:title>
  <dc:creator>Oliver Lindemann</dc:creator>
  <cp:lastModifiedBy>Oliver Lindemann</cp:lastModifiedBy>
  <cp:revision>15</cp:revision>
  <dcterms:created xsi:type="dcterms:W3CDTF">2021-08-13T13:54:24Z</dcterms:created>
  <dcterms:modified xsi:type="dcterms:W3CDTF">2021-08-23T13:46:05Z</dcterms:modified>
</cp:coreProperties>
</file>