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306" r:id="rId4"/>
    <p:sldId id="271" r:id="rId5"/>
    <p:sldId id="262" r:id="rId6"/>
    <p:sldId id="263" r:id="rId7"/>
    <p:sldId id="27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HISH" initials="A" lastIdx="1" clrIdx="0">
    <p:extLst>
      <p:ext uri="{19B8F6BF-5375-455C-9EA6-DF929625EA0E}">
        <p15:presenceInfo xmlns:p15="http://schemas.microsoft.com/office/powerpoint/2012/main" userId="31a9a42612af52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265" autoAdjust="0"/>
  </p:normalViewPr>
  <p:slideViewPr>
    <p:cSldViewPr snapToGrid="0">
      <p:cViewPr varScale="1">
        <p:scale>
          <a:sx n="78" d="100"/>
          <a:sy n="78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C3A4D-4366-4443-8267-285D9195E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6C5ED-9B4E-4EDB-A819-9ADA93BB790E}">
      <dgm:prSet/>
      <dgm:spPr/>
      <dgm:t>
        <a:bodyPr/>
        <a:lstStyle/>
        <a:p>
          <a:pPr rtl="0"/>
          <a:r>
            <a:rPr lang="en-US" dirty="0"/>
            <a:t>Problem Overview</a:t>
          </a:r>
        </a:p>
      </dgm:t>
    </dgm:pt>
    <dgm:pt modelId="{781608A0-C222-49ED-A5DD-E2BD9CE93381}" type="parTrans" cxnId="{1E54F49F-5105-4785-9933-0AB6B1453AC4}">
      <dgm:prSet/>
      <dgm:spPr/>
      <dgm:t>
        <a:bodyPr/>
        <a:lstStyle/>
        <a:p>
          <a:endParaRPr lang="en-US"/>
        </a:p>
      </dgm:t>
    </dgm:pt>
    <dgm:pt modelId="{D89D8C8B-A911-47C3-894B-B82581B7A8F4}" type="sibTrans" cxnId="{1E54F49F-5105-4785-9933-0AB6B1453AC4}">
      <dgm:prSet/>
      <dgm:spPr/>
      <dgm:t>
        <a:bodyPr/>
        <a:lstStyle/>
        <a:p>
          <a:endParaRPr lang="en-US"/>
        </a:p>
      </dgm:t>
    </dgm:pt>
    <dgm:pt modelId="{8355FD4D-256A-4FFF-ADAA-55FA337D9820}" type="pres">
      <dgm:prSet presAssocID="{A4CC3A4D-4366-4443-8267-285D9195EB05}" presName="Name0" presStyleCnt="0">
        <dgm:presLayoutVars>
          <dgm:dir/>
          <dgm:animLvl val="lvl"/>
          <dgm:resizeHandles val="exact"/>
        </dgm:presLayoutVars>
      </dgm:prSet>
      <dgm:spPr/>
    </dgm:pt>
    <dgm:pt modelId="{E858058D-7EAB-4ED1-B016-B548441C6E53}" type="pres">
      <dgm:prSet presAssocID="{E956C5ED-9B4E-4EDB-A819-9ADA93BB790E}" presName="linNode" presStyleCnt="0"/>
      <dgm:spPr/>
    </dgm:pt>
    <dgm:pt modelId="{EB4FF43B-D8B0-42DE-94FD-BAE0E180867C}" type="pres">
      <dgm:prSet presAssocID="{E956C5ED-9B4E-4EDB-A819-9ADA93BB790E}" presName="parentText" presStyleLbl="node1" presStyleIdx="0" presStyleCnt="1" custScaleX="277778" custLinFactNeighborX="48749">
        <dgm:presLayoutVars>
          <dgm:chMax val="1"/>
          <dgm:bulletEnabled val="1"/>
        </dgm:presLayoutVars>
      </dgm:prSet>
      <dgm:spPr/>
    </dgm:pt>
  </dgm:ptLst>
  <dgm:cxnLst>
    <dgm:cxn modelId="{1E54F49F-5105-4785-9933-0AB6B1453AC4}" srcId="{A4CC3A4D-4366-4443-8267-285D9195EB05}" destId="{E956C5ED-9B4E-4EDB-A819-9ADA93BB790E}" srcOrd="0" destOrd="0" parTransId="{781608A0-C222-49ED-A5DD-E2BD9CE93381}" sibTransId="{D89D8C8B-A911-47C3-894B-B82581B7A8F4}"/>
    <dgm:cxn modelId="{2753C6A4-0E92-4F34-8C9C-88EE57DBE71A}" type="presOf" srcId="{E956C5ED-9B4E-4EDB-A819-9ADA93BB790E}" destId="{EB4FF43B-D8B0-42DE-94FD-BAE0E180867C}" srcOrd="0" destOrd="0" presId="urn:microsoft.com/office/officeart/2005/8/layout/vList5"/>
    <dgm:cxn modelId="{B1A00CB3-15DF-487B-9723-4C023E6412E5}" type="presOf" srcId="{A4CC3A4D-4366-4443-8267-285D9195EB05}" destId="{8355FD4D-256A-4FFF-ADAA-55FA337D9820}" srcOrd="0" destOrd="0" presId="urn:microsoft.com/office/officeart/2005/8/layout/vList5"/>
    <dgm:cxn modelId="{CD12355E-AEE0-4A35-8386-2CF95411FD64}" type="presParOf" srcId="{8355FD4D-256A-4FFF-ADAA-55FA337D9820}" destId="{E858058D-7EAB-4ED1-B016-B548441C6E53}" srcOrd="0" destOrd="0" presId="urn:microsoft.com/office/officeart/2005/8/layout/vList5"/>
    <dgm:cxn modelId="{544F9003-9688-4AEC-9874-31DBB4B32481}" type="presParOf" srcId="{E858058D-7EAB-4ED1-B016-B548441C6E53}" destId="{EB4FF43B-D8B0-42DE-94FD-BAE0E18086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FF43B-D8B0-42DE-94FD-BAE0E180867C}">
      <dsp:nvSpPr>
        <dsp:cNvPr id="0" name=""/>
        <dsp:cNvSpPr/>
      </dsp:nvSpPr>
      <dsp:spPr>
        <a:xfrm>
          <a:off x="2249" y="0"/>
          <a:ext cx="2303629" cy="692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Problem Overview</a:t>
          </a:r>
        </a:p>
      </dsp:txBody>
      <dsp:txXfrm>
        <a:off x="36050" y="33801"/>
        <a:ext cx="2236027" cy="624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8B16F-E233-4296-9BD6-0B1C2E9D4876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104870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BD85E-6015-4492-8F0B-E838F8B49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957B-CBB6-4595-8142-25117A6B860B}" type="datetime1">
              <a:rPr lang="en-US" smtClean="0"/>
              <a:t>9/14/2024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2E3A-C3C0-4DB1-A6DF-A680E5F53D45}" type="datetime1">
              <a:rPr lang="en-US" smtClean="0"/>
              <a:t>9/14/2024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F872-157C-457A-AAD0-AAC7B426D0B9}" type="datetime1">
              <a:rPr lang="en-US" smtClean="0"/>
              <a:t>9/14/2024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B928-C4EA-4C4E-B7E5-4397D5D2D9D7}" type="datetime1">
              <a:rPr lang="en-US" smtClean="0"/>
              <a:t>9/14/2024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3C6D-7F10-48AF-B7F1-D2A5F6283F33}" type="datetime1">
              <a:rPr lang="en-US" smtClean="0"/>
              <a:t>9/14/2024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882B-3A0E-4F30-9C5B-4193AEF37342}" type="datetime1">
              <a:rPr lang="en-US" smtClean="0"/>
              <a:t>9/14/2024</a:t>
            </a:fld>
            <a:endParaRPr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CEAF-8F3D-4596-BBF9-4E924FB6E0A2}" type="datetime1">
              <a:rPr lang="en-US" smtClean="0"/>
              <a:t>9/14/2024</a:t>
            </a:fld>
            <a:endParaRPr lang="en-US"/>
          </a:p>
        </p:txBody>
      </p:sp>
      <p:sp>
        <p:nvSpPr>
          <p:cNvPr id="10486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7B59-9D22-452C-9AEE-B1AA5812F7DB}" type="datetime1">
              <a:rPr lang="en-US" smtClean="0"/>
              <a:t>9/14/2024</a:t>
            </a:fld>
            <a:endParaRPr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51DC-3E36-4FBF-AF60-8F987DFD6182}" type="datetime1">
              <a:rPr lang="en-US" smtClean="0"/>
              <a:t>9/14/2024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D951-1434-40CD-891E-EF9BB1BCE5FE}" type="datetime1">
              <a:rPr lang="en-US" smtClean="0"/>
              <a:t>9/14/2024</a:t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974C-82FA-4F5A-93F0-DDB056AAF384}" type="datetime1">
              <a:rPr lang="en-US" smtClean="0"/>
              <a:t>9/14/2024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Movie Recommendation System Using Machine Learning</a:t>
            </a:r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8206-9EF5-4C61-B032-1B799019C837}" type="datetime1">
              <a:rPr lang="en-US" smtClean="0"/>
              <a:t>9/14/2024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Movie Recommendation System Using Machine Learning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40C6-7706-4CF4-A503-B5971061A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"/>
          <p:cNvSpPr/>
          <p:nvPr/>
        </p:nvSpPr>
        <p:spPr>
          <a:xfrm>
            <a:off x="2755516" y="2000802"/>
            <a:ext cx="9014562" cy="34855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6" name="Rectangle 3"/>
          <p:cNvSpPr/>
          <p:nvPr/>
        </p:nvSpPr>
        <p:spPr>
          <a:xfrm>
            <a:off x="1278438" y="509224"/>
            <a:ext cx="832513" cy="4804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2</a:t>
            </a:r>
          </a:p>
        </p:txBody>
      </p:sp>
      <p:sp>
        <p:nvSpPr>
          <p:cNvPr id="104858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F5B-56C7-40CA-9C25-FE42F1410F5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9/14/2024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TextBox 6"/>
          <p:cNvSpPr txBox="1"/>
          <p:nvPr/>
        </p:nvSpPr>
        <p:spPr>
          <a:xfrm>
            <a:off x="3068256" y="386651"/>
            <a:ext cx="886208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KSOLVES Hiring Challenges Fresher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Role Hackathon Challenge</a:t>
            </a:r>
          </a:p>
          <a:p>
            <a:pPr algn="ctr"/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Rectangle 10"/>
          <p:cNvSpPr/>
          <p:nvPr/>
        </p:nvSpPr>
        <p:spPr>
          <a:xfrm>
            <a:off x="3816858" y="2340125"/>
            <a:ext cx="6751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Sentiment Analysis on Customer Reviews</a:t>
            </a:r>
          </a:p>
        </p:txBody>
      </p:sp>
      <p:sp>
        <p:nvSpPr>
          <p:cNvPr id="1048591" name="TextBox 15"/>
          <p:cNvSpPr txBox="1"/>
          <p:nvPr/>
        </p:nvSpPr>
        <p:spPr>
          <a:xfrm>
            <a:off x="7370970" y="3743576"/>
            <a:ext cx="455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by: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 S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jeevamcet007@gmail.com</a:t>
            </a:r>
          </a:p>
        </p:txBody>
      </p:sp>
      <p:sp>
        <p:nvSpPr>
          <p:cNvPr id="104859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154356" y="6239240"/>
            <a:ext cx="5336500" cy="380636"/>
          </a:xfrm>
        </p:spPr>
        <p:txBody>
          <a:bodyPr/>
          <a:lstStyle/>
          <a:p>
            <a:endParaRPr lang="en-IN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8096"/>
              </p:ext>
            </p:extLst>
          </p:nvPr>
        </p:nvGraphicFramePr>
        <p:xfrm>
          <a:off x="0" y="0"/>
          <a:ext cx="2305879" cy="69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228" y="893486"/>
            <a:ext cx="11813627" cy="56454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Objective: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Extract and classify sentiments tied to specific business aspects from customer reviews, focusing on: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Quality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Ambiance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Cleanliness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Challenges: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Handling millions of reviews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Accurately extracting aspects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Classifying sentiments (Positive, Negative, Neutral)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714E-1B6F-447E-A41D-DA670FEDBA3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9/14/2024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1045"/>
            <a:ext cx="11388436" cy="52497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Times New Roman"/>
              </a:rPr>
              <a:t>Dataset Details: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Reviews (text, ratings, etc.)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Metadata (Optional: photos, timestamps, etc.)</a:t>
            </a:r>
          </a:p>
          <a:p>
            <a:pPr algn="just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Times New Roman"/>
              </a:rPr>
              <a:t>Preprocessing Steps: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Remove stop words, punctuation, and special characters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Tokenization and Lemmatization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Sentiment annotations for training labels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Handling missing/duplicate reviews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51D4-008E-4E62-B4D3-CB5ED9F04C0E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9/14/2024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2"/>
          <p:cNvSpPr/>
          <p:nvPr/>
        </p:nvSpPr>
        <p:spPr>
          <a:xfrm>
            <a:off x="0" y="0"/>
            <a:ext cx="4208206" cy="84512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spcAft>
                <a:spcPts val="600"/>
              </a:spcAf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ataset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60925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3" y="1455174"/>
            <a:ext cx="11417933" cy="49056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Times New Roman"/>
              </a:rPr>
              <a:t>Method 1: Rule-Based Approach (Baselines)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Predefined keywords and patterns for each aspect.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Example: For Service, look for phrases like “wait time,” “staff,” “attentive.”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Times New Roman"/>
              </a:rPr>
              <a:t>Method 2: Machine Learning Approach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LDA (Latent Dirichlet Allocation) for topic modeling to identify aspects.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Times New Roman"/>
              </a:rPr>
              <a:t>Pre-trained model: BERT (Bidirectional Encoder Representations from Transformers) for Named Entity Recognition (NER).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51D4-008E-4E62-B4D3-CB5ED9F04C0E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9/14/2024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2"/>
          <p:cNvSpPr/>
          <p:nvPr/>
        </p:nvSpPr>
        <p:spPr>
          <a:xfrm>
            <a:off x="0" y="0"/>
            <a:ext cx="4847303" cy="84512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spcAft>
                <a:spcPts val="600"/>
              </a:spcAf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spect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Extraction Strategy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221674" y="942974"/>
            <a:ext cx="11736646" cy="54133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Model Choice: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Pre-trained model: BERT or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RoBERTa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for sentiment classification (fine-tuned on your review dataset).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Multiclass classification for sentiment: Positive, Negative, Neutral.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Training Process: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Input: Aspect-aware review text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Output: Sentiment label (Positive, Negative, Neutral)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Metrics for Evaluation: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Precision, Recall, F1 Score for each sentiment category.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Confusion matrix for detailed error analysis.</a:t>
            </a:r>
          </a:p>
          <a:p>
            <a:pPr algn="just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796B-6DDF-45D9-A042-95A45D4E21E3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9/14/2024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26497" y="6334539"/>
            <a:ext cx="3261540" cy="523461"/>
          </a:xfrm>
        </p:spPr>
        <p:txBody>
          <a:bodyPr/>
          <a:lstStyle/>
          <a:p>
            <a:endParaRPr lang="en-IN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48628" name="Rectangle 8"/>
          <p:cNvSpPr/>
          <p:nvPr/>
        </p:nvSpPr>
        <p:spPr>
          <a:xfrm>
            <a:off x="0" y="0"/>
            <a:ext cx="5476568" cy="8613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entiment</a:t>
            </a: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Classification Strategy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223520" y="1229031"/>
            <a:ext cx="11358881" cy="36969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Aspect Extraction Accuracy: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Precision: Proportion of correctly identified aspects.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Recall: Proportion of actual aspects correctly identified.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F1 Score: Balance between precision and recall.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Sentiment Classification Accuracy: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Overall accuracy of sentiment classification.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F1 Score for each sentiment class (Positive, Negative, Neutral).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Confusion matrix analysis for further insight.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7565-A091-47FF-A8FB-2D698BB8C7BF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9/14/2024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48633" name="Rectangle 8"/>
          <p:cNvSpPr/>
          <p:nvPr/>
        </p:nvSpPr>
        <p:spPr>
          <a:xfrm>
            <a:off x="1" y="0"/>
            <a:ext cx="5306290" cy="6788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7" y="1140542"/>
            <a:ext cx="11554691" cy="5357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Graphs and Visualizations: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chart: Aspect-wise sentiment distribution.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cloud: Most common words for each aspect.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 visualization for sentiment classification.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98322" y="110837"/>
            <a:ext cx="5306290" cy="6788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in Notebook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1"/>
          <p:cNvSpPr/>
          <p:nvPr/>
        </p:nvSpPr>
        <p:spPr>
          <a:xfrm>
            <a:off x="3125338" y="1787857"/>
            <a:ext cx="8134065" cy="3562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Rectangle 2"/>
          <p:cNvSpPr/>
          <p:nvPr/>
        </p:nvSpPr>
        <p:spPr>
          <a:xfrm>
            <a:off x="491319" y="0"/>
            <a:ext cx="818866" cy="274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6" name="Rectangle 3"/>
          <p:cNvSpPr/>
          <p:nvPr/>
        </p:nvSpPr>
        <p:spPr>
          <a:xfrm>
            <a:off x="1569492" y="0"/>
            <a:ext cx="832513" cy="4694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366D-8183-4BBB-9F26-4326AB43A7FF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9/14/2024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53" y="3937332"/>
            <a:ext cx="1856095" cy="2784143"/>
          </a:xfrm>
          <a:prstGeom prst="rect">
            <a:avLst/>
          </a:prstGeom>
        </p:spPr>
      </p:pic>
      <p:sp>
        <p:nvSpPr>
          <p:cNvPr id="104864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387</Words>
  <Application>Microsoft Office PowerPoint</Application>
  <PresentationFormat>Widescreen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 Kannan</dc:creator>
  <cp:lastModifiedBy>JEEVA S</cp:lastModifiedBy>
  <cp:revision>192</cp:revision>
  <dcterms:created xsi:type="dcterms:W3CDTF">2019-03-06T22:00:18Z</dcterms:created>
  <dcterms:modified xsi:type="dcterms:W3CDTF">2024-09-14T07:09:40Z</dcterms:modified>
</cp:coreProperties>
</file>