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pidey:Downloads:Tour%20Numbers%20Plus%20Events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800" b="0" baseline="0" dirty="0"/>
              <a:t>Student Visitors at Mason in 2015</a:t>
            </a:r>
            <a:endParaRPr lang="en-US" sz="1800" b="0" dirty="0"/>
          </a:p>
        </c:rich>
      </c:tx>
      <c:layout/>
      <c:overlay val="0"/>
      <c:spPr>
        <a:solidFill>
          <a:sysClr val="window" lastClr="FFFFFF"/>
        </a:solidFill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Number of Student Visitors</c:v>
                </c:pt>
              </c:strCache>
            </c:strRef>
          </c:tx>
          <c:invertIfNegative val="0"/>
          <c:cat>
            <c:strRef>
              <c:f>Sheet1!$P$7:$P$19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Sheet1!$Q$7:$Q$19</c:f>
              <c:numCache>
                <c:formatCode>General</c:formatCode>
                <c:ptCount val="13"/>
                <c:pt idx="0">
                  <c:v>456.0</c:v>
                </c:pt>
                <c:pt idx="1">
                  <c:v>578.0</c:v>
                </c:pt>
                <c:pt idx="2">
                  <c:v>887.0</c:v>
                </c:pt>
                <c:pt idx="3">
                  <c:v>1723.0</c:v>
                </c:pt>
                <c:pt idx="4">
                  <c:v>166.0</c:v>
                </c:pt>
                <c:pt idx="5">
                  <c:v>425.0</c:v>
                </c:pt>
                <c:pt idx="6">
                  <c:v>815.0</c:v>
                </c:pt>
                <c:pt idx="7">
                  <c:v>778.0</c:v>
                </c:pt>
                <c:pt idx="8">
                  <c:v>586.0</c:v>
                </c:pt>
                <c:pt idx="9">
                  <c:v>664.0</c:v>
                </c:pt>
                <c:pt idx="10">
                  <c:v>712.0</c:v>
                </c:pt>
                <c:pt idx="11">
                  <c:v>76.0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6065336"/>
        <c:axId val="-2116062296"/>
      </c:barChart>
      <c:catAx>
        <c:axId val="-2116065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solidFill>
            <a:sysClr val="window" lastClr="FFFFFF"/>
          </a:solidFill>
        </c:spPr>
        <c:txPr>
          <a:bodyPr/>
          <a:lstStyle/>
          <a:p>
            <a:pPr>
              <a:defRPr sz="1800"/>
            </a:pPr>
            <a:endParaRPr lang="en-US"/>
          </a:p>
        </c:txPr>
        <c:crossAx val="-2116062296"/>
        <c:crosses val="autoZero"/>
        <c:auto val="1"/>
        <c:lblAlgn val="ctr"/>
        <c:lblOffset val="100"/>
        <c:noMultiLvlLbl val="0"/>
      </c:catAx>
      <c:valAx>
        <c:axId val="-21160622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solidFill>
            <a:sysClr val="window" lastClr="FFFFFF"/>
          </a:solidFill>
        </c:spPr>
        <c:crossAx val="-21160653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3C70C53-9B0D-BE4F-A856-B9845B3652A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AEA2E7E-EC2F-6D4C-B9E0-CB2279D792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 Tourism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Li, Dr. Sven </a:t>
            </a:r>
            <a:r>
              <a:rPr lang="en-US" dirty="0" err="1" smtClean="0"/>
              <a:t>Fuhrmann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Augmented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Augmented reality produces virtual objects and combines them with 3D real-time video feed to enhance user’s perception of the physical world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feature can be implemented in mobile devices that, upon scanning a target, create a platform of additional information for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4622800"/>
            <a:ext cx="3702754" cy="20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3" y="1578785"/>
            <a:ext cx="7612064" cy="4182035"/>
          </a:xfrm>
        </p:spPr>
        <p:txBody>
          <a:bodyPr/>
          <a:lstStyle/>
          <a:p>
            <a:r>
              <a:rPr lang="en-US" dirty="0"/>
              <a:t>This research explores augmented reality and it’s function of target recognition for tourism applications such as information stands. </a:t>
            </a:r>
            <a:endParaRPr lang="en-US" dirty="0" smtClean="0"/>
          </a:p>
          <a:p>
            <a:r>
              <a:rPr lang="en-US" dirty="0" smtClean="0"/>
              <a:t>Create a comprehensive tour guide for the entire GMU campus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44859"/>
              </p:ext>
            </p:extLst>
          </p:nvPr>
        </p:nvGraphicFramePr>
        <p:xfrm>
          <a:off x="1786467" y="3657600"/>
          <a:ext cx="5461000" cy="299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24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Vuforia</a:t>
            </a:r>
            <a:r>
              <a:rPr lang="en-US" dirty="0" smtClean="0"/>
              <a:t> and Unity </a:t>
            </a:r>
          </a:p>
          <a:p>
            <a:r>
              <a:rPr lang="en-US" dirty="0" smtClean="0"/>
              <a:t>C# scripts to create functions for GameObjects</a:t>
            </a:r>
          </a:p>
          <a:p>
            <a:r>
              <a:rPr lang="en-US" dirty="0" smtClean="0"/>
              <a:t> Exported through </a:t>
            </a:r>
            <a:r>
              <a:rPr lang="en-US" dirty="0" err="1" smtClean="0"/>
              <a:t>Xcode</a:t>
            </a:r>
            <a:r>
              <a:rPr lang="en-US" dirty="0" smtClean="0"/>
              <a:t> into an Apple device </a:t>
            </a:r>
            <a:endParaRPr lang="en-US" dirty="0"/>
          </a:p>
        </p:txBody>
      </p:sp>
      <p:pic>
        <p:nvPicPr>
          <p:cNvPr id="4" name="Picture 10" descr="Vuforia Logo OLx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774" y="2957158"/>
            <a:ext cx="3875167" cy="98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9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11 at 3.1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3" y="0"/>
            <a:ext cx="516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Exporting it on Android Developer </a:t>
            </a:r>
          </a:p>
          <a:p>
            <a:r>
              <a:rPr lang="en-US" dirty="0" smtClean="0"/>
              <a:t>Storage Space </a:t>
            </a:r>
          </a:p>
          <a:p>
            <a:r>
              <a:rPr lang="en-US" dirty="0" smtClean="0"/>
              <a:t>Video Playback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4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  <a:fontScheme name="Genesis">
    <a:majorFont>
      <a:latin typeface="Calisto MT"/>
      <a:ea typeface=""/>
      <a:cs typeface=""/>
      <a:font script="Jpan" typeface="ＭＳ 明朝"/>
      <a:font script="Hans" typeface="宋体"/>
      <a:font script="Hant" typeface="新細明體"/>
    </a:majorFont>
    <a:minorFont>
      <a:latin typeface="Calisto MT"/>
      <a:ea typeface=""/>
      <a:cs typeface=""/>
      <a:font script="Jpan" typeface="ＭＳ 明朝"/>
      <a:font script="Hans" typeface="宋体"/>
      <a:font script="Hant" typeface="新細明體"/>
    </a:minorFont>
  </a:fontScheme>
  <a:fmtScheme name="Genesis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70000"/>
              <a:satMod val="100000"/>
              <a:greenMod val="110000"/>
            </a:schemeClr>
          </a:gs>
          <a:gs pos="75000">
            <a:schemeClr val="phClr">
              <a:tint val="40000"/>
              <a:satMod val="150000"/>
              <a:redMod val="100000"/>
              <a:blueMod val="100000"/>
            </a:schemeClr>
          </a:gs>
          <a:gs pos="100000">
            <a:schemeClr val="phClr">
              <a:tint val="60000"/>
              <a:satMod val="120000"/>
              <a:redMod val="100000"/>
              <a:blueMod val="100000"/>
            </a:schemeClr>
          </a:gs>
        </a:gsLst>
        <a:path path="circle">
          <a:fillToRect l="25000" t="25000" r="5000" b="5000"/>
        </a:path>
      </a:gradFill>
      <a:gradFill rotWithShape="1">
        <a:gsLst>
          <a:gs pos="0">
            <a:schemeClr val="phClr">
              <a:tint val="50000"/>
              <a:shade val="100000"/>
              <a:alpha val="100000"/>
              <a:satMod val="150000"/>
            </a:schemeClr>
          </a:gs>
          <a:gs pos="40000">
            <a:schemeClr val="phClr">
              <a:tint val="70000"/>
              <a:shade val="100000"/>
              <a:alpha val="100000"/>
              <a:satMod val="150000"/>
            </a:schemeClr>
          </a:gs>
          <a:gs pos="100000">
            <a:schemeClr val="phClr">
              <a:shade val="90000"/>
              <a:satMod val="110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3175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a:effectStyle>
      <a:effectStyle>
        <a:effectLst>
          <a:innerShdw blurRad="50800" dist="25400" dir="13500000">
            <a:srgbClr val="000000">
              <a:alpha val="75000"/>
            </a:srgbClr>
          </a:innerShdw>
          <a:reflection blurRad="101600" stA="40000" endPos="50000" dist="63500" dir="5400000" fadeDir="7200000" sy="-100000" kx="300000" rotWithShape="0"/>
        </a:effectLst>
        <a:scene3d>
          <a:camera prst="orthographicFront">
            <a:rot lat="0" lon="0" rev="0"/>
          </a:camera>
          <a:lightRig rig="chilly" dir="tr">
            <a:rot lat="0" lon="0" rev="1200000"/>
          </a:lightRig>
        </a:scene3d>
        <a:sp3d prstMaterial="plastic">
          <a:bevelT w="0" h="0"/>
        </a:sp3d>
      </a:effectStyle>
    </a:effectStyleLst>
    <a:bgFillStyleLst>
      <a:blipFill rotWithShape="1">
        <a:blip xmlns:r="http://schemas.openxmlformats.org/officeDocument/2006/relationships" r:embed="rId1"/>
        <a:stretch/>
      </a:blipFill>
      <a:blipFill rotWithShape="1">
        <a:blip xmlns:r="http://schemas.openxmlformats.org/officeDocument/2006/relationships" r:embed="rId2"/>
        <a:stretch/>
      </a:blipFill>
      <a:blipFill rotWithShape="1">
        <a:blip xmlns:r="http://schemas.openxmlformats.org/officeDocument/2006/relationships" r:embed="rId3"/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20</TotalTime>
  <Words>133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Habitat</vt:lpstr>
      <vt:lpstr>Augmented Reality Tourism Application</vt:lpstr>
      <vt:lpstr>What is Augmented Reality?</vt:lpstr>
      <vt:lpstr>Goal</vt:lpstr>
      <vt:lpstr>Methodology</vt:lpstr>
      <vt:lpstr>PowerPoint Presentation</vt:lpstr>
      <vt:lpstr>Potential Difficulties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Tourism Application</dc:title>
  <dc:creator>Steven Li</dc:creator>
  <cp:lastModifiedBy>Steven Li</cp:lastModifiedBy>
  <cp:revision>2</cp:revision>
  <dcterms:created xsi:type="dcterms:W3CDTF">2016-10-11T19:02:23Z</dcterms:created>
  <dcterms:modified xsi:type="dcterms:W3CDTF">2016-10-11T19:15:32Z</dcterms:modified>
</cp:coreProperties>
</file>