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C41331-06E5-4932-9404-28EB85090352}">
  <a:tblStyle styleId="{CFC41331-06E5-4932-9404-28EB850903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e5e2bae2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e5e2bae2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e5e2bae2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e5e2bae2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e5e2bae22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e5e2bae22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e5e2bae22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e5e2bae22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cb164154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cb16415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b16415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b16415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d090154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d09015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d13ce9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d13ce9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d13ce94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d13ce94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d090154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d090154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e5e2bae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e5e2bae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cb16415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cb16415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cb164154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cb164154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6beadc0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6beadc0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e5e2bae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e5e2bae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5e2bae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5e2bae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e5e2bae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e5e2bae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e5e2bae22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e5e2bae22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e5e2bae22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e5e2bae22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Average over 100 excluding outliers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5e2bae22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5e2bae22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e5e2bae2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e5e2bae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bugs.launchpad.net/qemu/+bug/188892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Attempts to emulate NUMA using QEMU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99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endParaRPr/>
          </a:p>
        </p:txBody>
      </p:sp>
      <p:sp>
        <p:nvSpPr>
          <p:cNvPr id="109" name="Google Shape;109;p22"/>
          <p:cNvSpPr txBox="1"/>
          <p:nvPr>
            <p:ph idx="1" type="body"/>
          </p:nvPr>
        </p:nvSpPr>
        <p:spPr>
          <a:xfrm>
            <a:off x="248825" y="772325"/>
            <a:ext cx="8520600" cy="397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Benchmark Latency Tool - lmbench</a:t>
            </a:r>
            <a:endParaRPr sz="1600"/>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GB" sz="1600"/>
              <a:t>The lat_mem_rd function returns the latency times for varying sizes of memory accesses. The values on the left are memory sizes in MB, and the values on the right are latencies in ns.</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0" name="Google Shape;110;p22"/>
          <p:cNvSpPr txBox="1"/>
          <p:nvPr/>
        </p:nvSpPr>
        <p:spPr>
          <a:xfrm>
            <a:off x="874775" y="1184875"/>
            <a:ext cx="777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Consolas"/>
                <a:ea typeface="Consolas"/>
                <a:cs typeface="Consolas"/>
                <a:sym typeface="Consolas"/>
              </a:rPr>
              <a:t>n</a:t>
            </a:r>
            <a:r>
              <a:rPr lang="en-GB">
                <a:solidFill>
                  <a:srgbClr val="FF0000"/>
                </a:solidFill>
                <a:latin typeface="Consolas"/>
                <a:ea typeface="Consolas"/>
                <a:cs typeface="Consolas"/>
                <a:sym typeface="Consolas"/>
              </a:rPr>
              <a:t>umactl</a:t>
            </a:r>
            <a:r>
              <a:rPr lang="en-GB">
                <a:solidFill>
                  <a:srgbClr val="FFFFFF"/>
                </a:solidFill>
                <a:latin typeface="Consolas"/>
                <a:ea typeface="Consolas"/>
                <a:cs typeface="Consolas"/>
                <a:sym typeface="Consolas"/>
              </a:rPr>
              <a:t> --physcpubind ${ComputeNodeNumber} --membind ${MemNodeNumber} </a:t>
            </a:r>
            <a:r>
              <a:rPr lang="en-GB">
                <a:solidFill>
                  <a:srgbClr val="00FF00"/>
                </a:solidFill>
                <a:latin typeface="Consolas"/>
                <a:ea typeface="Consolas"/>
                <a:cs typeface="Consolas"/>
                <a:sym typeface="Consolas"/>
              </a:rPr>
              <a:t>./lat_mem_rd</a:t>
            </a:r>
            <a:r>
              <a:rPr lang="en-GB">
                <a:solidFill>
                  <a:srgbClr val="FFFFFF"/>
                </a:solidFill>
                <a:latin typeface="Consolas"/>
                <a:ea typeface="Consolas"/>
                <a:cs typeface="Consolas"/>
                <a:sym typeface="Consolas"/>
              </a:rPr>
              <a:t> ${dataSize} ${cacheLine}</a:t>
            </a:r>
            <a:endParaRPr>
              <a:solidFill>
                <a:srgbClr val="FFFFFF"/>
              </a:solidFill>
              <a:latin typeface="Consolas"/>
              <a:ea typeface="Consolas"/>
              <a:cs typeface="Consolas"/>
              <a:sym typeface="Consolas"/>
            </a:endParaRPr>
          </a:p>
        </p:txBody>
      </p:sp>
      <p:sp>
        <p:nvSpPr>
          <p:cNvPr id="111" name="Google Shape;111;p22"/>
          <p:cNvSpPr txBox="1"/>
          <p:nvPr/>
        </p:nvSpPr>
        <p:spPr>
          <a:xfrm>
            <a:off x="1845400" y="4685450"/>
            <a:ext cx="8541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Local</a:t>
            </a:r>
            <a:endParaRPr/>
          </a:p>
        </p:txBody>
      </p:sp>
      <p:sp>
        <p:nvSpPr>
          <p:cNvPr id="112" name="Google Shape;112;p22"/>
          <p:cNvSpPr txBox="1"/>
          <p:nvPr/>
        </p:nvSpPr>
        <p:spPr>
          <a:xfrm>
            <a:off x="6051725" y="4685450"/>
            <a:ext cx="12708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Remote</a:t>
            </a:r>
            <a:endParaRPr/>
          </a:p>
        </p:txBody>
      </p:sp>
      <p:pic>
        <p:nvPicPr>
          <p:cNvPr id="113" name="Google Shape;113;p22"/>
          <p:cNvPicPr preferRelativeResize="0"/>
          <p:nvPr/>
        </p:nvPicPr>
        <p:blipFill>
          <a:blip r:embed="rId3">
            <a:alphaModFix/>
          </a:blip>
          <a:stretch>
            <a:fillRect/>
          </a:stretch>
        </p:blipFill>
        <p:spPr>
          <a:xfrm>
            <a:off x="1164275" y="2700075"/>
            <a:ext cx="2216350" cy="2046950"/>
          </a:xfrm>
          <a:prstGeom prst="rect">
            <a:avLst/>
          </a:prstGeom>
          <a:noFill/>
          <a:ln>
            <a:noFill/>
          </a:ln>
        </p:spPr>
      </p:pic>
      <p:pic>
        <p:nvPicPr>
          <p:cNvPr id="114" name="Google Shape;114;p22"/>
          <p:cNvPicPr preferRelativeResize="0"/>
          <p:nvPr/>
        </p:nvPicPr>
        <p:blipFill>
          <a:blip r:embed="rId4">
            <a:alphaModFix/>
          </a:blip>
          <a:stretch>
            <a:fillRect/>
          </a:stretch>
        </p:blipFill>
        <p:spPr>
          <a:xfrm>
            <a:off x="5369025" y="2700075"/>
            <a:ext cx="2305529" cy="204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endParaRPr/>
          </a:p>
        </p:txBody>
      </p:sp>
      <p:sp>
        <p:nvSpPr>
          <p:cNvPr id="120" name="Google Shape;120;p23"/>
          <p:cNvSpPr txBox="1"/>
          <p:nvPr>
            <p:ph idx="1" type="body"/>
          </p:nvPr>
        </p:nvSpPr>
        <p:spPr>
          <a:xfrm>
            <a:off x="311700" y="1152475"/>
            <a:ext cx="85206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made sure not to consider the access times for smaller memories, since these accesses probably were cached.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This independent test must have showed the clear difference between local and remote accesses, but gave us the same results that our experiments had given.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Following are consecutive screenshots while the process is running, which shows increasing memory being allocated on the node specified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116737" y="922425"/>
            <a:ext cx="6910524" cy="1842263"/>
          </a:xfrm>
          <a:prstGeom prst="rect">
            <a:avLst/>
          </a:prstGeom>
          <a:noFill/>
          <a:ln>
            <a:noFill/>
          </a:ln>
        </p:spPr>
      </p:pic>
      <p:pic>
        <p:nvPicPr>
          <p:cNvPr id="126" name="Google Shape;126;p24"/>
          <p:cNvPicPr preferRelativeResize="0"/>
          <p:nvPr/>
        </p:nvPicPr>
        <p:blipFill>
          <a:blip r:embed="rId4">
            <a:alphaModFix/>
          </a:blip>
          <a:stretch>
            <a:fillRect/>
          </a:stretch>
        </p:blipFill>
        <p:spPr>
          <a:xfrm>
            <a:off x="1116750" y="2911861"/>
            <a:ext cx="6910499" cy="1803439"/>
          </a:xfrm>
          <a:prstGeom prst="rect">
            <a:avLst/>
          </a:prstGeom>
          <a:noFill/>
          <a:ln>
            <a:noFill/>
          </a:ln>
        </p:spPr>
      </p:pic>
      <p:sp>
        <p:nvSpPr>
          <p:cNvPr id="127" name="Google Shape;127;p24"/>
          <p:cNvSpPr txBox="1"/>
          <p:nvPr/>
        </p:nvSpPr>
        <p:spPr>
          <a:xfrm>
            <a:off x="293825" y="171850"/>
            <a:ext cx="8426100" cy="70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FFFFFF"/>
                </a:solidFill>
              </a:rPr>
              <a:t>Memory Target : Node1</a:t>
            </a:r>
            <a:endParaRPr sz="17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1159888" y="879700"/>
            <a:ext cx="6824224" cy="1860025"/>
          </a:xfrm>
          <a:prstGeom prst="rect">
            <a:avLst/>
          </a:prstGeom>
          <a:noFill/>
          <a:ln>
            <a:noFill/>
          </a:ln>
        </p:spPr>
      </p:pic>
      <p:pic>
        <p:nvPicPr>
          <p:cNvPr id="133" name="Google Shape;133;p25"/>
          <p:cNvPicPr preferRelativeResize="0"/>
          <p:nvPr/>
        </p:nvPicPr>
        <p:blipFill rotWithShape="1">
          <a:blip r:embed="rId4">
            <a:alphaModFix/>
          </a:blip>
          <a:srcRect b="0" l="517" r="0" t="0"/>
          <a:stretch/>
        </p:blipFill>
        <p:spPr>
          <a:xfrm>
            <a:off x="1176663" y="2895325"/>
            <a:ext cx="6790675" cy="1860025"/>
          </a:xfrm>
          <a:prstGeom prst="rect">
            <a:avLst/>
          </a:prstGeom>
          <a:noFill/>
          <a:ln>
            <a:noFill/>
          </a:ln>
        </p:spPr>
      </p:pic>
      <p:sp>
        <p:nvSpPr>
          <p:cNvPr id="134" name="Google Shape;134;p25"/>
          <p:cNvSpPr txBox="1"/>
          <p:nvPr/>
        </p:nvSpPr>
        <p:spPr>
          <a:xfrm>
            <a:off x="293825" y="171850"/>
            <a:ext cx="8426100" cy="70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700">
                <a:solidFill>
                  <a:srgbClr val="FFFFFF"/>
                </a:solidFill>
              </a:rPr>
              <a:t>Memory Target : Node0</a:t>
            </a:r>
            <a:endParaRPr sz="17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Week Overview</a:t>
            </a:r>
            <a:endParaRPr/>
          </a:p>
        </p:txBody>
      </p:sp>
      <p:sp>
        <p:nvSpPr>
          <p:cNvPr id="140" name="Google Shape;140;p26"/>
          <p:cNvSpPr txBox="1"/>
          <p:nvPr>
            <p:ph idx="1" type="body"/>
          </p:nvPr>
        </p:nvSpPr>
        <p:spPr>
          <a:xfrm>
            <a:off x="311700" y="1184625"/>
            <a:ext cx="8520600" cy="176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Read the official documentation and ensured that the configuration options specified by us are right</a:t>
            </a:r>
            <a:endParaRPr/>
          </a:p>
          <a:p>
            <a:pPr indent="-342900" lvl="0" marL="457200" rtl="0" algn="l">
              <a:spcBef>
                <a:spcPts val="0"/>
              </a:spcBef>
              <a:spcAft>
                <a:spcPts val="0"/>
              </a:spcAft>
              <a:buSzPts val="1800"/>
              <a:buChar char="●"/>
            </a:pPr>
            <a:r>
              <a:rPr lang="en-GB"/>
              <a:t>Re-verification of the set configurations</a:t>
            </a:r>
            <a:endParaRPr/>
          </a:p>
          <a:p>
            <a:pPr indent="-317500" lvl="1" marL="914400" rtl="0" algn="l">
              <a:spcBef>
                <a:spcPts val="0"/>
              </a:spcBef>
              <a:spcAft>
                <a:spcPts val="0"/>
              </a:spcAft>
              <a:buSzPts val="1400"/>
              <a:buChar char="○"/>
            </a:pPr>
            <a:r>
              <a:rPr lang="en-GB"/>
              <a:t>Intel Memory latency checker</a:t>
            </a:r>
            <a:endParaRPr/>
          </a:p>
          <a:p>
            <a:pPr indent="-317500" lvl="1" marL="914400" rtl="0" algn="l">
              <a:spcBef>
                <a:spcPts val="0"/>
              </a:spcBef>
              <a:spcAft>
                <a:spcPts val="0"/>
              </a:spcAft>
              <a:buSzPts val="1400"/>
              <a:buChar char="○"/>
            </a:pPr>
            <a:r>
              <a:rPr lang="en-GB"/>
              <a:t>Did not give results according to the set values (Matched the host values)</a:t>
            </a:r>
            <a:endParaRPr/>
          </a:p>
          <a:p>
            <a:pPr indent="-317500" lvl="1" marL="914400" rtl="0" algn="l">
              <a:spcBef>
                <a:spcPts val="0"/>
              </a:spcBef>
              <a:spcAft>
                <a:spcPts val="0"/>
              </a:spcAft>
              <a:buSzPts val="1400"/>
              <a:buChar char="○"/>
            </a:pPr>
            <a:r>
              <a:rPr lang="en-GB"/>
              <a:t>The results are on the next slide</a:t>
            </a:r>
            <a:endParaRPr/>
          </a:p>
        </p:txBody>
      </p:sp>
      <p:sp>
        <p:nvSpPr>
          <p:cNvPr id="141" name="Google Shape;141;p26"/>
          <p:cNvSpPr txBox="1"/>
          <p:nvPr>
            <p:ph idx="1" type="body"/>
          </p:nvPr>
        </p:nvSpPr>
        <p:spPr>
          <a:xfrm>
            <a:off x="256800" y="2962775"/>
            <a:ext cx="8520600" cy="67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Latency and bandwidth configuration for QEMU</a:t>
            </a:r>
            <a:endParaRPr/>
          </a:p>
          <a:p>
            <a:pPr indent="-342900" lvl="0" marL="457200" rtl="0" algn="l">
              <a:spcBef>
                <a:spcPts val="0"/>
              </a:spcBef>
              <a:spcAft>
                <a:spcPts val="0"/>
              </a:spcAft>
              <a:buSzPts val="1800"/>
              <a:buChar char="●"/>
            </a:pPr>
            <a:r>
              <a:rPr lang="en-GB"/>
              <a:t>Config values are inferior to host system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2" name="Google Shape;142;p26"/>
          <p:cNvSpPr txBox="1"/>
          <p:nvPr/>
        </p:nvSpPr>
        <p:spPr>
          <a:xfrm>
            <a:off x="256800" y="3657325"/>
            <a:ext cx="8630400" cy="9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hmat-lb,initiator=0,target=0,hierarchy=memory,data-type=access-latency,</a:t>
            </a:r>
            <a:r>
              <a:rPr b="1" lang="en-GB" sz="1300">
                <a:solidFill>
                  <a:srgbClr val="00FF00"/>
                </a:solidFill>
                <a:latin typeface="Consolas"/>
                <a:ea typeface="Consolas"/>
                <a:cs typeface="Consolas"/>
                <a:sym typeface="Consolas"/>
              </a:rPr>
              <a:t>latency=40 </a:t>
            </a:r>
            <a:endParaRPr b="1" sz="1300">
              <a:solidFill>
                <a:srgbClr val="00FF00"/>
              </a:solidFill>
              <a:latin typeface="Consolas"/>
              <a:ea typeface="Consolas"/>
              <a:cs typeface="Consolas"/>
              <a:sym typeface="Consolas"/>
            </a:endParaRPr>
          </a:p>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hmat-lb,initiator=0,target=0,hierarchy=memory,data-type=access-bandwidth,</a:t>
            </a:r>
            <a:r>
              <a:rPr b="1" lang="en-GB" sz="1300">
                <a:solidFill>
                  <a:srgbClr val="00FF00"/>
                </a:solidFill>
                <a:latin typeface="Consolas"/>
                <a:ea typeface="Consolas"/>
                <a:cs typeface="Consolas"/>
                <a:sym typeface="Consolas"/>
              </a:rPr>
              <a:t>bandwidth=10G</a:t>
            </a:r>
            <a:r>
              <a:rPr lang="en-GB"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hmat-lb,initiator=0,target=1,hierarchy=memory,data-type=access-latency,</a:t>
            </a:r>
            <a:r>
              <a:rPr b="1" lang="en-GB" sz="1300">
                <a:solidFill>
                  <a:srgbClr val="00FFFF"/>
                </a:solidFill>
                <a:latin typeface="Consolas"/>
                <a:ea typeface="Consolas"/>
                <a:cs typeface="Consolas"/>
                <a:sym typeface="Consolas"/>
              </a:rPr>
              <a:t>latency=80</a:t>
            </a:r>
            <a:r>
              <a:rPr lang="en-GB"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hmat-lb,initiator=0,target=1,hierarchy=memory,data-type=access-bandwidth,</a:t>
            </a:r>
            <a:r>
              <a:rPr b="1" lang="en-GB" sz="1300">
                <a:solidFill>
                  <a:srgbClr val="00FFFF"/>
                </a:solidFill>
                <a:latin typeface="Consolas"/>
                <a:ea typeface="Consolas"/>
                <a:cs typeface="Consolas"/>
                <a:sym typeface="Consolas"/>
              </a:rPr>
              <a:t>bandwidth=5G</a:t>
            </a:r>
            <a:endParaRPr b="1" sz="1300">
              <a:solidFill>
                <a:srgbClr val="00FFFF"/>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Confirmation test using Intel Memory Latency Checker</a:t>
            </a:r>
            <a:endParaRPr sz="2400"/>
          </a:p>
        </p:txBody>
      </p:sp>
      <p:pic>
        <p:nvPicPr>
          <p:cNvPr id="148" name="Google Shape;148;p27"/>
          <p:cNvPicPr preferRelativeResize="0"/>
          <p:nvPr/>
        </p:nvPicPr>
        <p:blipFill>
          <a:blip r:embed="rId3">
            <a:alphaModFix/>
          </a:blip>
          <a:stretch>
            <a:fillRect/>
          </a:stretch>
        </p:blipFill>
        <p:spPr>
          <a:xfrm>
            <a:off x="1729426" y="906425"/>
            <a:ext cx="5685124" cy="4166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Week Overview</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Filed a bug report for the feature</a:t>
            </a:r>
            <a:endParaRPr/>
          </a:p>
          <a:p>
            <a:pPr indent="-317500" lvl="1" marL="914400" rtl="0" algn="l">
              <a:spcBef>
                <a:spcPts val="0"/>
              </a:spcBef>
              <a:spcAft>
                <a:spcPts val="0"/>
              </a:spcAft>
              <a:buSzPts val="1400"/>
              <a:buChar char="○"/>
            </a:pPr>
            <a:r>
              <a:rPr lang="en-GB"/>
              <a:t>Bug report can be found </a:t>
            </a:r>
            <a:r>
              <a:rPr lang="en-GB" u="sng">
                <a:solidFill>
                  <a:schemeClr val="accent5"/>
                </a:solidFill>
                <a:hlinkClick r:id="rId3">
                  <a:extLst>
                    <a:ext uri="{A12FA001-AC4F-418D-AE19-62706E023703}">
                      <ahyp:hlinkClr val="tx"/>
                    </a:ext>
                  </a:extLst>
                </a:hlinkClick>
              </a:rPr>
              <a:t>here</a:t>
            </a:r>
            <a:r>
              <a:rPr lang="en-GB"/>
              <a:t> </a:t>
            </a:r>
            <a:endParaRPr/>
          </a:p>
          <a:p>
            <a:pPr indent="-342900" lvl="0" marL="457200" rtl="0" algn="l">
              <a:spcBef>
                <a:spcPts val="0"/>
              </a:spcBef>
              <a:spcAft>
                <a:spcPts val="0"/>
              </a:spcAft>
              <a:buSzPts val="1800"/>
              <a:buChar char="●"/>
            </a:pPr>
            <a:r>
              <a:rPr lang="en-GB"/>
              <a:t>Did not receive any response</a:t>
            </a:r>
            <a:endParaRPr/>
          </a:p>
          <a:p>
            <a:pPr indent="-342900" lvl="0" marL="457200" rtl="0" algn="l">
              <a:spcBef>
                <a:spcPts val="0"/>
              </a:spcBef>
              <a:spcAft>
                <a:spcPts val="0"/>
              </a:spcAft>
              <a:buSzPts val="1800"/>
              <a:buChar char="●"/>
            </a:pPr>
            <a:r>
              <a:rPr lang="en-GB"/>
              <a:t>Sent individual mails to many developers working on this feature</a:t>
            </a:r>
            <a:endParaRPr/>
          </a:p>
          <a:p>
            <a:pPr indent="-342900" lvl="0" marL="457200" rtl="0" algn="l">
              <a:spcBef>
                <a:spcPts val="0"/>
              </a:spcBef>
              <a:spcAft>
                <a:spcPts val="0"/>
              </a:spcAft>
              <a:buSzPts val="1800"/>
              <a:buChar char="●"/>
            </a:pPr>
            <a:r>
              <a:rPr lang="en-GB"/>
              <a:t>Lot of responses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Replies from QEMU developers</a:t>
            </a:r>
            <a:endParaRPr/>
          </a:p>
        </p:txBody>
      </p:sp>
      <p:sp>
        <p:nvSpPr>
          <p:cNvPr id="160" name="Google Shape;160;p29"/>
          <p:cNvSpPr txBox="1"/>
          <p:nvPr>
            <p:ph idx="1" type="body"/>
          </p:nvPr>
        </p:nvSpPr>
        <p:spPr>
          <a:xfrm>
            <a:off x="311700" y="1152475"/>
            <a:ext cx="8520600" cy="389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a:t>
            </a:r>
            <a:r>
              <a:rPr lang="en-GB"/>
              <a:t> host is a non NUMA machine so all guest RAM and CPUs are in the same latency domain, so that's why you are seeing pretty much the same timings.</a:t>
            </a:r>
            <a:endParaRPr/>
          </a:p>
          <a:p>
            <a:pPr indent="-342900" lvl="0" marL="457200" rtl="0" algn="l">
              <a:spcBef>
                <a:spcPts val="0"/>
              </a:spcBef>
              <a:spcAft>
                <a:spcPts val="0"/>
              </a:spcAft>
              <a:buSzPts val="1800"/>
              <a:buChar char="●"/>
            </a:pPr>
            <a:r>
              <a:rPr lang="en-GB"/>
              <a:t>Neither</a:t>
            </a:r>
            <a:r>
              <a:rPr lang="en-GB"/>
              <a:t> </a:t>
            </a:r>
            <a:r>
              <a:rPr lang="en-GB"/>
              <a:t>QEMU nor KVM, do not simulate HW latencies at all. </a:t>
            </a:r>
            <a:endParaRPr/>
          </a:p>
          <a:p>
            <a:pPr indent="-342900" lvl="0" marL="457200" rtl="0" algn="l">
              <a:spcBef>
                <a:spcPts val="0"/>
              </a:spcBef>
              <a:spcAft>
                <a:spcPts val="0"/>
              </a:spcAft>
              <a:buSzPts val="1800"/>
              <a:buChar char="●"/>
            </a:pPr>
            <a:r>
              <a:rPr lang="en-GB"/>
              <a:t>All that is configured with '-numa hmat-lb' is intended for guest OS consumption as a hint for smarter memory allocation and it's on to user to pin CPUs and RAM to concrete host NUMA nodes and use  host's values in '-numa hmat-lb' to actually get performance benefits from it on 'NUMA' machine.</a:t>
            </a:r>
            <a:endParaRPr/>
          </a:p>
          <a:p>
            <a:pPr indent="-342900" lvl="0" marL="457200" rtl="0" algn="l">
              <a:spcBef>
                <a:spcPts val="0"/>
              </a:spcBef>
              <a:spcAft>
                <a:spcPts val="0"/>
              </a:spcAft>
              <a:buSzPts val="1800"/>
              <a:buChar char="●"/>
            </a:pPr>
            <a:r>
              <a:rPr lang="en-GB"/>
              <a:t>On non NUMA host it's rather pointless except of the cases where one needs to fake NUMA config (like testing some aspects of NUMA related code in guest 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1152475"/>
            <a:ext cx="8520600" cy="35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configuration knobs are not there to limit bandwidth/latencies for virtual NUMA nodes, but to tell the guest the limits that the host NUMA nodes have. </a:t>
            </a:r>
            <a:endParaRPr/>
          </a:p>
          <a:p>
            <a:pPr indent="-342900" lvl="0" marL="457200" rtl="0" algn="l">
              <a:spcBef>
                <a:spcPts val="0"/>
              </a:spcBef>
              <a:spcAft>
                <a:spcPts val="0"/>
              </a:spcAft>
              <a:buSzPts val="1800"/>
              <a:buChar char="●"/>
            </a:pPr>
            <a:r>
              <a:rPr lang="en-GB"/>
              <a:t>The idea is, if you have an application that is sensitive to latency/bandwidth, you set the corresponding attributes in ACPI and let the guest kernel/application use it in scheduling decision.</a:t>
            </a:r>
            <a:endParaRPr/>
          </a:p>
          <a:p>
            <a:pPr indent="-342900" lvl="0" marL="457200" rtl="0" algn="l">
              <a:spcBef>
                <a:spcPts val="0"/>
              </a:spcBef>
              <a:spcAft>
                <a:spcPts val="0"/>
              </a:spcAft>
              <a:buSzPts val="1800"/>
              <a:buChar char="●"/>
            </a:pPr>
            <a:r>
              <a:rPr lang="en-GB"/>
              <a:t>Because without it, the guest is blind and doesn't really know the host’s limitations.</a:t>
            </a:r>
            <a:endParaRPr/>
          </a:p>
        </p:txBody>
      </p:sp>
      <p:sp>
        <p:nvSpPr>
          <p:cNvPr id="166" name="Google Shape;166;p30"/>
          <p:cNvSpPr txBox="1"/>
          <p:nvPr>
            <p:ph type="title"/>
          </p:nvPr>
        </p:nvSpPr>
        <p:spPr>
          <a:xfrm>
            <a:off x="311700" y="46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Replies from QEMU developers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Actions</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Run tests using the page replication patch </a:t>
            </a:r>
            <a:r>
              <a:rPr lang="en-GB">
                <a:solidFill>
                  <a:srgbClr val="FF0000"/>
                </a:solidFill>
              </a:rPr>
              <a:t>on QEMU</a:t>
            </a:r>
            <a:endParaRPr>
              <a:solidFill>
                <a:srgbClr val="FF0000"/>
              </a:solidFill>
            </a:endParaRPr>
          </a:p>
          <a:p>
            <a:pPr indent="-317500" lvl="1" marL="914400" rtl="0" algn="l">
              <a:spcBef>
                <a:spcPts val="0"/>
              </a:spcBef>
              <a:spcAft>
                <a:spcPts val="0"/>
              </a:spcAft>
              <a:buSzPts val="1400"/>
              <a:buChar char="○"/>
            </a:pPr>
            <a:r>
              <a:rPr lang="en-GB"/>
              <a:t>Overcome technical difficulties of </a:t>
            </a:r>
            <a:r>
              <a:rPr lang="en-GB"/>
              <a:t>building the kernel (to prepare for efficient usage on AWS)</a:t>
            </a:r>
            <a:endParaRPr/>
          </a:p>
          <a:p>
            <a:pPr indent="-342900" lvl="0" marL="457200" rtl="0" algn="l">
              <a:spcBef>
                <a:spcPts val="0"/>
              </a:spcBef>
              <a:spcAft>
                <a:spcPts val="0"/>
              </a:spcAft>
              <a:buSzPts val="1800"/>
              <a:buChar char="●"/>
            </a:pPr>
            <a:r>
              <a:rPr lang="en-GB"/>
              <a:t>Moving to AWS for a NUMA machine </a:t>
            </a:r>
            <a:r>
              <a:rPr lang="en-GB">
                <a:solidFill>
                  <a:srgbClr val="FF0000"/>
                </a:solidFill>
              </a:rPr>
              <a:t>only for final testing </a:t>
            </a:r>
            <a:r>
              <a:rPr lang="en-GB">
                <a:solidFill>
                  <a:srgbClr val="9E9E9E"/>
                </a:solidFill>
              </a:rPr>
              <a:t>(we have $300 of free credits among us)</a:t>
            </a:r>
            <a:endParaRPr>
              <a:solidFill>
                <a:srgbClr val="9E9E9E"/>
              </a:solidFill>
            </a:endParaRPr>
          </a:p>
          <a:p>
            <a:pPr indent="-317500" lvl="1" marL="914400" rtl="0" algn="l">
              <a:spcBef>
                <a:spcPts val="0"/>
              </a:spcBef>
              <a:spcAft>
                <a:spcPts val="0"/>
              </a:spcAft>
              <a:buSzPts val="1400"/>
              <a:buChar char="○"/>
            </a:pPr>
            <a:r>
              <a:rPr lang="en-GB"/>
              <a:t>Finding the right services offered by Amazon</a:t>
            </a:r>
            <a:endParaRPr/>
          </a:p>
          <a:p>
            <a:pPr indent="-317500" lvl="1" marL="914400" rtl="0" algn="l">
              <a:spcBef>
                <a:spcPts val="0"/>
              </a:spcBef>
              <a:spcAft>
                <a:spcPts val="0"/>
              </a:spcAft>
              <a:buSzPts val="1400"/>
              <a:buChar char="○"/>
            </a:pPr>
            <a:r>
              <a:rPr lang="en-GB"/>
              <a:t>Learning how to use those services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Emulator : QEMU</a:t>
            </a:r>
            <a:endParaRPr/>
          </a:p>
          <a:p>
            <a:pPr indent="-342900" lvl="0" marL="457200" rtl="0" algn="l">
              <a:spcBef>
                <a:spcPts val="0"/>
              </a:spcBef>
              <a:spcAft>
                <a:spcPts val="0"/>
              </a:spcAft>
              <a:buSzPts val="1800"/>
              <a:buChar char="●"/>
            </a:pPr>
            <a:r>
              <a:rPr lang="en-GB"/>
              <a:t>Configurations for VM</a:t>
            </a:r>
            <a:endParaRPr/>
          </a:p>
          <a:p>
            <a:pPr indent="-342900" lvl="0" marL="457200" rtl="0" algn="l">
              <a:spcBef>
                <a:spcPts val="0"/>
              </a:spcBef>
              <a:spcAft>
                <a:spcPts val="0"/>
              </a:spcAft>
              <a:buSzPts val="1800"/>
              <a:buChar char="●"/>
            </a:pPr>
            <a:r>
              <a:rPr lang="en-GB"/>
              <a:t>Approach to test remote/local access</a:t>
            </a:r>
            <a:endParaRPr/>
          </a:p>
          <a:p>
            <a:pPr indent="-342900" lvl="0" marL="457200" rtl="0" algn="l">
              <a:spcBef>
                <a:spcPts val="0"/>
              </a:spcBef>
              <a:spcAft>
                <a:spcPts val="0"/>
              </a:spcAft>
              <a:buSzPts val="1800"/>
              <a:buChar char="●"/>
            </a:pPr>
            <a:r>
              <a:rPr lang="en-GB"/>
              <a:t>Tools to measure</a:t>
            </a:r>
            <a:endParaRPr/>
          </a:p>
          <a:p>
            <a:pPr indent="-342900" lvl="0" marL="457200" rtl="0" algn="l">
              <a:spcBef>
                <a:spcPts val="0"/>
              </a:spcBef>
              <a:spcAft>
                <a:spcPts val="0"/>
              </a:spcAft>
              <a:buSzPts val="1800"/>
              <a:buChar char="●"/>
            </a:pPr>
            <a:r>
              <a:rPr lang="en-GB"/>
              <a:t>Conclusion after graph readings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Moving the project to AWS</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cheapest EC2 instance type with NUMA would be </a:t>
            </a:r>
            <a:r>
              <a:rPr lang="en-GB">
                <a:latin typeface="Consolas"/>
                <a:ea typeface="Consolas"/>
                <a:cs typeface="Consolas"/>
                <a:sym typeface="Consolas"/>
              </a:rPr>
              <a:t>c5.8xlarge </a:t>
            </a:r>
            <a:r>
              <a:rPr lang="en-GB"/>
              <a:t>	</a:t>
            </a:r>
            <a:endParaRPr/>
          </a:p>
          <a:p>
            <a:pPr indent="-330200" lvl="1" marL="914400" rtl="0" algn="l">
              <a:spcBef>
                <a:spcPts val="0"/>
              </a:spcBef>
              <a:spcAft>
                <a:spcPts val="0"/>
              </a:spcAft>
              <a:buSzPts val="1600"/>
              <a:buChar char="○"/>
            </a:pPr>
            <a:r>
              <a:rPr b="1" lang="en-GB" sz="1600"/>
              <a:t>$1.088 per Hour = 81.30 Rupees per hour</a:t>
            </a:r>
            <a:endParaRPr b="1" sz="1600"/>
          </a:p>
          <a:p>
            <a:pPr indent="-330200" lvl="0" marL="457200" rtl="0" algn="l">
              <a:spcBef>
                <a:spcPts val="0"/>
              </a:spcBef>
              <a:spcAft>
                <a:spcPts val="0"/>
              </a:spcAft>
              <a:buSzPts val="1600"/>
              <a:buChar char="●"/>
            </a:pPr>
            <a:r>
              <a:rPr lang="en-GB" sz="1600"/>
              <a:t>Storing our machine as an Amazon EBS volume is found to be extremely cheap</a:t>
            </a:r>
            <a:endParaRPr sz="1600"/>
          </a:p>
        </p:txBody>
      </p:sp>
      <p:graphicFrame>
        <p:nvGraphicFramePr>
          <p:cNvPr id="179" name="Google Shape;179;p32"/>
          <p:cNvGraphicFramePr/>
          <p:nvPr/>
        </p:nvGraphicFramePr>
        <p:xfrm>
          <a:off x="952500" y="2308575"/>
          <a:ext cx="3000000" cy="3000000"/>
        </p:xfrm>
        <a:graphic>
          <a:graphicData uri="http://schemas.openxmlformats.org/drawingml/2006/table">
            <a:tbl>
              <a:tblPr>
                <a:noFill/>
                <a:tableStyleId>{CFC41331-06E5-4932-9404-28EB85090352}</a:tableStyleId>
              </a:tblPr>
              <a:tblGrid>
                <a:gridCol w="3619500"/>
                <a:gridCol w="3619500"/>
              </a:tblGrid>
              <a:tr h="389175">
                <a:tc>
                  <a:txBody>
                    <a:bodyPr/>
                    <a:lstStyle/>
                    <a:p>
                      <a:pPr indent="0" lvl="0" marL="0" rtl="0" algn="l">
                        <a:spcBef>
                          <a:spcPts val="0"/>
                        </a:spcBef>
                        <a:spcAft>
                          <a:spcPts val="0"/>
                        </a:spcAft>
                        <a:buNone/>
                      </a:pPr>
                      <a:r>
                        <a:rPr lang="en-GB">
                          <a:solidFill>
                            <a:srgbClr val="FFFFFF"/>
                          </a:solidFill>
                        </a:rPr>
                        <a:t>General Purpose SSD (gp2) Volumes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$0.10 per GB-month = 7.47 Rupees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Provisioned IOPS SSD (io1) Volumes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$0.125 per GB-month = 9.34 Rupees</a:t>
                      </a:r>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Throughput Optimized HDD (st1) Volumes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$0.045 per GB-month = 3.36 Rupees</a:t>
                      </a:r>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Cold HDD (sc1) Volumes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$0.025 per GB-month = 1.87 Rupees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we need Amazon EBS</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Custom machine Image with the patch</a:t>
            </a:r>
            <a:endParaRPr/>
          </a:p>
          <a:p>
            <a:pPr indent="-317500" lvl="1" marL="914400" rtl="0" algn="l">
              <a:spcBef>
                <a:spcPts val="0"/>
              </a:spcBef>
              <a:spcAft>
                <a:spcPts val="0"/>
              </a:spcAft>
              <a:buSzPts val="1400"/>
              <a:buChar char="○"/>
            </a:pPr>
            <a:r>
              <a:rPr lang="en-GB"/>
              <a:t>C5.8xlarge supports only EBS storage</a:t>
            </a:r>
            <a:endParaRPr/>
          </a:p>
          <a:p>
            <a:pPr indent="-317500" lvl="1" marL="914400" rtl="0" algn="l">
              <a:spcBef>
                <a:spcPts val="0"/>
              </a:spcBef>
              <a:spcAft>
                <a:spcPts val="0"/>
              </a:spcAft>
              <a:buSzPts val="1400"/>
              <a:buChar char="○"/>
            </a:pPr>
            <a:r>
              <a:rPr lang="en-GB"/>
              <a:t>Non standard version of the kernel is not readily available as a machine image from Amazon</a:t>
            </a:r>
            <a:endParaRPr/>
          </a:p>
          <a:p>
            <a:pPr indent="-317500" lvl="2" marL="1371600" rtl="0" algn="l">
              <a:spcBef>
                <a:spcPts val="0"/>
              </a:spcBef>
              <a:spcAft>
                <a:spcPts val="0"/>
              </a:spcAft>
              <a:buSzPts val="1400"/>
              <a:buChar char="■"/>
            </a:pPr>
            <a:r>
              <a:rPr lang="en-GB"/>
              <a:t>Although it is possible to build a kernel on ec2</a:t>
            </a:r>
            <a:endParaRPr/>
          </a:p>
          <a:p>
            <a:pPr indent="-317500" lvl="1" marL="914400" rtl="0" algn="l">
              <a:spcBef>
                <a:spcPts val="0"/>
              </a:spcBef>
              <a:spcAft>
                <a:spcPts val="0"/>
              </a:spcAft>
              <a:buSzPts val="1400"/>
              <a:buChar char="○"/>
            </a:pPr>
            <a:r>
              <a:rPr lang="en-GB"/>
              <a:t>Hence the optimal approach would be to use a bootable EBS Volume, giving us the flexibility to re-install patches whenever required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Installation of the replication patch</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Tried installing the patch based on an old linux kernel (3.9v)</a:t>
            </a:r>
            <a:endParaRPr/>
          </a:p>
          <a:p>
            <a:pPr indent="-342900" lvl="0" marL="457200" rtl="0" algn="l">
              <a:spcBef>
                <a:spcPts val="0"/>
              </a:spcBef>
              <a:spcAft>
                <a:spcPts val="0"/>
              </a:spcAft>
              <a:buSzPts val="1800"/>
              <a:buChar char="●"/>
            </a:pPr>
            <a:r>
              <a:rPr lang="en-GB"/>
              <a:t>Overcame multiple roadblocks concerning version conflicts</a:t>
            </a:r>
            <a:endParaRPr/>
          </a:p>
          <a:p>
            <a:pPr indent="-342900" lvl="0" marL="457200" rtl="0" algn="l">
              <a:spcBef>
                <a:spcPts val="0"/>
              </a:spcBef>
              <a:spcAft>
                <a:spcPts val="0"/>
              </a:spcAft>
              <a:buSzPts val="1800"/>
              <a:buChar char="●"/>
            </a:pPr>
            <a:r>
              <a:rPr lang="en-GB"/>
              <a:t>There is however one final problem we are trying to rectify</a:t>
            </a:r>
            <a:endParaRPr/>
          </a:p>
          <a:p>
            <a:pPr indent="-342900" lvl="0" marL="457200" rtl="0" algn="l">
              <a:spcBef>
                <a:spcPts val="0"/>
              </a:spcBef>
              <a:spcAft>
                <a:spcPts val="0"/>
              </a:spcAft>
              <a:buSzPts val="1800"/>
              <a:buChar char="●"/>
            </a:pPr>
            <a:r>
              <a:rPr lang="en-GB"/>
              <a:t>After that, we can be confident of installing the patch and then try it on the EC2 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QEMU</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KVM</a:t>
            </a:r>
            <a:endParaRPr/>
          </a:p>
          <a:p>
            <a:pPr indent="-342900" lvl="0" marL="457200" rtl="0" algn="l">
              <a:spcBef>
                <a:spcPts val="0"/>
              </a:spcBef>
              <a:spcAft>
                <a:spcPts val="0"/>
              </a:spcAft>
              <a:buSzPts val="1800"/>
              <a:buChar char="●"/>
            </a:pPr>
            <a:r>
              <a:rPr lang="en-GB"/>
              <a:t>System into hypervisor</a:t>
            </a:r>
            <a:endParaRPr/>
          </a:p>
          <a:p>
            <a:pPr indent="-342900" lvl="0" marL="457200" rtl="0" algn="l">
              <a:spcBef>
                <a:spcPts val="0"/>
              </a:spcBef>
              <a:spcAft>
                <a:spcPts val="0"/>
              </a:spcAft>
              <a:buSzPts val="1800"/>
              <a:buChar char="●"/>
            </a:pPr>
            <a:r>
              <a:rPr lang="en-GB"/>
              <a:t>Configurable to various architectures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Week Overview</a:t>
            </a:r>
            <a:endParaRPr/>
          </a:p>
        </p:txBody>
      </p:sp>
      <p:sp>
        <p:nvSpPr>
          <p:cNvPr id="72" name="Google Shape;72;p16"/>
          <p:cNvSpPr txBox="1"/>
          <p:nvPr>
            <p:ph idx="1" type="body"/>
          </p:nvPr>
        </p:nvSpPr>
        <p:spPr>
          <a:xfrm>
            <a:off x="311700" y="1152475"/>
            <a:ext cx="8520600" cy="379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Latency and bandwidth configuration options for QEMU</a:t>
            </a:r>
            <a:endParaRPr/>
          </a:p>
          <a:p>
            <a:pPr indent="-317500" lvl="1" marL="914400" rtl="0" algn="l">
              <a:spcBef>
                <a:spcPts val="0"/>
              </a:spcBef>
              <a:spcAft>
                <a:spcPts val="0"/>
              </a:spcAft>
              <a:buSzPts val="1400"/>
              <a:buChar char="○"/>
            </a:pPr>
            <a:r>
              <a:rPr lang="en-GB"/>
              <a:t>For local and remote accesses</a:t>
            </a:r>
            <a:endParaRPr/>
          </a:p>
          <a:p>
            <a:pPr indent="-317500" lvl="1" marL="914400" rtl="0" algn="l">
              <a:spcBef>
                <a:spcPts val="0"/>
              </a:spcBef>
              <a:spcAft>
                <a:spcPts val="0"/>
              </a:spcAft>
              <a:buSzPts val="1400"/>
              <a:buChar char="○"/>
            </a:pPr>
            <a:r>
              <a:rPr lang="en-GB"/>
              <a:t>High latency and low bandwidth for remote accesses</a:t>
            </a:r>
            <a:endParaRPr/>
          </a:p>
          <a:p>
            <a:pPr indent="-317500" lvl="1" marL="914400" rtl="0" algn="l">
              <a:spcBef>
                <a:spcPts val="0"/>
              </a:spcBef>
              <a:spcAft>
                <a:spcPts val="0"/>
              </a:spcAft>
              <a:buSzPts val="1400"/>
              <a:buChar char="○"/>
            </a:pPr>
            <a:r>
              <a:rPr lang="en-GB"/>
              <a:t>Low</a:t>
            </a:r>
            <a:r>
              <a:rPr lang="en-GB"/>
              <a:t> latency and high bandwidth for local accesses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Previous tests based on function calls from the loaded shared object</a:t>
            </a:r>
            <a:endParaRPr/>
          </a:p>
          <a:p>
            <a:pPr indent="-317500" lvl="1" marL="914400" rtl="0" algn="l">
              <a:spcBef>
                <a:spcPts val="0"/>
              </a:spcBef>
              <a:spcAft>
                <a:spcPts val="0"/>
              </a:spcAft>
              <a:buSzPts val="1400"/>
              <a:buChar char="○"/>
            </a:pPr>
            <a:r>
              <a:rPr lang="en-GB"/>
              <a:t>Similar results for local and remote accesses as previous experiments  </a:t>
            </a:r>
            <a:endParaRPr/>
          </a:p>
          <a:p>
            <a:pPr indent="-317500" lvl="1" marL="914400" rtl="0" algn="l">
              <a:spcBef>
                <a:spcPts val="0"/>
              </a:spcBef>
              <a:spcAft>
                <a:spcPts val="0"/>
              </a:spcAft>
              <a:buSzPts val="1400"/>
              <a:buChar char="○"/>
            </a:pPr>
            <a:r>
              <a:rPr lang="en-GB"/>
              <a:t>Expected results not achieved :(</a:t>
            </a:r>
            <a:endParaRPr/>
          </a:p>
          <a:p>
            <a:pPr indent="-317500" lvl="1" marL="914400" rtl="0" algn="l">
              <a:spcBef>
                <a:spcPts val="0"/>
              </a:spcBef>
              <a:spcAft>
                <a:spcPts val="0"/>
              </a:spcAft>
              <a:buSzPts val="1400"/>
              <a:buChar char="○"/>
            </a:pPr>
            <a:r>
              <a:rPr lang="en-GB"/>
              <a:t>No substantial difference in spite of modifying the emulator config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endParaRPr/>
          </a:p>
        </p:txBody>
      </p:sp>
      <p:sp>
        <p:nvSpPr>
          <p:cNvPr id="78" name="Google Shape;78;p17"/>
          <p:cNvSpPr txBox="1"/>
          <p:nvPr>
            <p:ph idx="1" type="body"/>
          </p:nvPr>
        </p:nvSpPr>
        <p:spPr>
          <a:xfrm>
            <a:off x="311700" y="2084825"/>
            <a:ext cx="8520600" cy="18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Latency and bandwidth configuration for QEMU</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9" name="Google Shape;79;p17"/>
          <p:cNvSpPr txBox="1"/>
          <p:nvPr/>
        </p:nvSpPr>
        <p:spPr>
          <a:xfrm>
            <a:off x="311700" y="2455250"/>
            <a:ext cx="86304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hmat-lb,initiator=0,target=0,hierarchy=memory,data-type=access-latency,</a:t>
            </a:r>
            <a:r>
              <a:rPr b="1" lang="en-GB" sz="1300">
                <a:solidFill>
                  <a:srgbClr val="00FF00"/>
                </a:solidFill>
                <a:latin typeface="Consolas"/>
                <a:ea typeface="Consolas"/>
                <a:cs typeface="Consolas"/>
                <a:sym typeface="Consolas"/>
              </a:rPr>
              <a:t>latency=5 </a:t>
            </a:r>
            <a:endParaRPr b="1" sz="1300">
              <a:solidFill>
                <a:srgbClr val="00FF00"/>
              </a:solidFill>
              <a:latin typeface="Consolas"/>
              <a:ea typeface="Consolas"/>
              <a:cs typeface="Consolas"/>
              <a:sym typeface="Consolas"/>
            </a:endParaRPr>
          </a:p>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hmat-lb,initiator=0,target=0,hierarchy=memory,data-type=access-bandwidth,</a:t>
            </a:r>
            <a:r>
              <a:rPr b="1" lang="en-GB" sz="1300">
                <a:solidFill>
                  <a:srgbClr val="00FF00"/>
                </a:solidFill>
                <a:latin typeface="Consolas"/>
                <a:ea typeface="Consolas"/>
                <a:cs typeface="Consolas"/>
                <a:sym typeface="Consolas"/>
              </a:rPr>
              <a:t>bandwidth=200M</a:t>
            </a:r>
            <a:r>
              <a:rPr lang="en-GB"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hmat-lb,initiator=0,target=1,hierarchy=memory,data-type=access-latency,</a:t>
            </a:r>
            <a:r>
              <a:rPr b="1" lang="en-GB" sz="1300">
                <a:solidFill>
                  <a:srgbClr val="00FFFF"/>
                </a:solidFill>
                <a:latin typeface="Consolas"/>
                <a:ea typeface="Consolas"/>
                <a:cs typeface="Consolas"/>
                <a:sym typeface="Consolas"/>
              </a:rPr>
              <a:t>latency=200</a:t>
            </a:r>
            <a:r>
              <a:rPr lang="en-GB"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en-GB" sz="1300">
                <a:solidFill>
                  <a:schemeClr val="dk1"/>
                </a:solidFill>
                <a:latin typeface="Consolas"/>
                <a:ea typeface="Consolas"/>
                <a:cs typeface="Consolas"/>
                <a:sym typeface="Consolas"/>
              </a:rPr>
              <a:t>-numa hmat-lb,initiator=0,target=1,hierarchy=memory,data-type=access-bandwidth,</a:t>
            </a:r>
            <a:r>
              <a:rPr b="1" lang="en-GB" sz="1300">
                <a:solidFill>
                  <a:srgbClr val="00FFFF"/>
                </a:solidFill>
                <a:latin typeface="Consolas"/>
                <a:ea typeface="Consolas"/>
                <a:cs typeface="Consolas"/>
                <a:sym typeface="Consolas"/>
              </a:rPr>
              <a:t>bandwidth=5M</a:t>
            </a:r>
            <a:endParaRPr b="1" sz="1300">
              <a:solidFill>
                <a:srgbClr val="00FFFF"/>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938213" y="219075"/>
            <a:ext cx="7267575" cy="4705350"/>
          </a:xfrm>
          <a:prstGeom prst="rect">
            <a:avLst/>
          </a:prstGeom>
          <a:noFill/>
          <a:ln>
            <a:noFill/>
          </a:ln>
        </p:spPr>
      </p:pic>
      <p:sp>
        <p:nvSpPr>
          <p:cNvPr id="85" name="Google Shape;85;p18"/>
          <p:cNvSpPr txBox="1"/>
          <p:nvPr/>
        </p:nvSpPr>
        <p:spPr>
          <a:xfrm>
            <a:off x="3416350" y="1948450"/>
            <a:ext cx="1943700" cy="8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With latency and bandwidth configurations - Eg2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995400" y="247197"/>
            <a:ext cx="7153200" cy="4649100"/>
          </a:xfrm>
          <a:prstGeom prst="rect">
            <a:avLst/>
          </a:prstGeom>
          <a:noFill/>
          <a:ln>
            <a:noFill/>
          </a:ln>
        </p:spPr>
      </p:pic>
      <p:sp>
        <p:nvSpPr>
          <p:cNvPr id="91" name="Google Shape;91;p19"/>
          <p:cNvSpPr txBox="1"/>
          <p:nvPr/>
        </p:nvSpPr>
        <p:spPr>
          <a:xfrm>
            <a:off x="3327025" y="2134950"/>
            <a:ext cx="1943700" cy="8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With latency and bandwidth configurations - Eg1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3706850" y="152400"/>
            <a:ext cx="5150668" cy="4838700"/>
          </a:xfrm>
          <a:prstGeom prst="rect">
            <a:avLst/>
          </a:prstGeom>
          <a:noFill/>
          <a:ln>
            <a:noFill/>
          </a:ln>
        </p:spPr>
      </p:pic>
      <p:sp>
        <p:nvSpPr>
          <p:cNvPr id="97" name="Google Shape;97;p20"/>
          <p:cNvSpPr txBox="1"/>
          <p:nvPr/>
        </p:nvSpPr>
        <p:spPr>
          <a:xfrm>
            <a:off x="470725" y="2034150"/>
            <a:ext cx="2676300" cy="107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FFFF"/>
                </a:solidFill>
              </a:rPr>
              <a:t>Original readings before latency and bandwidth configurations</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Week Overview - Validation of our readings</a:t>
            </a:r>
            <a:endParaRPr/>
          </a:p>
        </p:txBody>
      </p:sp>
      <p:sp>
        <p:nvSpPr>
          <p:cNvPr id="103" name="Google Shape;103;p21"/>
          <p:cNvSpPr txBox="1"/>
          <p:nvPr>
            <p:ph idx="1" type="body"/>
          </p:nvPr>
        </p:nvSpPr>
        <p:spPr>
          <a:xfrm>
            <a:off x="311700" y="1152475"/>
            <a:ext cx="8520600" cy="35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Explored benchmark latency testing tools to validate our experiments</a:t>
            </a:r>
            <a:endParaRPr/>
          </a:p>
          <a:p>
            <a:pPr indent="-317500" lvl="1" marL="914400" rtl="0" algn="l">
              <a:spcBef>
                <a:spcPts val="0"/>
              </a:spcBef>
              <a:spcAft>
                <a:spcPts val="0"/>
              </a:spcAft>
              <a:buSzPts val="1400"/>
              <a:buChar char="○"/>
            </a:pPr>
            <a:r>
              <a:rPr lang="en-GB"/>
              <a:t>Tool - lmbench</a:t>
            </a:r>
            <a:endParaRPr/>
          </a:p>
          <a:p>
            <a:pPr indent="-317500" lvl="1" marL="914400" rtl="0" algn="l">
              <a:spcBef>
                <a:spcPts val="0"/>
              </a:spcBef>
              <a:spcAft>
                <a:spcPts val="0"/>
              </a:spcAft>
              <a:buSzPts val="1400"/>
              <a:buChar char="○"/>
            </a:pPr>
            <a:r>
              <a:rPr lang="en-GB"/>
              <a:t>Used to measure memory access latencies (excluding the instruction access times)</a:t>
            </a:r>
            <a:endParaRPr/>
          </a:p>
          <a:p>
            <a:pPr indent="-317500" lvl="1" marL="914400" rtl="0" algn="l">
              <a:spcBef>
                <a:spcPts val="0"/>
              </a:spcBef>
              <a:spcAft>
                <a:spcPts val="0"/>
              </a:spcAft>
              <a:buSzPts val="1400"/>
              <a:buChar char="○"/>
            </a:pPr>
            <a:r>
              <a:rPr lang="en-GB"/>
              <a:t>Used this in combination with numactl for cpu and memory binding</a:t>
            </a:r>
            <a:endParaRPr/>
          </a:p>
          <a:p>
            <a:pPr indent="-317500" lvl="1" marL="914400" rtl="0" algn="l">
              <a:spcBef>
                <a:spcPts val="0"/>
              </a:spcBef>
              <a:spcAft>
                <a:spcPts val="0"/>
              </a:spcAft>
              <a:buSzPts val="1400"/>
              <a:buChar char="○"/>
            </a:pPr>
            <a:r>
              <a:rPr lang="en-GB"/>
              <a:t>The latencies that we obtained for local and remote accesses, again did not bear any substantial difference</a:t>
            </a:r>
            <a:endParaRPr/>
          </a:p>
          <a:p>
            <a:pPr indent="-317500" lvl="1" marL="914400" rtl="0" algn="l">
              <a:spcBef>
                <a:spcPts val="0"/>
              </a:spcBef>
              <a:spcAft>
                <a:spcPts val="0"/>
              </a:spcAft>
              <a:buSzPts val="1400"/>
              <a:buChar char="○"/>
            </a:pPr>
            <a:r>
              <a:rPr lang="en-GB"/>
              <a:t>Shows that our experiments were valid, and that QEMU cannot be used for measuring performance characteristics</a:t>
            </a:r>
            <a:endParaRPr/>
          </a:p>
          <a:p>
            <a:pPr indent="-342900" lvl="0" marL="457200" rtl="0" algn="l">
              <a:spcBef>
                <a:spcPts val="0"/>
              </a:spcBef>
              <a:spcAft>
                <a:spcPts val="0"/>
              </a:spcAft>
              <a:buSzPts val="1800"/>
              <a:buChar char="●"/>
            </a:pPr>
            <a:r>
              <a:rPr lang="en-GB"/>
              <a:t>Went an extra step to also v</a:t>
            </a:r>
            <a:r>
              <a:rPr lang="en-GB"/>
              <a:t>erify the memory allocation to specific nodes by lmbench</a:t>
            </a:r>
            <a:endParaRPr/>
          </a:p>
          <a:p>
            <a:pPr indent="-317500" lvl="1" marL="914400" rtl="0" algn="l">
              <a:spcBef>
                <a:spcPts val="0"/>
              </a:spcBef>
              <a:spcAft>
                <a:spcPts val="0"/>
              </a:spcAft>
              <a:buSzPts val="1400"/>
              <a:buChar char="○"/>
            </a:pPr>
            <a:r>
              <a:rPr lang="en-GB"/>
              <a:t>Tool - numastat</a:t>
            </a:r>
            <a:endParaRPr/>
          </a:p>
          <a:p>
            <a:pPr indent="-317500" lvl="1" marL="914400" rtl="0" algn="l">
              <a:spcBef>
                <a:spcPts val="0"/>
              </a:spcBef>
              <a:spcAft>
                <a:spcPts val="0"/>
              </a:spcAft>
              <a:buSzPts val="1400"/>
              <a:buChar char="○"/>
            </a:pPr>
            <a:r>
              <a:rPr lang="en-GB"/>
              <a:t>Ran this test during latency test and confirmed that data is being accessed from the specified nodes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