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3" roundtripDataSignature="AMtx7mjIBlfzpgFymCWK9iSyWNj8m4JA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19C0D1-596B-4C8B-BC9A-1978AEB467FD}">
  <a:tblStyle styleId="{BB19C0D1-596B-4C8B-BC9A-1978AEB467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customschemas.google.com/relationships/presentationmetadata" Target="meta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400">
              <a:solidFill>
                <a:schemeClr val="dk1"/>
              </a:solidFill>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1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rot="5400000">
            <a:off x="3920332" y="-1256506"/>
            <a:ext cx="4351337"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2" name="Google Shape;42;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9" name="Google Shape;49;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cseweb.ucsd.edu/~gbournou/CSE131/the_inside_story_on_shared_libraries_and_dynamic_loading.pdf" TargetMode="External"/><Relationship Id="rId4" Type="http://schemas.openxmlformats.org/officeDocument/2006/relationships/hyperlink" Target="https://ieeexplore.ieee.org/abstract/document/6560750" TargetMode="External"/><Relationship Id="rId5" Type="http://schemas.openxmlformats.org/officeDocument/2006/relationships/hyperlink" Target="https://dl.acm.org/doi/abs/10.1145/3373376.3378468" TargetMode="External"/><Relationship Id="rId6" Type="http://schemas.openxmlformats.org/officeDocument/2006/relationships/hyperlink" Target="https://tel.archives-ouvertes.fr/tel-01549294/document" TargetMode="External"/><Relationship Id="rId7" Type="http://schemas.openxmlformats.org/officeDocument/2006/relationships/hyperlink" Target="https://www.google.com/url?sa=t&amp;rct=j&amp;q=&amp;esrc=s&amp;source=web&amp;cd=&amp;cad=rja&amp;uact=8&amp;ved=2ahUKEwiYgPCh57jrAhUm8HMBHX4RBncQFjADegQICBAB&amp;url=https%3A%2F%2Fwww.usenix.org%2Fsystem%2Ffiles%2Fconference%2Fatc12%2Fatc12-final229.pdf&amp;usg=AOvVaw1qeIyQ_By-7Or7svw2-dSg" TargetMode="External"/><Relationship Id="rId8" Type="http://schemas.openxmlformats.org/officeDocument/2006/relationships/hyperlink" Target="http://charm.cs.illinois.edu/newPapers/11-28/paper.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4694100" y="1657362"/>
            <a:ext cx="7497900" cy="6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55A11"/>
              </a:buClr>
              <a:buSzPts val="3600"/>
              <a:buFont typeface="Calibri"/>
              <a:buNone/>
            </a:pPr>
            <a:r>
              <a:rPr b="1" i="0" lang="en-US" sz="3600" u="none" cap="none" strike="noStrike">
                <a:solidFill>
                  <a:srgbClr val="C55A11"/>
                </a:solidFill>
                <a:latin typeface="Calibri"/>
                <a:ea typeface="Calibri"/>
                <a:cs typeface="Calibri"/>
                <a:sym typeface="Calibri"/>
              </a:rPr>
              <a:t>CCBD</a:t>
            </a:r>
            <a:endParaRPr/>
          </a:p>
        </p:txBody>
      </p:sp>
      <p:sp>
        <p:nvSpPr>
          <p:cNvPr id="89" name="Google Shape;89;p1"/>
          <p:cNvSpPr txBox="1"/>
          <p:nvPr/>
        </p:nvSpPr>
        <p:spPr>
          <a:xfrm>
            <a:off x="4694100" y="2305046"/>
            <a:ext cx="7497900" cy="163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597"/>
              </a:buClr>
              <a:buSzPts val="3600"/>
              <a:buFont typeface="Calibri"/>
              <a:buNone/>
            </a:pPr>
            <a:r>
              <a:rPr b="1" lang="en-US" sz="3600">
                <a:solidFill>
                  <a:srgbClr val="2F5597"/>
                </a:solidFill>
                <a:latin typeface="Calibri"/>
                <a:ea typeface="Calibri"/>
                <a:cs typeface="Calibri"/>
                <a:sym typeface="Calibri"/>
              </a:rPr>
              <a:t>Summer Internship</a:t>
            </a:r>
            <a:endParaRPr b="1" sz="3600">
              <a:solidFill>
                <a:srgbClr val="2F5597"/>
              </a:solidFill>
              <a:latin typeface="Calibri"/>
              <a:ea typeface="Calibri"/>
              <a:cs typeface="Calibri"/>
              <a:sym typeface="Calibri"/>
            </a:endParaRPr>
          </a:p>
          <a:p>
            <a:pPr indent="0" lvl="0" marL="0" marR="0" rtl="0" algn="l">
              <a:lnSpc>
                <a:spcPct val="100000"/>
              </a:lnSpc>
              <a:spcBef>
                <a:spcPts val="0"/>
              </a:spcBef>
              <a:spcAft>
                <a:spcPts val="0"/>
              </a:spcAft>
              <a:buClr>
                <a:srgbClr val="2F5597"/>
              </a:buClr>
              <a:buSzPts val="3600"/>
              <a:buFont typeface="Calibri"/>
              <a:buNone/>
            </a:pPr>
            <a:r>
              <a:t/>
            </a:r>
            <a:endParaRPr b="1" sz="3000">
              <a:solidFill>
                <a:srgbClr val="4C113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F5597"/>
              </a:buClr>
              <a:buSzPts val="3600"/>
              <a:buFont typeface="Calibri"/>
              <a:buNone/>
            </a:pPr>
            <a:r>
              <a:rPr b="1" lang="en-US" sz="3000">
                <a:solidFill>
                  <a:srgbClr val="4C1130"/>
                </a:solidFill>
                <a:latin typeface="Times New Roman"/>
                <a:ea typeface="Times New Roman"/>
                <a:cs typeface="Times New Roman"/>
                <a:sym typeface="Times New Roman"/>
              </a:rPr>
              <a:t>Shared libraries on NUMA architecture</a:t>
            </a:r>
            <a:r>
              <a:rPr b="1" lang="en-US" sz="3000">
                <a:solidFill>
                  <a:srgbClr val="4C1130"/>
                </a:solidFill>
                <a:latin typeface="Times New Roman"/>
                <a:ea typeface="Times New Roman"/>
                <a:cs typeface="Times New Roman"/>
                <a:sym typeface="Times New Roman"/>
              </a:rPr>
              <a:t> </a:t>
            </a:r>
            <a:endParaRPr b="1" sz="3000">
              <a:solidFill>
                <a:srgbClr val="4C1130"/>
              </a:solidFill>
              <a:latin typeface="Times New Roman"/>
              <a:ea typeface="Times New Roman"/>
              <a:cs typeface="Times New Roman"/>
              <a:sym typeface="Times New Roman"/>
            </a:endParaRPr>
          </a:p>
        </p:txBody>
      </p:sp>
      <p:sp>
        <p:nvSpPr>
          <p:cNvPr id="90" name="Google Shape;90;p1"/>
          <p:cNvSpPr txBox="1"/>
          <p:nvPr/>
        </p:nvSpPr>
        <p:spPr>
          <a:xfrm>
            <a:off x="5666358" y="4174025"/>
            <a:ext cx="26478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Department of CSE</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1" sz="2400">
              <a:solidFill>
                <a:schemeClr val="dk1"/>
              </a:solidFill>
              <a:latin typeface="Calibri"/>
              <a:ea typeface="Calibri"/>
              <a:cs typeface="Calibri"/>
              <a:sym typeface="Calibri"/>
            </a:endParaRPr>
          </a:p>
        </p:txBody>
      </p:sp>
      <p:pic>
        <p:nvPicPr>
          <p:cNvPr id="91" name="Google Shape;91;p1"/>
          <p:cNvPicPr preferRelativeResize="0"/>
          <p:nvPr/>
        </p:nvPicPr>
        <p:blipFill rotWithShape="1">
          <a:blip r:embed="rId3">
            <a:alphaModFix/>
          </a:blip>
          <a:srcRect b="0" l="0" r="0" t="0"/>
          <a:stretch/>
        </p:blipFill>
        <p:spPr>
          <a:xfrm>
            <a:off x="304800" y="5486400"/>
            <a:ext cx="1079500" cy="1085850"/>
          </a:xfrm>
          <a:prstGeom prst="rect">
            <a:avLst/>
          </a:prstGeom>
          <a:noFill/>
          <a:ln>
            <a:noFill/>
          </a:ln>
        </p:spPr>
      </p:pic>
      <p:cxnSp>
        <p:nvCxnSpPr>
          <p:cNvPr id="92" name="Google Shape;92;p1"/>
          <p:cNvCxnSpPr/>
          <p:nvPr/>
        </p:nvCxnSpPr>
        <p:spPr>
          <a:xfrm>
            <a:off x="4781550" y="4113212"/>
            <a:ext cx="4581525" cy="0"/>
          </a:xfrm>
          <a:prstGeom prst="straightConnector1">
            <a:avLst/>
          </a:prstGeom>
          <a:noFill/>
          <a:ln cap="flat" cmpd="sng" w="38100">
            <a:solidFill>
              <a:srgbClr val="C55A11"/>
            </a:solidFill>
            <a:prstDash val="solid"/>
            <a:miter lim="800000"/>
            <a:headEnd len="med" w="med" type="none"/>
            <a:tailEnd len="med" w="med" type="none"/>
          </a:ln>
        </p:spPr>
      </p:cxnSp>
      <p:pic>
        <p:nvPicPr>
          <p:cNvPr id="93" name="Google Shape;93;p1"/>
          <p:cNvPicPr preferRelativeResize="0"/>
          <p:nvPr/>
        </p:nvPicPr>
        <p:blipFill rotWithShape="1">
          <a:blip r:embed="rId4">
            <a:alphaModFix/>
          </a:blip>
          <a:srcRect b="0" l="0" r="0" t="0"/>
          <a:stretch/>
        </p:blipFill>
        <p:spPr>
          <a:xfrm>
            <a:off x="10850562" y="261937"/>
            <a:ext cx="1079500" cy="1090612"/>
          </a:xfrm>
          <a:prstGeom prst="rect">
            <a:avLst/>
          </a:prstGeom>
          <a:noFill/>
          <a:ln>
            <a:noFill/>
          </a:ln>
        </p:spPr>
      </p:pic>
      <p:pic>
        <p:nvPicPr>
          <p:cNvPr descr="ccbd-logo.png" id="94" name="Google Shape;94;p1"/>
          <p:cNvPicPr preferRelativeResize="0"/>
          <p:nvPr/>
        </p:nvPicPr>
        <p:blipFill rotWithShape="1">
          <a:blip r:embed="rId5">
            <a:alphaModFix/>
          </a:blip>
          <a:srcRect b="0" l="0" r="0" t="0"/>
          <a:stretch/>
        </p:blipFill>
        <p:spPr>
          <a:xfrm>
            <a:off x="708025" y="3890962"/>
            <a:ext cx="3494087" cy="1733550"/>
          </a:xfrm>
          <a:prstGeom prst="rect">
            <a:avLst/>
          </a:prstGeom>
          <a:noFill/>
          <a:ln>
            <a:noFill/>
          </a:ln>
        </p:spPr>
      </p:pic>
      <p:pic>
        <p:nvPicPr>
          <p:cNvPr descr="pesu-logo-transparent.png" id="95" name="Google Shape;95;p1"/>
          <p:cNvPicPr preferRelativeResize="0"/>
          <p:nvPr/>
        </p:nvPicPr>
        <p:blipFill rotWithShape="1">
          <a:blip r:embed="rId6">
            <a:alphaModFix/>
          </a:blip>
          <a:srcRect b="0" l="0" r="0" t="0"/>
          <a:stretch/>
        </p:blipFill>
        <p:spPr>
          <a:xfrm>
            <a:off x="628650" y="950912"/>
            <a:ext cx="3971925" cy="706437"/>
          </a:xfrm>
          <a:prstGeom prst="rect">
            <a:avLst/>
          </a:prstGeom>
          <a:noFill/>
          <a:ln>
            <a:noFill/>
          </a:ln>
        </p:spPr>
      </p:pic>
      <p:sp>
        <p:nvSpPr>
          <p:cNvPr id="96" name="Google Shape;96;p1"/>
          <p:cNvSpPr txBox="1"/>
          <p:nvPr/>
        </p:nvSpPr>
        <p:spPr>
          <a:xfrm>
            <a:off x="4781550" y="6331287"/>
            <a:ext cx="6073800" cy="46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Mentor: Dr. K V Subramaniam </a:t>
            </a:r>
            <a:endParaRPr/>
          </a:p>
        </p:txBody>
      </p:sp>
      <p:graphicFrame>
        <p:nvGraphicFramePr>
          <p:cNvPr id="97" name="Google Shape;97;p1"/>
          <p:cNvGraphicFramePr/>
          <p:nvPr/>
        </p:nvGraphicFramePr>
        <p:xfrm>
          <a:off x="4600575" y="4696875"/>
          <a:ext cx="3000000" cy="3000000"/>
        </p:xfrm>
        <a:graphic>
          <a:graphicData uri="http://schemas.openxmlformats.org/drawingml/2006/table">
            <a:tbl>
              <a:tblPr>
                <a:noFill/>
                <a:tableStyleId>{BB19C0D1-596B-4C8B-BC9A-1978AEB467FD}</a:tableStyleId>
              </a:tblPr>
              <a:tblGrid>
                <a:gridCol w="2440800"/>
                <a:gridCol w="2338550"/>
              </a:tblGrid>
              <a:tr h="381000">
                <a:tc>
                  <a:txBody>
                    <a:bodyPr/>
                    <a:lstStyle/>
                    <a:p>
                      <a:pPr indent="0" lvl="0" marL="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Thrivikraman V</a:t>
                      </a:r>
                      <a:endParaRPr/>
                    </a:p>
                  </a:txBody>
                  <a:tcPr marT="91425" marB="91425" marR="91425" marL="91425"/>
                </a:tc>
                <a:tc>
                  <a:txBody>
                    <a:bodyPr/>
                    <a:lstStyle/>
                    <a:p>
                      <a:pPr indent="0" lvl="0" marL="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PES1201801469</a:t>
                      </a:r>
                      <a:endParaRPr/>
                    </a:p>
                  </a:txBody>
                  <a:tcPr marT="91425" marB="91425" marR="91425" marL="91425"/>
                </a:tc>
              </a:tr>
              <a:tr h="381000">
                <a:tc>
                  <a:txBody>
                    <a:bodyPr/>
                    <a:lstStyle/>
                    <a:p>
                      <a:pPr indent="0" lvl="0" marL="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Karan Kumar G</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PES1201801883</a:t>
                      </a:r>
                      <a:endParaRPr/>
                    </a:p>
                  </a:txBody>
                  <a:tcPr marT="91425" marB="91425" marR="91425" marL="91425"/>
                </a:tc>
              </a:tr>
              <a:tr h="381000">
                <a:tc>
                  <a:txBody>
                    <a:bodyPr/>
                    <a:lstStyle/>
                    <a:p>
                      <a:pPr indent="0" lvl="0" marL="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Vishnu R Dixit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PES1201801448</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cxnSp>
        <p:nvCxnSpPr>
          <p:cNvPr id="102" name="Google Shape;102;p2"/>
          <p:cNvCxnSpPr/>
          <p:nvPr/>
        </p:nvCxnSpPr>
        <p:spPr>
          <a:xfrm>
            <a:off x="-7937" y="1316037"/>
            <a:ext cx="8299450" cy="0"/>
          </a:xfrm>
          <a:prstGeom prst="straightConnector1">
            <a:avLst/>
          </a:prstGeom>
          <a:noFill/>
          <a:ln cap="flat" cmpd="sng" w="38100">
            <a:solidFill>
              <a:srgbClr val="C55A11"/>
            </a:solidFill>
            <a:prstDash val="solid"/>
            <a:miter lim="800000"/>
            <a:headEnd len="med" w="med" type="none"/>
            <a:tailEnd len="med" w="med" type="none"/>
          </a:ln>
        </p:spPr>
      </p:cxnSp>
      <p:sp>
        <p:nvSpPr>
          <p:cNvPr id="103" name="Google Shape;103;p2"/>
          <p:cNvSpPr txBox="1"/>
          <p:nvPr/>
        </p:nvSpPr>
        <p:spPr>
          <a:xfrm>
            <a:off x="393713" y="502537"/>
            <a:ext cx="74961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597"/>
              </a:buClr>
              <a:buSzPts val="2400"/>
              <a:buFont typeface="Calibri"/>
              <a:buNone/>
            </a:pPr>
            <a:r>
              <a:rPr b="1" i="0" lang="en-US" sz="2400" u="none" cap="none" strike="noStrike">
                <a:solidFill>
                  <a:srgbClr val="2F5597"/>
                </a:solidFill>
                <a:latin typeface="Calibri"/>
                <a:ea typeface="Calibri"/>
                <a:cs typeface="Calibri"/>
                <a:sym typeface="Calibri"/>
              </a:rPr>
              <a:t>Problem Statement</a:t>
            </a:r>
            <a:endParaRPr/>
          </a:p>
        </p:txBody>
      </p:sp>
      <p:sp>
        <p:nvSpPr>
          <p:cNvPr id="104" name="Google Shape;104;p2"/>
          <p:cNvSpPr txBox="1"/>
          <p:nvPr/>
        </p:nvSpPr>
        <p:spPr>
          <a:xfrm>
            <a:off x="339325" y="1386375"/>
            <a:ext cx="11112900" cy="54717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Scenario</a:t>
            </a:r>
            <a:r>
              <a:rPr lang="en-US" sz="1800">
                <a:solidFill>
                  <a:schemeClr val="dk1"/>
                </a:solidFill>
              </a:rPr>
              <a:t> : </a:t>
            </a:r>
            <a:r>
              <a:rPr lang="en-US" sz="1800">
                <a:solidFill>
                  <a:schemeClr val="dk1"/>
                </a:solidFill>
              </a:rPr>
              <a:t>Shared or dynamic libraries are loaded only once into the global memory. All processes access the same shared object during their execution.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In a Uniform Memory Access (UMA) machine, there is no overhead since the same memory is shared by all the CPU cores.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Whereas in a Non Uniform Memory Access (NUMA) machine, a few CPU cores are grouped together to form a node and each node has its own local memory.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When a process accesses a shared library initially, the object is loaded onto the memory which is local to that node.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When processes running on other nodes access this object, the object is in a foreign memory with respect to that node. Hence the process would have to access that library though t</a:t>
            </a:r>
            <a:r>
              <a:rPr lang="en-US" sz="1800"/>
              <a:t>he memory access bus or interconnect path which incr</a:t>
            </a:r>
            <a:r>
              <a:rPr lang="en-US" sz="1800">
                <a:solidFill>
                  <a:schemeClr val="dk1"/>
                </a:solidFill>
              </a:rPr>
              <a:t>eases the latency.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When several processes access the library simultaneously, there is a huge overhead due to the traffic on the single memory access bus which connects the nodes.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Hence the aim is to reduce the latency in such situations by preventing the bottleneck on the interconnect path.</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cxnSp>
        <p:nvCxnSpPr>
          <p:cNvPr id="109" name="Google Shape;109;p3"/>
          <p:cNvCxnSpPr/>
          <p:nvPr/>
        </p:nvCxnSpPr>
        <p:spPr>
          <a:xfrm>
            <a:off x="-7937" y="1316037"/>
            <a:ext cx="8299450" cy="0"/>
          </a:xfrm>
          <a:prstGeom prst="straightConnector1">
            <a:avLst/>
          </a:prstGeom>
          <a:noFill/>
          <a:ln cap="flat" cmpd="sng" w="38100">
            <a:solidFill>
              <a:srgbClr val="C55A11"/>
            </a:solidFill>
            <a:prstDash val="solid"/>
            <a:miter lim="800000"/>
            <a:headEnd len="med" w="med" type="none"/>
            <a:tailEnd len="med" w="med" type="none"/>
          </a:ln>
        </p:spPr>
      </p:cxnSp>
      <p:sp>
        <p:nvSpPr>
          <p:cNvPr id="110" name="Google Shape;110;p3"/>
          <p:cNvSpPr txBox="1"/>
          <p:nvPr/>
        </p:nvSpPr>
        <p:spPr>
          <a:xfrm>
            <a:off x="393713" y="512962"/>
            <a:ext cx="74961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597"/>
              </a:buClr>
              <a:buSzPts val="2400"/>
              <a:buFont typeface="Calibri"/>
              <a:buNone/>
            </a:pPr>
            <a:r>
              <a:rPr b="1" i="0" lang="en-US" sz="2400" u="none" cap="none" strike="noStrike">
                <a:solidFill>
                  <a:srgbClr val="2F5597"/>
                </a:solidFill>
                <a:latin typeface="Calibri"/>
                <a:ea typeface="Calibri"/>
                <a:cs typeface="Calibri"/>
                <a:sym typeface="Calibri"/>
              </a:rPr>
              <a:t>Literature Survey</a:t>
            </a:r>
            <a:endParaRPr/>
          </a:p>
        </p:txBody>
      </p:sp>
      <p:sp>
        <p:nvSpPr>
          <p:cNvPr id="111" name="Google Shape;111;p3"/>
          <p:cNvSpPr txBox="1"/>
          <p:nvPr/>
        </p:nvSpPr>
        <p:spPr>
          <a:xfrm>
            <a:off x="393700" y="1444300"/>
            <a:ext cx="11662500" cy="5297400"/>
          </a:xfrm>
          <a:prstGeom prst="rect">
            <a:avLst/>
          </a:prstGeom>
          <a:noFill/>
          <a:ln>
            <a:noFill/>
          </a:ln>
        </p:spPr>
        <p:txBody>
          <a:bodyPr anchorCtr="0" anchor="t" bIns="45700" lIns="91425" spcFirstLastPara="1" rIns="91425" wrap="square" tIns="45700">
            <a:spAutoFit/>
          </a:bodyPr>
          <a:lstStyle/>
          <a:p>
            <a:pPr indent="-336550" lvl="0" marL="457200" rtl="0" algn="l">
              <a:lnSpc>
                <a:spcPct val="115000"/>
              </a:lnSpc>
              <a:spcBef>
                <a:spcPts val="0"/>
              </a:spcBef>
              <a:spcAft>
                <a:spcPts val="0"/>
              </a:spcAft>
              <a:buSzPts val="1700"/>
              <a:buChar char="●"/>
            </a:pPr>
            <a:r>
              <a:rPr lang="en-US" sz="1700" u="sng">
                <a:solidFill>
                  <a:schemeClr val="hlink"/>
                </a:solidFill>
                <a:hlinkClick r:id="rId3"/>
              </a:rPr>
              <a:t>Shared Libraries and Dynamic Loading</a:t>
            </a:r>
            <a:r>
              <a:rPr lang="en-US" sz="1700">
                <a:solidFill>
                  <a:schemeClr val="dk1"/>
                </a:solidFill>
                <a:highlight>
                  <a:srgbClr val="FFFFFF"/>
                </a:highlight>
              </a:rPr>
              <a:t> : A detailed explanation about compilers, linkers, static and shared libraries, library loading, library initialization and finalization, dynamic loading and a note on how to construct shared libraries.</a:t>
            </a:r>
            <a:endParaRPr sz="1700">
              <a:solidFill>
                <a:schemeClr val="dk1"/>
              </a:solidFill>
              <a:highlight>
                <a:schemeClr val="lt1"/>
              </a:highlight>
            </a:endParaRPr>
          </a:p>
          <a:p>
            <a:pPr indent="-336550" lvl="0" marL="457200" rtl="0" algn="l">
              <a:lnSpc>
                <a:spcPct val="115000"/>
              </a:lnSpc>
              <a:spcBef>
                <a:spcPts val="0"/>
              </a:spcBef>
              <a:spcAft>
                <a:spcPts val="0"/>
              </a:spcAft>
              <a:buSzPts val="1700"/>
              <a:buChar char="●"/>
            </a:pPr>
            <a:r>
              <a:rPr lang="en-US" sz="1700" u="sng">
                <a:solidFill>
                  <a:srgbClr val="1155CC"/>
                </a:solidFill>
                <a:highlight>
                  <a:schemeClr val="lt1"/>
                </a:highlight>
                <a:hlinkClick r:id="rId4">
                  <a:extLst>
                    <a:ext uri="{A12FA001-AC4F-418D-AE19-62706E023703}">
                      <ahyp:hlinkClr val="tx"/>
                    </a:ext>
                  </a:extLst>
                </a:hlinkClick>
              </a:rPr>
              <a:t>DMR3D: Dynamic Memory Relocation in 3D Multicore Systems</a:t>
            </a:r>
            <a:r>
              <a:rPr lang="en-US" sz="1700">
                <a:solidFill>
                  <a:schemeClr val="dk1"/>
                </a:solidFill>
                <a:highlight>
                  <a:schemeClr val="lt1"/>
                </a:highlight>
              </a:rPr>
              <a:t> : This paper proposes a method to dynamically migrate physical pages among different memory controllers, thus substantially reducing long interconnect delays, memory access latency and communication energy.</a:t>
            </a:r>
            <a:endParaRPr sz="1700">
              <a:solidFill>
                <a:schemeClr val="dk1"/>
              </a:solidFill>
              <a:highlight>
                <a:schemeClr val="lt1"/>
              </a:highlight>
            </a:endParaRPr>
          </a:p>
          <a:p>
            <a:pPr indent="-336550" lvl="0" marL="457200" rtl="0" algn="l">
              <a:lnSpc>
                <a:spcPct val="115000"/>
              </a:lnSpc>
              <a:spcBef>
                <a:spcPts val="0"/>
              </a:spcBef>
              <a:spcAft>
                <a:spcPts val="0"/>
              </a:spcAft>
              <a:buClr>
                <a:schemeClr val="dk1"/>
              </a:buClr>
              <a:buSzPts val="1700"/>
              <a:buChar char="●"/>
            </a:pPr>
            <a:r>
              <a:rPr lang="en-US" sz="1700" u="sng">
                <a:solidFill>
                  <a:srgbClr val="1155CC"/>
                </a:solidFill>
                <a:highlight>
                  <a:schemeClr val="lt1"/>
                </a:highlight>
                <a:hlinkClick r:id="rId5">
                  <a:extLst>
                    <a:ext uri="{A12FA001-AC4F-418D-AE19-62706E023703}">
                      <ahyp:hlinkClr val="tx"/>
                    </a:ext>
                  </a:extLst>
                </a:hlinkClick>
              </a:rPr>
              <a:t>Mitosis: Transparently Self-Replicating Page-Tables for Large-Memory Machines</a:t>
            </a:r>
            <a:r>
              <a:rPr lang="en-US" sz="1700">
                <a:solidFill>
                  <a:schemeClr val="dk1"/>
                </a:solidFill>
                <a:highlight>
                  <a:schemeClr val="lt1"/>
                </a:highlight>
              </a:rPr>
              <a:t> : This paper proposes a tool called Mitosis to mitigate NUMA effects on page-table walks by transparently replicating and migrating page-tables across sockets without application changes. This reduces the frequency of accesses to remote NUMA nodes when performing page-table walks.</a:t>
            </a:r>
            <a:endParaRPr sz="1700">
              <a:solidFill>
                <a:schemeClr val="dk1"/>
              </a:solidFill>
              <a:highlight>
                <a:schemeClr val="lt1"/>
              </a:highlight>
            </a:endParaRPr>
          </a:p>
          <a:p>
            <a:pPr indent="-336550" lvl="0" marL="457200" rtl="0" algn="l">
              <a:lnSpc>
                <a:spcPct val="115000"/>
              </a:lnSpc>
              <a:spcBef>
                <a:spcPts val="0"/>
              </a:spcBef>
              <a:spcAft>
                <a:spcPts val="0"/>
              </a:spcAft>
              <a:buClr>
                <a:schemeClr val="dk1"/>
              </a:buClr>
              <a:buSzPts val="1700"/>
              <a:buChar char="●"/>
            </a:pPr>
            <a:r>
              <a:rPr lang="en-US" sz="1700" u="sng">
                <a:solidFill>
                  <a:srgbClr val="1155CC"/>
                </a:solidFill>
                <a:highlight>
                  <a:schemeClr val="lt1"/>
                </a:highlight>
                <a:hlinkClick r:id="rId6">
                  <a:extLst>
                    <a:ext uri="{A12FA001-AC4F-418D-AE19-62706E023703}">
                      <ahyp:hlinkClr val="tx"/>
                    </a:ext>
                  </a:extLst>
                </a:hlinkClick>
              </a:rPr>
              <a:t>Improving performance on NUMA systems</a:t>
            </a:r>
            <a:r>
              <a:rPr lang="en-US" sz="1700">
                <a:solidFill>
                  <a:schemeClr val="dk1"/>
                </a:solidFill>
                <a:highlight>
                  <a:schemeClr val="lt1"/>
                </a:highlight>
              </a:rPr>
              <a:t> : A Ph.D Thesis which explains the limitations of NUMA, and presents solutions and tools to mitigate the limitations</a:t>
            </a:r>
            <a:endParaRPr sz="1700">
              <a:solidFill>
                <a:schemeClr val="dk1"/>
              </a:solidFill>
              <a:highlight>
                <a:schemeClr val="lt1"/>
              </a:highlight>
            </a:endParaRPr>
          </a:p>
          <a:p>
            <a:pPr indent="-336550" lvl="0" marL="457200" rtl="0" algn="l">
              <a:lnSpc>
                <a:spcPct val="115000"/>
              </a:lnSpc>
              <a:spcBef>
                <a:spcPts val="0"/>
              </a:spcBef>
              <a:spcAft>
                <a:spcPts val="0"/>
              </a:spcAft>
              <a:buClr>
                <a:schemeClr val="dk1"/>
              </a:buClr>
              <a:buSzPts val="1700"/>
              <a:buChar char="●"/>
            </a:pPr>
            <a:r>
              <a:rPr lang="en-US" sz="1700" u="sng">
                <a:solidFill>
                  <a:schemeClr val="hlink"/>
                </a:solidFill>
                <a:highlight>
                  <a:schemeClr val="lt1"/>
                </a:highlight>
                <a:hlinkClick r:id="rId7"/>
              </a:rPr>
              <a:t>MemProf: A Memory Profiler for NUMA Multicore Systems</a:t>
            </a:r>
            <a:r>
              <a:rPr lang="en-US" sz="1700">
                <a:solidFill>
                  <a:schemeClr val="dk1"/>
                </a:solidFill>
                <a:highlight>
                  <a:schemeClr val="lt1"/>
                </a:highlight>
              </a:rPr>
              <a:t> : A report explaining a tool MemProf which is used to obtain detailed statistics about the usage of memory within a NUMA system.</a:t>
            </a:r>
            <a:endParaRPr sz="1700">
              <a:solidFill>
                <a:schemeClr val="dk1"/>
              </a:solidFill>
              <a:highlight>
                <a:schemeClr val="lt1"/>
              </a:highlight>
            </a:endParaRPr>
          </a:p>
          <a:p>
            <a:pPr indent="-336550" lvl="0" marL="457200" rtl="0" algn="l">
              <a:lnSpc>
                <a:spcPct val="115000"/>
              </a:lnSpc>
              <a:spcBef>
                <a:spcPts val="0"/>
              </a:spcBef>
              <a:spcAft>
                <a:spcPts val="0"/>
              </a:spcAft>
              <a:buClr>
                <a:schemeClr val="dk1"/>
              </a:buClr>
              <a:buSzPts val="1700"/>
              <a:buChar char="●"/>
            </a:pPr>
            <a:r>
              <a:rPr lang="en-US" sz="1700" u="sng">
                <a:solidFill>
                  <a:schemeClr val="hlink"/>
                </a:solidFill>
                <a:highlight>
                  <a:schemeClr val="lt1"/>
                </a:highlight>
                <a:hlinkClick r:id="rId8"/>
              </a:rPr>
              <a:t>Improving Parallel System Performance with a NUMA-aware Load Balancer</a:t>
            </a:r>
            <a:r>
              <a:rPr lang="en-US" sz="1700">
                <a:solidFill>
                  <a:schemeClr val="dk1"/>
                </a:solidFill>
                <a:highlight>
                  <a:schemeClr val="lt1"/>
                </a:highlight>
              </a:rPr>
              <a:t> : </a:t>
            </a:r>
            <a:r>
              <a:rPr lang="en-US" sz="1700"/>
              <a:t>NUMA-aware load balancer that combines the information about the NUMA topology with the statistics captured by the Charm++ runtime system.</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cxnSp>
        <p:nvCxnSpPr>
          <p:cNvPr id="116" name="Google Shape;116;p4"/>
          <p:cNvCxnSpPr/>
          <p:nvPr/>
        </p:nvCxnSpPr>
        <p:spPr>
          <a:xfrm>
            <a:off x="-7937" y="1316037"/>
            <a:ext cx="8299450" cy="0"/>
          </a:xfrm>
          <a:prstGeom prst="straightConnector1">
            <a:avLst/>
          </a:prstGeom>
          <a:noFill/>
          <a:ln cap="flat" cmpd="sng" w="38100">
            <a:solidFill>
              <a:srgbClr val="C55A11"/>
            </a:solidFill>
            <a:prstDash val="solid"/>
            <a:miter lim="800000"/>
            <a:headEnd len="med" w="med" type="none"/>
            <a:tailEnd len="med" w="med" type="none"/>
          </a:ln>
        </p:spPr>
      </p:cxnSp>
      <p:sp>
        <p:nvSpPr>
          <p:cNvPr id="117" name="Google Shape;117;p4"/>
          <p:cNvSpPr txBox="1"/>
          <p:nvPr/>
        </p:nvSpPr>
        <p:spPr>
          <a:xfrm>
            <a:off x="393713" y="471287"/>
            <a:ext cx="74961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597"/>
              </a:buClr>
              <a:buSzPts val="2400"/>
              <a:buFont typeface="Calibri"/>
              <a:buNone/>
            </a:pPr>
            <a:r>
              <a:rPr b="1" i="0" lang="en-US" sz="2400" u="none" cap="none" strike="noStrike">
                <a:solidFill>
                  <a:srgbClr val="2F5597"/>
                </a:solidFill>
                <a:latin typeface="Calibri"/>
                <a:ea typeface="Calibri"/>
                <a:cs typeface="Calibri"/>
                <a:sym typeface="Calibri"/>
              </a:rPr>
              <a:t>Current status</a:t>
            </a:r>
            <a:endParaRPr/>
          </a:p>
        </p:txBody>
      </p:sp>
      <p:sp>
        <p:nvSpPr>
          <p:cNvPr id="118" name="Google Shape;118;p4"/>
          <p:cNvSpPr txBox="1"/>
          <p:nvPr/>
        </p:nvSpPr>
        <p:spPr>
          <a:xfrm>
            <a:off x="393700" y="1442100"/>
            <a:ext cx="11088300" cy="4829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Understood the internal working of loaders and linkers in Linux</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Understood </a:t>
            </a:r>
            <a:r>
              <a:rPr lang="en-US" sz="1800">
                <a:solidFill>
                  <a:schemeClr val="dk1"/>
                </a:solidFill>
                <a:latin typeface="Calibri"/>
                <a:ea typeface="Calibri"/>
                <a:cs typeface="Calibri"/>
                <a:sym typeface="Calibri"/>
              </a:rPr>
              <a:t>memory management, </a:t>
            </a:r>
            <a:r>
              <a:rPr lang="en-US" sz="1800">
                <a:latin typeface="Calibri"/>
                <a:ea typeface="Calibri"/>
                <a:cs typeface="Calibri"/>
                <a:sym typeface="Calibri"/>
              </a:rPr>
              <a:t>virtual memory, paging and other designs in Linux</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Looked into implementations of relocation of data between nodes </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Setup a virtual machine which emulates NUMA</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QEMU, installation and </a:t>
            </a:r>
            <a:r>
              <a:rPr lang="en-US" sz="1800">
                <a:latin typeface="Calibri"/>
                <a:ea typeface="Calibri"/>
                <a:cs typeface="Calibri"/>
                <a:sym typeface="Calibri"/>
              </a:rPr>
              <a:t>configuration</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a:t>
            </a:r>
            <a:r>
              <a:rPr lang="en-US" sz="1800">
                <a:latin typeface="Calibri"/>
                <a:ea typeface="Calibri"/>
                <a:cs typeface="Calibri"/>
                <a:sym typeface="Calibri"/>
              </a:rPr>
              <a:t>Heterogeneous</a:t>
            </a:r>
            <a:r>
              <a:rPr lang="en-US" sz="1800">
                <a:latin typeface="Calibri"/>
                <a:ea typeface="Calibri"/>
                <a:cs typeface="Calibri"/>
                <a:sym typeface="Calibri"/>
              </a:rPr>
              <a:t> memory access tables)HMAT</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Setting up numa nodes i.e CPU and Memory and their topology</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Experiments to verify remote access latency</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Test programs with memory flushes</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Memory and process binding with numactl</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Profiling latency and bandwidth to verify configurations with Intel Memory Latency Checker and lmbench</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Installation of an independent patch with kernel page replication on a virtual machine</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Installation of the patched kernel from source (</a:t>
            </a:r>
            <a:r>
              <a:rPr lang="en-US" sz="1800">
                <a:latin typeface="Calibri"/>
                <a:ea typeface="Calibri"/>
                <a:cs typeface="Calibri"/>
                <a:sym typeface="Calibri"/>
              </a:rPr>
              <a:t>Deprecated</a:t>
            </a:r>
            <a:r>
              <a:rPr lang="en-US" sz="1800">
                <a:latin typeface="Calibri"/>
                <a:ea typeface="Calibri"/>
                <a:cs typeface="Calibri"/>
                <a:sym typeface="Calibri"/>
              </a:rPr>
              <a:t> version of linux)</a:t>
            </a:r>
            <a:endParaRPr sz="1800">
              <a:latin typeface="Calibri"/>
              <a:ea typeface="Calibri"/>
              <a:cs typeface="Calibri"/>
              <a:sym typeface="Calibri"/>
            </a:endParaRPr>
          </a:p>
          <a:p>
            <a:pPr indent="-342900" lvl="1" marL="914400" rtl="0" algn="l">
              <a:spcBef>
                <a:spcPts val="0"/>
              </a:spcBef>
              <a:spcAft>
                <a:spcPts val="0"/>
              </a:spcAft>
              <a:buSzPts val="1800"/>
              <a:buFont typeface="Calibri"/>
              <a:buChar char="○"/>
            </a:pPr>
            <a:r>
              <a:rPr lang="en-US" sz="1800">
                <a:latin typeface="Calibri"/>
                <a:ea typeface="Calibri"/>
                <a:cs typeface="Calibri"/>
                <a:sym typeface="Calibri"/>
              </a:rPr>
              <a:t>Modifying system software to match the requirements of the old kernel</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Explored NUMA machine options on Linode as the virtualisation software does not emulate latency like a NUMA machine</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cxnSp>
        <p:nvCxnSpPr>
          <p:cNvPr id="123" name="Google Shape;123;p5"/>
          <p:cNvCxnSpPr/>
          <p:nvPr/>
        </p:nvCxnSpPr>
        <p:spPr>
          <a:xfrm>
            <a:off x="-7937" y="1316037"/>
            <a:ext cx="8299450" cy="0"/>
          </a:xfrm>
          <a:prstGeom prst="straightConnector1">
            <a:avLst/>
          </a:prstGeom>
          <a:noFill/>
          <a:ln cap="flat" cmpd="sng" w="38100">
            <a:solidFill>
              <a:srgbClr val="C55A11"/>
            </a:solidFill>
            <a:prstDash val="solid"/>
            <a:miter lim="800000"/>
            <a:headEnd len="med" w="med" type="none"/>
            <a:tailEnd len="med" w="med" type="none"/>
          </a:ln>
        </p:spPr>
      </p:cxnSp>
      <p:sp>
        <p:nvSpPr>
          <p:cNvPr id="124" name="Google Shape;124;p5"/>
          <p:cNvSpPr txBox="1"/>
          <p:nvPr/>
        </p:nvSpPr>
        <p:spPr>
          <a:xfrm>
            <a:off x="393738" y="534687"/>
            <a:ext cx="74961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597"/>
              </a:buClr>
              <a:buSzPts val="2400"/>
              <a:buFont typeface="Calibri"/>
              <a:buNone/>
            </a:pPr>
            <a:r>
              <a:rPr b="1" i="0" lang="en-US" sz="2400" u="none" cap="none" strike="noStrike">
                <a:solidFill>
                  <a:srgbClr val="2F5597"/>
                </a:solidFill>
                <a:latin typeface="Calibri"/>
                <a:ea typeface="Calibri"/>
                <a:cs typeface="Calibri"/>
                <a:sym typeface="Calibri"/>
              </a:rPr>
              <a:t>Next Steps</a:t>
            </a:r>
            <a:endParaRPr/>
          </a:p>
        </p:txBody>
      </p:sp>
      <p:sp>
        <p:nvSpPr>
          <p:cNvPr id="125" name="Google Shape;125;p5"/>
          <p:cNvSpPr txBox="1"/>
          <p:nvPr/>
        </p:nvSpPr>
        <p:spPr>
          <a:xfrm>
            <a:off x="393700" y="1512894"/>
            <a:ext cx="11636400" cy="50229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SzPts val="1800"/>
              <a:buFont typeface="Calibri"/>
              <a:buChar char="●"/>
            </a:pPr>
            <a:r>
              <a:rPr lang="en-US" sz="1800">
                <a:latin typeface="Calibri"/>
                <a:ea typeface="Calibri"/>
                <a:cs typeface="Calibri"/>
                <a:sym typeface="Calibri"/>
              </a:rPr>
              <a:t>To run various experiments and tests we have run so far, on an actual NUMA machine for confirmation of accuracy of tests.</a:t>
            </a:r>
            <a:endParaRPr sz="1800">
              <a:latin typeface="Calibri"/>
              <a:ea typeface="Calibri"/>
              <a:cs typeface="Calibri"/>
              <a:sym typeface="Calibri"/>
            </a:endParaRPr>
          </a:p>
          <a:p>
            <a:pPr indent="0" lvl="0" marL="914400" marR="0" rtl="0" algn="l">
              <a:lnSpc>
                <a:spcPct val="100000"/>
              </a:lnSpc>
              <a:spcBef>
                <a:spcPts val="0"/>
              </a:spcBef>
              <a:spcAft>
                <a:spcPts val="0"/>
              </a:spcAft>
              <a:buNone/>
            </a:pPr>
            <a:r>
              <a:t/>
            </a:r>
            <a:endParaRPr sz="1800">
              <a:latin typeface="Calibri"/>
              <a:ea typeface="Calibri"/>
              <a:cs typeface="Calibri"/>
              <a:sym typeface="Calibri"/>
            </a:endParaRPr>
          </a:p>
          <a:p>
            <a:pPr indent="-342900" lvl="0" marL="457200" marR="0" rtl="0" algn="l">
              <a:lnSpc>
                <a:spcPct val="100000"/>
              </a:lnSpc>
              <a:spcBef>
                <a:spcPts val="0"/>
              </a:spcBef>
              <a:spcAft>
                <a:spcPts val="0"/>
              </a:spcAft>
              <a:buSzPts val="1800"/>
              <a:buFont typeface="Calibri"/>
              <a:buChar char="●"/>
            </a:pPr>
            <a:r>
              <a:rPr lang="en-US" sz="1800">
                <a:latin typeface="Calibri"/>
                <a:ea typeface="Calibri"/>
                <a:cs typeface="Calibri"/>
                <a:sym typeface="Calibri"/>
              </a:rPr>
              <a:t>To fully understand the page replication patch and its details, to be able to modify it to suit our requirements i.e., to control the replication of specific shared library images on desired numa node locations.</a:t>
            </a:r>
            <a:endParaRPr sz="1800">
              <a:latin typeface="Calibri"/>
              <a:ea typeface="Calibri"/>
              <a:cs typeface="Calibri"/>
              <a:sym typeface="Calibri"/>
            </a:endParaRPr>
          </a:p>
          <a:p>
            <a:pPr indent="0" lvl="0" marL="914400" marR="0" rtl="0" algn="l">
              <a:lnSpc>
                <a:spcPct val="100000"/>
              </a:lnSpc>
              <a:spcBef>
                <a:spcPts val="0"/>
              </a:spcBef>
              <a:spcAft>
                <a:spcPts val="0"/>
              </a:spcAft>
              <a:buNone/>
            </a:pPr>
            <a:r>
              <a:t/>
            </a:r>
            <a:endParaRPr sz="1800">
              <a:latin typeface="Calibri"/>
              <a:ea typeface="Calibri"/>
              <a:cs typeface="Calibri"/>
              <a:sym typeface="Calibri"/>
            </a:endParaRPr>
          </a:p>
          <a:p>
            <a:pPr indent="-342900" lvl="0" marL="457200" marR="0" rtl="0" algn="l">
              <a:lnSpc>
                <a:spcPct val="100000"/>
              </a:lnSpc>
              <a:spcBef>
                <a:spcPts val="0"/>
              </a:spcBef>
              <a:spcAft>
                <a:spcPts val="0"/>
              </a:spcAft>
              <a:buSzPts val="1800"/>
              <a:buFont typeface="Calibri"/>
              <a:buChar char="●"/>
            </a:pPr>
            <a:r>
              <a:rPr lang="en-US" sz="1800">
                <a:latin typeface="Calibri"/>
                <a:ea typeface="Calibri"/>
                <a:cs typeface="Calibri"/>
                <a:sym typeface="Calibri"/>
              </a:rPr>
              <a:t>Develop an algorithm to optimise the replication of the shared library and reduce the bottleneck on the interconnect.</a:t>
            </a:r>
            <a:endParaRPr sz="1800">
              <a:latin typeface="Calibri"/>
              <a:ea typeface="Calibri"/>
              <a:cs typeface="Calibri"/>
              <a:sym typeface="Calibri"/>
            </a:endParaRPr>
          </a:p>
          <a:p>
            <a:pPr indent="0" lvl="0" marL="914400" marR="0" rtl="0" algn="l">
              <a:lnSpc>
                <a:spcPct val="100000"/>
              </a:lnSpc>
              <a:spcBef>
                <a:spcPts val="0"/>
              </a:spcBef>
              <a:spcAft>
                <a:spcPts val="0"/>
              </a:spcAft>
              <a:buNone/>
            </a:pPr>
            <a:r>
              <a:t/>
            </a:r>
            <a:endParaRPr sz="1800">
              <a:latin typeface="Calibri"/>
              <a:ea typeface="Calibri"/>
              <a:cs typeface="Calibri"/>
              <a:sym typeface="Calibri"/>
            </a:endParaRPr>
          </a:p>
          <a:p>
            <a:pPr indent="-342900" lvl="0" marL="457200" marR="0" rtl="0" algn="l">
              <a:lnSpc>
                <a:spcPct val="100000"/>
              </a:lnSpc>
              <a:spcBef>
                <a:spcPts val="0"/>
              </a:spcBef>
              <a:spcAft>
                <a:spcPts val="0"/>
              </a:spcAft>
              <a:buSzPts val="1800"/>
              <a:buFont typeface="Calibri"/>
              <a:buChar char="●"/>
            </a:pPr>
            <a:r>
              <a:rPr lang="en-US" sz="1800">
                <a:latin typeface="Calibri"/>
                <a:ea typeface="Calibri"/>
                <a:cs typeface="Calibri"/>
                <a:sym typeface="Calibri"/>
              </a:rPr>
              <a:t>Optionally implement a solution to move the process to the node in which the shared library is loaded.</a:t>
            </a:r>
            <a:endParaRPr sz="1800">
              <a:latin typeface="Calibri"/>
              <a:ea typeface="Calibri"/>
              <a:cs typeface="Calibri"/>
              <a:sym typeface="Calibri"/>
            </a:endParaRPr>
          </a:p>
          <a:p>
            <a:pPr indent="0" lvl="0" marL="914400" marR="0" rtl="0" algn="l">
              <a:lnSpc>
                <a:spcPct val="100000"/>
              </a:lnSpc>
              <a:spcBef>
                <a:spcPts val="0"/>
              </a:spcBef>
              <a:spcAft>
                <a:spcPts val="0"/>
              </a:spcAft>
              <a:buNone/>
            </a:pPr>
            <a:r>
              <a:t/>
            </a:r>
            <a:endParaRPr sz="1800">
              <a:latin typeface="Calibri"/>
              <a:ea typeface="Calibri"/>
              <a:cs typeface="Calibri"/>
              <a:sym typeface="Calibri"/>
            </a:endParaRPr>
          </a:p>
          <a:p>
            <a:pPr indent="-342900" lvl="0" marL="457200" marR="0" rtl="0" algn="l">
              <a:lnSpc>
                <a:spcPct val="100000"/>
              </a:lnSpc>
              <a:spcBef>
                <a:spcPts val="0"/>
              </a:spcBef>
              <a:spcAft>
                <a:spcPts val="0"/>
              </a:spcAft>
              <a:buSzPts val="1800"/>
              <a:buFont typeface="Calibri"/>
              <a:buChar char="●"/>
            </a:pPr>
            <a:r>
              <a:rPr lang="en-US" sz="1800">
                <a:latin typeface="Calibri"/>
                <a:ea typeface="Calibri"/>
                <a:cs typeface="Calibri"/>
                <a:sym typeface="Calibri"/>
              </a:rPr>
              <a:t>Quantize the timing improvement and document all of the techniques used.</a:t>
            </a:r>
            <a:endParaRPr sz="1800">
              <a:solidFill>
                <a:srgbClr val="2F5597"/>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cxnSp>
        <p:nvCxnSpPr>
          <p:cNvPr id="130" name="Google Shape;130;p6"/>
          <p:cNvCxnSpPr/>
          <p:nvPr/>
        </p:nvCxnSpPr>
        <p:spPr>
          <a:xfrm>
            <a:off x="-7937" y="1316037"/>
            <a:ext cx="8299450" cy="0"/>
          </a:xfrm>
          <a:prstGeom prst="straightConnector1">
            <a:avLst/>
          </a:prstGeom>
          <a:noFill/>
          <a:ln cap="flat" cmpd="sng" w="38100">
            <a:solidFill>
              <a:srgbClr val="C55A11"/>
            </a:solidFill>
            <a:prstDash val="solid"/>
            <a:miter lim="800000"/>
            <a:headEnd len="med" w="med" type="none"/>
            <a:tailEnd len="med" w="med" type="none"/>
          </a:ln>
        </p:spPr>
      </p:cxnSp>
      <p:sp>
        <p:nvSpPr>
          <p:cNvPr id="131" name="Google Shape;131;p6"/>
          <p:cNvSpPr txBox="1"/>
          <p:nvPr/>
        </p:nvSpPr>
        <p:spPr>
          <a:xfrm>
            <a:off x="393713" y="551437"/>
            <a:ext cx="7496100" cy="46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597"/>
              </a:buClr>
              <a:buSzPts val="2400"/>
              <a:buFont typeface="Calibri"/>
              <a:buNone/>
            </a:pPr>
            <a:r>
              <a:rPr b="1" i="0" lang="en-US" sz="2400" u="none" cap="none" strike="noStrike">
                <a:solidFill>
                  <a:srgbClr val="2F5597"/>
                </a:solidFill>
                <a:latin typeface="Calibri"/>
                <a:ea typeface="Calibri"/>
                <a:cs typeface="Calibri"/>
                <a:sym typeface="Calibri"/>
              </a:rPr>
              <a:t>Learnings</a:t>
            </a:r>
            <a:endParaRPr/>
          </a:p>
        </p:txBody>
      </p:sp>
      <p:sp>
        <p:nvSpPr>
          <p:cNvPr id="132" name="Google Shape;132;p6"/>
          <p:cNvSpPr txBox="1"/>
          <p:nvPr/>
        </p:nvSpPr>
        <p:spPr>
          <a:xfrm>
            <a:off x="393700" y="1618650"/>
            <a:ext cx="4744800" cy="473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t>Design</a:t>
            </a:r>
            <a:endParaRPr b="1" sz="1800"/>
          </a:p>
          <a:p>
            <a:pPr indent="-342900" lvl="0" marL="457200" marR="0" rtl="0" algn="l">
              <a:lnSpc>
                <a:spcPct val="100000"/>
              </a:lnSpc>
              <a:spcBef>
                <a:spcPts val="0"/>
              </a:spcBef>
              <a:spcAft>
                <a:spcPts val="0"/>
              </a:spcAft>
              <a:buSzPts val="1800"/>
              <a:buChar char="●"/>
            </a:pPr>
            <a:r>
              <a:rPr lang="en-US" sz="1800"/>
              <a:t>NUMA architecture</a:t>
            </a:r>
            <a:endParaRPr sz="1800"/>
          </a:p>
          <a:p>
            <a:pPr indent="-342900" lvl="0" marL="457200" marR="0" rtl="0" algn="l">
              <a:lnSpc>
                <a:spcPct val="100000"/>
              </a:lnSpc>
              <a:spcBef>
                <a:spcPts val="0"/>
              </a:spcBef>
              <a:spcAft>
                <a:spcPts val="0"/>
              </a:spcAft>
              <a:buSzPts val="1800"/>
              <a:buChar char="●"/>
            </a:pPr>
            <a:r>
              <a:rPr lang="en-US" sz="1800"/>
              <a:t>Virtual memory</a:t>
            </a:r>
            <a:endParaRPr sz="1800"/>
          </a:p>
          <a:p>
            <a:pPr indent="-342900" lvl="0" marL="457200" marR="0" rtl="0" algn="l">
              <a:lnSpc>
                <a:spcPct val="100000"/>
              </a:lnSpc>
              <a:spcBef>
                <a:spcPts val="0"/>
              </a:spcBef>
              <a:spcAft>
                <a:spcPts val="0"/>
              </a:spcAft>
              <a:buSzPts val="1800"/>
              <a:buChar char="●"/>
            </a:pPr>
            <a:r>
              <a:rPr lang="en-US" sz="1800"/>
              <a:t>Linker functionality</a:t>
            </a:r>
            <a:endParaRPr sz="1800"/>
          </a:p>
          <a:p>
            <a:pPr indent="-342900" lvl="0" marL="457200" marR="0" rtl="0" algn="l">
              <a:lnSpc>
                <a:spcPct val="100000"/>
              </a:lnSpc>
              <a:spcBef>
                <a:spcPts val="0"/>
              </a:spcBef>
              <a:spcAft>
                <a:spcPts val="0"/>
              </a:spcAft>
              <a:buSzPts val="1800"/>
              <a:buChar char="●"/>
            </a:pPr>
            <a:r>
              <a:rPr lang="en-US" sz="1800"/>
              <a:t>Loader functionality</a:t>
            </a:r>
            <a:endParaRPr sz="1800"/>
          </a:p>
          <a:p>
            <a:pPr indent="-342900" lvl="0" marL="457200" marR="0" rtl="0" algn="l">
              <a:lnSpc>
                <a:spcPct val="100000"/>
              </a:lnSpc>
              <a:spcBef>
                <a:spcPts val="0"/>
              </a:spcBef>
              <a:spcAft>
                <a:spcPts val="0"/>
              </a:spcAft>
              <a:buSzPts val="1800"/>
              <a:buChar char="●"/>
            </a:pPr>
            <a:r>
              <a:rPr lang="en-US" sz="1800"/>
              <a:t>Memory indexing</a:t>
            </a:r>
            <a:endParaRPr sz="1800"/>
          </a:p>
          <a:p>
            <a:pPr indent="-342900" lvl="0" marL="457200" marR="0" rtl="0" algn="l">
              <a:lnSpc>
                <a:spcPct val="100000"/>
              </a:lnSpc>
              <a:spcBef>
                <a:spcPts val="0"/>
              </a:spcBef>
              <a:spcAft>
                <a:spcPts val="0"/>
              </a:spcAft>
              <a:buSzPts val="1800"/>
              <a:buChar char="●"/>
            </a:pPr>
            <a:r>
              <a:rPr lang="en-US" sz="1800"/>
              <a:t>Paging</a:t>
            </a:r>
            <a:endParaRPr sz="1800"/>
          </a:p>
          <a:p>
            <a:pPr indent="-342900" lvl="0" marL="457200" marR="0" rtl="0" algn="l">
              <a:lnSpc>
                <a:spcPct val="100000"/>
              </a:lnSpc>
              <a:spcBef>
                <a:spcPts val="0"/>
              </a:spcBef>
              <a:spcAft>
                <a:spcPts val="0"/>
              </a:spcAft>
              <a:buSzPts val="1800"/>
              <a:buChar char="●"/>
            </a:pPr>
            <a:r>
              <a:rPr lang="en-US" sz="1800"/>
              <a:t>Memory profiling</a:t>
            </a:r>
            <a:endParaRPr sz="1800"/>
          </a:p>
          <a:p>
            <a:pPr indent="-342900" lvl="0" marL="457200" marR="0" rtl="0" algn="l">
              <a:lnSpc>
                <a:spcPct val="100000"/>
              </a:lnSpc>
              <a:spcBef>
                <a:spcPts val="0"/>
              </a:spcBef>
              <a:spcAft>
                <a:spcPts val="0"/>
              </a:spcAft>
              <a:buSzPts val="1800"/>
              <a:buChar char="●"/>
            </a:pPr>
            <a:r>
              <a:rPr lang="en-US" sz="1800"/>
              <a:t>Time profiling</a:t>
            </a:r>
            <a:endParaRPr sz="1800"/>
          </a:p>
          <a:p>
            <a:pPr indent="-342900" lvl="0" marL="457200" rtl="0" algn="l">
              <a:spcBef>
                <a:spcPts val="0"/>
              </a:spcBef>
              <a:spcAft>
                <a:spcPts val="0"/>
              </a:spcAft>
              <a:buClr>
                <a:schemeClr val="dk1"/>
              </a:buClr>
              <a:buSzPts val="1800"/>
              <a:buChar char="●"/>
            </a:pPr>
            <a:r>
              <a:rPr lang="en-US" sz="1800">
                <a:solidFill>
                  <a:schemeClr val="dk1"/>
                </a:solidFill>
              </a:rPr>
              <a:t>Memory management</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CPU management</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Virtualisation</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Page replication</a:t>
            </a:r>
            <a:endParaRPr sz="1800">
              <a:solidFill>
                <a:schemeClr val="dk1"/>
              </a:solidFill>
            </a:endParaRPr>
          </a:p>
        </p:txBody>
      </p:sp>
      <p:sp>
        <p:nvSpPr>
          <p:cNvPr id="133" name="Google Shape;133;p6"/>
          <p:cNvSpPr txBox="1"/>
          <p:nvPr/>
        </p:nvSpPr>
        <p:spPr>
          <a:xfrm>
            <a:off x="5138500" y="1584900"/>
            <a:ext cx="6545400" cy="49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Technologies</a:t>
            </a:r>
            <a:endParaRPr b="1" sz="1800"/>
          </a:p>
          <a:p>
            <a:pPr indent="-342900" lvl="0" marL="457200" rtl="0" algn="l">
              <a:spcBef>
                <a:spcPts val="0"/>
              </a:spcBef>
              <a:spcAft>
                <a:spcPts val="0"/>
              </a:spcAft>
              <a:buSzPts val="1800"/>
              <a:buChar char="●"/>
            </a:pPr>
            <a:r>
              <a:rPr lang="en-US" sz="1800"/>
              <a:t>QEMU(KVM)</a:t>
            </a:r>
            <a:endParaRPr sz="1800"/>
          </a:p>
          <a:p>
            <a:pPr indent="-342900" lvl="1" marL="914400" rtl="0" algn="l">
              <a:spcBef>
                <a:spcPts val="0"/>
              </a:spcBef>
              <a:spcAft>
                <a:spcPts val="0"/>
              </a:spcAft>
              <a:buClr>
                <a:schemeClr val="dk1"/>
              </a:buClr>
              <a:buSzPts val="1800"/>
              <a:buChar char="○"/>
            </a:pPr>
            <a:r>
              <a:rPr lang="en-US" sz="1800">
                <a:solidFill>
                  <a:schemeClr val="dk1"/>
                </a:solidFill>
              </a:rPr>
              <a:t>Build and i</a:t>
            </a:r>
            <a:r>
              <a:rPr lang="en-US" sz="1800">
                <a:solidFill>
                  <a:schemeClr val="dk1"/>
                </a:solidFill>
              </a:rPr>
              <a:t>nstall</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Configuration(hmat and NUMA aware)</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Profiling</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Intel Memory Latency checker</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lmbench</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numaprof</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Linux system software</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RDTSC</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numactl</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clflush, memory flush</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Linux replication</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Patch for page replication on Linux</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Linux kernel </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Compilation &amp; installation from source</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Custom configuration</a:t>
            </a:r>
            <a:endParaRPr sz="1800">
              <a:solidFill>
                <a:schemeClr val="dk1"/>
              </a:solidFill>
            </a:endParaRPr>
          </a:p>
          <a:p>
            <a:pPr indent="-342900" lvl="1" marL="914400" rtl="0" algn="l">
              <a:spcBef>
                <a:spcPts val="0"/>
              </a:spcBef>
              <a:spcAft>
                <a:spcPts val="0"/>
              </a:spcAft>
              <a:buClr>
                <a:schemeClr val="dk1"/>
              </a:buClr>
              <a:buSzPts val="1800"/>
              <a:buChar char="○"/>
            </a:pPr>
            <a:r>
              <a:rPr lang="en-US" sz="1800">
                <a:solidFill>
                  <a:schemeClr val="dk1"/>
                </a:solidFill>
              </a:rPr>
              <a:t>Creation and usage of kernel image</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2020-06-03T14:19:11Z</dcterms:created>
  <dc:creator>Krishna Venkataram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2ed062d-8486-4f50-a4f1-3cce0dd00d64_Enabled">
    <vt:lpstr>true</vt:lpstr>
  </property>
  <property fmtid="{D5CDD505-2E9C-101B-9397-08002B2CF9AE}" pid="3" name="MSIP_Label_f2ed062d-8486-4f50-a4f1-3cce0dd00d64_SetDate">
    <vt:lpstr>2020-06-18T04:35:50Z</vt:lpstr>
  </property>
  <property fmtid="{D5CDD505-2E9C-101B-9397-08002B2CF9AE}" pid="4" name="MSIP_Label_f2ed062d-8486-4f50-a4f1-3cce0dd00d64_Method">
    <vt:lpstr>Privileged</vt:lpstr>
  </property>
  <property fmtid="{D5CDD505-2E9C-101B-9397-08002B2CF9AE}" pid="5" name="MSIP_Label_f2ed062d-8486-4f50-a4f1-3cce0dd00d64_Name">
    <vt:lpstr>Non-Business</vt:lpstr>
  </property>
  <property fmtid="{D5CDD505-2E9C-101B-9397-08002B2CF9AE}" pid="6" name="MSIP_Label_f2ed062d-8486-4f50-a4f1-3cce0dd00d64_SiteId">
    <vt:lpstr>3dd8961f-e488-4e60-8e11-a82d994e183d</vt:lpstr>
  </property>
  <property fmtid="{D5CDD505-2E9C-101B-9397-08002B2CF9AE}" pid="7" name="MSIP_Label_f2ed062d-8486-4f50-a4f1-3cce0dd00d64_ActionId">
    <vt:lpstr>6ff510b5-1bd5-43f0-8b7c-0000c13ef4f0</vt:lpstr>
  </property>
  <property fmtid="{D5CDD505-2E9C-101B-9397-08002B2CF9AE}" pid="8" name="MSIP_Label_f2ed062d-8486-4f50-a4f1-3cce0dd00d64_ContentBits">
    <vt:lpstr>0</vt:lpstr>
  </property>
</Properties>
</file>