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DAD90BF-B236-4F62-B59C-143AB5951225}">
          <p14:sldIdLst>
            <p14:sldId id="256"/>
            <p14:sldId id="257"/>
          </p14:sldIdLst>
        </p14:section>
        <p14:section name="id current" id="{0C4815F1-F032-4815-A568-75E86FE05364}">
          <p14:sldIdLst>
            <p14:sldId id="258"/>
            <p14:sldId id="259"/>
            <p14:sldId id="260"/>
          </p14:sldIdLst>
        </p14:section>
        <p14:section name="iq current" id="{B2A57056-062D-4ABD-B045-E3B3928DFD8F}">
          <p14:sldIdLst>
            <p14:sldId id="261"/>
          </p14:sldIdLst>
        </p14:section>
        <p14:section name="动力学方程" id="{0908F70E-EF86-43D4-91BC-3C751D98488B}">
          <p14:sldIdLst>
            <p14:sldId id="263"/>
            <p14:sldId id="264"/>
          </p14:sldIdLst>
        </p14:section>
        <p14:section name="LESO离散化" id="{51CA9A42-98C0-4E81-A00D-2F378A1BC321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LADRC ON PMSM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0"/>
            <a:ext cx="3752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position-LESO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3045" y="877570"/>
                <a:ext cx="6096000" cy="35229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nary>
                        <m:naryPr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</m:t>
                      </m:r>
                    </m:oMath>
                  </m:oMathPara>
                </a14:m>
                <a:b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</a:b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45" y="877570"/>
                <a:ext cx="6096000" cy="35229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781165" y="248285"/>
                <a:ext cx="5347335" cy="37407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∆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∆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165" y="248285"/>
                <a:ext cx="5347335" cy="37407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858895" y="565150"/>
                <a:ext cx="4474210" cy="1140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895" y="565150"/>
                <a:ext cx="4474210" cy="11404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36905" y="250825"/>
                <a:ext cx="10817860" cy="57988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输入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精确值未知时可估计一个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≈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+(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，表示参数误差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、未知动力学过程、未知扰动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的总效应，于是获得扩张状态方程：</a:t>
                </a:r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构建线性扩张状态观测器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，上两式相减的到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误差状态方程：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4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其特征多项式为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，令极点全在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处，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⟹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=2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𝑜</m:t>
                            </m:r>
                          </m:sub>
                        </m:sSub>
                      </m:e>
                      <m:sup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带宽，一般是对应控制器带宽的</a:t>
                </a:r>
                <a:r>
                  <a:rPr lang="en-US" altLang="zh-CN" sz="1400">
                    <a:latin typeface="Cambria Math" panose="02040503050406030204" charset="0"/>
                    <a:cs typeface="Cambria Math" panose="02040503050406030204" charset="0"/>
                  </a:rPr>
                  <a:t>5~10</a:t>
                </a:r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倍。有了观测器之后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400">
                    <a:latin typeface="Cambria Math" panose="02040503050406030204" charset="0"/>
                    <a:cs typeface="Cambria Math" panose="02040503050406030204" charset="0"/>
                  </a:rPr>
                  <a:t>，设计控制器时可以先排除扰动：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5" y="250825"/>
                <a:ext cx="10817860" cy="5798820"/>
              </a:xfrm>
              <a:prstGeom prst="rect">
                <a:avLst/>
              </a:prstGeom>
              <a:blipFill rotWithShape="1">
                <a:blip r:embed="rId2"/>
                <a:stretch>
                  <a:fillRect r="-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45490" y="453390"/>
                <a:ext cx="10393045" cy="5668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/>
                  <a:t>如果我们对系统动力学、系统参数不是那么无知，例如直到参数的估计值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，同时可测量得到带噪声的电流与转速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，那么就可以对总扰动的一部分做出一个估计：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重新令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代表总扰动</a:t>
                </a:r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注意，如果我们的估计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是个好的估计，比较接近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的话，那么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会更小，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的导数也会更小，即此处的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’|&lt;|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，这可以让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更好的跟踪实际状态。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’−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该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往往能更好地跟踪系统状态。控制器设计时可以现将扰动排除：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𝑒𝑠𝑡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⟹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90" y="453390"/>
                <a:ext cx="10393045" cy="5668010"/>
              </a:xfrm>
              <a:prstGeom prst="rect">
                <a:avLst/>
              </a:prstGeom>
              <a:blipFill rotWithShape="1">
                <a:blip r:embed="rId2"/>
                <a:stretch>
                  <a:fillRect r="-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74725" y="646430"/>
                <a:ext cx="10384155" cy="35706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是个一重积分系统。在控制器设计时，我们使用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的观测结果，而不用测量结果，因为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还有滤波效果，假设是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PI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控制器：</a:t>
                </a:r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𝑑𝑡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跟踪正常跟踪时，可认为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𝑑𝑡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=−(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)⟹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box>
                        <m:boxPr>
                          <m:noBreak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groupChr>
                        </m:e>
                      </m:box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𝑠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若使用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控制器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推荐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box>
                        <m:boxPr>
                          <m:noBreak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box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groupChr>
                        </m:e>
                      </m:box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25" y="646430"/>
                <a:ext cx="10384155" cy="35706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13690" y="138430"/>
                <a:ext cx="5641975" cy="6580505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≈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若对参数有个靠谱的估计值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同时可测得带噪声的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，则可以得到总扰动的一部分的估计值：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𝑒𝑠𝑡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令总扰动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𝑐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𝑒𝑠𝑡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，则有：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构建线性扩张状态观测器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𝑒𝑠𝑡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’−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90" y="138430"/>
                <a:ext cx="5641975" cy="6580505"/>
              </a:xfrm>
              <a:prstGeom prst="rect">
                <a:avLst/>
              </a:prstGeom>
              <a:blipFill rotWithShape="1">
                <a:blip r:embed="rId2"/>
                <a:stretch>
                  <a:fillRect l="-169" t="-145" r="-169" b="-145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144260" y="138430"/>
                <a:ext cx="5641975" cy="62649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/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误差状态方程为：</a:t>
                </a:r>
                <a:br>
                  <a:rPr lang="en-US" altLang="zh-CN" sz="1600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600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h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’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系统矩阵的特征多项式为：</a:t>
                </a:r>
                <a:b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观测器带宽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参数化，令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6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有了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之后，我们可以跟踪扰动项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，于是控制器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𝑒𝑠𝑡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即可抵消扰动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使用简单的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P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控制器：</a:t>
                </a:r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𝑟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的命令值，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当前实际值的估计，使用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比使用测量得到的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更好，因为</a:t>
                </a:r>
                <a:r>
                  <a:rPr lang="en-US" altLang="zh-CN" sz="1600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本身起到滤波的效果。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sz="1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a:rPr lang="en-US" altLang="zh-CN" sz="1600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en-US" altLang="zh-CN" sz="16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600">
                    <a:latin typeface="Cambria Math" panose="02040503050406030204" charset="0"/>
                    <a:cs typeface="Cambria Math" panose="02040503050406030204" charset="0"/>
                  </a:rPr>
                  <a:t>即可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260" y="138430"/>
                <a:ext cx="5641975" cy="6264910"/>
              </a:xfrm>
              <a:prstGeom prst="rect">
                <a:avLst/>
              </a:prstGeom>
              <a:blipFill rotWithShape="1">
                <a:blip r:embed="rId3"/>
                <a:stretch>
                  <a:fillRect l="-169" t="-152" r="-169" b="-152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0180" y="867410"/>
                <a:ext cx="5692775" cy="593852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通过控制力矩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𝑒𝑙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来控制位置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𝐽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𝑙𝑜𝑎𝑑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=1.5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PMSM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的极对数，我们认为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已知。令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1.5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𝐽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则有</a:t>
                </a:r>
                <a:b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𝑒𝑙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𝐽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𝑙𝑜𝑎𝑑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𝐽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80" y="867410"/>
                <a:ext cx="5692775" cy="5938520"/>
              </a:xfrm>
              <a:prstGeom prst="rect">
                <a:avLst/>
              </a:prstGeom>
              <a:blipFill rotWithShape="1">
                <a:blip r:embed="rId2"/>
                <a:stretch>
                  <a:fillRect l="-167" t="-160" r="-167" b="-160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0" y="0"/>
            <a:ext cx="45231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二阶</a:t>
            </a:r>
            <a:r>
              <a:rPr lang="en-US" altLang="zh-CN" sz="3200" b="1"/>
              <a:t>ADRC</a:t>
            </a:r>
            <a:r>
              <a:rPr lang="zh-CN" altLang="en-US" sz="3200" b="1"/>
              <a:t>位置闭环控制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04890" y="867410"/>
                <a:ext cx="6014085" cy="2603500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一阶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ADRC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位置闭环控制，通过转速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𝜔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来控制位置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二阶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ADRC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位置闭环控制，通过电流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(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力矩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)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来控制位置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三阶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ADRC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位置闭环控制，通过电压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来控制位置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⟹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⟹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890" y="867410"/>
                <a:ext cx="6014085" cy="2603500"/>
              </a:xfrm>
              <a:prstGeom prst="rect">
                <a:avLst/>
              </a:prstGeom>
              <a:blipFill rotWithShape="1">
                <a:blip r:embed="rId3"/>
                <a:stretch>
                  <a:fillRect l="-158" t="-366" r="-158" b="-366"/>
                </a:stretch>
              </a:blipFill>
              <a:ln w="1905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26085" y="389255"/>
                <a:ext cx="2890520" cy="1932305"/>
              </a:xfrm>
              <a:prstGeom prst="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</m:oMath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𝑑𝑓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𝜃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85" y="389255"/>
                <a:ext cx="2890520" cy="1932305"/>
              </a:xfrm>
              <a:prstGeom prst="rect">
                <a:avLst/>
              </a:prstGeom>
              <a:blipFill rotWithShape="1">
                <a:blip r:embed="rId2"/>
                <a:stretch>
                  <a:fillRect l="-330" t="-493" r="-330" b="-493"/>
                </a:stretch>
              </a:blipFill>
              <a:ln w="1905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685790" y="0"/>
                <a:ext cx="6457315" cy="44113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构建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LESO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二者相减得到误差状态方程：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特征多项式为：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=3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=3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𝑜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这样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就能跟踪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且还有一定的滤波功能。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790" y="0"/>
                <a:ext cx="6457315" cy="4411345"/>
              </a:xfrm>
              <a:prstGeom prst="rect">
                <a:avLst/>
              </a:prstGeom>
              <a:blipFill rotWithShape="1">
                <a:blip r:embed="rId3"/>
                <a:stretch>
                  <a:fillRect l="-148" t="-202" r="-148" b="-21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3355" y="3847465"/>
                <a:ext cx="5394325" cy="2740660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𝑞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即可抵消扰动，再用一个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PD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控制器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就可得到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𝑟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特征多项式为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，得到：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𝑐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=2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55" y="3847465"/>
                <a:ext cx="5394325" cy="2740660"/>
              </a:xfrm>
              <a:prstGeom prst="rect">
                <a:avLst/>
              </a:prstGeom>
              <a:blipFill rotWithShape="1">
                <a:blip r:embed="rId4"/>
                <a:stretch>
                  <a:fillRect l="-177" t="-348" r="-177" b="-348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/>
          <p:cNvSpPr/>
          <p:nvPr/>
        </p:nvSpPr>
        <p:spPr>
          <a:xfrm>
            <a:off x="3507740" y="954405"/>
            <a:ext cx="1200785" cy="6451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右箭头 2"/>
          <p:cNvSpPr/>
          <p:nvPr/>
        </p:nvSpPr>
        <p:spPr>
          <a:xfrm rot="10800000">
            <a:off x="7132955" y="4531995"/>
            <a:ext cx="1185545" cy="116268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21995" y="951230"/>
                <a:ext cx="6096000" cy="58064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cs typeface="Cambria Math" panose="0204050305040603020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b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</a:b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𝒛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𝒛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𝒛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𝐴𝑡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𝑑𝑡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=∆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离散化，认为在短时间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∆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内，输入保持不变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))/2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nary>
                        <m:naryPr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</m:sup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𝑑𝑡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nary>
                        <m:naryPr>
                          <m:limLoc m:val="subSup"/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  <m:e>
                          <m:r>
                            <a:rPr lang="en-US" altLang="zh-CN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𝜏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𝜏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𝒛</m:t>
                      </m:r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95" y="951230"/>
                <a:ext cx="6096000" cy="5806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359015" y="1556385"/>
                <a:ext cx="4465955" cy="32334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+...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∆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𝐵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15" y="1556385"/>
                <a:ext cx="4465955" cy="32334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0" y="0"/>
            <a:ext cx="32569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/>
              <a:t>id/iq-LESO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宽屏</PresentationFormat>
  <Paragraphs>127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WPS</vt:lpstr>
      <vt:lpstr>LADRC ON PMSM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shunyang shi</dc:creator>
  <cp:lastModifiedBy>HZSK</cp:lastModifiedBy>
  <cp:revision>406</cp:revision>
  <dcterms:created xsi:type="dcterms:W3CDTF">2023-08-09T12:44:00Z</dcterms:created>
  <dcterms:modified xsi:type="dcterms:W3CDTF">2025-04-29T04:02:18Z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