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14998945" r:id="rId2"/>
    <p:sldId id="1499894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5844"/>
  </p:normalViewPr>
  <p:slideViewPr>
    <p:cSldViewPr snapToGrid="0">
      <p:cViewPr varScale="1">
        <p:scale>
          <a:sx n="83" d="100"/>
          <a:sy n="83" d="100"/>
        </p:scale>
        <p:origin x="19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C0A5C-A307-2942-AD59-E944FA07897E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9BC35-E548-EC4F-B95F-99DEBF8F86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246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北邮</a:t>
            </a:r>
            <a:endParaRPr lang="en-US" altLang="zh-CN" dirty="0"/>
          </a:p>
          <a:p>
            <a:endParaRPr lang="en-US" altLang="zh-CN" dirty="0"/>
          </a:p>
          <a:p>
            <a:pPr algn="just"/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面向传统视听终端操作系统数据处理能力限制，基于消费类视听终端操作系统多模态输入输出和调用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大模型等功能，研究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代理实现技术。用户输入多模态任务，通过任务监管与过滤模块过滤输入，利用任务分析模块分析任务复杂度。简单任务通过轻量化智能推理模块在本地完成，复杂任务由任务拆解模块分解，与云端视听大模型交互。根据大模型反馈和执行模块处理结果，将结果输出给用户。通过云端与本地协同推理提升智能交互体验。</a:t>
            </a:r>
          </a:p>
          <a:p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D4029-9B33-4BD8-957A-48B3472ABF9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53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9BC35-E548-EC4F-B95F-99DEBF8F861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347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CC75-4DDB-48F1-8970-88BA98A6859B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6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CCD4-C69E-4747-A088-3CDBB392EC1F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44DC-888B-4C7E-9191-DAF3694694E2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30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679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 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90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 userDrawn="1">
  <p:cSld name="Big 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319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42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ED8E-73AE-4AF0-9571-A64B594277ED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39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47D2-AD2C-46D6-8F55-C3F0C6211C46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5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AE-DBF1-41BF-A070-ECAF7A29C990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42D-D699-47D0-B3BF-C636F56FFE27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6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BA35-3C9A-4B75-803C-9E2443236612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9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9460-E627-462E-88A8-11B6193F4DB3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3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477F-DC69-4B5F-98E3-5BC1D2F97CFF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9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8C74-DADE-4A7B-93CD-48E6497E27E7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66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2B4C2-7BF2-4F81-9D41-6532C6D78AA0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0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4.png"/><Relationship Id="rId3" Type="http://schemas.openxmlformats.org/officeDocument/2006/relationships/tags" Target="../tags/tag3.xml"/><Relationship Id="rId21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5" Type="http://schemas.openxmlformats.org/officeDocument/2006/relationships/image" Target="../media/image11.svg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20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0.png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280128" y="289346"/>
            <a:ext cx="99024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课题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：基于消费类视听终端操作系统的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代理实现技术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 （北邮）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F559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F559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1075174" y="734086"/>
            <a:ext cx="10853301" cy="0"/>
          </a:xfrm>
          <a:prstGeom prst="line">
            <a:avLst/>
          </a:prstGeom>
          <a:ln>
            <a:solidFill>
              <a:srgbClr val="345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5011" y="196369"/>
            <a:ext cx="1385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3.3.5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2F5597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59985" y="790575"/>
            <a:ext cx="1082256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随着消费类视听终端（如电视、智能屏等）的普及，用户对个性化内容推荐、智能交互的需求日益增长。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本项目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面向传统视听终端操作系统存在数据处理能力和推理效率的限制，基于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消费类视听终端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操作系统的多模态输入输出和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调用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AI大模型等功能，通过任务分析，优化云端与本地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协同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推理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机制，研究提出AI代理实现技术，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实现轻量化的数据推理与动态推荐，提升智能交互体验。</a:t>
            </a:r>
          </a:p>
        </p:txBody>
      </p:sp>
      <p:sp>
        <p:nvSpPr>
          <p:cNvPr id="45" name="矩形 44"/>
          <p:cNvSpPr/>
          <p:nvPr/>
        </p:nvSpPr>
        <p:spPr>
          <a:xfrm>
            <a:off x="2774256" y="2837132"/>
            <a:ext cx="5735573" cy="20499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sp>
        <p:nvSpPr>
          <p:cNvPr id="48" name="下箭头 25"/>
          <p:cNvSpPr/>
          <p:nvPr>
            <p:custDataLst>
              <p:tags r:id="rId3"/>
            </p:custDataLst>
          </p:nvPr>
        </p:nvSpPr>
        <p:spPr>
          <a:xfrm rot="16200000">
            <a:off x="1828734" y="3229838"/>
            <a:ext cx="208488" cy="1529986"/>
          </a:xfrm>
          <a:prstGeom prst="downArrow">
            <a:avLst/>
          </a:prstGeom>
          <a:solidFill>
            <a:srgbClr val="438C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67559" y="2583940"/>
            <a:ext cx="2130418" cy="893322"/>
            <a:chOff x="1627739" y="6191302"/>
            <a:chExt cx="1811235" cy="837791"/>
          </a:xfrm>
        </p:grpSpPr>
        <p:pic>
          <p:nvPicPr>
            <p:cNvPr id="50" name="图片 49" descr="音频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627739" y="6480453"/>
              <a:ext cx="548640" cy="548640"/>
            </a:xfrm>
            <a:prstGeom prst="rect">
              <a:avLst/>
            </a:prstGeom>
          </p:spPr>
        </p:pic>
        <p:pic>
          <p:nvPicPr>
            <p:cNvPr id="51" name="图片 50" descr="相机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394722" y="6307091"/>
              <a:ext cx="548640" cy="646026"/>
            </a:xfrm>
            <a:prstGeom prst="rect">
              <a:avLst/>
            </a:prstGeom>
          </p:spPr>
        </p:pic>
        <p:pic>
          <p:nvPicPr>
            <p:cNvPr id="52" name="图片 51" descr="KTV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890334" y="6191302"/>
              <a:ext cx="548640" cy="689713"/>
            </a:xfrm>
            <a:prstGeom prst="rect">
              <a:avLst/>
            </a:prstGeom>
          </p:spPr>
        </p:pic>
      </p:grpSp>
      <p:sp>
        <p:nvSpPr>
          <p:cNvPr id="53" name="圆角矩形 42"/>
          <p:cNvSpPr/>
          <p:nvPr/>
        </p:nvSpPr>
        <p:spPr>
          <a:xfrm>
            <a:off x="1228214" y="3559267"/>
            <a:ext cx="1292728" cy="3223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多模态输入</a:t>
            </a:r>
          </a:p>
        </p:txBody>
      </p:sp>
      <p:pic>
        <p:nvPicPr>
          <p:cNvPr id="54" name="图片 53" descr="视频流程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8309" y="2680470"/>
            <a:ext cx="569158" cy="475317"/>
          </a:xfrm>
          <a:prstGeom prst="rect">
            <a:avLst/>
          </a:prstGeom>
        </p:spPr>
      </p:pic>
      <p:sp>
        <p:nvSpPr>
          <p:cNvPr id="55" name="圆角矩形 53"/>
          <p:cNvSpPr/>
          <p:nvPr/>
        </p:nvSpPr>
        <p:spPr>
          <a:xfrm>
            <a:off x="3132654" y="4264117"/>
            <a:ext cx="1646471" cy="555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任务监管与过滤模块</a:t>
            </a:r>
          </a:p>
        </p:txBody>
      </p:sp>
      <p:sp>
        <p:nvSpPr>
          <p:cNvPr id="56" name="圆角矩形 54"/>
          <p:cNvSpPr/>
          <p:nvPr/>
        </p:nvSpPr>
        <p:spPr>
          <a:xfrm>
            <a:off x="4007754" y="2940591"/>
            <a:ext cx="792911" cy="555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任务分析模块</a:t>
            </a:r>
          </a:p>
        </p:txBody>
      </p:sp>
      <p:sp>
        <p:nvSpPr>
          <p:cNvPr id="57" name="圆角矩形 55"/>
          <p:cNvSpPr/>
          <p:nvPr/>
        </p:nvSpPr>
        <p:spPr>
          <a:xfrm>
            <a:off x="4000284" y="3612672"/>
            <a:ext cx="803782" cy="555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任务拆解模块</a:t>
            </a:r>
          </a:p>
        </p:txBody>
      </p:sp>
      <p:sp>
        <p:nvSpPr>
          <p:cNvPr id="58" name="圆角矩形 56"/>
          <p:cNvSpPr/>
          <p:nvPr/>
        </p:nvSpPr>
        <p:spPr>
          <a:xfrm>
            <a:off x="3136921" y="3612672"/>
            <a:ext cx="794493" cy="555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任务管理模块</a:t>
            </a:r>
          </a:p>
        </p:txBody>
      </p:sp>
      <p:sp>
        <p:nvSpPr>
          <p:cNvPr id="59" name="圆角矩形 60"/>
          <p:cNvSpPr/>
          <p:nvPr/>
        </p:nvSpPr>
        <p:spPr>
          <a:xfrm>
            <a:off x="3136921" y="2946987"/>
            <a:ext cx="794493" cy="555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数据存取接口</a:t>
            </a:r>
          </a:p>
        </p:txBody>
      </p:sp>
      <p:sp>
        <p:nvSpPr>
          <p:cNvPr id="64" name="下箭头 65"/>
          <p:cNvSpPr/>
          <p:nvPr>
            <p:custDataLst>
              <p:tags r:id="rId4"/>
            </p:custDataLst>
          </p:nvPr>
        </p:nvSpPr>
        <p:spPr>
          <a:xfrm rot="16200000">
            <a:off x="5079946" y="3576093"/>
            <a:ext cx="211135" cy="5071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5" name="圆角矩形 66"/>
          <p:cNvSpPr/>
          <p:nvPr/>
        </p:nvSpPr>
        <p:spPr>
          <a:xfrm rot="16200000">
            <a:off x="5148467" y="3471529"/>
            <a:ext cx="1312271" cy="5370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边缘数据处理模块</a:t>
            </a:r>
          </a:p>
        </p:txBody>
      </p:sp>
      <p:sp>
        <p:nvSpPr>
          <p:cNvPr id="66" name="圆角矩形 68"/>
          <p:cNvSpPr/>
          <p:nvPr/>
        </p:nvSpPr>
        <p:spPr>
          <a:xfrm>
            <a:off x="6402055" y="3078183"/>
            <a:ext cx="683281" cy="12848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缓存管理模块</a:t>
            </a:r>
          </a:p>
        </p:txBody>
      </p:sp>
      <p:sp>
        <p:nvSpPr>
          <p:cNvPr id="67" name="圆角矩形 69"/>
          <p:cNvSpPr/>
          <p:nvPr/>
        </p:nvSpPr>
        <p:spPr>
          <a:xfrm>
            <a:off x="7381604" y="3097635"/>
            <a:ext cx="683281" cy="1284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通信调用接口</a:t>
            </a:r>
          </a:p>
        </p:txBody>
      </p:sp>
      <p:sp>
        <p:nvSpPr>
          <p:cNvPr id="69" name="下箭头 71"/>
          <p:cNvSpPr/>
          <p:nvPr>
            <p:custDataLst>
              <p:tags r:id="rId5"/>
            </p:custDataLst>
          </p:nvPr>
        </p:nvSpPr>
        <p:spPr>
          <a:xfrm rot="16200000">
            <a:off x="6143260" y="3737296"/>
            <a:ext cx="222088" cy="1964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0" name="下箭头 72"/>
          <p:cNvSpPr/>
          <p:nvPr>
            <p:custDataLst>
              <p:tags r:id="rId6"/>
            </p:custDataLst>
          </p:nvPr>
        </p:nvSpPr>
        <p:spPr>
          <a:xfrm rot="16200000">
            <a:off x="7118358" y="3731461"/>
            <a:ext cx="222088" cy="1964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780476" y="2837132"/>
            <a:ext cx="5732500" cy="20589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sp>
        <p:nvSpPr>
          <p:cNvPr id="80" name="圆角矩形 83"/>
          <p:cNvSpPr/>
          <p:nvPr/>
        </p:nvSpPr>
        <p:spPr>
          <a:xfrm>
            <a:off x="7547864" y="2768031"/>
            <a:ext cx="1011484" cy="3609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>
                <a:solidFill>
                  <a:prstClr val="black"/>
                </a:solidFill>
                <a:latin typeface="OPPOSans R"/>
              </a:rPr>
              <a:t>Agent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sp>
        <p:nvSpPr>
          <p:cNvPr id="82" name="圆角矩形 87"/>
          <p:cNvSpPr/>
          <p:nvPr/>
        </p:nvSpPr>
        <p:spPr>
          <a:xfrm>
            <a:off x="5645999" y="4491114"/>
            <a:ext cx="2336608" cy="3022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任务反馈与执行模块</a:t>
            </a:r>
          </a:p>
        </p:txBody>
      </p:sp>
      <p:cxnSp>
        <p:nvCxnSpPr>
          <p:cNvPr id="83" name="肘形连接符 88"/>
          <p:cNvCxnSpPr>
            <a:cxnSpLocks/>
          </p:cNvCxnSpPr>
          <p:nvPr/>
        </p:nvCxnSpPr>
        <p:spPr>
          <a:xfrm rot="10800000">
            <a:off x="864943" y="5427496"/>
            <a:ext cx="1813234" cy="449288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91"/>
          <p:cNvSpPr/>
          <p:nvPr/>
        </p:nvSpPr>
        <p:spPr>
          <a:xfrm>
            <a:off x="1247825" y="5449429"/>
            <a:ext cx="1292728" cy="3223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输出</a:t>
            </a:r>
          </a:p>
        </p:txBody>
      </p:sp>
      <p:sp>
        <p:nvSpPr>
          <p:cNvPr id="85" name="圆角矩形 92"/>
          <p:cNvSpPr/>
          <p:nvPr/>
        </p:nvSpPr>
        <p:spPr>
          <a:xfrm>
            <a:off x="2774256" y="5199675"/>
            <a:ext cx="5732500" cy="2992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消费类</a:t>
            </a: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视听终端操作系统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25125" y="3690086"/>
            <a:ext cx="1453733" cy="1453019"/>
            <a:chOff x="566845" y="4458305"/>
            <a:chExt cx="971815" cy="984552"/>
          </a:xfrm>
        </p:grpSpPr>
        <p:pic>
          <p:nvPicPr>
            <p:cNvPr id="101" name="图形 100"/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66845" y="4458305"/>
              <a:ext cx="713283" cy="726619"/>
            </a:xfrm>
            <a:prstGeom prst="rect">
              <a:avLst/>
            </a:prstGeom>
          </p:spPr>
        </p:pic>
        <p:pic>
          <p:nvPicPr>
            <p:cNvPr id="102" name="图形 101"/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72977" y="4563838"/>
              <a:ext cx="713283" cy="726619"/>
            </a:xfrm>
            <a:prstGeom prst="rect">
              <a:avLst/>
            </a:prstGeom>
          </p:spPr>
        </p:pic>
        <p:pic>
          <p:nvPicPr>
            <p:cNvPr id="103" name="图形 102"/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25377" y="4716238"/>
              <a:ext cx="713283" cy="726619"/>
            </a:xfrm>
            <a:prstGeom prst="rect">
              <a:avLst/>
            </a:prstGeom>
          </p:spPr>
        </p:pic>
      </p:grpSp>
      <p:sp>
        <p:nvSpPr>
          <p:cNvPr id="104" name="上下箭头 118"/>
          <p:cNvSpPr/>
          <p:nvPr/>
        </p:nvSpPr>
        <p:spPr>
          <a:xfrm>
            <a:off x="4822950" y="4876552"/>
            <a:ext cx="178026" cy="33774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sp>
        <p:nvSpPr>
          <p:cNvPr id="105" name="圆角矩形 119"/>
          <p:cNvSpPr/>
          <p:nvPr/>
        </p:nvSpPr>
        <p:spPr>
          <a:xfrm>
            <a:off x="3759699" y="4771361"/>
            <a:ext cx="1576058" cy="5558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调用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9125696" y="2415513"/>
            <a:ext cx="2232037" cy="2541214"/>
            <a:chOff x="9695885" y="2195681"/>
            <a:chExt cx="2043817" cy="1588090"/>
          </a:xfrm>
        </p:grpSpPr>
        <p:grpSp>
          <p:nvGrpSpPr>
            <p:cNvPr id="73" name="组合 72"/>
            <p:cNvGrpSpPr/>
            <p:nvPr/>
          </p:nvGrpSpPr>
          <p:grpSpPr>
            <a:xfrm>
              <a:off x="9695885" y="2195681"/>
              <a:ext cx="2043817" cy="1588090"/>
              <a:chOff x="9670955" y="5211965"/>
              <a:chExt cx="2074240" cy="2094159"/>
            </a:xfrm>
          </p:grpSpPr>
          <p:sp>
            <p:nvSpPr>
              <p:cNvPr id="75" name="圆角矩形 79"/>
              <p:cNvSpPr/>
              <p:nvPr>
                <p:custDataLst>
                  <p:tags r:id="rId13"/>
                </p:custDataLst>
              </p:nvPr>
            </p:nvSpPr>
            <p:spPr>
              <a:xfrm>
                <a:off x="9670955" y="5211965"/>
                <a:ext cx="2074240" cy="2094159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POSans R"/>
                  <a:cs typeface="+mn-cs"/>
                </a:endParaRPr>
              </a:p>
            </p:txBody>
          </p:sp>
          <p:pic>
            <p:nvPicPr>
              <p:cNvPr id="76" name="图片 75" descr="云端,云服务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3"/>
              <a:stretch>
                <a:fillRect/>
              </a:stretch>
            </p:blipFill>
            <p:spPr>
              <a:xfrm>
                <a:off x="10235511" y="5701369"/>
                <a:ext cx="826806" cy="1018790"/>
              </a:xfrm>
              <a:prstGeom prst="rect">
                <a:avLst/>
              </a:prstGeom>
            </p:spPr>
          </p:pic>
          <p:sp>
            <p:nvSpPr>
              <p:cNvPr id="77" name="文本框 76"/>
              <p:cNvSpPr txBox="1"/>
              <p:nvPr/>
            </p:nvSpPr>
            <p:spPr>
              <a:xfrm>
                <a:off x="9851837" y="5291465"/>
                <a:ext cx="1735754" cy="44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/>
                    <a:cs typeface="+mn-cs"/>
                  </a:rPr>
                  <a:t>云端视听大模型</a:t>
                </a:r>
              </a:p>
            </p:txBody>
          </p:sp>
          <p:sp>
            <p:nvSpPr>
              <p:cNvPr id="78" name="圆角矩形 78"/>
              <p:cNvSpPr/>
              <p:nvPr/>
            </p:nvSpPr>
            <p:spPr>
              <a:xfrm>
                <a:off x="9720047" y="6390186"/>
                <a:ext cx="725619" cy="79888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E0E0E"/>
                    </a:solidFill>
                    <a:effectLst/>
                    <a:uLnTx/>
                    <a:uFillTx/>
                    <a:latin typeface=".SF NS"/>
                    <a:cs typeface="+mn-cs"/>
                  </a:rPr>
                  <a:t>云端协同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E0E0E"/>
                  </a:solidFill>
                  <a:effectLst/>
                  <a:uLnTx/>
                  <a:uFillTx/>
                  <a:latin typeface=".SF NS"/>
                  <a:cs typeface="+mn-cs"/>
                </a:endParaRPr>
              </a:p>
            </p:txBody>
          </p:sp>
        </p:grpSp>
        <p:sp>
          <p:nvSpPr>
            <p:cNvPr id="74" name="圆角矩形 80"/>
            <p:cNvSpPr/>
            <p:nvPr/>
          </p:nvSpPr>
          <p:spPr>
            <a:xfrm>
              <a:off x="10784850" y="3090380"/>
              <a:ext cx="945905" cy="6516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E0E0E"/>
                  </a:solidFill>
                  <a:effectLst/>
                  <a:uLnTx/>
                  <a:uFillTx/>
                  <a:latin typeface=".SF NS"/>
                  <a:cs typeface="+mn-cs"/>
                </a:rPr>
                <a:t>多模态融合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.SF NS"/>
                <a:cs typeface="+mn-cs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9340366" y="3048195"/>
            <a:ext cx="2232037" cy="2541214"/>
            <a:chOff x="9695885" y="2195681"/>
            <a:chExt cx="2043817" cy="1588090"/>
          </a:xfrm>
        </p:grpSpPr>
        <p:grpSp>
          <p:nvGrpSpPr>
            <p:cNvPr id="87" name="组合 86"/>
            <p:cNvGrpSpPr/>
            <p:nvPr/>
          </p:nvGrpSpPr>
          <p:grpSpPr>
            <a:xfrm>
              <a:off x="9695885" y="2195681"/>
              <a:ext cx="2043817" cy="1588090"/>
              <a:chOff x="9670955" y="5211965"/>
              <a:chExt cx="2074240" cy="2094159"/>
            </a:xfrm>
          </p:grpSpPr>
          <p:sp>
            <p:nvSpPr>
              <p:cNvPr id="89" name="圆角矩形 103"/>
              <p:cNvSpPr/>
              <p:nvPr>
                <p:custDataLst>
                  <p:tags r:id="rId11"/>
                </p:custDataLst>
              </p:nvPr>
            </p:nvSpPr>
            <p:spPr>
              <a:xfrm>
                <a:off x="9670955" y="5211965"/>
                <a:ext cx="2074240" cy="2094159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POSans R"/>
                  <a:cs typeface="+mn-cs"/>
                </a:endParaRPr>
              </a:p>
            </p:txBody>
          </p:sp>
          <p:pic>
            <p:nvPicPr>
              <p:cNvPr id="90" name="图片 89" descr="云端,云服务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3"/>
              <a:stretch>
                <a:fillRect/>
              </a:stretch>
            </p:blipFill>
            <p:spPr>
              <a:xfrm>
                <a:off x="10235511" y="5701369"/>
                <a:ext cx="826806" cy="1018790"/>
              </a:xfrm>
              <a:prstGeom prst="rect">
                <a:avLst/>
              </a:prstGeom>
            </p:spPr>
          </p:pic>
          <p:sp>
            <p:nvSpPr>
              <p:cNvPr id="91" name="文本框 90"/>
              <p:cNvSpPr txBox="1"/>
              <p:nvPr/>
            </p:nvSpPr>
            <p:spPr>
              <a:xfrm>
                <a:off x="9851837" y="5291465"/>
                <a:ext cx="1735754" cy="44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/>
                    <a:cs typeface="+mn-cs"/>
                  </a:rPr>
                  <a:t>云端视听大模型</a:t>
                </a:r>
              </a:p>
            </p:txBody>
          </p:sp>
          <p:sp>
            <p:nvSpPr>
              <p:cNvPr id="92" name="圆角矩形 106"/>
              <p:cNvSpPr/>
              <p:nvPr/>
            </p:nvSpPr>
            <p:spPr>
              <a:xfrm>
                <a:off x="9720047" y="6390186"/>
                <a:ext cx="725619" cy="79888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E0E0E"/>
                    </a:solidFill>
                    <a:effectLst/>
                    <a:uLnTx/>
                    <a:uFillTx/>
                    <a:latin typeface=".SF NS"/>
                    <a:cs typeface="+mn-cs"/>
                  </a:rPr>
                  <a:t>云端协同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E0E0E"/>
                  </a:solidFill>
                  <a:effectLst/>
                  <a:uLnTx/>
                  <a:uFillTx/>
                  <a:latin typeface=".SF NS"/>
                  <a:cs typeface="+mn-cs"/>
                </a:endParaRPr>
              </a:p>
            </p:txBody>
          </p:sp>
        </p:grpSp>
        <p:sp>
          <p:nvSpPr>
            <p:cNvPr id="88" name="圆角矩形 102"/>
            <p:cNvSpPr/>
            <p:nvPr/>
          </p:nvSpPr>
          <p:spPr>
            <a:xfrm>
              <a:off x="10784850" y="3090380"/>
              <a:ext cx="945905" cy="6516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E0E0E"/>
                  </a:solidFill>
                  <a:effectLst/>
                  <a:uLnTx/>
                  <a:uFillTx/>
                  <a:latin typeface=".SF NS"/>
                  <a:cs typeface="+mn-cs"/>
                </a:rPr>
                <a:t>多模态融合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.SF NS"/>
                <a:cs typeface="+mn-cs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571953" y="3639188"/>
            <a:ext cx="2232037" cy="2541214"/>
            <a:chOff x="9695885" y="2195681"/>
            <a:chExt cx="2043817" cy="1588090"/>
          </a:xfrm>
        </p:grpSpPr>
        <p:grpSp>
          <p:nvGrpSpPr>
            <p:cNvPr id="94" name="组合 93"/>
            <p:cNvGrpSpPr/>
            <p:nvPr/>
          </p:nvGrpSpPr>
          <p:grpSpPr>
            <a:xfrm>
              <a:off x="9695885" y="2195681"/>
              <a:ext cx="2043817" cy="1588090"/>
              <a:chOff x="9670955" y="5211965"/>
              <a:chExt cx="2074240" cy="2094159"/>
            </a:xfrm>
          </p:grpSpPr>
          <p:sp>
            <p:nvSpPr>
              <p:cNvPr id="96" name="圆角矩形 110"/>
              <p:cNvSpPr/>
              <p:nvPr>
                <p:custDataLst>
                  <p:tags r:id="rId9"/>
                </p:custDataLst>
              </p:nvPr>
            </p:nvSpPr>
            <p:spPr>
              <a:xfrm>
                <a:off x="9670955" y="5211965"/>
                <a:ext cx="2074240" cy="2094159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POSans R"/>
                  <a:cs typeface="+mn-cs"/>
                </a:endParaRPr>
              </a:p>
            </p:txBody>
          </p:sp>
          <p:pic>
            <p:nvPicPr>
              <p:cNvPr id="97" name="图片 96" descr="云端,云服务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3"/>
              <a:stretch>
                <a:fillRect/>
              </a:stretch>
            </p:blipFill>
            <p:spPr>
              <a:xfrm>
                <a:off x="10235511" y="5701369"/>
                <a:ext cx="826806" cy="1018790"/>
              </a:xfrm>
              <a:prstGeom prst="rect">
                <a:avLst/>
              </a:prstGeom>
            </p:spPr>
          </p:pic>
          <p:sp>
            <p:nvSpPr>
              <p:cNvPr id="98" name="文本框 97"/>
              <p:cNvSpPr txBox="1"/>
              <p:nvPr/>
            </p:nvSpPr>
            <p:spPr>
              <a:xfrm>
                <a:off x="9851837" y="5291465"/>
                <a:ext cx="1735754" cy="44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/>
                    <a:cs typeface="+mn-cs"/>
                  </a:rPr>
                  <a:t>云端视听大模型</a:t>
                </a:r>
              </a:p>
            </p:txBody>
          </p:sp>
        </p:grpSp>
        <p:sp>
          <p:nvSpPr>
            <p:cNvPr id="95" name="圆角矩形 109"/>
            <p:cNvSpPr/>
            <p:nvPr/>
          </p:nvSpPr>
          <p:spPr>
            <a:xfrm>
              <a:off x="10784850" y="3248980"/>
              <a:ext cx="945905" cy="44602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E0E0E"/>
                  </a:solidFill>
                  <a:effectLst/>
                  <a:uLnTx/>
                  <a:uFillTx/>
                  <a:latin typeface=".SF NS"/>
                  <a:cs typeface="+mn-cs"/>
                </a:rPr>
                <a:t>多模态融合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.SF NS"/>
                <a:cs typeface="+mn-cs"/>
              </a:endParaRPr>
            </a:p>
          </p:txBody>
        </p:sp>
      </p:grpSp>
      <p:grpSp>
        <p:nvGrpSpPr>
          <p:cNvPr id="156" name="组合 104"/>
          <p:cNvGrpSpPr/>
          <p:nvPr/>
        </p:nvGrpSpPr>
        <p:grpSpPr>
          <a:xfrm flipH="1" flipV="1">
            <a:off x="10979632" y="4265960"/>
            <a:ext cx="765974" cy="574945"/>
            <a:chOff x="6246917" y="1990844"/>
            <a:chExt cx="1206195" cy="863438"/>
          </a:xfrm>
        </p:grpSpPr>
        <p:sp>
          <p:nvSpPr>
            <p:cNvPr id="157" name="椭圆 56"/>
            <p:cNvSpPr/>
            <p:nvPr/>
          </p:nvSpPr>
          <p:spPr>
            <a:xfrm>
              <a:off x="6332912" y="2143568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椭圆 57"/>
            <p:cNvSpPr/>
            <p:nvPr/>
          </p:nvSpPr>
          <p:spPr>
            <a:xfrm>
              <a:off x="6332912" y="2418673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椭圆 58"/>
            <p:cNvSpPr/>
            <p:nvPr/>
          </p:nvSpPr>
          <p:spPr>
            <a:xfrm>
              <a:off x="6610556" y="1990844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椭圆 59"/>
            <p:cNvSpPr/>
            <p:nvPr/>
          </p:nvSpPr>
          <p:spPr>
            <a:xfrm>
              <a:off x="6610556" y="2230862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椭圆 60"/>
            <p:cNvSpPr/>
            <p:nvPr/>
          </p:nvSpPr>
          <p:spPr>
            <a:xfrm>
              <a:off x="6610556" y="2468469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椭圆 61"/>
            <p:cNvSpPr/>
            <p:nvPr/>
          </p:nvSpPr>
          <p:spPr>
            <a:xfrm>
              <a:off x="6610556" y="2692454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椭圆 62"/>
            <p:cNvSpPr/>
            <p:nvPr/>
          </p:nvSpPr>
          <p:spPr>
            <a:xfrm>
              <a:off x="6907019" y="1990844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椭圆 63"/>
            <p:cNvSpPr/>
            <p:nvPr/>
          </p:nvSpPr>
          <p:spPr>
            <a:xfrm>
              <a:off x="6908856" y="2456159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椭圆 64"/>
            <p:cNvSpPr/>
            <p:nvPr/>
          </p:nvSpPr>
          <p:spPr>
            <a:xfrm>
              <a:off x="6907019" y="2230862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椭圆 65"/>
            <p:cNvSpPr/>
            <p:nvPr/>
          </p:nvSpPr>
          <p:spPr>
            <a:xfrm>
              <a:off x="6924177" y="2692305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椭圆 66"/>
            <p:cNvSpPr/>
            <p:nvPr/>
          </p:nvSpPr>
          <p:spPr>
            <a:xfrm>
              <a:off x="7221809" y="2137656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椭圆 67"/>
            <p:cNvSpPr/>
            <p:nvPr/>
          </p:nvSpPr>
          <p:spPr>
            <a:xfrm>
              <a:off x="7221809" y="2418673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9" name="直接连接符 271"/>
            <p:cNvCxnSpPr>
              <a:stCxn id="159" idx="2"/>
              <a:endCxn id="157" idx="6"/>
            </p:cNvCxnSpPr>
            <p:nvPr/>
          </p:nvCxnSpPr>
          <p:spPr>
            <a:xfrm flipH="1">
              <a:off x="6495715" y="2071758"/>
              <a:ext cx="114841" cy="152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273"/>
            <p:cNvCxnSpPr>
              <a:stCxn id="160" idx="2"/>
              <a:endCxn id="157" idx="6"/>
            </p:cNvCxnSpPr>
            <p:nvPr/>
          </p:nvCxnSpPr>
          <p:spPr>
            <a:xfrm flipH="1" flipV="1">
              <a:off x="6495715" y="2224482"/>
              <a:ext cx="114841" cy="87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275"/>
            <p:cNvCxnSpPr>
              <a:stCxn id="161" idx="2"/>
              <a:endCxn id="157" idx="6"/>
            </p:cNvCxnSpPr>
            <p:nvPr/>
          </p:nvCxnSpPr>
          <p:spPr>
            <a:xfrm flipH="1" flipV="1">
              <a:off x="6495715" y="2224482"/>
              <a:ext cx="114841" cy="3249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277"/>
            <p:cNvCxnSpPr>
              <a:stCxn id="162" idx="2"/>
              <a:endCxn id="157" idx="6"/>
            </p:cNvCxnSpPr>
            <p:nvPr/>
          </p:nvCxnSpPr>
          <p:spPr>
            <a:xfrm flipH="1" flipV="1">
              <a:off x="6495715" y="2224482"/>
              <a:ext cx="114841" cy="548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279"/>
            <p:cNvCxnSpPr>
              <a:stCxn id="159" idx="2"/>
              <a:endCxn id="158" idx="7"/>
            </p:cNvCxnSpPr>
            <p:nvPr/>
          </p:nvCxnSpPr>
          <p:spPr>
            <a:xfrm flipH="1">
              <a:off x="6471873" y="2071758"/>
              <a:ext cx="138682" cy="370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281"/>
            <p:cNvCxnSpPr>
              <a:stCxn id="160" idx="2"/>
              <a:endCxn id="158" idx="7"/>
            </p:cNvCxnSpPr>
            <p:nvPr/>
          </p:nvCxnSpPr>
          <p:spPr>
            <a:xfrm flipH="1">
              <a:off x="6471873" y="2311776"/>
              <a:ext cx="138682" cy="130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283"/>
            <p:cNvCxnSpPr>
              <a:stCxn id="161" idx="2"/>
              <a:endCxn id="158" idx="7"/>
            </p:cNvCxnSpPr>
            <p:nvPr/>
          </p:nvCxnSpPr>
          <p:spPr>
            <a:xfrm flipH="1" flipV="1">
              <a:off x="6471873" y="2442372"/>
              <a:ext cx="138682" cy="107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285"/>
            <p:cNvCxnSpPr>
              <a:stCxn id="162" idx="2"/>
              <a:endCxn id="158" idx="7"/>
            </p:cNvCxnSpPr>
            <p:nvPr/>
          </p:nvCxnSpPr>
          <p:spPr>
            <a:xfrm flipH="1" flipV="1">
              <a:off x="6471873" y="2442372"/>
              <a:ext cx="138682" cy="330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287"/>
            <p:cNvCxnSpPr>
              <a:stCxn id="163" idx="6"/>
              <a:endCxn id="167" idx="2"/>
            </p:cNvCxnSpPr>
            <p:nvPr/>
          </p:nvCxnSpPr>
          <p:spPr>
            <a:xfrm>
              <a:off x="7069822" y="2071758"/>
              <a:ext cx="151987" cy="146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289"/>
            <p:cNvCxnSpPr>
              <a:stCxn id="165" idx="6"/>
              <a:endCxn id="167" idx="2"/>
            </p:cNvCxnSpPr>
            <p:nvPr/>
          </p:nvCxnSpPr>
          <p:spPr>
            <a:xfrm flipV="1">
              <a:off x="7069822" y="2218570"/>
              <a:ext cx="151987" cy="93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291"/>
            <p:cNvCxnSpPr>
              <a:stCxn id="164" idx="6"/>
              <a:endCxn id="167" idx="2"/>
            </p:cNvCxnSpPr>
            <p:nvPr/>
          </p:nvCxnSpPr>
          <p:spPr>
            <a:xfrm flipV="1">
              <a:off x="7071659" y="2218570"/>
              <a:ext cx="150150" cy="318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293"/>
            <p:cNvCxnSpPr>
              <a:stCxn id="166" idx="6"/>
              <a:endCxn id="167" idx="2"/>
            </p:cNvCxnSpPr>
            <p:nvPr/>
          </p:nvCxnSpPr>
          <p:spPr>
            <a:xfrm flipV="1">
              <a:off x="7086980" y="2218570"/>
              <a:ext cx="134829" cy="554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295"/>
            <p:cNvCxnSpPr>
              <a:stCxn id="163" idx="6"/>
              <a:endCxn id="168" idx="2"/>
            </p:cNvCxnSpPr>
            <p:nvPr/>
          </p:nvCxnSpPr>
          <p:spPr>
            <a:xfrm>
              <a:off x="7069822" y="2071758"/>
              <a:ext cx="151987" cy="427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297"/>
            <p:cNvCxnSpPr>
              <a:stCxn id="165" idx="6"/>
              <a:endCxn id="168" idx="2"/>
            </p:cNvCxnSpPr>
            <p:nvPr/>
          </p:nvCxnSpPr>
          <p:spPr>
            <a:xfrm>
              <a:off x="7069822" y="2311776"/>
              <a:ext cx="151987" cy="187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299"/>
            <p:cNvCxnSpPr>
              <a:stCxn id="164" idx="6"/>
              <a:endCxn id="168" idx="2"/>
            </p:cNvCxnSpPr>
            <p:nvPr/>
          </p:nvCxnSpPr>
          <p:spPr>
            <a:xfrm flipV="1">
              <a:off x="7071659" y="2499587"/>
              <a:ext cx="150150" cy="37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301"/>
            <p:cNvCxnSpPr>
              <a:endCxn id="168" idx="2"/>
            </p:cNvCxnSpPr>
            <p:nvPr/>
          </p:nvCxnSpPr>
          <p:spPr>
            <a:xfrm flipV="1">
              <a:off x="7086980" y="2499587"/>
              <a:ext cx="134829" cy="273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303"/>
            <p:cNvCxnSpPr>
              <a:stCxn id="159" idx="6"/>
              <a:endCxn id="163" idx="2"/>
            </p:cNvCxnSpPr>
            <p:nvPr/>
          </p:nvCxnSpPr>
          <p:spPr>
            <a:xfrm>
              <a:off x="6773359" y="2071758"/>
              <a:ext cx="1336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305"/>
            <p:cNvCxnSpPr>
              <a:stCxn id="159" idx="6"/>
              <a:endCxn id="165" idx="2"/>
            </p:cNvCxnSpPr>
            <p:nvPr/>
          </p:nvCxnSpPr>
          <p:spPr>
            <a:xfrm>
              <a:off x="6773359" y="2071758"/>
              <a:ext cx="133660" cy="24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307"/>
            <p:cNvCxnSpPr>
              <a:stCxn id="159" idx="6"/>
              <a:endCxn id="164" idx="2"/>
            </p:cNvCxnSpPr>
            <p:nvPr/>
          </p:nvCxnSpPr>
          <p:spPr>
            <a:xfrm>
              <a:off x="6773359" y="2071758"/>
              <a:ext cx="135497" cy="465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309"/>
            <p:cNvCxnSpPr>
              <a:endCxn id="166" idx="2"/>
            </p:cNvCxnSpPr>
            <p:nvPr/>
          </p:nvCxnSpPr>
          <p:spPr>
            <a:xfrm>
              <a:off x="6776800" y="2083430"/>
              <a:ext cx="147378" cy="689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311"/>
            <p:cNvCxnSpPr>
              <a:stCxn id="163" idx="2"/>
              <a:endCxn id="163" idx="2"/>
            </p:cNvCxnSpPr>
            <p:nvPr/>
          </p:nvCxnSpPr>
          <p:spPr>
            <a:xfrm>
              <a:off x="6907019" y="207175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313"/>
            <p:cNvCxnSpPr>
              <a:stCxn id="163" idx="2"/>
              <a:endCxn id="160" idx="6"/>
            </p:cNvCxnSpPr>
            <p:nvPr/>
          </p:nvCxnSpPr>
          <p:spPr>
            <a:xfrm flipH="1">
              <a:off x="6773359" y="2071758"/>
              <a:ext cx="133660" cy="24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315"/>
            <p:cNvCxnSpPr>
              <a:stCxn id="163" idx="2"/>
              <a:endCxn id="161" idx="6"/>
            </p:cNvCxnSpPr>
            <p:nvPr/>
          </p:nvCxnSpPr>
          <p:spPr>
            <a:xfrm flipH="1">
              <a:off x="6773359" y="2071758"/>
              <a:ext cx="133660" cy="477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317"/>
            <p:cNvCxnSpPr>
              <a:stCxn id="163" idx="2"/>
              <a:endCxn id="162" idx="6"/>
            </p:cNvCxnSpPr>
            <p:nvPr/>
          </p:nvCxnSpPr>
          <p:spPr>
            <a:xfrm flipH="1">
              <a:off x="6773359" y="2071758"/>
              <a:ext cx="133660" cy="701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319"/>
            <p:cNvCxnSpPr>
              <a:stCxn id="165" idx="2"/>
            </p:cNvCxnSpPr>
            <p:nvPr/>
          </p:nvCxnSpPr>
          <p:spPr>
            <a:xfrm flipH="1" flipV="1">
              <a:off x="6780269" y="2310570"/>
              <a:ext cx="126750" cy="1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321"/>
            <p:cNvCxnSpPr>
              <a:stCxn id="165" idx="2"/>
              <a:endCxn id="161" idx="6"/>
            </p:cNvCxnSpPr>
            <p:nvPr/>
          </p:nvCxnSpPr>
          <p:spPr>
            <a:xfrm flipH="1">
              <a:off x="6773359" y="2311776"/>
              <a:ext cx="133660" cy="237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323"/>
            <p:cNvCxnSpPr>
              <a:stCxn id="165" idx="2"/>
              <a:endCxn id="162" idx="6"/>
            </p:cNvCxnSpPr>
            <p:nvPr/>
          </p:nvCxnSpPr>
          <p:spPr>
            <a:xfrm flipH="1">
              <a:off x="6773359" y="2311776"/>
              <a:ext cx="133660" cy="461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325"/>
            <p:cNvCxnSpPr>
              <a:stCxn id="160" idx="6"/>
              <a:endCxn id="164" idx="2"/>
            </p:cNvCxnSpPr>
            <p:nvPr/>
          </p:nvCxnSpPr>
          <p:spPr>
            <a:xfrm>
              <a:off x="6773359" y="2311776"/>
              <a:ext cx="135497" cy="225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327"/>
            <p:cNvCxnSpPr>
              <a:stCxn id="161" idx="6"/>
              <a:endCxn id="164" idx="2"/>
            </p:cNvCxnSpPr>
            <p:nvPr/>
          </p:nvCxnSpPr>
          <p:spPr>
            <a:xfrm flipV="1">
              <a:off x="6773359" y="2537073"/>
              <a:ext cx="135497" cy="1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329"/>
            <p:cNvCxnSpPr>
              <a:stCxn id="164" idx="2"/>
              <a:endCxn id="162" idx="6"/>
            </p:cNvCxnSpPr>
            <p:nvPr/>
          </p:nvCxnSpPr>
          <p:spPr>
            <a:xfrm flipH="1">
              <a:off x="6773359" y="2537073"/>
              <a:ext cx="135497" cy="23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331"/>
            <p:cNvCxnSpPr>
              <a:stCxn id="162" idx="6"/>
              <a:endCxn id="166" idx="2"/>
            </p:cNvCxnSpPr>
            <p:nvPr/>
          </p:nvCxnSpPr>
          <p:spPr>
            <a:xfrm flipV="1">
              <a:off x="6773359" y="2773218"/>
              <a:ext cx="150819" cy="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矩形: 圆角 334"/>
            <p:cNvSpPr/>
            <p:nvPr/>
          </p:nvSpPr>
          <p:spPr>
            <a:xfrm>
              <a:off x="6246917" y="2071758"/>
              <a:ext cx="317545" cy="620547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矩形: 圆角 335"/>
            <p:cNvSpPr/>
            <p:nvPr/>
          </p:nvSpPr>
          <p:spPr>
            <a:xfrm>
              <a:off x="7135567" y="2066800"/>
              <a:ext cx="317545" cy="620547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2" name="组合 104"/>
          <p:cNvGrpSpPr/>
          <p:nvPr/>
        </p:nvGrpSpPr>
        <p:grpSpPr>
          <a:xfrm flipH="1" flipV="1">
            <a:off x="9605334" y="4256348"/>
            <a:ext cx="708020" cy="633104"/>
            <a:chOff x="6246917" y="1990844"/>
            <a:chExt cx="1206195" cy="863438"/>
          </a:xfrm>
        </p:grpSpPr>
        <p:sp>
          <p:nvSpPr>
            <p:cNvPr id="203" name="椭圆 56"/>
            <p:cNvSpPr/>
            <p:nvPr/>
          </p:nvSpPr>
          <p:spPr>
            <a:xfrm>
              <a:off x="6332912" y="2143568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椭圆 57"/>
            <p:cNvSpPr/>
            <p:nvPr/>
          </p:nvSpPr>
          <p:spPr>
            <a:xfrm>
              <a:off x="6332912" y="2418673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椭圆 58"/>
            <p:cNvSpPr/>
            <p:nvPr/>
          </p:nvSpPr>
          <p:spPr>
            <a:xfrm>
              <a:off x="6610556" y="1990844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椭圆 59"/>
            <p:cNvSpPr/>
            <p:nvPr/>
          </p:nvSpPr>
          <p:spPr>
            <a:xfrm>
              <a:off x="6610556" y="2230862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椭圆 60"/>
            <p:cNvSpPr/>
            <p:nvPr/>
          </p:nvSpPr>
          <p:spPr>
            <a:xfrm>
              <a:off x="6610556" y="2468469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椭圆 61"/>
            <p:cNvSpPr/>
            <p:nvPr/>
          </p:nvSpPr>
          <p:spPr>
            <a:xfrm>
              <a:off x="6610556" y="2692454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椭圆 62"/>
            <p:cNvSpPr/>
            <p:nvPr/>
          </p:nvSpPr>
          <p:spPr>
            <a:xfrm>
              <a:off x="6907019" y="1990844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椭圆 63"/>
            <p:cNvSpPr/>
            <p:nvPr/>
          </p:nvSpPr>
          <p:spPr>
            <a:xfrm>
              <a:off x="6908856" y="2456159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椭圆 64"/>
            <p:cNvSpPr/>
            <p:nvPr/>
          </p:nvSpPr>
          <p:spPr>
            <a:xfrm>
              <a:off x="6907019" y="2230862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椭圆 65"/>
            <p:cNvSpPr/>
            <p:nvPr/>
          </p:nvSpPr>
          <p:spPr>
            <a:xfrm>
              <a:off x="6924177" y="2692305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椭圆 66"/>
            <p:cNvSpPr/>
            <p:nvPr/>
          </p:nvSpPr>
          <p:spPr>
            <a:xfrm>
              <a:off x="7221809" y="2137656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椭圆 67"/>
            <p:cNvSpPr/>
            <p:nvPr/>
          </p:nvSpPr>
          <p:spPr>
            <a:xfrm>
              <a:off x="7221809" y="2418673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5" name="直接连接符 271"/>
            <p:cNvCxnSpPr>
              <a:stCxn id="205" idx="2"/>
              <a:endCxn id="203" idx="6"/>
            </p:cNvCxnSpPr>
            <p:nvPr/>
          </p:nvCxnSpPr>
          <p:spPr>
            <a:xfrm flipH="1">
              <a:off x="6495715" y="2071758"/>
              <a:ext cx="114841" cy="152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73"/>
            <p:cNvCxnSpPr>
              <a:stCxn id="206" idx="2"/>
              <a:endCxn id="203" idx="6"/>
            </p:cNvCxnSpPr>
            <p:nvPr/>
          </p:nvCxnSpPr>
          <p:spPr>
            <a:xfrm flipH="1" flipV="1">
              <a:off x="6495715" y="2224482"/>
              <a:ext cx="114841" cy="87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75"/>
            <p:cNvCxnSpPr>
              <a:stCxn id="207" idx="2"/>
              <a:endCxn id="203" idx="6"/>
            </p:cNvCxnSpPr>
            <p:nvPr/>
          </p:nvCxnSpPr>
          <p:spPr>
            <a:xfrm flipH="1" flipV="1">
              <a:off x="6495715" y="2224482"/>
              <a:ext cx="114841" cy="3249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77"/>
            <p:cNvCxnSpPr>
              <a:stCxn id="208" idx="2"/>
              <a:endCxn id="203" idx="6"/>
            </p:cNvCxnSpPr>
            <p:nvPr/>
          </p:nvCxnSpPr>
          <p:spPr>
            <a:xfrm flipH="1" flipV="1">
              <a:off x="6495715" y="2224482"/>
              <a:ext cx="114841" cy="548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5" idx="2"/>
              <a:endCxn id="204" idx="7"/>
            </p:cNvCxnSpPr>
            <p:nvPr/>
          </p:nvCxnSpPr>
          <p:spPr>
            <a:xfrm flipH="1">
              <a:off x="6471873" y="2071758"/>
              <a:ext cx="138682" cy="370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81"/>
            <p:cNvCxnSpPr>
              <a:stCxn id="206" idx="2"/>
              <a:endCxn id="204" idx="7"/>
            </p:cNvCxnSpPr>
            <p:nvPr/>
          </p:nvCxnSpPr>
          <p:spPr>
            <a:xfrm flipH="1">
              <a:off x="6471873" y="2311776"/>
              <a:ext cx="138682" cy="130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83"/>
            <p:cNvCxnSpPr>
              <a:stCxn id="207" idx="2"/>
              <a:endCxn id="204" idx="7"/>
            </p:cNvCxnSpPr>
            <p:nvPr/>
          </p:nvCxnSpPr>
          <p:spPr>
            <a:xfrm flipH="1" flipV="1">
              <a:off x="6471873" y="2442372"/>
              <a:ext cx="138682" cy="107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85"/>
            <p:cNvCxnSpPr>
              <a:stCxn id="208" idx="2"/>
              <a:endCxn id="204" idx="7"/>
            </p:cNvCxnSpPr>
            <p:nvPr/>
          </p:nvCxnSpPr>
          <p:spPr>
            <a:xfrm flipH="1" flipV="1">
              <a:off x="6471873" y="2442372"/>
              <a:ext cx="138682" cy="330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87"/>
            <p:cNvCxnSpPr>
              <a:stCxn id="209" idx="6"/>
              <a:endCxn id="213" idx="2"/>
            </p:cNvCxnSpPr>
            <p:nvPr/>
          </p:nvCxnSpPr>
          <p:spPr>
            <a:xfrm>
              <a:off x="7069822" y="2071758"/>
              <a:ext cx="151987" cy="146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89"/>
            <p:cNvCxnSpPr>
              <a:stCxn id="211" idx="6"/>
              <a:endCxn id="213" idx="2"/>
            </p:cNvCxnSpPr>
            <p:nvPr/>
          </p:nvCxnSpPr>
          <p:spPr>
            <a:xfrm flipV="1">
              <a:off x="7069822" y="2218570"/>
              <a:ext cx="151987" cy="93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91"/>
            <p:cNvCxnSpPr>
              <a:stCxn id="210" idx="6"/>
              <a:endCxn id="213" idx="2"/>
            </p:cNvCxnSpPr>
            <p:nvPr/>
          </p:nvCxnSpPr>
          <p:spPr>
            <a:xfrm flipV="1">
              <a:off x="7071659" y="2218570"/>
              <a:ext cx="150150" cy="318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93"/>
            <p:cNvCxnSpPr>
              <a:stCxn id="212" idx="6"/>
              <a:endCxn id="213" idx="2"/>
            </p:cNvCxnSpPr>
            <p:nvPr/>
          </p:nvCxnSpPr>
          <p:spPr>
            <a:xfrm flipV="1">
              <a:off x="7086980" y="2218570"/>
              <a:ext cx="134829" cy="554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95"/>
            <p:cNvCxnSpPr>
              <a:stCxn id="209" idx="6"/>
              <a:endCxn id="214" idx="2"/>
            </p:cNvCxnSpPr>
            <p:nvPr/>
          </p:nvCxnSpPr>
          <p:spPr>
            <a:xfrm>
              <a:off x="7069822" y="2071758"/>
              <a:ext cx="151987" cy="427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97"/>
            <p:cNvCxnSpPr>
              <a:stCxn id="211" idx="6"/>
              <a:endCxn id="214" idx="2"/>
            </p:cNvCxnSpPr>
            <p:nvPr/>
          </p:nvCxnSpPr>
          <p:spPr>
            <a:xfrm>
              <a:off x="7069822" y="2311776"/>
              <a:ext cx="151987" cy="187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99"/>
            <p:cNvCxnSpPr>
              <a:stCxn id="210" idx="6"/>
              <a:endCxn id="214" idx="2"/>
            </p:cNvCxnSpPr>
            <p:nvPr/>
          </p:nvCxnSpPr>
          <p:spPr>
            <a:xfrm flipV="1">
              <a:off x="7071659" y="2499587"/>
              <a:ext cx="150150" cy="37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301"/>
            <p:cNvCxnSpPr>
              <a:endCxn id="214" idx="2"/>
            </p:cNvCxnSpPr>
            <p:nvPr/>
          </p:nvCxnSpPr>
          <p:spPr>
            <a:xfrm flipV="1">
              <a:off x="7086980" y="2499587"/>
              <a:ext cx="134829" cy="273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303"/>
            <p:cNvCxnSpPr>
              <a:stCxn id="205" idx="6"/>
              <a:endCxn id="209" idx="2"/>
            </p:cNvCxnSpPr>
            <p:nvPr/>
          </p:nvCxnSpPr>
          <p:spPr>
            <a:xfrm>
              <a:off x="6773359" y="2071758"/>
              <a:ext cx="1336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305"/>
            <p:cNvCxnSpPr>
              <a:stCxn id="205" idx="6"/>
              <a:endCxn id="211" idx="2"/>
            </p:cNvCxnSpPr>
            <p:nvPr/>
          </p:nvCxnSpPr>
          <p:spPr>
            <a:xfrm>
              <a:off x="6773359" y="2071758"/>
              <a:ext cx="133660" cy="24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307"/>
            <p:cNvCxnSpPr>
              <a:stCxn id="205" idx="6"/>
              <a:endCxn id="210" idx="2"/>
            </p:cNvCxnSpPr>
            <p:nvPr/>
          </p:nvCxnSpPr>
          <p:spPr>
            <a:xfrm>
              <a:off x="6773359" y="2071758"/>
              <a:ext cx="135497" cy="465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309"/>
            <p:cNvCxnSpPr>
              <a:endCxn id="212" idx="2"/>
            </p:cNvCxnSpPr>
            <p:nvPr/>
          </p:nvCxnSpPr>
          <p:spPr>
            <a:xfrm>
              <a:off x="6776800" y="2083430"/>
              <a:ext cx="147378" cy="689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311"/>
            <p:cNvCxnSpPr>
              <a:stCxn id="209" idx="2"/>
              <a:endCxn id="209" idx="2"/>
            </p:cNvCxnSpPr>
            <p:nvPr/>
          </p:nvCxnSpPr>
          <p:spPr>
            <a:xfrm>
              <a:off x="6907019" y="207175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313"/>
            <p:cNvCxnSpPr>
              <a:stCxn id="209" idx="2"/>
              <a:endCxn id="206" idx="6"/>
            </p:cNvCxnSpPr>
            <p:nvPr/>
          </p:nvCxnSpPr>
          <p:spPr>
            <a:xfrm flipH="1">
              <a:off x="6773359" y="2071758"/>
              <a:ext cx="133660" cy="24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315"/>
            <p:cNvCxnSpPr>
              <a:stCxn id="209" idx="2"/>
              <a:endCxn id="207" idx="6"/>
            </p:cNvCxnSpPr>
            <p:nvPr/>
          </p:nvCxnSpPr>
          <p:spPr>
            <a:xfrm flipH="1">
              <a:off x="6773359" y="2071758"/>
              <a:ext cx="133660" cy="477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317"/>
            <p:cNvCxnSpPr>
              <a:stCxn id="209" idx="2"/>
              <a:endCxn id="208" idx="6"/>
            </p:cNvCxnSpPr>
            <p:nvPr/>
          </p:nvCxnSpPr>
          <p:spPr>
            <a:xfrm flipH="1">
              <a:off x="6773359" y="2071758"/>
              <a:ext cx="133660" cy="701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319"/>
            <p:cNvCxnSpPr>
              <a:stCxn id="211" idx="2"/>
            </p:cNvCxnSpPr>
            <p:nvPr/>
          </p:nvCxnSpPr>
          <p:spPr>
            <a:xfrm flipH="1" flipV="1">
              <a:off x="6780269" y="2310570"/>
              <a:ext cx="126750" cy="1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321"/>
            <p:cNvCxnSpPr>
              <a:stCxn id="211" idx="2"/>
              <a:endCxn id="207" idx="6"/>
            </p:cNvCxnSpPr>
            <p:nvPr/>
          </p:nvCxnSpPr>
          <p:spPr>
            <a:xfrm flipH="1">
              <a:off x="6773359" y="2311776"/>
              <a:ext cx="133660" cy="237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323"/>
            <p:cNvCxnSpPr>
              <a:stCxn id="211" idx="2"/>
              <a:endCxn id="208" idx="6"/>
            </p:cNvCxnSpPr>
            <p:nvPr/>
          </p:nvCxnSpPr>
          <p:spPr>
            <a:xfrm flipH="1">
              <a:off x="6773359" y="2311776"/>
              <a:ext cx="133660" cy="461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325"/>
            <p:cNvCxnSpPr>
              <a:stCxn id="206" idx="6"/>
              <a:endCxn id="210" idx="2"/>
            </p:cNvCxnSpPr>
            <p:nvPr/>
          </p:nvCxnSpPr>
          <p:spPr>
            <a:xfrm>
              <a:off x="6773359" y="2311776"/>
              <a:ext cx="135497" cy="225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327"/>
            <p:cNvCxnSpPr>
              <a:stCxn id="207" idx="6"/>
              <a:endCxn id="210" idx="2"/>
            </p:cNvCxnSpPr>
            <p:nvPr/>
          </p:nvCxnSpPr>
          <p:spPr>
            <a:xfrm flipV="1">
              <a:off x="6773359" y="2537073"/>
              <a:ext cx="135497" cy="1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329"/>
            <p:cNvCxnSpPr>
              <a:stCxn id="210" idx="2"/>
              <a:endCxn id="208" idx="6"/>
            </p:cNvCxnSpPr>
            <p:nvPr/>
          </p:nvCxnSpPr>
          <p:spPr>
            <a:xfrm flipH="1">
              <a:off x="6773359" y="2537073"/>
              <a:ext cx="135497" cy="23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331"/>
            <p:cNvCxnSpPr>
              <a:stCxn id="208" idx="6"/>
              <a:endCxn id="212" idx="2"/>
            </p:cNvCxnSpPr>
            <p:nvPr/>
          </p:nvCxnSpPr>
          <p:spPr>
            <a:xfrm flipV="1">
              <a:off x="6773359" y="2773218"/>
              <a:ext cx="150819" cy="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矩形: 圆角 334"/>
            <p:cNvSpPr/>
            <p:nvPr/>
          </p:nvSpPr>
          <p:spPr>
            <a:xfrm>
              <a:off x="6246917" y="2071758"/>
              <a:ext cx="317545" cy="620547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: 圆角 335"/>
            <p:cNvSpPr/>
            <p:nvPr/>
          </p:nvSpPr>
          <p:spPr>
            <a:xfrm>
              <a:off x="7135567" y="2066800"/>
              <a:ext cx="317545" cy="620547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8" name="圆角矩形 323"/>
          <p:cNvSpPr/>
          <p:nvPr/>
        </p:nvSpPr>
        <p:spPr>
          <a:xfrm>
            <a:off x="5388638" y="4747719"/>
            <a:ext cx="1576058" cy="5558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反馈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DF05314-47B7-4A4B-61B8-7433DE13DC08}"/>
              </a:ext>
            </a:extLst>
          </p:cNvPr>
          <p:cNvCxnSpPr/>
          <p:nvPr/>
        </p:nvCxnSpPr>
        <p:spPr>
          <a:xfrm flipV="1">
            <a:off x="6520785" y="4876552"/>
            <a:ext cx="0" cy="32312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2">
            <a:extLst>
              <a:ext uri="{FF2B5EF4-FFF2-40B4-BE49-F238E27FC236}">
                <a16:creationId xmlns:a16="http://schemas.microsoft.com/office/drawing/2014/main" id="{62B98A41-E890-AAC3-9660-AF85DA5712C5}"/>
              </a:ext>
            </a:extLst>
          </p:cNvPr>
          <p:cNvSpPr/>
          <p:nvPr/>
        </p:nvSpPr>
        <p:spPr>
          <a:xfrm>
            <a:off x="2784121" y="5717787"/>
            <a:ext cx="5732500" cy="2777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消费类</a:t>
            </a: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视听终端硬件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sp>
        <p:nvSpPr>
          <p:cNvPr id="11" name="上下箭头 118">
            <a:extLst>
              <a:ext uri="{FF2B5EF4-FFF2-40B4-BE49-F238E27FC236}">
                <a16:creationId xmlns:a16="http://schemas.microsoft.com/office/drawing/2014/main" id="{996B9B88-155E-E556-226B-9CAC9B867AF9}"/>
              </a:ext>
            </a:extLst>
          </p:cNvPr>
          <p:cNvSpPr/>
          <p:nvPr/>
        </p:nvSpPr>
        <p:spPr>
          <a:xfrm>
            <a:off x="5539547" y="5503374"/>
            <a:ext cx="151981" cy="214413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sp>
        <p:nvSpPr>
          <p:cNvPr id="12" name="圆角矩形 119">
            <a:extLst>
              <a:ext uri="{FF2B5EF4-FFF2-40B4-BE49-F238E27FC236}">
                <a16:creationId xmlns:a16="http://schemas.microsoft.com/office/drawing/2014/main" id="{37E4F126-4C74-57AE-52FA-9BD011597A4E}"/>
              </a:ext>
            </a:extLst>
          </p:cNvPr>
          <p:cNvSpPr/>
          <p:nvPr/>
        </p:nvSpPr>
        <p:spPr>
          <a:xfrm>
            <a:off x="5147014" y="5337633"/>
            <a:ext cx="1576058" cy="5558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调用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2C145B-A304-5A4E-1C38-C22EFD0F70FD}"/>
              </a:ext>
            </a:extLst>
          </p:cNvPr>
          <p:cNvSpPr/>
          <p:nvPr/>
        </p:nvSpPr>
        <p:spPr>
          <a:xfrm>
            <a:off x="2702094" y="2415513"/>
            <a:ext cx="5900035" cy="370840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83">
            <a:extLst>
              <a:ext uri="{FF2B5EF4-FFF2-40B4-BE49-F238E27FC236}">
                <a16:creationId xmlns:a16="http://schemas.microsoft.com/office/drawing/2014/main" id="{345BAD10-E2BA-79ED-DFB2-FACCED492F4C}"/>
              </a:ext>
            </a:extLst>
          </p:cNvPr>
          <p:cNvSpPr/>
          <p:nvPr/>
        </p:nvSpPr>
        <p:spPr>
          <a:xfrm>
            <a:off x="6019908" y="2475915"/>
            <a:ext cx="2442134" cy="3609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消费类视听终端</a:t>
            </a:r>
          </a:p>
        </p:txBody>
      </p:sp>
      <p:sp>
        <p:nvSpPr>
          <p:cNvPr id="18" name="下箭头 25">
            <a:extLst>
              <a:ext uri="{FF2B5EF4-FFF2-40B4-BE49-F238E27FC236}">
                <a16:creationId xmlns:a16="http://schemas.microsoft.com/office/drawing/2014/main" id="{4AF34C27-09D1-E605-3620-7244F166F06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6200000">
            <a:off x="8585381" y="3227390"/>
            <a:ext cx="192035" cy="811229"/>
          </a:xfrm>
          <a:prstGeom prst="downArrow">
            <a:avLst/>
          </a:prstGeom>
          <a:solidFill>
            <a:srgbClr val="438C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0" name="图形 19">
            <a:extLst>
              <a:ext uri="{FF2B5EF4-FFF2-40B4-BE49-F238E27FC236}">
                <a16:creationId xmlns:a16="http://schemas.microsoft.com/office/drawing/2014/main" id="{CFE9FE76-DB30-7901-4DEE-47445744931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542532" y="2936032"/>
            <a:ext cx="604079" cy="604079"/>
          </a:xfrm>
          <a:prstGeom prst="rect">
            <a:avLst/>
          </a:prstGeom>
        </p:spPr>
      </p:pic>
      <p:sp>
        <p:nvSpPr>
          <p:cNvPr id="21" name="下箭头 25">
            <a:extLst>
              <a:ext uri="{FF2B5EF4-FFF2-40B4-BE49-F238E27FC236}">
                <a16:creationId xmlns:a16="http://schemas.microsoft.com/office/drawing/2014/main" id="{85578BB7-8C37-2B77-96F0-A3F1B8362B4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5400000" flipH="1">
            <a:off x="8551902" y="3533658"/>
            <a:ext cx="192035" cy="811229"/>
          </a:xfrm>
          <a:prstGeom prst="downArrow">
            <a:avLst/>
          </a:prstGeom>
          <a:solidFill>
            <a:srgbClr val="438C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87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779D85-2020-FAD5-802E-050B8941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5330" y="6321713"/>
            <a:ext cx="2743200" cy="365125"/>
          </a:xfrm>
        </p:spPr>
        <p:txBody>
          <a:bodyPr/>
          <a:lstStyle/>
          <a:p>
            <a:fld id="{928B7579-3A3C-4647-A9A1-3F579014604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54CDBF0-9832-45C7-C0D3-66B4BF6D16B7}"/>
              </a:ext>
            </a:extLst>
          </p:cNvPr>
          <p:cNvSpPr/>
          <p:nvPr/>
        </p:nvSpPr>
        <p:spPr>
          <a:xfrm>
            <a:off x="4369958" y="1977736"/>
            <a:ext cx="1828800" cy="812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任务监管</a:t>
            </a: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FE3E2DA-0414-C113-76AB-356AF65BA692}"/>
              </a:ext>
            </a:extLst>
          </p:cNvPr>
          <p:cNvSpPr/>
          <p:nvPr/>
        </p:nvSpPr>
        <p:spPr>
          <a:xfrm>
            <a:off x="4369958" y="3020002"/>
            <a:ext cx="1828800" cy="812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任务分析</a:t>
            </a: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E02C7F6-31D1-7FEE-95D7-7B45269E05ED}"/>
              </a:ext>
            </a:extLst>
          </p:cNvPr>
          <p:cNvSpPr/>
          <p:nvPr/>
        </p:nvSpPr>
        <p:spPr>
          <a:xfrm>
            <a:off x="4369958" y="4062268"/>
            <a:ext cx="1828800" cy="812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复杂度评估</a:t>
            </a:r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D1D0CC2-A921-CB8F-3BF0-D090DF2687A4}"/>
              </a:ext>
            </a:extLst>
          </p:cNvPr>
          <p:cNvSpPr/>
          <p:nvPr/>
        </p:nvSpPr>
        <p:spPr>
          <a:xfrm>
            <a:off x="6840685" y="3020002"/>
            <a:ext cx="1828800" cy="812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任务拆解</a:t>
            </a:r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C676F17-2768-BDA6-8E42-6B163FC9DCC3}"/>
              </a:ext>
            </a:extLst>
          </p:cNvPr>
          <p:cNvSpPr/>
          <p:nvPr/>
        </p:nvSpPr>
        <p:spPr>
          <a:xfrm>
            <a:off x="9931403" y="3020002"/>
            <a:ext cx="1828800" cy="812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云端推理</a:t>
            </a:r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8559F3E-B0E6-6CF4-6B8E-AF42F3EFB6B3}"/>
              </a:ext>
            </a:extLst>
          </p:cNvPr>
          <p:cNvSpPr/>
          <p:nvPr/>
        </p:nvSpPr>
        <p:spPr>
          <a:xfrm>
            <a:off x="1899230" y="3020002"/>
            <a:ext cx="1828800" cy="812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多模态</a:t>
            </a:r>
            <a:endParaRPr lang="en-US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kern="10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输入输出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A84F45-0EAD-8694-0872-02B9C96004FF}"/>
              </a:ext>
            </a:extLst>
          </p:cNvPr>
          <p:cNvSpPr/>
          <p:nvPr/>
        </p:nvSpPr>
        <p:spPr>
          <a:xfrm>
            <a:off x="1644076" y="1749136"/>
            <a:ext cx="7647709" cy="3349337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A140400-12DD-065E-BD51-FFF3D12B794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284358" y="2790536"/>
            <a:ext cx="0" cy="229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74426A4-6E8A-A4B8-4F5E-D16A4F84F0FE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284358" y="3832802"/>
            <a:ext cx="0" cy="229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45A736C-3A5C-3D99-50A1-ABA60A2E4D06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8669485" y="3426402"/>
            <a:ext cx="12619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06CC0655-9A84-DF09-CC39-180FDD80849D}"/>
              </a:ext>
            </a:extLst>
          </p:cNvPr>
          <p:cNvCxnSpPr>
            <a:stCxn id="17" idx="3"/>
            <a:endCxn id="10" idx="1"/>
          </p:cNvCxnSpPr>
          <p:nvPr/>
        </p:nvCxnSpPr>
        <p:spPr>
          <a:xfrm flipV="1">
            <a:off x="3728030" y="2384136"/>
            <a:ext cx="641928" cy="104226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DEF38CA9-520B-3AF2-569F-1B9A2E0D6846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6198758" y="3426402"/>
            <a:ext cx="641927" cy="10422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6E5BAEC6-52BB-2470-358A-F98986E1D009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 flipH="1">
            <a:off x="2813630" y="3426402"/>
            <a:ext cx="8946573" cy="406400"/>
          </a:xfrm>
          <a:prstGeom prst="bentConnector4">
            <a:avLst>
              <a:gd name="adj1" fmla="val -2555"/>
              <a:gd name="adj2" fmla="val 5107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87780A3-F71A-7473-6672-621591937597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1372179" y="3426402"/>
            <a:ext cx="527051" cy="115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9EDBF0A-438A-D0DA-2427-F3EA753C6E34}"/>
              </a:ext>
            </a:extLst>
          </p:cNvPr>
          <p:cNvSpPr/>
          <p:nvPr/>
        </p:nvSpPr>
        <p:spPr>
          <a:xfrm>
            <a:off x="342903" y="3020002"/>
            <a:ext cx="1029276" cy="812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114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156C"/>
    </a:accent1>
    <a:accent2>
      <a:srgbClr val="0049A7"/>
    </a:accent2>
    <a:accent3>
      <a:srgbClr val="68AFFF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314</Words>
  <Application>Microsoft Office PowerPoint</Application>
  <PresentationFormat>宽屏</PresentationFormat>
  <Paragraphs>43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.SF NS</vt:lpstr>
      <vt:lpstr>OPPOSans B</vt:lpstr>
      <vt:lpstr>OPPOSans R</vt:lpstr>
      <vt:lpstr>微软雅黑</vt:lpstr>
      <vt:lpstr>等线</vt:lpstr>
      <vt:lpstr>等线</vt:lpstr>
      <vt:lpstr>Arial</vt:lpstr>
      <vt:lpstr>Times New Roman</vt:lpstr>
      <vt:lpstr>2_Office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</dc:creator>
  <cp:lastModifiedBy>Spike Spiegel</cp:lastModifiedBy>
  <cp:revision>28</cp:revision>
  <dcterms:created xsi:type="dcterms:W3CDTF">2024-11-12T09:42:11Z</dcterms:created>
  <dcterms:modified xsi:type="dcterms:W3CDTF">2025-04-01T17:47:03Z</dcterms:modified>
</cp:coreProperties>
</file>