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14998945" r:id="rId2"/>
    <p:sldId id="1499894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844"/>
  </p:normalViewPr>
  <p:slideViewPr>
    <p:cSldViewPr snapToGrid="0">
      <p:cViewPr varScale="1">
        <p:scale>
          <a:sx n="83" d="100"/>
          <a:sy n="83" d="100"/>
        </p:scale>
        <p:origin x="19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0A5C-A307-2942-AD59-E944FA07897E}" type="datetimeFigureOut">
              <a:rPr kumimoji="1" lang="zh-CN" altLang="en-US" smtClean="0"/>
              <a:t>2025/2/18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BC35-E548-EC4F-B95F-99DEBF8F86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4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北邮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面向传统视听终端操作系统数据处理能力限制，基于消费类视听终端操作系统多模态输入输出和调用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大模型等功能，研究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代理实现技术。用户输入多模态任务，通过任务监管与过滤模块过滤输入，利用任务分析模块分析任务复杂度。简单任务通过轻量化智能推理模块在本地完成，复杂任务由任务拆解模块分解，与云端视听大模型交互。根据大模型反馈和执行模块处理结果，将结果输出给用户。通过云端与本地协同推理提升智能交互体验。</a:t>
            </a:r>
          </a:p>
          <a:p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D4029-9B33-4BD8-957A-48B3472ABF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53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9BC35-E548-EC4F-B95F-99DEBF8F86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CC75-4DDB-48F1-8970-88BA98A6859B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CCD4-C69E-4747-A088-3CDBB392EC1F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4DC-888B-4C7E-9191-DAF3694694E2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0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 userDrawn="1">
  <p:cSld name="Big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31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ED8E-73AE-4AF0-9571-A64B594277ED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9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7D2-AD2C-46D6-8F55-C3F0C6211C46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AE-DBF1-41BF-A070-ECAF7A29C990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2D-D699-47D0-B3BF-C636F56FFE27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BA35-3C9A-4B75-803C-9E2443236612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9460-E627-462E-88A8-11B6193F4DB3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477F-DC69-4B5F-98E3-5BC1D2F97CFF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8C74-DADE-4A7B-93CD-48E6497E27E7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B4C2-7BF2-4F81-9D41-6532C6D78AA0}" type="datetime1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0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26" Type="http://schemas.openxmlformats.org/officeDocument/2006/relationships/image" Target="../media/image10.sv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.png"/><Relationship Id="rId29" Type="http://schemas.openxmlformats.org/officeDocument/2006/relationships/image" Target="../media/image13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80128" y="289346"/>
            <a:ext cx="9902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课题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：基于消费类视听终端操作系统的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代理实现技术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 （北邮）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1075174" y="734086"/>
            <a:ext cx="10853301" cy="0"/>
          </a:xfrm>
          <a:prstGeom prst="line">
            <a:avLst/>
          </a:prstGeom>
          <a:ln>
            <a:solidFill>
              <a:srgbClr val="345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011" y="196369"/>
            <a:ext cx="1385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3.3.5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9985" y="790575"/>
            <a:ext cx="108225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随着消费类视听终端（如电视、智能屏等）的普及，用户对个性化内容推荐、智能交互的需求日益增长。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本项目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面向传统视听终端操作系统存在数据处理能力和推理效率的限制，基于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消费类视听终端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操作系统的多模态输入输出和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调用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AI大模型等功能，通过任务分析，优化云端与本地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协同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推理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机制，研究提出AI代理实现技术，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实现轻量化的数据推理与动态推荐，提升智能交互体验。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2774256" y="2837132"/>
            <a:ext cx="5735573" cy="2049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8" name="下箭头 25"/>
          <p:cNvSpPr/>
          <p:nvPr>
            <p:custDataLst>
              <p:tags r:id="rId3"/>
            </p:custDataLst>
          </p:nvPr>
        </p:nvSpPr>
        <p:spPr>
          <a:xfrm rot="16200000">
            <a:off x="1828734" y="3229838"/>
            <a:ext cx="208488" cy="1529986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67559" y="2583940"/>
            <a:ext cx="2130418" cy="893322"/>
            <a:chOff x="1627739" y="6191302"/>
            <a:chExt cx="1811235" cy="837791"/>
          </a:xfrm>
        </p:grpSpPr>
        <p:pic>
          <p:nvPicPr>
            <p:cNvPr id="50" name="图片 49" descr="音频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27739" y="6480453"/>
              <a:ext cx="548640" cy="548640"/>
            </a:xfrm>
            <a:prstGeom prst="rect">
              <a:avLst/>
            </a:prstGeom>
          </p:spPr>
        </p:pic>
        <p:pic>
          <p:nvPicPr>
            <p:cNvPr id="51" name="图片 50" descr="相机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94722" y="6307091"/>
              <a:ext cx="548640" cy="646026"/>
            </a:xfrm>
            <a:prstGeom prst="rect">
              <a:avLst/>
            </a:prstGeom>
          </p:spPr>
        </p:pic>
        <p:pic>
          <p:nvPicPr>
            <p:cNvPr id="52" name="图片 51" descr="KTV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90334" y="6191302"/>
              <a:ext cx="548640" cy="689713"/>
            </a:xfrm>
            <a:prstGeom prst="rect">
              <a:avLst/>
            </a:prstGeom>
          </p:spPr>
        </p:pic>
      </p:grpSp>
      <p:sp>
        <p:nvSpPr>
          <p:cNvPr id="53" name="圆角矩形 42"/>
          <p:cNvSpPr/>
          <p:nvPr/>
        </p:nvSpPr>
        <p:spPr>
          <a:xfrm>
            <a:off x="1228214" y="3559267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多模态输入</a:t>
            </a:r>
          </a:p>
        </p:txBody>
      </p:sp>
      <p:pic>
        <p:nvPicPr>
          <p:cNvPr id="54" name="图片 53" descr="视频流程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8309" y="2680470"/>
            <a:ext cx="569158" cy="475317"/>
          </a:xfrm>
          <a:prstGeom prst="rect">
            <a:avLst/>
          </a:prstGeom>
        </p:spPr>
      </p:pic>
      <p:sp>
        <p:nvSpPr>
          <p:cNvPr id="55" name="圆角矩形 53"/>
          <p:cNvSpPr/>
          <p:nvPr/>
        </p:nvSpPr>
        <p:spPr>
          <a:xfrm>
            <a:off x="2846329" y="4264117"/>
            <a:ext cx="164647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任务监管与过滤模块</a:t>
            </a:r>
          </a:p>
        </p:txBody>
      </p:sp>
      <p:sp>
        <p:nvSpPr>
          <p:cNvPr id="56" name="圆角矩形 54"/>
          <p:cNvSpPr/>
          <p:nvPr/>
        </p:nvSpPr>
        <p:spPr>
          <a:xfrm>
            <a:off x="3721429" y="2940591"/>
            <a:ext cx="79291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任务分析模块</a:t>
            </a:r>
          </a:p>
        </p:txBody>
      </p:sp>
      <p:sp>
        <p:nvSpPr>
          <p:cNvPr id="57" name="圆角矩形 55"/>
          <p:cNvSpPr/>
          <p:nvPr/>
        </p:nvSpPr>
        <p:spPr>
          <a:xfrm>
            <a:off x="3713959" y="3612672"/>
            <a:ext cx="803782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任务拆解模块</a:t>
            </a:r>
          </a:p>
        </p:txBody>
      </p:sp>
      <p:sp>
        <p:nvSpPr>
          <p:cNvPr id="58" name="圆角矩形 56"/>
          <p:cNvSpPr/>
          <p:nvPr/>
        </p:nvSpPr>
        <p:spPr>
          <a:xfrm>
            <a:off x="2850596" y="3612672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任务管理模块</a:t>
            </a:r>
          </a:p>
        </p:txBody>
      </p:sp>
      <p:sp>
        <p:nvSpPr>
          <p:cNvPr id="59" name="圆角矩形 60"/>
          <p:cNvSpPr/>
          <p:nvPr/>
        </p:nvSpPr>
        <p:spPr>
          <a:xfrm>
            <a:off x="2850596" y="2946987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数据存取接口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745378" y="3067710"/>
            <a:ext cx="1335363" cy="1592194"/>
            <a:chOff x="4007947" y="5773058"/>
            <a:chExt cx="1470568" cy="2099571"/>
          </a:xfrm>
        </p:grpSpPr>
        <p:pic>
          <p:nvPicPr>
            <p:cNvPr id="61" name="图形 60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187859" y="6365595"/>
              <a:ext cx="1157366" cy="1356499"/>
            </a:xfrm>
            <a:prstGeom prst="rect">
              <a:avLst/>
            </a:prstGeom>
          </p:spPr>
        </p:pic>
        <p:sp>
          <p:nvSpPr>
            <p:cNvPr id="62" name="圆角矩形 63"/>
            <p:cNvSpPr/>
            <p:nvPr>
              <p:custDataLst>
                <p:tags r:id="rId16"/>
              </p:custDataLst>
            </p:nvPr>
          </p:nvSpPr>
          <p:spPr>
            <a:xfrm>
              <a:off x="4007947" y="5773058"/>
              <a:ext cx="1470568" cy="2099571"/>
            </a:xfrm>
            <a:prstGeom prst="round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90890" y="5939447"/>
              <a:ext cx="197814" cy="44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endParaRPr>
            </a:p>
          </p:txBody>
        </p:sp>
      </p:grpSp>
      <p:sp>
        <p:nvSpPr>
          <p:cNvPr id="64" name="下箭头 65"/>
          <p:cNvSpPr/>
          <p:nvPr>
            <p:custDataLst>
              <p:tags r:id="rId4"/>
            </p:custDataLst>
          </p:nvPr>
        </p:nvSpPr>
        <p:spPr>
          <a:xfrm rot="16200000">
            <a:off x="4513473" y="3958439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6"/>
          <p:cNvSpPr/>
          <p:nvPr/>
        </p:nvSpPr>
        <p:spPr>
          <a:xfrm rot="16200000">
            <a:off x="5924245" y="3518265"/>
            <a:ext cx="1312271" cy="537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边缘数据处理模块</a:t>
            </a:r>
          </a:p>
        </p:txBody>
      </p:sp>
      <p:sp>
        <p:nvSpPr>
          <p:cNvPr id="66" name="圆角矩形 68"/>
          <p:cNvSpPr/>
          <p:nvPr/>
        </p:nvSpPr>
        <p:spPr>
          <a:xfrm>
            <a:off x="6965880" y="3123563"/>
            <a:ext cx="683281" cy="12848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缓存管理模块</a:t>
            </a:r>
          </a:p>
        </p:txBody>
      </p:sp>
      <p:sp>
        <p:nvSpPr>
          <p:cNvPr id="67" name="圆角矩形 69"/>
          <p:cNvSpPr/>
          <p:nvPr/>
        </p:nvSpPr>
        <p:spPr>
          <a:xfrm>
            <a:off x="7734069" y="3124042"/>
            <a:ext cx="683281" cy="1284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通信调用接口</a:t>
            </a:r>
          </a:p>
        </p:txBody>
      </p:sp>
      <p:sp>
        <p:nvSpPr>
          <p:cNvPr id="68" name="圆角矩形 70"/>
          <p:cNvSpPr/>
          <p:nvPr/>
        </p:nvSpPr>
        <p:spPr>
          <a:xfrm>
            <a:off x="4845782" y="3249985"/>
            <a:ext cx="1174126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轻量化智能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推理模块</a:t>
            </a:r>
          </a:p>
        </p:txBody>
      </p:sp>
      <p:sp>
        <p:nvSpPr>
          <p:cNvPr id="69" name="下箭头 71"/>
          <p:cNvSpPr/>
          <p:nvPr>
            <p:custDataLst>
              <p:tags r:id="rId5"/>
            </p:custDataLst>
          </p:nvPr>
        </p:nvSpPr>
        <p:spPr>
          <a:xfrm rot="16200000">
            <a:off x="6088151" y="3737714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下箭头 72"/>
          <p:cNvSpPr/>
          <p:nvPr>
            <p:custDataLst>
              <p:tags r:id="rId6"/>
            </p:custDataLst>
          </p:nvPr>
        </p:nvSpPr>
        <p:spPr>
          <a:xfrm rot="16200000">
            <a:off x="6832033" y="3731461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下箭头 73"/>
          <p:cNvSpPr/>
          <p:nvPr>
            <p:custDataLst>
              <p:tags r:id="rId7"/>
            </p:custDataLst>
          </p:nvPr>
        </p:nvSpPr>
        <p:spPr>
          <a:xfrm rot="16200000">
            <a:off x="7581519" y="3731461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80476" y="2837132"/>
            <a:ext cx="5732500" cy="2058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80" name="圆角矩形 83"/>
          <p:cNvSpPr/>
          <p:nvPr/>
        </p:nvSpPr>
        <p:spPr>
          <a:xfrm>
            <a:off x="7527495" y="2796092"/>
            <a:ext cx="101148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AI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代理</a:t>
            </a:r>
          </a:p>
        </p:txBody>
      </p:sp>
      <p:sp>
        <p:nvSpPr>
          <p:cNvPr id="82" name="圆角矩形 87"/>
          <p:cNvSpPr/>
          <p:nvPr/>
        </p:nvSpPr>
        <p:spPr>
          <a:xfrm>
            <a:off x="6080741" y="4500637"/>
            <a:ext cx="2336608" cy="3022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任务反馈与执行模块</a:t>
            </a:r>
          </a:p>
        </p:txBody>
      </p:sp>
      <p:cxnSp>
        <p:nvCxnSpPr>
          <p:cNvPr id="83" name="肘形连接符 88"/>
          <p:cNvCxnSpPr>
            <a:cxnSpLocks/>
          </p:cNvCxnSpPr>
          <p:nvPr/>
        </p:nvCxnSpPr>
        <p:spPr>
          <a:xfrm rot="10800000">
            <a:off x="864943" y="5427496"/>
            <a:ext cx="1813234" cy="449288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91"/>
          <p:cNvSpPr/>
          <p:nvPr/>
        </p:nvSpPr>
        <p:spPr>
          <a:xfrm>
            <a:off x="1247825" y="5449429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输出</a:t>
            </a:r>
          </a:p>
        </p:txBody>
      </p:sp>
      <p:sp>
        <p:nvSpPr>
          <p:cNvPr id="85" name="圆角矩形 92"/>
          <p:cNvSpPr/>
          <p:nvPr/>
        </p:nvSpPr>
        <p:spPr>
          <a:xfrm>
            <a:off x="2774256" y="5199675"/>
            <a:ext cx="5732500" cy="299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视听终端操作系统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5125" y="3690086"/>
            <a:ext cx="1453733" cy="1453019"/>
            <a:chOff x="566845" y="4458305"/>
            <a:chExt cx="971815" cy="984552"/>
          </a:xfrm>
        </p:grpSpPr>
        <p:pic>
          <p:nvPicPr>
            <p:cNvPr id="101" name="图形 100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66845" y="4458305"/>
              <a:ext cx="713283" cy="726619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2977" y="4563838"/>
              <a:ext cx="713283" cy="726619"/>
            </a:xfrm>
            <a:prstGeom prst="rect">
              <a:avLst/>
            </a:prstGeom>
          </p:spPr>
        </p:pic>
        <p:pic>
          <p:nvPicPr>
            <p:cNvPr id="103" name="图形 102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25377" y="4716238"/>
              <a:ext cx="713283" cy="726619"/>
            </a:xfrm>
            <a:prstGeom prst="rect">
              <a:avLst/>
            </a:prstGeom>
          </p:spPr>
        </p:pic>
      </p:grpSp>
      <p:sp>
        <p:nvSpPr>
          <p:cNvPr id="104" name="上下箭头 118"/>
          <p:cNvSpPr/>
          <p:nvPr/>
        </p:nvSpPr>
        <p:spPr>
          <a:xfrm>
            <a:off x="4822950" y="4876552"/>
            <a:ext cx="178026" cy="33774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05" name="圆角矩形 119"/>
          <p:cNvSpPr/>
          <p:nvPr/>
        </p:nvSpPr>
        <p:spPr>
          <a:xfrm>
            <a:off x="3759699" y="4771361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110" name="组合 104"/>
          <p:cNvGrpSpPr/>
          <p:nvPr/>
        </p:nvGrpSpPr>
        <p:grpSpPr>
          <a:xfrm flipH="1" flipV="1">
            <a:off x="5114229" y="3818039"/>
            <a:ext cx="577300" cy="411164"/>
            <a:chOff x="6246917" y="1990844"/>
            <a:chExt cx="1206195" cy="863438"/>
          </a:xfrm>
        </p:grpSpPr>
        <p:sp>
          <p:nvSpPr>
            <p:cNvPr id="111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271"/>
            <p:cNvCxnSpPr>
              <a:stCxn id="113" idx="2"/>
              <a:endCxn id="111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273"/>
            <p:cNvCxnSpPr>
              <a:stCxn id="114" idx="2"/>
              <a:endCxn id="111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275"/>
            <p:cNvCxnSpPr>
              <a:stCxn id="115" idx="2"/>
              <a:endCxn id="111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277"/>
            <p:cNvCxnSpPr>
              <a:stCxn id="116" idx="2"/>
              <a:endCxn id="111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279"/>
            <p:cNvCxnSpPr>
              <a:stCxn id="113" idx="2"/>
              <a:endCxn id="112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281"/>
            <p:cNvCxnSpPr>
              <a:stCxn id="114" idx="2"/>
              <a:endCxn id="112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283"/>
            <p:cNvCxnSpPr>
              <a:stCxn id="115" idx="2"/>
              <a:endCxn id="112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285"/>
            <p:cNvCxnSpPr>
              <a:stCxn id="116" idx="2"/>
              <a:endCxn id="112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287"/>
            <p:cNvCxnSpPr>
              <a:stCxn id="117" idx="6"/>
              <a:endCxn id="121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289"/>
            <p:cNvCxnSpPr>
              <a:stCxn id="119" idx="6"/>
              <a:endCxn id="121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291"/>
            <p:cNvCxnSpPr>
              <a:stCxn id="118" idx="6"/>
              <a:endCxn id="121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293"/>
            <p:cNvCxnSpPr>
              <a:stCxn id="120" idx="6"/>
              <a:endCxn id="121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295"/>
            <p:cNvCxnSpPr>
              <a:stCxn id="117" idx="6"/>
              <a:endCxn id="122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297"/>
            <p:cNvCxnSpPr>
              <a:stCxn id="119" idx="6"/>
              <a:endCxn id="122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299"/>
            <p:cNvCxnSpPr>
              <a:stCxn id="118" idx="6"/>
              <a:endCxn id="122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01"/>
            <p:cNvCxnSpPr>
              <a:endCxn id="122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303"/>
            <p:cNvCxnSpPr>
              <a:stCxn id="113" idx="6"/>
              <a:endCxn id="117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305"/>
            <p:cNvCxnSpPr>
              <a:stCxn id="113" idx="6"/>
              <a:endCxn id="119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307"/>
            <p:cNvCxnSpPr>
              <a:stCxn id="113" idx="6"/>
              <a:endCxn id="118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309"/>
            <p:cNvCxnSpPr>
              <a:endCxn id="120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311"/>
            <p:cNvCxnSpPr>
              <a:stCxn id="117" idx="2"/>
              <a:endCxn id="117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313"/>
            <p:cNvCxnSpPr>
              <a:stCxn id="117" idx="2"/>
              <a:endCxn id="114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315"/>
            <p:cNvCxnSpPr>
              <a:stCxn id="117" idx="2"/>
              <a:endCxn id="115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317"/>
            <p:cNvCxnSpPr>
              <a:stCxn id="117" idx="2"/>
              <a:endCxn id="116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319"/>
            <p:cNvCxnSpPr>
              <a:stCxn id="119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321"/>
            <p:cNvCxnSpPr>
              <a:stCxn id="119" idx="2"/>
              <a:endCxn id="115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323"/>
            <p:cNvCxnSpPr>
              <a:stCxn id="119" idx="2"/>
              <a:endCxn id="116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325"/>
            <p:cNvCxnSpPr>
              <a:stCxn id="114" idx="6"/>
              <a:endCxn id="118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327"/>
            <p:cNvCxnSpPr>
              <a:stCxn id="115" idx="6"/>
              <a:endCxn id="118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329"/>
            <p:cNvCxnSpPr>
              <a:stCxn id="118" idx="2"/>
              <a:endCxn id="116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331"/>
            <p:cNvCxnSpPr>
              <a:stCxn id="116" idx="6"/>
              <a:endCxn id="120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250181" y="2359025"/>
            <a:ext cx="2232037" cy="2541214"/>
            <a:chOff x="9695885" y="2195681"/>
            <a:chExt cx="2043817" cy="1588090"/>
          </a:xfrm>
        </p:grpSpPr>
        <p:grpSp>
          <p:nvGrpSpPr>
            <p:cNvPr id="73" name="组合 72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75" name="圆角矩形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76" name="图片 75" descr="云端,云服务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78" name="圆角矩形 78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74" name="圆角矩形 80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464851" y="2991707"/>
            <a:ext cx="2232037" cy="2541214"/>
            <a:chOff x="9695885" y="2195681"/>
            <a:chExt cx="2043817" cy="1588090"/>
          </a:xfrm>
        </p:grpSpPr>
        <p:grpSp>
          <p:nvGrpSpPr>
            <p:cNvPr id="87" name="组合 86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89" name="圆角矩形 103"/>
              <p:cNvSpPr/>
              <p:nvPr>
                <p:custDataLst>
                  <p:tags r:id="rId12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0" name="图片 89" descr="云端,云服务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1" name="文本框 90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92" name="圆角矩形 106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88" name="圆角矩形 102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96438" y="3582700"/>
            <a:ext cx="2232037" cy="2541214"/>
            <a:chOff x="9695885" y="2195681"/>
            <a:chExt cx="2043817" cy="1588090"/>
          </a:xfrm>
        </p:grpSpPr>
        <p:grpSp>
          <p:nvGrpSpPr>
            <p:cNvPr id="94" name="组合 93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96" name="圆角矩形 1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7" name="图片 96" descr="云端,云服务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9720047" y="6600913"/>
                <a:ext cx="725619" cy="5881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95" name="圆角矩形 109"/>
            <p:cNvSpPr/>
            <p:nvPr/>
          </p:nvSpPr>
          <p:spPr>
            <a:xfrm>
              <a:off x="10784850" y="3248980"/>
              <a:ext cx="945905" cy="4460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156" name="组合 104"/>
          <p:cNvGrpSpPr/>
          <p:nvPr/>
        </p:nvGrpSpPr>
        <p:grpSpPr>
          <a:xfrm flipH="1" flipV="1">
            <a:off x="11104117" y="4209472"/>
            <a:ext cx="765974" cy="574945"/>
            <a:chOff x="6246917" y="1990844"/>
            <a:chExt cx="1206195" cy="863438"/>
          </a:xfrm>
        </p:grpSpPr>
        <p:sp>
          <p:nvSpPr>
            <p:cNvPr id="157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连接符 271"/>
            <p:cNvCxnSpPr>
              <a:stCxn id="159" idx="2"/>
              <a:endCxn id="157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273"/>
            <p:cNvCxnSpPr>
              <a:stCxn id="160" idx="2"/>
              <a:endCxn id="157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275"/>
            <p:cNvCxnSpPr>
              <a:stCxn id="161" idx="2"/>
              <a:endCxn id="157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277"/>
            <p:cNvCxnSpPr>
              <a:stCxn id="162" idx="2"/>
              <a:endCxn id="157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279"/>
            <p:cNvCxnSpPr>
              <a:stCxn id="159" idx="2"/>
              <a:endCxn id="158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281"/>
            <p:cNvCxnSpPr>
              <a:stCxn id="160" idx="2"/>
              <a:endCxn id="158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283"/>
            <p:cNvCxnSpPr>
              <a:stCxn id="161" idx="2"/>
              <a:endCxn id="158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285"/>
            <p:cNvCxnSpPr>
              <a:stCxn id="162" idx="2"/>
              <a:endCxn id="158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87"/>
            <p:cNvCxnSpPr>
              <a:stCxn id="163" idx="6"/>
              <a:endCxn id="167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289"/>
            <p:cNvCxnSpPr>
              <a:stCxn id="165" idx="6"/>
              <a:endCxn id="167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291"/>
            <p:cNvCxnSpPr>
              <a:stCxn id="164" idx="6"/>
              <a:endCxn id="167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293"/>
            <p:cNvCxnSpPr>
              <a:stCxn id="166" idx="6"/>
              <a:endCxn id="167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295"/>
            <p:cNvCxnSpPr>
              <a:stCxn id="163" idx="6"/>
              <a:endCxn id="168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297"/>
            <p:cNvCxnSpPr>
              <a:stCxn id="165" idx="6"/>
              <a:endCxn id="168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299"/>
            <p:cNvCxnSpPr>
              <a:stCxn id="164" idx="6"/>
              <a:endCxn id="168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301"/>
            <p:cNvCxnSpPr>
              <a:endCxn id="168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303"/>
            <p:cNvCxnSpPr>
              <a:stCxn id="159" idx="6"/>
              <a:endCxn id="163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305"/>
            <p:cNvCxnSpPr>
              <a:stCxn id="159" idx="6"/>
              <a:endCxn id="165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307"/>
            <p:cNvCxnSpPr>
              <a:stCxn id="159" idx="6"/>
              <a:endCxn id="164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309"/>
            <p:cNvCxnSpPr>
              <a:endCxn id="166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311"/>
            <p:cNvCxnSpPr>
              <a:stCxn id="163" idx="2"/>
              <a:endCxn id="163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313"/>
            <p:cNvCxnSpPr>
              <a:stCxn id="163" idx="2"/>
              <a:endCxn id="160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315"/>
            <p:cNvCxnSpPr>
              <a:stCxn id="163" idx="2"/>
              <a:endCxn id="161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317"/>
            <p:cNvCxnSpPr>
              <a:stCxn id="163" idx="2"/>
              <a:endCxn id="162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319"/>
            <p:cNvCxnSpPr>
              <a:stCxn id="165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321"/>
            <p:cNvCxnSpPr>
              <a:stCxn id="165" idx="2"/>
              <a:endCxn id="161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323"/>
            <p:cNvCxnSpPr>
              <a:stCxn id="165" idx="2"/>
              <a:endCxn id="162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325"/>
            <p:cNvCxnSpPr>
              <a:stCxn id="160" idx="6"/>
              <a:endCxn id="164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327"/>
            <p:cNvCxnSpPr>
              <a:stCxn id="161" idx="6"/>
              <a:endCxn id="164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329"/>
            <p:cNvCxnSpPr>
              <a:stCxn id="164" idx="2"/>
              <a:endCxn id="162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331"/>
            <p:cNvCxnSpPr>
              <a:stCxn id="162" idx="6"/>
              <a:endCxn id="166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" name="组合 104"/>
          <p:cNvGrpSpPr/>
          <p:nvPr/>
        </p:nvGrpSpPr>
        <p:grpSpPr>
          <a:xfrm flipH="1" flipV="1">
            <a:off x="9729819" y="4199860"/>
            <a:ext cx="708020" cy="633104"/>
            <a:chOff x="6246917" y="1990844"/>
            <a:chExt cx="1206195" cy="863438"/>
          </a:xfrm>
        </p:grpSpPr>
        <p:sp>
          <p:nvSpPr>
            <p:cNvPr id="203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271"/>
            <p:cNvCxnSpPr>
              <a:stCxn id="205" idx="2"/>
              <a:endCxn id="203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73"/>
            <p:cNvCxnSpPr>
              <a:stCxn id="206" idx="2"/>
              <a:endCxn id="203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75"/>
            <p:cNvCxnSpPr>
              <a:stCxn id="207" idx="2"/>
              <a:endCxn id="203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77"/>
            <p:cNvCxnSpPr>
              <a:stCxn id="208" idx="2"/>
              <a:endCxn id="203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5" idx="2"/>
              <a:endCxn id="204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81"/>
            <p:cNvCxnSpPr>
              <a:stCxn id="206" idx="2"/>
              <a:endCxn id="204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83"/>
            <p:cNvCxnSpPr>
              <a:stCxn id="207" idx="2"/>
              <a:endCxn id="204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85"/>
            <p:cNvCxnSpPr>
              <a:stCxn id="208" idx="2"/>
              <a:endCxn id="204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87"/>
            <p:cNvCxnSpPr>
              <a:stCxn id="209" idx="6"/>
              <a:endCxn id="213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89"/>
            <p:cNvCxnSpPr>
              <a:stCxn id="211" idx="6"/>
              <a:endCxn id="213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91"/>
            <p:cNvCxnSpPr>
              <a:stCxn id="210" idx="6"/>
              <a:endCxn id="213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93"/>
            <p:cNvCxnSpPr>
              <a:stCxn id="212" idx="6"/>
              <a:endCxn id="213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95"/>
            <p:cNvCxnSpPr>
              <a:stCxn id="209" idx="6"/>
              <a:endCxn id="214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97"/>
            <p:cNvCxnSpPr>
              <a:stCxn id="211" idx="6"/>
              <a:endCxn id="214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99"/>
            <p:cNvCxnSpPr>
              <a:stCxn id="210" idx="6"/>
              <a:endCxn id="214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301"/>
            <p:cNvCxnSpPr>
              <a:endCxn id="214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303"/>
            <p:cNvCxnSpPr>
              <a:stCxn id="205" idx="6"/>
              <a:endCxn id="209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305"/>
            <p:cNvCxnSpPr>
              <a:stCxn id="205" idx="6"/>
              <a:endCxn id="211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307"/>
            <p:cNvCxnSpPr>
              <a:stCxn id="205" idx="6"/>
              <a:endCxn id="210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309"/>
            <p:cNvCxnSpPr>
              <a:endCxn id="212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311"/>
            <p:cNvCxnSpPr>
              <a:stCxn id="209" idx="2"/>
              <a:endCxn id="209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313"/>
            <p:cNvCxnSpPr>
              <a:stCxn id="209" idx="2"/>
              <a:endCxn id="206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315"/>
            <p:cNvCxnSpPr>
              <a:stCxn id="209" idx="2"/>
              <a:endCxn id="207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317"/>
            <p:cNvCxnSpPr>
              <a:stCxn id="209" idx="2"/>
              <a:endCxn id="208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319"/>
            <p:cNvCxnSpPr>
              <a:stCxn id="211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321"/>
            <p:cNvCxnSpPr>
              <a:stCxn id="211" idx="2"/>
              <a:endCxn id="207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323"/>
            <p:cNvCxnSpPr>
              <a:stCxn id="211" idx="2"/>
              <a:endCxn id="208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325"/>
            <p:cNvCxnSpPr>
              <a:stCxn id="206" idx="6"/>
              <a:endCxn id="210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327"/>
            <p:cNvCxnSpPr>
              <a:stCxn id="207" idx="6"/>
              <a:endCxn id="210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329"/>
            <p:cNvCxnSpPr>
              <a:stCxn id="210" idx="2"/>
              <a:endCxn id="208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331"/>
            <p:cNvCxnSpPr>
              <a:stCxn id="208" idx="6"/>
              <a:endCxn id="212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8" name="圆角矩形 323"/>
          <p:cNvSpPr/>
          <p:nvPr/>
        </p:nvSpPr>
        <p:spPr>
          <a:xfrm>
            <a:off x="5388638" y="4747719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反馈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DF05314-47B7-4A4B-61B8-7433DE13DC08}"/>
              </a:ext>
            </a:extLst>
          </p:cNvPr>
          <p:cNvCxnSpPr/>
          <p:nvPr/>
        </p:nvCxnSpPr>
        <p:spPr>
          <a:xfrm flipV="1">
            <a:off x="6520785" y="4876552"/>
            <a:ext cx="0" cy="323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2">
            <a:extLst>
              <a:ext uri="{FF2B5EF4-FFF2-40B4-BE49-F238E27FC236}">
                <a16:creationId xmlns:a16="http://schemas.microsoft.com/office/drawing/2014/main" id="{62B98A41-E890-AAC3-9660-AF85DA5712C5}"/>
              </a:ext>
            </a:extLst>
          </p:cNvPr>
          <p:cNvSpPr/>
          <p:nvPr/>
        </p:nvSpPr>
        <p:spPr>
          <a:xfrm>
            <a:off x="2784121" y="5717787"/>
            <a:ext cx="5732500" cy="277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视听终端硬件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1" name="上下箭头 118">
            <a:extLst>
              <a:ext uri="{FF2B5EF4-FFF2-40B4-BE49-F238E27FC236}">
                <a16:creationId xmlns:a16="http://schemas.microsoft.com/office/drawing/2014/main" id="{996B9B88-155E-E556-226B-9CAC9B867AF9}"/>
              </a:ext>
            </a:extLst>
          </p:cNvPr>
          <p:cNvSpPr/>
          <p:nvPr/>
        </p:nvSpPr>
        <p:spPr>
          <a:xfrm>
            <a:off x="5539547" y="5503374"/>
            <a:ext cx="151981" cy="21441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2" name="圆角矩形 119">
            <a:extLst>
              <a:ext uri="{FF2B5EF4-FFF2-40B4-BE49-F238E27FC236}">
                <a16:creationId xmlns:a16="http://schemas.microsoft.com/office/drawing/2014/main" id="{37E4F126-4C74-57AE-52FA-9BD011597A4E}"/>
              </a:ext>
            </a:extLst>
          </p:cNvPr>
          <p:cNvSpPr/>
          <p:nvPr/>
        </p:nvSpPr>
        <p:spPr>
          <a:xfrm>
            <a:off x="5147014" y="5337633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C145B-A304-5A4E-1C38-C22EFD0F70FD}"/>
              </a:ext>
            </a:extLst>
          </p:cNvPr>
          <p:cNvSpPr/>
          <p:nvPr/>
        </p:nvSpPr>
        <p:spPr>
          <a:xfrm>
            <a:off x="2702094" y="2415513"/>
            <a:ext cx="5900035" cy="37084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83">
            <a:extLst>
              <a:ext uri="{FF2B5EF4-FFF2-40B4-BE49-F238E27FC236}">
                <a16:creationId xmlns:a16="http://schemas.microsoft.com/office/drawing/2014/main" id="{345BAD10-E2BA-79ED-DFB2-FACCED492F4C}"/>
              </a:ext>
            </a:extLst>
          </p:cNvPr>
          <p:cNvSpPr/>
          <p:nvPr/>
        </p:nvSpPr>
        <p:spPr>
          <a:xfrm>
            <a:off x="6019908" y="2475915"/>
            <a:ext cx="244213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消费类视听终端</a:t>
            </a:r>
          </a:p>
        </p:txBody>
      </p:sp>
      <p:sp>
        <p:nvSpPr>
          <p:cNvPr id="18" name="下箭头 25">
            <a:extLst>
              <a:ext uri="{FF2B5EF4-FFF2-40B4-BE49-F238E27FC236}">
                <a16:creationId xmlns:a16="http://schemas.microsoft.com/office/drawing/2014/main" id="{4AF34C27-09D1-E605-3620-7244F166F06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8833555" y="3554167"/>
            <a:ext cx="215658" cy="630675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CFE9FE76-DB30-7901-4DEE-4744574493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23171" y="3149115"/>
            <a:ext cx="604079" cy="604079"/>
          </a:xfrm>
          <a:prstGeom prst="rect">
            <a:avLst/>
          </a:prstGeom>
        </p:spPr>
      </p:pic>
      <p:sp>
        <p:nvSpPr>
          <p:cNvPr id="21" name="下箭头 25">
            <a:extLst>
              <a:ext uri="{FF2B5EF4-FFF2-40B4-BE49-F238E27FC236}">
                <a16:creationId xmlns:a16="http://schemas.microsoft.com/office/drawing/2014/main" id="{85578BB7-8C37-2B77-96F0-A3F1B8362B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 flipH="1">
            <a:off x="8829648" y="3885453"/>
            <a:ext cx="215658" cy="630675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79D85-2020-FAD5-802E-050B8941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8454" y="6321713"/>
            <a:ext cx="2743200" cy="365125"/>
          </a:xfrm>
        </p:spPr>
        <p:txBody>
          <a:bodyPr/>
          <a:lstStyle/>
          <a:p>
            <a:fld id="{928B7579-3A3C-4647-A9A1-3F579014604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4CDBF0-9832-45C7-C0D3-66B4BF6D16B7}"/>
              </a:ext>
            </a:extLst>
          </p:cNvPr>
          <p:cNvSpPr/>
          <p:nvPr/>
        </p:nvSpPr>
        <p:spPr>
          <a:xfrm>
            <a:off x="4453082" y="1977736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任务监管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E3E2DA-0414-C113-76AB-356AF65BA692}"/>
              </a:ext>
            </a:extLst>
          </p:cNvPr>
          <p:cNvSpPr/>
          <p:nvPr/>
        </p:nvSpPr>
        <p:spPr>
          <a:xfrm>
            <a:off x="4453082" y="3020002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02C7F6-31D1-7FEE-95D7-7B45269E05ED}"/>
              </a:ext>
            </a:extLst>
          </p:cNvPr>
          <p:cNvSpPr/>
          <p:nvPr/>
        </p:nvSpPr>
        <p:spPr>
          <a:xfrm>
            <a:off x="4453082" y="4062268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复杂度评估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D2B913E-4A7B-6A7A-F802-452EA7F32431}"/>
              </a:ext>
            </a:extLst>
          </p:cNvPr>
          <p:cNvSpPr/>
          <p:nvPr/>
        </p:nvSpPr>
        <p:spPr>
          <a:xfrm>
            <a:off x="6923810" y="2467264"/>
            <a:ext cx="1828800" cy="812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轻量任务</a:t>
            </a:r>
            <a:b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（本地推理）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F3D422-03F8-E679-87E7-62E565C0E5DA}"/>
              </a:ext>
            </a:extLst>
          </p:cNvPr>
          <p:cNvSpPr/>
          <p:nvPr/>
        </p:nvSpPr>
        <p:spPr>
          <a:xfrm>
            <a:off x="9394538" y="2467264"/>
            <a:ext cx="1828800" cy="812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模块执行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1D0CC2-A921-CB8F-3BF0-D090DF2687A4}"/>
              </a:ext>
            </a:extLst>
          </p:cNvPr>
          <p:cNvSpPr/>
          <p:nvPr/>
        </p:nvSpPr>
        <p:spPr>
          <a:xfrm>
            <a:off x="6923810" y="3509530"/>
            <a:ext cx="1828800" cy="812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复杂</a:t>
            </a:r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</a:t>
            </a:r>
            <a:b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（拆解）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676F17-2768-BDA6-8E42-6B163FC9DCC3}"/>
              </a:ext>
            </a:extLst>
          </p:cNvPr>
          <p:cNvSpPr/>
          <p:nvPr/>
        </p:nvSpPr>
        <p:spPr>
          <a:xfrm>
            <a:off x="9394538" y="3509530"/>
            <a:ext cx="1828800" cy="812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云端推理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559F3E-B0E6-6CF4-6B8E-AF42F3EFB6B3}"/>
              </a:ext>
            </a:extLst>
          </p:cNvPr>
          <p:cNvSpPr/>
          <p:nvPr/>
        </p:nvSpPr>
        <p:spPr>
          <a:xfrm>
            <a:off x="1982354" y="3020002"/>
            <a:ext cx="1828800" cy="812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多模态</a:t>
            </a:r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输入输出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A84F45-0EAD-8694-0872-02B9C96004FF}"/>
              </a:ext>
            </a:extLst>
          </p:cNvPr>
          <p:cNvSpPr/>
          <p:nvPr/>
        </p:nvSpPr>
        <p:spPr>
          <a:xfrm>
            <a:off x="1727200" y="1749136"/>
            <a:ext cx="10270836" cy="35340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140400-12DD-065E-BD51-FFF3D12B79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367482" y="2790536"/>
            <a:ext cx="0" cy="229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4426A4-6E8A-A4B8-4F5E-D16A4F84F0F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67482" y="3832802"/>
            <a:ext cx="0" cy="229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9D39867-8C27-FCF7-276D-30EC65888E8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752610" y="2873664"/>
            <a:ext cx="641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A736C-3A5C-3D99-50A1-ABA60A2E4D0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752610" y="3915930"/>
            <a:ext cx="6419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2841321E-034A-43FC-498A-DE0E4CA7C4C8}"/>
              </a:ext>
            </a:extLst>
          </p:cNvPr>
          <p:cNvCxnSpPr>
            <a:stCxn id="14" idx="3"/>
            <a:endCxn id="17" idx="2"/>
          </p:cNvCxnSpPr>
          <p:nvPr/>
        </p:nvCxnSpPr>
        <p:spPr>
          <a:xfrm flipH="1">
            <a:off x="2896754" y="2873664"/>
            <a:ext cx="8326584" cy="959138"/>
          </a:xfrm>
          <a:prstGeom prst="bentConnector4">
            <a:avLst>
              <a:gd name="adj1" fmla="val -2745"/>
              <a:gd name="adj2" fmla="val 2220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6CC0655-9A84-DF09-CC39-180FDD80849D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 flipV="1">
            <a:off x="3811154" y="2384136"/>
            <a:ext cx="641928" cy="10422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CC11B6E6-1E69-8EB4-AFF1-C547F6D8CAF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281882" y="2873664"/>
            <a:ext cx="641928" cy="15950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EF38CA9-520B-3AF2-569F-1B9A2E0D684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281882" y="3915930"/>
            <a:ext cx="641928" cy="55273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6E5BAEC6-52BB-2470-358A-F98986E1D00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 flipH="1" flipV="1">
            <a:off x="2896754" y="3832802"/>
            <a:ext cx="8326584" cy="83128"/>
          </a:xfrm>
          <a:prstGeom prst="bentConnector4">
            <a:avLst>
              <a:gd name="adj1" fmla="val -2745"/>
              <a:gd name="adj2" fmla="val -12972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87780A3-F71A-7473-6672-621591937597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455303" y="3426402"/>
            <a:ext cx="527051" cy="1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9EDBF0A-438A-D0DA-2427-F3EA753C6E34}"/>
              </a:ext>
            </a:extLst>
          </p:cNvPr>
          <p:cNvSpPr/>
          <p:nvPr/>
        </p:nvSpPr>
        <p:spPr>
          <a:xfrm>
            <a:off x="426027" y="3020002"/>
            <a:ext cx="1029276" cy="812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14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156C"/>
    </a:accent1>
    <a:accent2>
      <a:srgbClr val="0049A7"/>
    </a:accent2>
    <a:accent3>
      <a:srgbClr val="68A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336</Words>
  <Application>Microsoft Office PowerPoint</Application>
  <PresentationFormat>宽屏</PresentationFormat>
  <Paragraphs>48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.SF NS</vt:lpstr>
      <vt:lpstr>OPPOSans B</vt:lpstr>
      <vt:lpstr>OPPOSans R</vt:lpstr>
      <vt:lpstr>微软雅黑</vt:lpstr>
      <vt:lpstr>等线</vt:lpstr>
      <vt:lpstr>等线</vt:lpstr>
      <vt:lpstr>Arial</vt:lpstr>
      <vt:lpstr>Times New Roman</vt:lpstr>
      <vt:lpstr>2_Office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Spike Spiegel</cp:lastModifiedBy>
  <cp:revision>24</cp:revision>
  <dcterms:created xsi:type="dcterms:W3CDTF">2024-11-12T09:42:11Z</dcterms:created>
  <dcterms:modified xsi:type="dcterms:W3CDTF">2025-02-18T09:47:47Z</dcterms:modified>
</cp:coreProperties>
</file>