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85" r:id="rId9"/>
    <p:sldId id="286" r:id="rId10"/>
    <p:sldId id="287" r:id="rId11"/>
    <p:sldId id="288" r:id="rId12"/>
    <p:sldId id="289" r:id="rId13"/>
    <p:sldId id="290" r:id="rId14"/>
    <p:sldId id="276" r:id="rId15"/>
    <p:sldId id="277" r:id="rId16"/>
    <p:sldId id="278" r:id="rId17"/>
    <p:sldId id="279" r:id="rId18"/>
    <p:sldId id="280" r:id="rId19"/>
    <p:sldId id="291" r:id="rId20"/>
    <p:sldId id="281" r:id="rId21"/>
    <p:sldId id="283" r:id="rId22"/>
    <p:sldId id="284" r:id="rId23"/>
  </p:sldIdLst>
  <p:sldSz cx="9144000" cy="6858000" type="screen4x3"/>
  <p:notesSz cx="7315200" cy="9601200"/>
  <p:defaultTextStyle>
    <a:defPPr>
      <a:defRPr lang="hr-HR"/>
    </a:defPPr>
    <a:lvl1pPr algn="r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Symbol" pitchFamily="18" charset="2"/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r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Symbol" pitchFamily="18" charset="2"/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r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Symbol" pitchFamily="18" charset="2"/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r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Symbol" pitchFamily="18" charset="2"/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r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Symbol" pitchFamily="18" charset="2"/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6600"/>
    <a:srgbClr val="FF3300"/>
    <a:srgbClr val="CCFFFF"/>
    <a:srgbClr val="FFFFFF"/>
    <a:srgbClr val="FFFF99"/>
    <a:srgbClr val="E81B7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4" autoAdjust="0"/>
    <p:restoredTop sz="94641" autoAdjust="0"/>
  </p:normalViewPr>
  <p:slideViewPr>
    <p:cSldViewPr>
      <p:cViewPr varScale="1">
        <p:scale>
          <a:sx n="74" d="100"/>
          <a:sy n="74" d="100"/>
        </p:scale>
        <p:origin x="147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fld id="{A673FB67-C06F-4564-9CC4-7E08F1874A46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0110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0086"/>
            <a:ext cx="5852814" cy="4320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r-HR" noProof="0"/>
              <a:t>Click to edit Master text styles</a:t>
            </a:r>
          </a:p>
          <a:p>
            <a:pPr lvl="1"/>
            <a:r>
              <a:rPr lang="hr-HR" noProof="0"/>
              <a:t>Second level</a:t>
            </a:r>
          </a:p>
          <a:p>
            <a:pPr lvl="2"/>
            <a:r>
              <a:rPr lang="hr-HR" noProof="0"/>
              <a:t>Third level</a:t>
            </a:r>
          </a:p>
          <a:p>
            <a:pPr lvl="3"/>
            <a:r>
              <a:rPr lang="hr-HR" noProof="0"/>
              <a:t>Fourth level</a:t>
            </a:r>
          </a:p>
          <a:p>
            <a:pPr lvl="4"/>
            <a:r>
              <a:rPr lang="hr-HR" noProof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fld id="{85FAF4AD-0C79-4676-9AE2-706517C08E7E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8558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AF4AD-0C79-4676-9AE2-706517C08E7E}" type="slidenum">
              <a:rPr lang="hr-HR" smtClean="0"/>
              <a:pPr>
                <a:defRPr/>
              </a:pPr>
              <a:t>22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782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0"/>
          <p:cNvSpPr>
            <a:spLocks noChangeArrowheads="1"/>
          </p:cNvSpPr>
          <p:nvPr/>
        </p:nvSpPr>
        <p:spPr bwMode="auto">
          <a:xfrm>
            <a:off x="2914650" y="309563"/>
            <a:ext cx="568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buClr>
                <a:srgbClr val="CC3300"/>
              </a:buClr>
              <a:defRPr/>
            </a:pPr>
            <a:endParaRPr lang="hr-HR" dirty="0"/>
          </a:p>
        </p:txBody>
      </p:sp>
      <p:sp>
        <p:nvSpPr>
          <p:cNvPr id="5" name="Rectangle 21"/>
          <p:cNvSpPr>
            <a:spLocks noChangeArrowheads="1"/>
          </p:cNvSpPr>
          <p:nvPr userDrawn="1"/>
        </p:nvSpPr>
        <p:spPr bwMode="auto">
          <a:xfrm>
            <a:off x="179388" y="5661025"/>
            <a:ext cx="8424862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buClr>
                <a:srgbClr val="CC3300"/>
              </a:buClr>
              <a:defRPr/>
            </a:pPr>
            <a:endParaRPr lang="en-GB"/>
          </a:p>
        </p:txBody>
      </p:sp>
      <p:sp>
        <p:nvSpPr>
          <p:cNvPr id="6" name="Line 24"/>
          <p:cNvSpPr>
            <a:spLocks noChangeShapeType="1"/>
          </p:cNvSpPr>
          <p:nvPr userDrawn="1"/>
        </p:nvSpPr>
        <p:spPr bwMode="auto">
          <a:xfrm flipH="1" flipV="1">
            <a:off x="2051720" y="271463"/>
            <a:ext cx="0" cy="6264275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78525" cy="1503362"/>
          </a:xfrm>
        </p:spPr>
        <p:txBody>
          <a:bodyPr/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4076700"/>
            <a:ext cx="4816475" cy="1800225"/>
          </a:xfrm>
        </p:spPr>
        <p:txBody>
          <a:bodyPr/>
          <a:lstStyle>
            <a:lvl1pPr marL="0" indent="0">
              <a:buFont typeface="Symbol" pitchFamily="18" charset="2"/>
              <a:buNone/>
              <a:defRPr sz="2000"/>
            </a:lvl1pPr>
          </a:lstStyle>
          <a:p>
            <a:r>
              <a:rPr lang="en-GB"/>
              <a:t>Click to edit Master </a:t>
            </a:r>
            <a:r>
              <a:rPr lang="hr-HR"/>
              <a:t>sub</a:t>
            </a:r>
            <a:r>
              <a:rPr lang="en-GB"/>
              <a:t>title style</a:t>
            </a:r>
            <a:endParaRPr lang="hr-H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916238" y="6332538"/>
            <a:ext cx="1905000" cy="265112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7D2EDE7E-9E7B-4D89-8ACC-085FAD369E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6" y="468313"/>
            <a:ext cx="14192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673BF1D-CDAD-41CF-806A-60988AEBC6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30" y="5534819"/>
            <a:ext cx="1697038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svibanj 2021.</a:t>
            </a:r>
            <a:endParaRPr lang="hr-H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Planiranje optičkih linkova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6BC64-5CBE-4204-9554-924B6F6D4D55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9962BA7D-B17C-42E3-B4B6-2A27B9551D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1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1438"/>
            <a:ext cx="2138363" cy="6165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1438"/>
            <a:ext cx="6267450" cy="6165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svibanj 2021.</a:t>
            </a:r>
            <a:endParaRPr lang="hr-H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Planiranje optičkih linkova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6BF46-6BF1-4E0C-8320-63257DB14D51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6F56615C-43F2-4E39-B8BC-8283F9F02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1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1438"/>
            <a:ext cx="6940550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2425" y="908050"/>
            <a:ext cx="4178300" cy="5329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179888" cy="5329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svibanj 2021.</a:t>
            </a:r>
            <a:endParaRPr lang="hr-HR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Planiranje optičkih linkova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FC7FC-C1C5-493E-A02C-8FA330EA6FC8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0D911DAD-3D30-41EE-AE04-699130BE1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1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1438"/>
            <a:ext cx="6940550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2425" y="908050"/>
            <a:ext cx="4178300" cy="5329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3125" y="908050"/>
            <a:ext cx="4179888" cy="2587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3125" y="3648075"/>
            <a:ext cx="4179888" cy="2589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svibanj 2021.</a:t>
            </a:r>
            <a:endParaRPr lang="hr-HR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Planiranje optičkih linkova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34B2-4F02-4B04-ABBC-9381574AD130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846AE640-A1F6-4A8D-8B67-8B9B4C2F5A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1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  <a:lvl2pPr>
              <a:defRPr>
                <a:latin typeface="Verdana" pitchFamily="34" charset="0"/>
              </a:defRPr>
            </a:lvl2pPr>
            <a:lvl3pPr>
              <a:defRPr>
                <a:latin typeface="Verdana" pitchFamily="34" charset="0"/>
              </a:defRPr>
            </a:lvl3pPr>
            <a:lvl4pPr>
              <a:defRPr>
                <a:latin typeface="Verdana" pitchFamily="34" charset="0"/>
              </a:defRPr>
            </a:lvl4pPr>
            <a:lvl5pPr>
              <a:defRPr>
                <a:latin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r-HR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" y="6477000"/>
            <a:ext cx="3119264" cy="26511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‹#›</a:t>
            </a:fld>
            <a:r>
              <a:rPr lang="hr-HR" dirty="0"/>
              <a:t> od </a:t>
            </a:r>
            <a:r>
              <a:rPr lang="hr-HR" dirty="0" err="1"/>
              <a:t>75</a:t>
            </a:r>
            <a:endParaRPr lang="en-US" dirty="0"/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40D3D48A-D2FC-4412-BC63-A9880DE80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1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svibanj 2021.</a:t>
            </a:r>
            <a:endParaRPr lang="hr-H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Planiranje optičkih linkova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B43ED-9924-4880-890C-DDA386B30478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23A2C863-9311-40E3-8BF7-FEA1106164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1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908050"/>
            <a:ext cx="4178300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908050"/>
            <a:ext cx="4179888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svibanj 2021.</a:t>
            </a:r>
            <a:endParaRPr lang="hr-HR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Planiranje optičkih linkova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BAB69-D9CA-4E00-BEDE-E4F752C2FB1D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169CB904-BDA2-414B-908E-FADFAD8347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1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svibanj 2021.</a:t>
            </a:r>
            <a:endParaRPr lang="hr-HR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Planiranje optičkih linkova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A8BB1-AC90-4415-87FC-EFE6394F5B76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4C7490E1-D4CB-400D-9968-2B4308995F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1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svibanj 2021.</a:t>
            </a:r>
            <a:endParaRPr lang="hr-H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Planiranje optičkih linkova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48D84-DDF9-4C36-9690-7E5D5D7060AF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3D4470ED-8D11-4E83-878D-1998FEAC0B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1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svibanj 2021.</a:t>
            </a:r>
            <a:endParaRPr lang="hr-H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Planiranje optičkih linkova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50D80-7BD2-4A69-AB13-BF7A15E8DA69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9" name="Picture 14">
            <a:extLst>
              <a:ext uri="{FF2B5EF4-FFF2-40B4-BE49-F238E27FC236}">
                <a16:creationId xmlns:a16="http://schemas.microsoft.com/office/drawing/2014/main" id="{A106F286-B8A3-466D-9C38-353361B249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1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svibanj 2021.</a:t>
            </a:r>
            <a:endParaRPr lang="hr-HR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Planiranje optičkih linkova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6CD23-5234-4C10-9C98-356C7D9AAF41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C261FE38-32BA-4E75-8A8C-DD5B745326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1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r-Latn-RS"/>
              <a:t>svibanj 2021.</a:t>
            </a:r>
            <a:endParaRPr lang="hr-HR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Planiranje optičkih linkova</a:t>
            </a:r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30DF-22E7-4195-AEE9-EAE1D7485DB7}" type="slidenum">
              <a:rPr lang="en-US"/>
              <a:pPr>
                <a:defRPr/>
              </a:pPr>
              <a:t>‹#›</a:t>
            </a:fld>
            <a:r>
              <a:rPr lang="hr-HR"/>
              <a:t> od 37</a:t>
            </a:r>
            <a:endParaRPr lang="en-US"/>
          </a:p>
        </p:txBody>
      </p:sp>
      <p:pic>
        <p:nvPicPr>
          <p:cNvPr id="12" name="Picture 14">
            <a:extLst>
              <a:ext uri="{FF2B5EF4-FFF2-40B4-BE49-F238E27FC236}">
                <a16:creationId xmlns:a16="http://schemas.microsoft.com/office/drawing/2014/main" id="{F2AE6236-17A6-409C-BF75-9686F6D314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1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1438"/>
            <a:ext cx="694055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908050"/>
            <a:ext cx="8510588" cy="532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19500" y="6477000"/>
            <a:ext cx="1905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77000"/>
            <a:ext cx="2903538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4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1905000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7C96382-047B-4697-BFA2-BA5148F20DE9}" type="slidenum">
              <a:rPr lang="en-US" smtClean="0"/>
              <a:pPr>
                <a:defRPr/>
              </a:pPr>
              <a:t>‹#›</a:t>
            </a:fld>
            <a:r>
              <a:rPr lang="hr-HR" dirty="0"/>
              <a:t> od </a:t>
            </a:r>
            <a:r>
              <a:rPr lang="hr-HR" dirty="0" err="1"/>
              <a:t>75</a:t>
            </a:r>
            <a:endParaRPr lang="en-US" dirty="0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H="1">
            <a:off x="179388" y="663575"/>
            <a:ext cx="72009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 flipH="1">
            <a:off x="152400" y="6400800"/>
            <a:ext cx="86868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CEBB4B8F-91C4-4190-A2C4-427DD75AA5A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100" y="0"/>
            <a:ext cx="1358900" cy="71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ebdings" pitchFamily="18" charset="2"/>
        <a:buChar char="8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r-Latn-RS">
                <a:latin typeface="Arial" charset="0"/>
                <a:cs typeface="Arial" charset="0"/>
              </a:rPr>
              <a:t>svibanj 2021.</a:t>
            </a:r>
            <a:endParaRPr lang="hr-HR" dirty="0">
              <a:latin typeface="Arial" charset="0"/>
              <a:cs typeface="Arial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4076700"/>
            <a:ext cx="4816475" cy="1697038"/>
          </a:xfrm>
        </p:spPr>
        <p:txBody>
          <a:bodyPr/>
          <a:lstStyle/>
          <a:p>
            <a:r>
              <a:rPr lang="hr-HR" dirty="0"/>
              <a:t>prof.dr.sc. Alen Bažant</a:t>
            </a:r>
          </a:p>
          <a:p>
            <a:r>
              <a:rPr lang="hr-HR" dirty="0"/>
              <a:t>Fakultet elektrotehnike i računarstva</a:t>
            </a:r>
          </a:p>
          <a:p>
            <a:r>
              <a:rPr lang="hr-HR" dirty="0"/>
              <a:t>Zavod za telekomunikacije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914650" y="1916113"/>
            <a:ext cx="5905500" cy="1503362"/>
          </a:xfrm>
        </p:spPr>
        <p:txBody>
          <a:bodyPr/>
          <a:lstStyle/>
          <a:p>
            <a:r>
              <a:rPr lang="hr-HR" dirty="0"/>
              <a:t>Dizajniranje linkova</a:t>
            </a:r>
            <a:br>
              <a:rPr lang="hr-HR" dirty="0"/>
            </a:br>
            <a:r>
              <a:rPr lang="hr-HR" dirty="0"/>
              <a:t>u </a:t>
            </a:r>
            <a:r>
              <a:rPr lang="hr-HR" dirty="0" err="1"/>
              <a:t>FTTx</a:t>
            </a:r>
            <a:r>
              <a:rPr lang="hr-HR" dirty="0"/>
              <a:t> mrežama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3E79-EC10-4AE6-9FC3-EB24694B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Gubici snage u konektorima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0329-988F-471A-AD46-063ACCAA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068960"/>
            <a:ext cx="8731696" cy="3168328"/>
          </a:xfrm>
        </p:spPr>
        <p:txBody>
          <a:bodyPr/>
          <a:lstStyle/>
          <a:p>
            <a:r>
              <a:rPr lang="hr-HR" sz="2400" dirty="0"/>
              <a:t>konektori za MM niti tipično imaju gubitak između 0,2 i 0,5 dB</a:t>
            </a:r>
          </a:p>
          <a:p>
            <a:r>
              <a:rPr lang="hr-HR" sz="2400" dirty="0"/>
              <a:t>SM konektori imaju </a:t>
            </a:r>
            <a:r>
              <a:rPr lang="hr-HR" sz="2400" dirty="0" err="1"/>
              <a:t>prigušenje</a:t>
            </a:r>
            <a:r>
              <a:rPr lang="hr-HR" sz="2400" dirty="0"/>
              <a:t> između 0,1 i 0,2 dB</a:t>
            </a:r>
          </a:p>
          <a:p>
            <a:pPr lvl="1"/>
            <a:r>
              <a:rPr lang="hr-HR" sz="2000" dirty="0"/>
              <a:t>ovo vrijedi za industrijski montirane konektore koji su </a:t>
            </a:r>
            <a:r>
              <a:rPr lang="hr-HR" sz="2000" i="1" dirty="0" err="1"/>
              <a:t>fusion</a:t>
            </a:r>
            <a:r>
              <a:rPr lang="hr-HR" sz="2000" dirty="0"/>
              <a:t> </a:t>
            </a:r>
            <a:r>
              <a:rPr lang="hr-HR" sz="2000" i="1" dirty="0" err="1"/>
              <a:t>spliced</a:t>
            </a:r>
            <a:r>
              <a:rPr lang="hr-HR" sz="2000" dirty="0"/>
              <a:t> (slobodni prijevod: zavareni)</a:t>
            </a:r>
          </a:p>
          <a:p>
            <a:pPr lvl="1"/>
            <a:r>
              <a:rPr lang="hr-HR" sz="2000" dirty="0"/>
              <a:t>na terenu montirani imaju gubitak 0,5 – 1 dB</a:t>
            </a:r>
          </a:p>
          <a:p>
            <a:pPr lvl="1"/>
            <a:r>
              <a:rPr lang="hr-HR" sz="2000" dirty="0"/>
              <a:t>izvor podataka: </a:t>
            </a:r>
            <a:r>
              <a:rPr lang="hr-HR" sz="2000" dirty="0" err="1"/>
              <a:t>www.thefoa.org</a:t>
            </a:r>
            <a:endParaRPr lang="hr-HR" sz="2000" dirty="0"/>
          </a:p>
          <a:p>
            <a:pPr lvl="1"/>
            <a:endParaRPr lang="hr-H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EBC2-AE1E-4192-9E14-162DD19D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C1D11-EB4A-460D-8AEF-43EBE33E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9DE52-158C-4D63-98C9-6AE35E8F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B88E7E-5DCE-4A11-90EF-CEB94DCC1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76170"/>
              </p:ext>
            </p:extLst>
          </p:nvPr>
        </p:nvGraphicFramePr>
        <p:xfrm>
          <a:off x="467544" y="880988"/>
          <a:ext cx="8208912" cy="1722120"/>
        </p:xfrm>
        <a:graphic>
          <a:graphicData uri="http://schemas.openxmlformats.org/drawingml/2006/table">
            <a:tbl>
              <a:tblPr/>
              <a:tblGrid>
                <a:gridCol w="2736304">
                  <a:extLst>
                    <a:ext uri="{9D8B030D-6E8A-4147-A177-3AD203B41FA5}">
                      <a16:colId xmlns:a16="http://schemas.microsoft.com/office/drawing/2014/main" val="943380387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1146427486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39506453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Connector Loss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Helvetica" panose="020B0604020202020204" pitchFamily="34" charset="0"/>
                        </a:rPr>
                        <a:t>0.3 dB</a:t>
                      </a:r>
                      <a:br>
                        <a:rPr lang="en-US" dirty="0"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lang="en-US" dirty="0">
                          <a:effectLst/>
                          <a:latin typeface="Helvetica" panose="020B0604020202020204" pitchFamily="34" charset="0"/>
                        </a:rPr>
                        <a:t>(typical adhesive/polish connector)</a:t>
                      </a:r>
                      <a:endParaRPr lang="en-US" dirty="0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Helvetica" panose="020B0604020202020204" pitchFamily="34" charset="0"/>
                        </a:rPr>
                        <a:t>0.75 dB</a:t>
                      </a:r>
                      <a:br>
                        <a:rPr lang="en-US" dirty="0">
                          <a:effectLst/>
                          <a:latin typeface="Helvetica" panose="020B0604020202020204" pitchFamily="34" charset="0"/>
                        </a:rPr>
                      </a:br>
                      <a:r>
                        <a:rPr lang="en-US" dirty="0">
                          <a:effectLst/>
                          <a:latin typeface="Helvetica" panose="020B0604020202020204" pitchFamily="34" charset="0"/>
                        </a:rPr>
                        <a:t>(</a:t>
                      </a:r>
                      <a:r>
                        <a:rPr lang="en-US" dirty="0" err="1">
                          <a:effectLst/>
                          <a:latin typeface="Helvetica" panose="020B0604020202020204" pitchFamily="34" charset="0"/>
                        </a:rPr>
                        <a:t>prepolished</a:t>
                      </a:r>
                      <a:r>
                        <a:rPr lang="en-US" dirty="0">
                          <a:effectLst/>
                          <a:latin typeface="Helvetica" panose="020B0604020202020204" pitchFamily="34" charset="0"/>
                        </a:rPr>
                        <a:t>/splice connector and TIA-568 max</a:t>
                      </a:r>
                      <a:r>
                        <a:rPr lang="hr-HR" dirty="0">
                          <a:effectLst/>
                          <a:latin typeface="Helvetica" panose="020B0604020202020204" pitchFamily="34" charset="0"/>
                        </a:rPr>
                        <a:t>.</a:t>
                      </a:r>
                      <a:r>
                        <a:rPr lang="en-US" dirty="0">
                          <a:effectLst/>
                          <a:latin typeface="Helvetica" panose="020B0604020202020204" pitchFamily="34" charset="0"/>
                        </a:rPr>
                        <a:t> acceptable)</a:t>
                      </a:r>
                      <a:endParaRPr lang="en-US" dirty="0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11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Total # of Connectors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5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5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72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Total Connector Loss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1.5 dB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  <a:latin typeface="Helvetica" panose="020B0604020202020204" pitchFamily="34" charset="0"/>
                        </a:rPr>
                        <a:t>3.75 dB</a:t>
                      </a:r>
                      <a:endParaRPr lang="hr-HR" dirty="0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09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45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3B4E-8556-4121-BD47-BA4E4391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1438"/>
            <a:ext cx="7219528" cy="549275"/>
          </a:xfrm>
        </p:spPr>
        <p:txBody>
          <a:bodyPr/>
          <a:lstStyle/>
          <a:p>
            <a:r>
              <a:rPr lang="hr-HR" dirty="0"/>
              <a:t>Gubici snage u spojnicama (engl. </a:t>
            </a:r>
            <a:r>
              <a:rPr lang="hr-HR" i="1" dirty="0" err="1"/>
              <a:t>splice</a:t>
            </a:r>
            <a:r>
              <a:rPr lang="hr-H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ED153-F8DB-43B7-9078-778FC999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2383918"/>
            <a:ext cx="8510588" cy="3853369"/>
          </a:xfrm>
        </p:spPr>
        <p:txBody>
          <a:bodyPr/>
          <a:lstStyle/>
          <a:p>
            <a:r>
              <a:rPr lang="hr-HR" sz="2400" dirty="0"/>
              <a:t>spojnice za MM niti su obično mehaničke, rjeđe varene</a:t>
            </a:r>
          </a:p>
          <a:p>
            <a:pPr lvl="1"/>
            <a:r>
              <a:rPr lang="hr-HR" sz="2000" dirty="0"/>
              <a:t>zbog velike jezgre mehaničko spajanje i varenje daju sličan rezultat</a:t>
            </a:r>
          </a:p>
          <a:p>
            <a:pPr lvl="1"/>
            <a:r>
              <a:rPr lang="hr-HR" sz="2000" dirty="0"/>
              <a:t>ipak, varenje je pouzdanije</a:t>
            </a:r>
          </a:p>
          <a:p>
            <a:pPr lvl="1"/>
            <a:r>
              <a:rPr lang="hr-HR" sz="2000" dirty="0"/>
              <a:t>gubitak u spojnici se kreće između 0,1 i 0,5 dB</a:t>
            </a:r>
          </a:p>
          <a:p>
            <a:r>
              <a:rPr lang="hr-HR" sz="2400" dirty="0"/>
              <a:t>spojnice za SM niti imaju gubitak manji od 0,05 dB</a:t>
            </a:r>
          </a:p>
          <a:p>
            <a:pPr lvl="1"/>
            <a:r>
              <a:rPr lang="hr-HR" sz="2000" dirty="0"/>
              <a:t>izvor podataka: </a:t>
            </a:r>
            <a:r>
              <a:rPr lang="hr-HR" sz="2000" dirty="0" err="1"/>
              <a:t>www.thefoa.org</a:t>
            </a:r>
            <a:endParaRPr lang="hr-H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12C04-BB94-4251-8D67-F555FE3E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DEDD4-27EB-450B-B95B-CF89BAF78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75BF3-E9B0-410F-9D57-FE2600C9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3F19E4-4A9D-4CC5-99CE-F8569F246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73189"/>
              </p:ext>
            </p:extLst>
          </p:nvPr>
        </p:nvGraphicFramePr>
        <p:xfrm>
          <a:off x="2755106" y="1052736"/>
          <a:ext cx="4255294" cy="899160"/>
        </p:xfrm>
        <a:graphic>
          <a:graphicData uri="http://schemas.openxmlformats.org/drawingml/2006/table">
            <a:tbl>
              <a:tblPr/>
              <a:tblGrid>
                <a:gridCol w="2127647">
                  <a:extLst>
                    <a:ext uri="{9D8B030D-6E8A-4147-A177-3AD203B41FA5}">
                      <a16:colId xmlns:a16="http://schemas.microsoft.com/office/drawing/2014/main" val="833997133"/>
                    </a:ext>
                  </a:extLst>
                </a:gridCol>
                <a:gridCol w="2127647">
                  <a:extLst>
                    <a:ext uri="{9D8B030D-6E8A-4147-A177-3AD203B41FA5}">
                      <a16:colId xmlns:a16="http://schemas.microsoft.com/office/drawing/2014/main" val="3370485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Splice Loss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0.3 dB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826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Total # splices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1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4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Total Splice Loss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  <a:latin typeface="Helvetica" panose="020B0604020202020204" pitchFamily="34" charset="0"/>
                        </a:rPr>
                        <a:t>0.3 dB</a:t>
                      </a:r>
                      <a:endParaRPr lang="hr-HR" dirty="0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98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81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8C45-0AAB-47A9-8079-7739C961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1438"/>
            <a:ext cx="7363544" cy="549275"/>
          </a:xfrm>
        </p:spPr>
        <p:txBody>
          <a:bodyPr/>
          <a:lstStyle/>
          <a:p>
            <a:r>
              <a:rPr lang="hr-HR" dirty="0"/>
              <a:t>Ukupni gubitak snage na optičkom linku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1803-5566-4F05-A872-5D49241D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3789040"/>
            <a:ext cx="8510588" cy="2448248"/>
          </a:xfrm>
        </p:spPr>
        <p:txBody>
          <a:bodyPr/>
          <a:lstStyle/>
          <a:p>
            <a:r>
              <a:rPr lang="hr-HR" sz="2400" dirty="0"/>
              <a:t>ovo su zbrojene vrijednosti s prethodnih slajdova</a:t>
            </a:r>
          </a:p>
          <a:p>
            <a:pPr lvl="1"/>
            <a:r>
              <a:rPr lang="hr-HR" sz="2000" dirty="0"/>
              <a:t>na ovo je moguće nadodati </a:t>
            </a:r>
            <a:r>
              <a:rPr lang="hr-HR" sz="2000" dirty="0">
                <a:ea typeface="Verdana" panose="020B0604030504040204" pitchFamily="34" charset="0"/>
              </a:rPr>
              <a:t>± 0,2 – 05 dB zbog mjerne pogreške</a:t>
            </a:r>
            <a:endParaRPr lang="hr-HR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925D6-569D-4721-98A9-1C4AAB37A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F607-4489-4B37-8C99-C3925A96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9ECFF-D6FD-4196-905C-515C6F77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E2A062A-A5D8-4EE1-8756-3E86CBAF1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57582"/>
              </p:ext>
            </p:extLst>
          </p:nvPr>
        </p:nvGraphicFramePr>
        <p:xfrm>
          <a:off x="237877" y="1492572"/>
          <a:ext cx="8625136" cy="1798320"/>
        </p:xfrm>
        <a:graphic>
          <a:graphicData uri="http://schemas.openxmlformats.org/drawingml/2006/table">
            <a:tbl>
              <a:tblPr/>
              <a:tblGrid>
                <a:gridCol w="2821955">
                  <a:extLst>
                    <a:ext uri="{9D8B030D-6E8A-4147-A177-3AD203B41FA5}">
                      <a16:colId xmlns:a16="http://schemas.microsoft.com/office/drawing/2014/main" val="181696850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9169283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37056715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450860747"/>
                    </a:ext>
                  </a:extLst>
                </a:gridCol>
                <a:gridCol w="1626717">
                  <a:extLst>
                    <a:ext uri="{9D8B030D-6E8A-4147-A177-3AD203B41FA5}">
                      <a16:colId xmlns:a16="http://schemas.microsoft.com/office/drawing/2014/main" val="2623496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Wavelength (nm)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850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  <a:latin typeface="Helvetica" panose="020B0604020202020204" pitchFamily="34" charset="0"/>
                        </a:rPr>
                        <a:t>1300</a:t>
                      </a:r>
                      <a:endParaRPr lang="hr-HR" dirty="0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1300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  <a:latin typeface="Helvetica" panose="020B0604020202020204" pitchFamily="34" charset="0"/>
                        </a:rPr>
                        <a:t>1550</a:t>
                      </a:r>
                      <a:endParaRPr lang="hr-HR" dirty="0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593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  <a:latin typeface="Helvetica" panose="020B0604020202020204" pitchFamily="34" charset="0"/>
                        </a:rPr>
                        <a:t>Total </a:t>
                      </a:r>
                      <a:r>
                        <a:rPr lang="hr-HR" dirty="0" err="1">
                          <a:effectLst/>
                          <a:latin typeface="Helvetica" panose="020B0604020202020204" pitchFamily="34" charset="0"/>
                        </a:rPr>
                        <a:t>Fiber</a:t>
                      </a:r>
                      <a:r>
                        <a:rPr lang="hr-HR" dirty="0"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hr-HR" dirty="0" err="1">
                          <a:effectLst/>
                          <a:latin typeface="Helvetica" panose="020B0604020202020204" pitchFamily="34" charset="0"/>
                        </a:rPr>
                        <a:t>Loss</a:t>
                      </a:r>
                      <a:r>
                        <a:rPr lang="hr-HR" dirty="0">
                          <a:effectLst/>
                          <a:latin typeface="Helvetica" panose="020B0604020202020204" pitchFamily="34" charset="0"/>
                        </a:rPr>
                        <a:t> (dB)</a:t>
                      </a:r>
                      <a:endParaRPr lang="hr-HR" dirty="0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6.0 [7.0]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2.0 [3.0]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0.8 [2/1]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0.6 [2/1]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07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Total Connector Loss (dB)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  <a:latin typeface="Helvetica" panose="020B0604020202020204" pitchFamily="34" charset="0"/>
                        </a:rPr>
                        <a:t>1.5 [3.75]</a:t>
                      </a:r>
                      <a:endParaRPr lang="hr-HR" dirty="0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  <a:latin typeface="Helvetica" panose="020B0604020202020204" pitchFamily="34" charset="0"/>
                        </a:rPr>
                        <a:t>1.5 [3.75]</a:t>
                      </a:r>
                      <a:endParaRPr lang="hr-HR" dirty="0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1.5 [3.75]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  <a:latin typeface="Helvetica" panose="020B0604020202020204" pitchFamily="34" charset="0"/>
                        </a:rPr>
                        <a:t>1.5 [3.75]</a:t>
                      </a:r>
                      <a:endParaRPr lang="hr-HR" dirty="0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83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Total Splice Loss (dB)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0.3 [0.3]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0.3 [0.3]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0.3 [0.3]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0.3 [0.3]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881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Other (dB)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0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0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0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0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73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Total Link Loss (dB)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7.8 [11.05]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3.8 [7.05]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  <a:latin typeface="Helvetica" panose="020B0604020202020204" pitchFamily="34" charset="0"/>
                        </a:rPr>
                        <a:t>2.6 [6.05/5.05]</a:t>
                      </a:r>
                      <a:endParaRPr lang="hr-HR" dirty="0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  <a:latin typeface="Helvetica" panose="020B0604020202020204" pitchFamily="34" charset="0"/>
                        </a:rPr>
                        <a:t>2.4 [6.05/5.05]</a:t>
                      </a:r>
                      <a:endParaRPr lang="hr-HR" dirty="0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2155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E5A73A-F1DA-4B55-97A6-92E77D39070D}"/>
              </a:ext>
            </a:extLst>
          </p:cNvPr>
          <p:cNvSpPr txBox="1"/>
          <p:nvPr/>
        </p:nvSpPr>
        <p:spPr>
          <a:xfrm>
            <a:off x="2699792" y="739036"/>
            <a:ext cx="15372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dirty="0"/>
              <a:t>Best </a:t>
            </a:r>
            <a:r>
              <a:rPr lang="hr-HR" dirty="0" err="1"/>
              <a:t>Case</a:t>
            </a:r>
            <a:endParaRPr lang="hr-HR" dirty="0"/>
          </a:p>
          <a:p>
            <a:pPr algn="ctr"/>
            <a:r>
              <a:rPr lang="hr-HR" dirty="0"/>
              <a:t>[TIA 568 </a:t>
            </a:r>
            <a:r>
              <a:rPr lang="hr-HR" dirty="0" err="1"/>
              <a:t>max</a:t>
            </a:r>
            <a:r>
              <a:rPr lang="hr-HR" dirty="0"/>
              <a:t>.]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4C5B00-2C12-46B6-BB86-7A51EC7D963E}"/>
              </a:ext>
            </a:extLst>
          </p:cNvPr>
          <p:cNvSpPr txBox="1"/>
          <p:nvPr/>
        </p:nvSpPr>
        <p:spPr>
          <a:xfrm>
            <a:off x="5148064" y="739036"/>
            <a:ext cx="15372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dirty="0"/>
              <a:t>Best </a:t>
            </a:r>
            <a:r>
              <a:rPr lang="hr-HR" dirty="0" err="1"/>
              <a:t>Case</a:t>
            </a:r>
            <a:endParaRPr lang="hr-HR" dirty="0"/>
          </a:p>
          <a:p>
            <a:pPr algn="ctr"/>
            <a:r>
              <a:rPr lang="hr-HR" dirty="0"/>
              <a:t>[TIA 568 </a:t>
            </a:r>
            <a:r>
              <a:rPr lang="hr-HR" dirty="0" err="1"/>
              <a:t>max</a:t>
            </a:r>
            <a:r>
              <a:rPr lang="hr-HR" dirty="0"/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52892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6D2B-82EA-48F1-A8A3-9FB13D4D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Podaci za aktivne komponente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3473-7BC3-487F-BD91-5C66607C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06" y="2732838"/>
            <a:ext cx="8510588" cy="2928409"/>
          </a:xfrm>
        </p:spPr>
        <p:txBody>
          <a:bodyPr/>
          <a:lstStyle/>
          <a:p>
            <a:r>
              <a:rPr lang="hr-HR" sz="2400" dirty="0"/>
              <a:t>podaci za link 100 Mbit/s, 1300 nm, izvor: LED</a:t>
            </a:r>
          </a:p>
          <a:p>
            <a:endParaRPr lang="hr-HR" sz="2400" dirty="0"/>
          </a:p>
          <a:p>
            <a:endParaRPr lang="hr-HR" sz="2400" dirty="0"/>
          </a:p>
          <a:p>
            <a:endParaRPr lang="hr-HR" sz="2400" dirty="0"/>
          </a:p>
          <a:p>
            <a:endParaRPr lang="hr-HR" sz="2400" i="1" dirty="0"/>
          </a:p>
          <a:p>
            <a:r>
              <a:rPr lang="hr-HR" sz="2400" i="1" dirty="0"/>
              <a:t>link </a:t>
            </a:r>
            <a:r>
              <a:rPr lang="hr-HR" sz="2400" i="1" dirty="0" err="1"/>
              <a:t>loss</a:t>
            </a:r>
            <a:r>
              <a:rPr lang="hr-HR" sz="2400" i="1" dirty="0"/>
              <a:t> </a:t>
            </a:r>
            <a:r>
              <a:rPr lang="hr-HR" sz="2400" i="1" dirty="0" err="1"/>
              <a:t>margin</a:t>
            </a:r>
            <a:r>
              <a:rPr lang="hr-HR" sz="2400" i="1" dirty="0"/>
              <a:t> </a:t>
            </a:r>
            <a:r>
              <a:rPr lang="hr-HR" sz="2400" dirty="0"/>
              <a:t>– koliko još snage ostaje na raspolaganju nakon što se odbiju gubici na linku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391A3-C0FA-4A59-9C09-46EA719E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85F23-95C8-4145-91A6-7798241F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22FA0-71D9-4619-B17E-DB8C13B6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84C82C-282A-4C07-907A-65D55029E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82547"/>
              </p:ext>
            </p:extLst>
          </p:nvPr>
        </p:nvGraphicFramePr>
        <p:xfrm>
          <a:off x="971600" y="902382"/>
          <a:ext cx="6273750" cy="1798320"/>
        </p:xfrm>
        <a:graphic>
          <a:graphicData uri="http://schemas.openxmlformats.org/drawingml/2006/table">
            <a:tbl>
              <a:tblPr/>
              <a:tblGrid>
                <a:gridCol w="4678098">
                  <a:extLst>
                    <a:ext uri="{9D8B030D-6E8A-4147-A177-3AD203B41FA5}">
                      <a16:colId xmlns:a16="http://schemas.microsoft.com/office/drawing/2014/main" val="4023374702"/>
                    </a:ext>
                  </a:extLst>
                </a:gridCol>
                <a:gridCol w="1595652">
                  <a:extLst>
                    <a:ext uri="{9D8B030D-6E8A-4147-A177-3AD203B41FA5}">
                      <a16:colId xmlns:a16="http://schemas.microsoft.com/office/drawing/2014/main" val="18202153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Operating Wavelength (nm)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1300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312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Fiber Type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  <a:latin typeface="Helvetica" panose="020B0604020202020204" pitchFamily="34" charset="0"/>
                        </a:rPr>
                        <a:t>MM</a:t>
                      </a:r>
                      <a:endParaRPr lang="hr-HR" dirty="0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508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Helvetica" panose="020B0604020202020204" pitchFamily="34" charset="0"/>
                        </a:rPr>
                        <a:t>Receiver Sensitivity (dBm@ required BER)</a:t>
                      </a:r>
                      <a:endParaRPr lang="en-US" dirty="0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-31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20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Average Transmitter Output (dBm)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-16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68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Dynamic Range (dB)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15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441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r-HR">
                          <a:effectLst/>
                          <a:latin typeface="Helvetica" panose="020B0604020202020204" pitchFamily="34" charset="0"/>
                        </a:rPr>
                        <a:t>Recommended Excess Margin (dB)</a:t>
                      </a:r>
                      <a:endParaRPr lang="hr-HR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>
                          <a:effectLst/>
                          <a:latin typeface="Helvetica" panose="020B0604020202020204" pitchFamily="34" charset="0"/>
                        </a:rPr>
                        <a:t>3</a:t>
                      </a:r>
                      <a:endParaRPr lang="hr-HR" dirty="0"/>
                    </a:p>
                  </a:txBody>
                  <a:tcPr marL="12700" marR="12700" marT="12700" marB="127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0883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4705D8-750A-4FE2-8E38-BC738FACC4BF}"/>
              </a:ext>
            </a:extLst>
          </p:cNvPr>
          <p:cNvSpPr txBox="1"/>
          <p:nvPr/>
        </p:nvSpPr>
        <p:spPr>
          <a:xfrm>
            <a:off x="755576" y="3627655"/>
            <a:ext cx="792088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Dynamic Range (dB) (above)	</a:t>
            </a:r>
            <a:r>
              <a:rPr lang="hr-HR" dirty="0"/>
              <a:t>		</a:t>
            </a:r>
            <a:r>
              <a:rPr lang="en-US" dirty="0"/>
              <a:t>15	</a:t>
            </a:r>
            <a:r>
              <a:rPr lang="hr-HR" dirty="0"/>
              <a:t>	</a:t>
            </a:r>
            <a:r>
              <a:rPr lang="en-US" dirty="0"/>
              <a:t>15</a:t>
            </a:r>
          </a:p>
          <a:p>
            <a:pPr algn="l"/>
            <a:r>
              <a:rPr lang="en-US" dirty="0"/>
              <a:t>Cable Plant Link Loss (dB @ 1300 nm)	</a:t>
            </a:r>
            <a:r>
              <a:rPr lang="hr-HR" dirty="0"/>
              <a:t>	</a:t>
            </a:r>
            <a:r>
              <a:rPr lang="en-US" dirty="0"/>
              <a:t>3.8 (Typical)	7.05 (TIA)</a:t>
            </a:r>
          </a:p>
          <a:p>
            <a:pPr algn="l"/>
            <a:r>
              <a:rPr lang="en-US" dirty="0"/>
              <a:t>Link Loss Margin (dB)	</a:t>
            </a:r>
            <a:r>
              <a:rPr lang="hr-HR" dirty="0"/>
              <a:t>		</a:t>
            </a:r>
            <a:r>
              <a:rPr lang="en-US" dirty="0"/>
              <a:t>11.2	</a:t>
            </a:r>
            <a:r>
              <a:rPr lang="hr-HR" dirty="0"/>
              <a:t>	</a:t>
            </a:r>
            <a:r>
              <a:rPr lang="en-US" dirty="0"/>
              <a:t>7.95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312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Zaliha snage na linku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980728"/>
            <a:ext cx="3640027" cy="5256560"/>
          </a:xfrm>
        </p:spPr>
        <p:txBody>
          <a:bodyPr/>
          <a:lstStyle/>
          <a:p>
            <a:r>
              <a:rPr lang="hr-HR" sz="2000" dirty="0"/>
              <a:t>u PON-ovima definirana tri razreda </a:t>
            </a:r>
            <a:r>
              <a:rPr lang="hr-HR" sz="2000" dirty="0" err="1"/>
              <a:t>prigušenja</a:t>
            </a:r>
            <a:r>
              <a:rPr lang="hr-HR" sz="2000" dirty="0"/>
              <a:t> snage:</a:t>
            </a:r>
          </a:p>
          <a:p>
            <a:pPr lvl="1"/>
            <a:r>
              <a:rPr lang="hr-HR" sz="1800" dirty="0"/>
              <a:t>razred A: 5 do 20 dB</a:t>
            </a:r>
          </a:p>
          <a:p>
            <a:pPr lvl="1"/>
            <a:r>
              <a:rPr lang="hr-HR" sz="1800" dirty="0"/>
              <a:t>razred B: 10 do 25 dB</a:t>
            </a:r>
          </a:p>
          <a:p>
            <a:pPr lvl="1"/>
            <a:r>
              <a:rPr lang="hr-HR" sz="1800" dirty="0"/>
              <a:t>razred C: 15 do 30 dB</a:t>
            </a:r>
          </a:p>
          <a:p>
            <a:pPr lvl="2"/>
            <a:r>
              <a:rPr lang="hr-HR" sz="1400" dirty="0"/>
              <a:t>pretpostavka: domet iznosi 10 ili 20 km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1" y="872274"/>
            <a:ext cx="4651623" cy="4047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545248"/>
              </p:ext>
            </p:extLst>
          </p:nvPr>
        </p:nvGraphicFramePr>
        <p:xfrm>
          <a:off x="1752548" y="4797152"/>
          <a:ext cx="132646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34725" imgH="241195" progId="Equation.DSMT4">
                  <p:embed/>
                </p:oleObj>
              </mc:Choice>
              <mc:Fallback>
                <p:oleObj name="Equation" r:id="rId3" imgW="634725" imgH="241195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548" y="4797152"/>
                        <a:ext cx="1326463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454812"/>
              </p:ext>
            </p:extLst>
          </p:nvPr>
        </p:nvGraphicFramePr>
        <p:xfrm>
          <a:off x="5080419" y="4961328"/>
          <a:ext cx="3272684" cy="126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44440" imgH="787320" progId="Equation.DSMT4">
                  <p:embed/>
                </p:oleObj>
              </mc:Choice>
              <mc:Fallback>
                <p:oleObj name="Equation" r:id="rId5" imgW="2044440" imgH="78732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419" y="4961328"/>
                        <a:ext cx="3272684" cy="1260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95260" y="5369138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i="1" dirty="0"/>
              <a:t>P</a:t>
            </a:r>
            <a:r>
              <a:rPr lang="hr-HR" baseline="-25000" dirty="0"/>
              <a:t>u</a:t>
            </a:r>
            <a:r>
              <a:rPr lang="hr-HR" dirty="0"/>
              <a:t> – ulazna snaga </a:t>
            </a:r>
            <a:r>
              <a:rPr lang="hr-HR" i="1" dirty="0" err="1"/>
              <a:t>P</a:t>
            </a:r>
            <a:r>
              <a:rPr lang="hr-HR" baseline="-25000" dirty="0" err="1"/>
              <a:t>i</a:t>
            </a:r>
            <a:r>
              <a:rPr lang="hr-HR" dirty="0"/>
              <a:t> – izlazna snaga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Gubici u hipotetskom </a:t>
            </a:r>
            <a:r>
              <a:rPr lang="hr-HR" dirty="0" err="1"/>
              <a:t>FTTx</a:t>
            </a:r>
            <a:r>
              <a:rPr lang="hr-HR" dirty="0"/>
              <a:t> linku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25" y="3873833"/>
            <a:ext cx="8510588" cy="1728192"/>
          </a:xfrm>
        </p:spPr>
        <p:txBody>
          <a:bodyPr/>
          <a:lstStyle/>
          <a:p>
            <a:r>
              <a:rPr lang="hr-HR" sz="2400" dirty="0"/>
              <a:t>ukupni dozvoljeni gubitak snage na linku, P</a:t>
            </a:r>
            <a:r>
              <a:rPr lang="hr-HR" sz="2400" baseline="-25000" dirty="0"/>
              <a:t>T</a:t>
            </a:r>
            <a:r>
              <a:rPr lang="hr-HR" sz="2400" dirty="0"/>
              <a:t>:</a:t>
            </a:r>
          </a:p>
          <a:p>
            <a:pPr lvl="1"/>
            <a:r>
              <a:rPr lang="hr-HR" sz="2000" i="1" dirty="0"/>
              <a:t>P</a:t>
            </a:r>
            <a:r>
              <a:rPr lang="hr-HR" sz="2000" baseline="-25000" dirty="0"/>
              <a:t>T</a:t>
            </a:r>
            <a:r>
              <a:rPr lang="hr-HR" sz="2000" dirty="0"/>
              <a:t> = </a:t>
            </a:r>
            <a:r>
              <a:rPr lang="hr-HR" sz="2000" i="1" dirty="0"/>
              <a:t>P</a:t>
            </a:r>
            <a:r>
              <a:rPr lang="hr-HR" sz="2000" baseline="-25000" dirty="0"/>
              <a:t>S</a:t>
            </a:r>
            <a:r>
              <a:rPr lang="hr-HR" sz="2000" dirty="0"/>
              <a:t> – </a:t>
            </a:r>
            <a:r>
              <a:rPr lang="hr-HR" sz="2000" i="1" dirty="0"/>
              <a:t>P</a:t>
            </a:r>
            <a:r>
              <a:rPr lang="hr-HR" sz="2000" baseline="-25000" dirty="0"/>
              <a:t>R</a:t>
            </a:r>
            <a:r>
              <a:rPr lang="hr-HR" sz="2000" dirty="0"/>
              <a:t> = 4 </a:t>
            </a:r>
            <a:r>
              <a:rPr lang="hr-HR" sz="2000" dirty="0">
                <a:sym typeface="Symbol"/>
              </a:rPr>
              <a:t> gubitak u konektoru + </a:t>
            </a:r>
            <a:r>
              <a:rPr lang="hr-HR" sz="2000" i="1" dirty="0">
                <a:sym typeface="Symbol"/>
              </a:rPr>
              <a:t>L</a:t>
            </a:r>
            <a:r>
              <a:rPr lang="hr-HR" sz="2000" dirty="0">
                <a:sym typeface="Symbol"/>
              </a:rPr>
              <a:t> + </a:t>
            </a:r>
            <a:r>
              <a:rPr lang="hr-HR" sz="2000" i="1" dirty="0">
                <a:sym typeface="Symbol"/>
              </a:rPr>
              <a:t>N</a:t>
            </a:r>
            <a:r>
              <a:rPr lang="hr-HR" sz="2000" dirty="0">
                <a:sym typeface="Symbol"/>
              </a:rPr>
              <a:t>  gubitak u spojnici (</a:t>
            </a:r>
            <a:r>
              <a:rPr lang="hr-HR" sz="2000" i="1" dirty="0" err="1">
                <a:sym typeface="Symbol"/>
              </a:rPr>
              <a:t>splice</a:t>
            </a:r>
            <a:r>
              <a:rPr lang="hr-HR" sz="2000" dirty="0">
                <a:sym typeface="Symbol"/>
              </a:rPr>
              <a:t>) + gubitak u razdjelniku snage + gubici u WDM </a:t>
            </a:r>
            <a:r>
              <a:rPr lang="hr-HR" sz="2000" dirty="0" err="1">
                <a:sym typeface="Symbol"/>
              </a:rPr>
              <a:t>sprežnicima</a:t>
            </a:r>
            <a:r>
              <a:rPr lang="hr-HR" sz="2000" dirty="0">
                <a:sym typeface="Symbol"/>
              </a:rPr>
              <a:t> (</a:t>
            </a:r>
            <a:r>
              <a:rPr lang="hr-HR" sz="2000" i="1" dirty="0" err="1">
                <a:sym typeface="Symbol"/>
              </a:rPr>
              <a:t>coupler</a:t>
            </a:r>
            <a:r>
              <a:rPr lang="hr-HR" sz="2000" dirty="0">
                <a:sym typeface="Symbol"/>
              </a:rPr>
              <a:t>) + margina sustava (SM)</a:t>
            </a:r>
          </a:p>
          <a:p>
            <a:pPr lvl="2"/>
            <a:r>
              <a:rPr lang="hr-HR" sz="1600" dirty="0">
                <a:sym typeface="Symbol"/>
              </a:rPr>
              <a:t>neka je SM = 3 dB</a:t>
            </a:r>
            <a:endParaRPr lang="hr-HR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798" y="1052736"/>
            <a:ext cx="707508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1438"/>
            <a:ext cx="7507560" cy="549275"/>
          </a:xfrm>
        </p:spPr>
        <p:txBody>
          <a:bodyPr/>
          <a:lstStyle/>
          <a:p>
            <a:r>
              <a:rPr lang="hr-HR" dirty="0"/>
              <a:t>Proračun zalihe snage za uzlazni smjer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5462620"/>
            <a:ext cx="8510588" cy="774667"/>
          </a:xfrm>
        </p:spPr>
        <p:txBody>
          <a:bodyPr/>
          <a:lstStyle/>
          <a:p>
            <a:r>
              <a:rPr lang="el-GR" sz="2400" i="1" dirty="0">
                <a:ea typeface="Verdana" panose="020B0604030504040204" pitchFamily="34" charset="0"/>
              </a:rPr>
              <a:t>λ</a:t>
            </a:r>
            <a:r>
              <a:rPr lang="hr-HR" sz="2400" dirty="0">
                <a:ea typeface="Verdana" panose="020B0604030504040204" pitchFamily="34" charset="0"/>
              </a:rPr>
              <a:t> = 1310 nm, </a:t>
            </a:r>
            <a:r>
              <a:rPr lang="hr-HR" sz="2400" i="1" dirty="0"/>
              <a:t>R</a:t>
            </a:r>
            <a:r>
              <a:rPr lang="hr-HR" sz="2400" baseline="-25000" dirty="0"/>
              <a:t>U</a:t>
            </a:r>
            <a:r>
              <a:rPr lang="hr-HR" sz="2400" dirty="0"/>
              <a:t> = 622 Mbit/s, BER = 10</a:t>
            </a:r>
            <a:r>
              <a:rPr lang="hr-HR" sz="2400" baseline="30000" dirty="0"/>
              <a:t>-11</a:t>
            </a:r>
            <a:r>
              <a:rPr lang="hr-HR" sz="2400" dirty="0"/>
              <a:t>,</a:t>
            </a:r>
            <a:r>
              <a:rPr lang="hr-HR" sz="2400" baseline="30000" dirty="0"/>
              <a:t> </a:t>
            </a:r>
            <a:r>
              <a:rPr lang="hr-HR" sz="2400" i="1" dirty="0"/>
              <a:t>P</a:t>
            </a:r>
            <a:r>
              <a:rPr lang="hr-HR" sz="2400" baseline="-25000" dirty="0"/>
              <a:t>T</a:t>
            </a:r>
            <a:r>
              <a:rPr lang="hr-HR" sz="2400" dirty="0"/>
              <a:t> = 32 dB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860425"/>
            <a:ext cx="6522022" cy="4362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428138" y="4005064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i="1" dirty="0" err="1"/>
              <a:t>burst</a:t>
            </a:r>
            <a:r>
              <a:rPr lang="hr-HR" sz="1600" i="1" dirty="0"/>
              <a:t> mode</a:t>
            </a:r>
            <a:r>
              <a:rPr lang="hr-HR" sz="1600" dirty="0"/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7992888" cy="549275"/>
          </a:xfrm>
        </p:spPr>
        <p:txBody>
          <a:bodyPr/>
          <a:lstStyle/>
          <a:p>
            <a:r>
              <a:rPr lang="hr-HR" dirty="0"/>
              <a:t>Proračun zalihe snage za uzlazni smjer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4437112"/>
            <a:ext cx="8510588" cy="1872208"/>
          </a:xfrm>
        </p:spPr>
        <p:txBody>
          <a:bodyPr/>
          <a:lstStyle/>
          <a:p>
            <a:r>
              <a:rPr lang="hr-HR" sz="2400" dirty="0"/>
              <a:t>SM iznosi samo 0,1 dB – manje od SM-a</a:t>
            </a:r>
          </a:p>
          <a:p>
            <a:r>
              <a:rPr lang="hr-HR" sz="2400" dirty="0"/>
              <a:t>rješenja:</a:t>
            </a:r>
          </a:p>
          <a:p>
            <a:pPr lvl="1"/>
            <a:r>
              <a:rPr lang="hr-HR" sz="2000" dirty="0"/>
              <a:t>uporaba komponenata za razred C</a:t>
            </a:r>
          </a:p>
          <a:p>
            <a:pPr lvl="1"/>
            <a:r>
              <a:rPr lang="hr-HR" sz="2000" dirty="0"/>
              <a:t>alternativa: smanjenje omjera razdjele snage ili duljine linka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119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836712"/>
            <a:ext cx="811003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7191EF-86E5-4077-870E-50DBA469F646}"/>
              </a:ext>
            </a:extLst>
          </p:cNvPr>
          <p:cNvCxnSpPr/>
          <p:nvPr/>
        </p:nvCxnSpPr>
        <p:spPr bwMode="auto">
          <a:xfrm>
            <a:off x="395536" y="2924944"/>
            <a:ext cx="8254050" cy="0"/>
          </a:xfrm>
          <a:prstGeom prst="line">
            <a:avLst/>
          </a:prstGeom>
          <a:ln w="63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1438"/>
            <a:ext cx="7507560" cy="549275"/>
          </a:xfrm>
        </p:spPr>
        <p:txBody>
          <a:bodyPr/>
          <a:lstStyle/>
          <a:p>
            <a:r>
              <a:rPr lang="hr-HR" dirty="0"/>
              <a:t>Proračun zalihe snage za silazni smjer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08720"/>
            <a:ext cx="6120680" cy="413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1A1FD2-A985-49B2-8524-A7026706E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5462620"/>
            <a:ext cx="8510588" cy="774667"/>
          </a:xfrm>
        </p:spPr>
        <p:txBody>
          <a:bodyPr/>
          <a:lstStyle/>
          <a:p>
            <a:r>
              <a:rPr lang="el-GR" sz="2400" i="1" dirty="0">
                <a:ea typeface="Verdana" panose="020B0604030504040204" pitchFamily="34" charset="0"/>
              </a:rPr>
              <a:t>λ</a:t>
            </a:r>
            <a:r>
              <a:rPr lang="hr-HR" sz="2400" dirty="0">
                <a:ea typeface="Verdana" panose="020B0604030504040204" pitchFamily="34" charset="0"/>
              </a:rPr>
              <a:t> = 1490 nm, </a:t>
            </a:r>
            <a:r>
              <a:rPr lang="hr-HR" sz="2400" i="1" dirty="0"/>
              <a:t>R</a:t>
            </a:r>
            <a:r>
              <a:rPr lang="hr-HR" sz="2400" baseline="-25000" dirty="0"/>
              <a:t>U</a:t>
            </a:r>
            <a:r>
              <a:rPr lang="hr-HR" sz="2400" dirty="0"/>
              <a:t> = 622 Mbit/s, BER = 10</a:t>
            </a:r>
            <a:r>
              <a:rPr lang="hr-HR" sz="2400" baseline="30000" dirty="0"/>
              <a:t>-11</a:t>
            </a:r>
            <a:r>
              <a:rPr lang="hr-HR" sz="2400" dirty="0"/>
              <a:t>,</a:t>
            </a:r>
            <a:r>
              <a:rPr lang="hr-HR" sz="2400" baseline="30000" dirty="0"/>
              <a:t> </a:t>
            </a:r>
            <a:r>
              <a:rPr lang="hr-HR" sz="2400" i="1" dirty="0"/>
              <a:t>P</a:t>
            </a:r>
            <a:r>
              <a:rPr lang="hr-HR" sz="2400" baseline="-25000" dirty="0"/>
              <a:t>T</a:t>
            </a:r>
            <a:r>
              <a:rPr lang="hr-HR" sz="2400" dirty="0"/>
              <a:t> = 29 dB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91BE-7503-4A28-ACB5-6C8036E5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1438"/>
            <a:ext cx="7363544" cy="549275"/>
          </a:xfrm>
        </p:spPr>
        <p:txBody>
          <a:bodyPr/>
          <a:lstStyle/>
          <a:p>
            <a:r>
              <a:rPr lang="hr-HR" dirty="0"/>
              <a:t>Proračun zalihe snage za silazni smjer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E196F-A069-4D37-B5A5-A30A5DED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06" y="4387024"/>
            <a:ext cx="8510588" cy="1296120"/>
          </a:xfrm>
        </p:spPr>
        <p:txBody>
          <a:bodyPr/>
          <a:lstStyle/>
          <a:p>
            <a:r>
              <a:rPr lang="hr-HR" sz="2400" dirty="0"/>
              <a:t>proračun zadovoljava</a:t>
            </a:r>
          </a:p>
          <a:p>
            <a:pPr lvl="1"/>
            <a:r>
              <a:rPr lang="hr-HR" sz="2000" dirty="0"/>
              <a:t>konačni budžet gubitaka je veći od SM-a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889B8-843F-4652-9855-54593E90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C019-A53A-4BB1-8A99-BAA48E4A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2FE51-6F3E-47BF-B1E2-ABAB0F2C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A307004-2900-4BB6-ABD9-CEEFEB5AA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60772"/>
            <a:ext cx="7850246" cy="2844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4E736E-E27B-4B27-B484-D23C5E8FB903}"/>
              </a:ext>
            </a:extLst>
          </p:cNvPr>
          <p:cNvCxnSpPr/>
          <p:nvPr/>
        </p:nvCxnSpPr>
        <p:spPr bwMode="auto">
          <a:xfrm>
            <a:off x="444975" y="2708920"/>
            <a:ext cx="8254050" cy="0"/>
          </a:xfrm>
          <a:prstGeom prst="line">
            <a:avLst/>
          </a:prstGeom>
          <a:ln w="63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41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r-Latn-RS">
                <a:latin typeface="Arial" charset="0"/>
                <a:cs typeface="Arial" charset="0"/>
              </a:rPr>
              <a:t>svibanj 2021.</a:t>
            </a:r>
            <a:endParaRPr lang="hr-HR" dirty="0">
              <a:latin typeface="Arial" charset="0"/>
              <a:cs typeface="Arial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Potrebni podaci (</a:t>
            </a:r>
            <a:r>
              <a:rPr lang="hr-HR" i="1" dirty="0" err="1"/>
              <a:t>system</a:t>
            </a:r>
            <a:r>
              <a:rPr lang="hr-HR" i="1" dirty="0"/>
              <a:t> </a:t>
            </a:r>
            <a:r>
              <a:rPr lang="hr-HR" i="1" dirty="0" err="1"/>
              <a:t>requirements</a:t>
            </a:r>
            <a:r>
              <a:rPr lang="hr-HR" dirty="0"/>
              <a:t>)</a:t>
            </a:r>
            <a:endParaRPr 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908050"/>
            <a:ext cx="8612188" cy="53292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hr-HR" sz="2400" dirty="0"/>
              <a:t>udaljenost na koju se prenosi signal (</a:t>
            </a:r>
            <a:r>
              <a:rPr lang="hr-HR" sz="2400" i="1" dirty="0" err="1"/>
              <a:t>transmission</a:t>
            </a:r>
            <a:r>
              <a:rPr lang="hr-HR" sz="2400" i="1" dirty="0"/>
              <a:t> distance</a:t>
            </a:r>
            <a:r>
              <a:rPr lang="hr-HR" sz="2400" dirty="0"/>
              <a:t>)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broj i vrsta optičkih razdjelnika snage (</a:t>
            </a:r>
            <a:r>
              <a:rPr lang="hr-HR" sz="2400" i="1" dirty="0" err="1"/>
              <a:t>splitters</a:t>
            </a:r>
            <a:r>
              <a:rPr lang="hr-HR" sz="2400" dirty="0"/>
              <a:t>)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prijenosna brzina (</a:t>
            </a:r>
            <a:r>
              <a:rPr lang="hr-HR" sz="2400" i="1" dirty="0"/>
              <a:t>bit rate</a:t>
            </a:r>
            <a:r>
              <a:rPr lang="hr-HR" sz="2400" dirty="0"/>
              <a:t>) ili širina prijenosnog pojasa kanala (</a:t>
            </a:r>
            <a:r>
              <a:rPr lang="hr-HR" sz="2400" i="1" dirty="0"/>
              <a:t>channel </a:t>
            </a:r>
            <a:r>
              <a:rPr lang="hr-HR" sz="2400" i="1" dirty="0" err="1"/>
              <a:t>bandwidth</a:t>
            </a:r>
            <a:r>
              <a:rPr lang="hr-HR" sz="2400" dirty="0"/>
              <a:t>)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BER (</a:t>
            </a:r>
            <a:r>
              <a:rPr lang="hr-HR" sz="2400" i="1" dirty="0"/>
              <a:t>Bit </a:t>
            </a:r>
            <a:r>
              <a:rPr lang="hr-HR" sz="2400" i="1" dirty="0" err="1"/>
              <a:t>Error</a:t>
            </a:r>
            <a:r>
              <a:rPr lang="hr-HR" sz="2400" i="1" dirty="0"/>
              <a:t> </a:t>
            </a:r>
            <a:r>
              <a:rPr lang="hr-HR" sz="2400" i="1" dirty="0" err="1"/>
              <a:t>Ratio</a:t>
            </a:r>
            <a:r>
              <a:rPr lang="hr-HR" sz="2400" dirty="0"/>
              <a:t>) – vjerojatnost pogreške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broj WDM kanala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raspoloživa zaliha snage koja se gubi uslijed </a:t>
            </a:r>
            <a:r>
              <a:rPr lang="hr-HR" sz="2400" dirty="0" err="1"/>
              <a:t>prigušenja</a:t>
            </a:r>
            <a:r>
              <a:rPr lang="hr-HR" sz="2400" dirty="0"/>
              <a:t> (</a:t>
            </a:r>
            <a:r>
              <a:rPr lang="hr-HR" sz="2400" i="1" dirty="0" err="1"/>
              <a:t>optical</a:t>
            </a:r>
            <a:r>
              <a:rPr lang="hr-HR" sz="2400" i="1" dirty="0"/>
              <a:t> </a:t>
            </a:r>
            <a:r>
              <a:rPr lang="hr-HR" sz="2400" i="1" dirty="0" err="1"/>
              <a:t>attenuation</a:t>
            </a:r>
            <a:r>
              <a:rPr lang="hr-HR" sz="2400" i="1" dirty="0"/>
              <a:t> </a:t>
            </a:r>
            <a:r>
              <a:rPr lang="hr-HR" sz="2400" i="1" dirty="0" err="1"/>
              <a:t>budget</a:t>
            </a:r>
            <a:r>
              <a:rPr lang="hr-HR" sz="2000" dirty="0"/>
              <a:t>)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željena razlika između izlazne snage predajnika i osjetljivosti prijemnika = margina optičke snage (</a:t>
            </a:r>
            <a:r>
              <a:rPr lang="hr-HR" sz="2400" i="1" dirty="0"/>
              <a:t>optical power margin</a:t>
            </a:r>
            <a:r>
              <a:rPr lang="hr-HR" sz="2400" dirty="0"/>
              <a:t>)</a:t>
            </a:r>
          </a:p>
          <a:p>
            <a:pPr>
              <a:lnSpc>
                <a:spcPct val="90000"/>
              </a:lnSpc>
            </a:pPr>
            <a:r>
              <a:rPr lang="hr-HR" sz="2400" dirty="0"/>
              <a:t>gubici snage uslijed nepravilnosti u sustavu (</a:t>
            </a:r>
            <a:r>
              <a:rPr lang="hr-HR" sz="2400" i="1" dirty="0"/>
              <a:t>power </a:t>
            </a:r>
            <a:r>
              <a:rPr lang="hr-HR" sz="2400" i="1" dirty="0" err="1"/>
              <a:t>penalties</a:t>
            </a:r>
            <a:r>
              <a:rPr lang="hr-HR" sz="2400" dirty="0"/>
              <a:t>)</a:t>
            </a:r>
          </a:p>
        </p:txBody>
      </p:sp>
      <p:sp>
        <p:nvSpPr>
          <p:cNvPr id="327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5BCF54-4DF8-4566-BABD-27160504D4BB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2774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hr-HR">
                <a:latin typeface="Arial" charset="0"/>
                <a:cs typeface="Arial" charset="0"/>
              </a:rPr>
              <a:t>Planiranje optičkih linkova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Proračun kapaciteta linka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44824"/>
            <a:ext cx="8640960" cy="648072"/>
          </a:xfrm>
        </p:spPr>
        <p:txBody>
          <a:bodyPr/>
          <a:lstStyle/>
          <a:p>
            <a:r>
              <a:rPr lang="hr-HR" sz="2000" i="1" dirty="0" err="1"/>
              <a:t>t</a:t>
            </a:r>
            <a:r>
              <a:rPr lang="hr-HR" sz="2000" baseline="-25000" dirty="0" err="1"/>
              <a:t>sys</a:t>
            </a:r>
            <a:r>
              <a:rPr lang="hr-HR" sz="2000" dirty="0"/>
              <a:t> – ukupno trajanje porasta brida impulsa na linku (</a:t>
            </a:r>
            <a:r>
              <a:rPr lang="hr-HR" sz="2000" i="1" dirty="0"/>
              <a:t>rise time</a:t>
            </a:r>
            <a:r>
              <a:rPr lang="hr-HR" sz="2000" dirty="0"/>
              <a:t>)</a:t>
            </a:r>
          </a:p>
          <a:p>
            <a:pPr lvl="1"/>
            <a:r>
              <a:rPr lang="hr-HR" sz="1600" dirty="0"/>
              <a:t>općenito ne smije preći iznos od 70% od trajanja bita u NRZ prijenosu, odnosno 35% od trajanja bita u RZ prijenosu</a:t>
            </a:r>
          </a:p>
          <a:p>
            <a:r>
              <a:rPr lang="hr-HR" sz="2000" i="1" dirty="0"/>
              <a:t>t</a:t>
            </a:r>
            <a:r>
              <a:rPr lang="hr-HR" sz="2000" i="1" baseline="-25000" dirty="0"/>
              <a:t>i</a:t>
            </a:r>
            <a:r>
              <a:rPr lang="hr-HR" sz="2000" dirty="0"/>
              <a:t> – </a:t>
            </a:r>
            <a:r>
              <a:rPr lang="hr-HR" sz="2000" i="1" dirty="0"/>
              <a:t>i</a:t>
            </a:r>
            <a:r>
              <a:rPr lang="hr-HR" sz="2000" dirty="0"/>
              <a:t>-ti doprinos</a:t>
            </a:r>
          </a:p>
          <a:p>
            <a:pPr>
              <a:buNone/>
            </a:pPr>
            <a:endParaRPr lang="hr-H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563888" y="980728"/>
          <a:ext cx="1405956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700" imgH="508000" progId="Equation.DSMT4">
                  <p:embed/>
                </p:oleObj>
              </mc:Choice>
              <mc:Fallback>
                <p:oleObj name="Equation" r:id="rId2" imgW="901700" imgH="5080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980728"/>
                        <a:ext cx="1405956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9" name="Object 3"/>
          <p:cNvGraphicFramePr>
            <a:graphicFrameLocks noChangeAspect="1"/>
          </p:cNvGraphicFramePr>
          <p:nvPr/>
        </p:nvGraphicFramePr>
        <p:xfrm>
          <a:off x="2771800" y="3212976"/>
          <a:ext cx="31305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600" imgH="330200" progId="Equation.DSMT4">
                  <p:embed/>
                </p:oleObj>
              </mc:Choice>
              <mc:Fallback>
                <p:oleObj name="Equation" r:id="rId4" imgW="2006600" imgH="3302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212976"/>
                        <a:ext cx="313055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75928" y="3789040"/>
            <a:ext cx="841655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Symbol" pitchFamily="18" charset="2"/>
              <a:buChar char="¨"/>
              <a:tabLst/>
              <a:defRPr/>
            </a:pPr>
            <a:r>
              <a:rPr kumimoji="0" lang="hr-HR" sz="20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</a:t>
            </a:r>
            <a:r>
              <a:rPr kumimoji="0" lang="hr-HR" sz="20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TX</a:t>
            </a:r>
            <a:r>
              <a:rPr kumimoji="0" lang="hr-H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– doprinos predajnika</a:t>
            </a:r>
          </a:p>
          <a:p>
            <a:pPr marL="342900" lvl="0" indent="-342900" algn="l">
              <a:buClr>
                <a:srgbClr val="CC3300"/>
              </a:buClr>
              <a:buFont typeface="Symbol" pitchFamily="18" charset="2"/>
              <a:buChar char="¨"/>
            </a:pPr>
            <a:r>
              <a:rPr lang="hr-HR" i="1" kern="0" dirty="0" err="1">
                <a:latin typeface="Verdana" pitchFamily="34" charset="0"/>
              </a:rPr>
              <a:t>t</a:t>
            </a:r>
            <a:r>
              <a:rPr lang="hr-HR" kern="0" baseline="-25000" dirty="0" err="1">
                <a:latin typeface="Verdana" pitchFamily="34" charset="0"/>
              </a:rPr>
              <a:t>mod</a:t>
            </a:r>
            <a:r>
              <a:rPr lang="hr-HR" kern="0" dirty="0">
                <a:latin typeface="Verdana" pitchFamily="34" charset="0"/>
              </a:rPr>
              <a:t> – doprinos uslijed </a:t>
            </a:r>
            <a:r>
              <a:rPr lang="hr-HR" kern="0" dirty="0" err="1">
                <a:latin typeface="Verdana" pitchFamily="34" charset="0"/>
              </a:rPr>
              <a:t>intermodalne</a:t>
            </a:r>
            <a:r>
              <a:rPr lang="hr-HR" kern="0" dirty="0">
                <a:latin typeface="Verdana" pitchFamily="34" charset="0"/>
              </a:rPr>
              <a:t> </a:t>
            </a:r>
            <a:r>
              <a:rPr lang="hr-HR" kern="0" dirty="0" err="1">
                <a:latin typeface="Verdana" pitchFamily="34" charset="0"/>
              </a:rPr>
              <a:t>diseprzije</a:t>
            </a:r>
            <a:endParaRPr lang="hr-HR" kern="0" dirty="0">
              <a:latin typeface="Verdana" pitchFamily="34" charset="0"/>
            </a:endParaRPr>
          </a:p>
          <a:p>
            <a:pPr marL="800100" lvl="1" indent="-342900" algn="l">
              <a:buClr>
                <a:srgbClr val="CC3300"/>
              </a:buClr>
              <a:buFont typeface="Symbol" pitchFamily="18" charset="2"/>
              <a:buChar char="¨"/>
            </a:pPr>
            <a:r>
              <a:rPr lang="hr-HR" kern="0" dirty="0">
                <a:latin typeface="Verdana" pitchFamily="34" charset="0"/>
              </a:rPr>
              <a:t>ovog doprinosa nema u </a:t>
            </a:r>
            <a:r>
              <a:rPr lang="hr-HR" kern="0" dirty="0" err="1">
                <a:latin typeface="Verdana" pitchFamily="34" charset="0"/>
              </a:rPr>
              <a:t>jednomodnim</a:t>
            </a:r>
            <a:r>
              <a:rPr lang="hr-HR" kern="0" dirty="0">
                <a:latin typeface="Verdana" pitchFamily="34" charset="0"/>
              </a:rPr>
              <a:t> nitima</a:t>
            </a:r>
          </a:p>
          <a:p>
            <a:pPr marL="342900" lvl="0" indent="-342900" algn="l">
              <a:buClr>
                <a:srgbClr val="CC3300"/>
              </a:buClr>
              <a:buFont typeface="Symbol" pitchFamily="18" charset="2"/>
              <a:buChar char="¨"/>
            </a:pPr>
            <a:r>
              <a:rPr lang="hr-HR" i="1" kern="0" dirty="0" err="1">
                <a:latin typeface="Verdana" pitchFamily="34" charset="0"/>
              </a:rPr>
              <a:t>t</a:t>
            </a:r>
            <a:r>
              <a:rPr lang="hr-HR" kern="0" baseline="-25000" dirty="0" err="1">
                <a:latin typeface="Verdana" pitchFamily="34" charset="0"/>
              </a:rPr>
              <a:t>CD</a:t>
            </a:r>
            <a:r>
              <a:rPr lang="hr-HR" kern="0" dirty="0">
                <a:latin typeface="Verdana" pitchFamily="34" charset="0"/>
              </a:rPr>
              <a:t> – doprinos uslijed </a:t>
            </a:r>
            <a:r>
              <a:rPr lang="hr-HR" kern="0" dirty="0" err="1">
                <a:latin typeface="Verdana" pitchFamily="34" charset="0"/>
              </a:rPr>
              <a:t>kromatske</a:t>
            </a:r>
            <a:r>
              <a:rPr lang="hr-HR" kern="0" dirty="0">
                <a:latin typeface="Verdana" pitchFamily="34" charset="0"/>
              </a:rPr>
              <a:t> disperzije</a:t>
            </a:r>
          </a:p>
          <a:p>
            <a:pPr marL="342900" lvl="0" indent="-342900" algn="l">
              <a:buClr>
                <a:srgbClr val="CC3300"/>
              </a:buClr>
              <a:buFont typeface="Symbol" pitchFamily="18" charset="2"/>
              <a:buChar char="¨"/>
            </a:pPr>
            <a:r>
              <a:rPr lang="hr-HR" i="1" kern="0" dirty="0" err="1">
                <a:latin typeface="Verdana" pitchFamily="34" charset="0"/>
              </a:rPr>
              <a:t>t</a:t>
            </a:r>
            <a:r>
              <a:rPr lang="hr-HR" kern="0" baseline="-25000" dirty="0" err="1">
                <a:latin typeface="Verdana" pitchFamily="34" charset="0"/>
              </a:rPr>
              <a:t>PMD</a:t>
            </a:r>
            <a:r>
              <a:rPr lang="hr-HR" kern="0" dirty="0">
                <a:latin typeface="Verdana" pitchFamily="34" charset="0"/>
              </a:rPr>
              <a:t> – doprinos uslijed polarizacijske disperzije</a:t>
            </a:r>
          </a:p>
          <a:p>
            <a:pPr marL="342900" indent="-342900" algn="l">
              <a:buClr>
                <a:srgbClr val="CC3300"/>
              </a:buClr>
              <a:buFont typeface="Symbol" pitchFamily="18" charset="2"/>
              <a:buChar char="¨"/>
            </a:pPr>
            <a:r>
              <a:rPr lang="hr-HR" i="1" kern="0" dirty="0" err="1">
                <a:latin typeface="Verdana" pitchFamily="34" charset="0"/>
              </a:rPr>
              <a:t>t</a:t>
            </a:r>
            <a:r>
              <a:rPr lang="hr-HR" kern="0" baseline="-25000" dirty="0" err="1">
                <a:latin typeface="Verdana" pitchFamily="34" charset="0"/>
              </a:rPr>
              <a:t>RX</a:t>
            </a:r>
            <a:r>
              <a:rPr lang="hr-HR" kern="0" dirty="0">
                <a:latin typeface="Verdana" pitchFamily="34" charset="0"/>
              </a:rPr>
              <a:t> – doprinos prijemnika</a:t>
            </a:r>
          </a:p>
          <a:p>
            <a:pPr marL="800100" lvl="1" indent="-342900" algn="l">
              <a:buClr>
                <a:srgbClr val="CC3300"/>
              </a:buClr>
              <a:buFont typeface="Symbol" pitchFamily="18" charset="2"/>
              <a:buChar char="¨"/>
            </a:pPr>
            <a:r>
              <a:rPr lang="hr-HR" kern="0" dirty="0">
                <a:latin typeface="Verdana" pitchFamily="34" charset="0"/>
              </a:rPr>
              <a:t>posljedica brzine odziva </a:t>
            </a:r>
            <a:r>
              <a:rPr lang="hr-HR" kern="0" dirty="0" err="1">
                <a:latin typeface="Verdana" pitchFamily="34" charset="0"/>
              </a:rPr>
              <a:t>fotodetektora</a:t>
            </a:r>
            <a:endParaRPr lang="hr-HR" kern="0" dirty="0">
              <a:latin typeface="Verdana" pitchFamily="34" charset="0"/>
            </a:endParaRPr>
          </a:p>
          <a:p>
            <a:pPr marL="342900" lvl="0" indent="-342900" algn="l">
              <a:buClr>
                <a:srgbClr val="CC3300"/>
              </a:buClr>
              <a:buFont typeface="Symbol" pitchFamily="18" charset="2"/>
              <a:buChar char="¨"/>
            </a:pPr>
            <a:endParaRPr kumimoji="0" lang="hr-H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00"/>
              </a:buClr>
              <a:buSzPct val="75000"/>
              <a:buFont typeface="Symbol" pitchFamily="18" charset="2"/>
              <a:buNone/>
              <a:tabLst/>
              <a:defRPr/>
            </a:pPr>
            <a:endParaRPr kumimoji="0" lang="hr-H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Proračun kapaciteta linka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836712"/>
            <a:ext cx="8510588" cy="3096344"/>
          </a:xfrm>
        </p:spPr>
        <p:txBody>
          <a:bodyPr/>
          <a:lstStyle/>
          <a:p>
            <a:r>
              <a:rPr lang="hr-HR" sz="1800" i="1" dirty="0" err="1"/>
              <a:t>t</a:t>
            </a:r>
            <a:r>
              <a:rPr lang="hr-HR" sz="1800" baseline="-25000" dirty="0" err="1"/>
              <a:t>TX</a:t>
            </a:r>
            <a:r>
              <a:rPr lang="hr-HR" sz="1800" dirty="0"/>
              <a:t> – za LED 2 ns, a za lasersku diodu 0,1 ns (približne vrijednosti)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103" y="1181854"/>
            <a:ext cx="414337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21404"/>
              </p:ext>
            </p:extLst>
          </p:nvPr>
        </p:nvGraphicFramePr>
        <p:xfrm>
          <a:off x="5893201" y="1537518"/>
          <a:ext cx="146208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76300" imgH="431800" progId="Equation.DSMT4">
                  <p:embed/>
                </p:oleObj>
              </mc:Choice>
              <mc:Fallback>
                <p:oleObj name="Equation" r:id="rId3" imgW="876300" imgH="4318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3201" y="1537518"/>
                        <a:ext cx="1462088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15000" y="2299228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i="1" dirty="0"/>
              <a:t>B</a:t>
            </a:r>
            <a:r>
              <a:rPr lang="hr-HR" baseline="-25000" dirty="0"/>
              <a:t>RX</a:t>
            </a:r>
            <a:r>
              <a:rPr lang="hr-HR" dirty="0"/>
              <a:t> – električna širina prijenosnog pojasa određena 3-dB točkama, zadana u </a:t>
            </a:r>
            <a:r>
              <a:rPr lang="hr-HR" dirty="0" err="1"/>
              <a:t>MHz</a:t>
            </a:r>
            <a:endParaRPr lang="hr-HR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55576" y="3861048"/>
          <a:ext cx="1872208" cy="462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254" imgH="253890" progId="Equation.DSMT4">
                  <p:embed/>
                </p:oleObj>
              </mc:Choice>
              <mc:Fallback>
                <p:oleObj name="Equation" r:id="rId5" imgW="1028254" imgH="25389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861048"/>
                        <a:ext cx="1872208" cy="4622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71800" y="3717032"/>
            <a:ext cx="597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i="1" dirty="0"/>
              <a:t>D</a:t>
            </a:r>
            <a:r>
              <a:rPr lang="hr-HR" baseline="-25000" dirty="0"/>
              <a:t>CD</a:t>
            </a:r>
            <a:r>
              <a:rPr lang="hr-HR" dirty="0"/>
              <a:t> [ps/(nm</a:t>
            </a:r>
            <a:r>
              <a:rPr lang="hr-HR" dirty="0">
                <a:sym typeface="Symbol"/>
              </a:rPr>
              <a:t>  </a:t>
            </a:r>
            <a:r>
              <a:rPr lang="hr-HR" dirty="0"/>
              <a:t>km)] – </a:t>
            </a:r>
            <a:r>
              <a:rPr lang="hr-HR" dirty="0" err="1"/>
              <a:t>kromatska</a:t>
            </a:r>
            <a:r>
              <a:rPr lang="hr-HR" dirty="0"/>
              <a:t> disperzija, </a:t>
            </a:r>
            <a:r>
              <a:rPr lang="hr-HR" dirty="0">
                <a:sym typeface="Symbol"/>
              </a:rPr>
              <a:t></a:t>
            </a:r>
            <a:r>
              <a:rPr lang="hr-HR" i="1" dirty="0">
                <a:sym typeface="Symbol"/>
              </a:rPr>
              <a:t></a:t>
            </a:r>
            <a:r>
              <a:rPr lang="hr-HR" dirty="0">
                <a:sym typeface="Symbol"/>
              </a:rPr>
              <a:t> </a:t>
            </a:r>
            <a:r>
              <a:rPr lang="hr-HR" dirty="0"/>
              <a:t>–</a:t>
            </a:r>
            <a:r>
              <a:rPr lang="hr-HR" dirty="0">
                <a:sym typeface="Symbol"/>
              </a:rPr>
              <a:t> širina spektra izvora mjerena do točaka u kojima snaga padne na pola</a:t>
            </a:r>
            <a:endParaRPr lang="hr-HR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899592" y="4437112"/>
          <a:ext cx="1368152" cy="738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99753" imgH="431613" progId="Equation.DSMT4">
                  <p:embed/>
                </p:oleObj>
              </mc:Choice>
              <mc:Fallback>
                <p:oleObj name="Equation" r:id="rId7" imgW="799753" imgH="431613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437112"/>
                        <a:ext cx="1368152" cy="7383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55776" y="4437112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i="1" dirty="0" err="1"/>
              <a:t>B</a:t>
            </a:r>
            <a:r>
              <a:rPr lang="hr-HR" baseline="-25000" dirty="0" err="1"/>
              <a:t>mod</a:t>
            </a:r>
            <a:r>
              <a:rPr lang="hr-HR" dirty="0"/>
              <a:t> [</a:t>
            </a:r>
            <a:r>
              <a:rPr lang="hr-HR" dirty="0" err="1"/>
              <a:t>MHz</a:t>
            </a:r>
            <a:r>
              <a:rPr lang="hr-HR" dirty="0">
                <a:sym typeface="Symbol"/>
              </a:rPr>
              <a:t></a:t>
            </a:r>
            <a:r>
              <a:rPr lang="hr-HR" dirty="0"/>
              <a:t>km] – 500 </a:t>
            </a:r>
            <a:r>
              <a:rPr lang="hr-HR" dirty="0" err="1"/>
              <a:t>MHz</a:t>
            </a:r>
            <a:r>
              <a:rPr lang="hr-HR" dirty="0">
                <a:sym typeface="Symbol"/>
              </a:rPr>
              <a:t></a:t>
            </a:r>
            <a:r>
              <a:rPr lang="hr-HR" dirty="0"/>
              <a:t>km za promjer jezgre 50 </a:t>
            </a:r>
            <a:r>
              <a:rPr lang="hr-HR" dirty="0">
                <a:sym typeface="Symbol"/>
              </a:rPr>
              <a:t></a:t>
            </a:r>
            <a:r>
              <a:rPr lang="hr-HR" dirty="0"/>
              <a:t>m jezgru, 160 </a:t>
            </a:r>
            <a:r>
              <a:rPr lang="hr-HR" dirty="0" err="1"/>
              <a:t>MHz</a:t>
            </a:r>
            <a:r>
              <a:rPr lang="hr-HR" dirty="0">
                <a:sym typeface="Symbol"/>
              </a:rPr>
              <a:t></a:t>
            </a:r>
            <a:r>
              <a:rPr lang="hr-HR" dirty="0"/>
              <a:t>km za promjer jezgre 62,5 </a:t>
            </a:r>
            <a:r>
              <a:rPr lang="hr-HR" dirty="0">
                <a:sym typeface="Symbol"/>
              </a:rPr>
              <a:t></a:t>
            </a:r>
            <a:r>
              <a:rPr lang="hr-HR" dirty="0"/>
              <a:t>m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899592" y="5373216"/>
          <a:ext cx="172819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15559" imgH="253890" progId="Equation.DSMT4">
                  <p:embed/>
                </p:oleObj>
              </mc:Choice>
              <mc:Fallback>
                <p:oleObj name="Equation" r:id="rId9" imgW="1015559" imgH="25389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373216"/>
                        <a:ext cx="1728192" cy="4320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843808" y="537321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r-HR" i="1" dirty="0"/>
              <a:t>D</a:t>
            </a:r>
            <a:r>
              <a:rPr lang="hr-HR" baseline="-25000" dirty="0"/>
              <a:t>PMD</a:t>
            </a:r>
            <a:r>
              <a:rPr lang="hr-HR" dirty="0"/>
              <a:t> [ps/km</a:t>
            </a:r>
            <a:r>
              <a:rPr lang="hr-HR" baseline="30000" dirty="0"/>
              <a:t>0,5</a:t>
            </a:r>
            <a:r>
              <a:rPr lang="hr-HR" dirty="0"/>
              <a:t>] – polarizacijska disperzija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5616" y="5949280"/>
            <a:ext cx="6978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u gore navedenim izrazima </a:t>
            </a:r>
            <a:r>
              <a:rPr lang="hr-HR" i="1" dirty="0"/>
              <a:t>L</a:t>
            </a:r>
            <a:r>
              <a:rPr lang="hr-HR" dirty="0"/>
              <a:t> označava duljinu linka izraženu kilometrima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82F3CD-3ACB-47DC-8956-8996BE5FA420}"/>
              </a:ext>
            </a:extLst>
          </p:cNvPr>
          <p:cNvCxnSpPr/>
          <p:nvPr/>
        </p:nvCxnSpPr>
        <p:spPr bwMode="auto">
          <a:xfrm flipH="1">
            <a:off x="3347864" y="1897086"/>
            <a:ext cx="2412268" cy="40214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Proračun kapaciteta linka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000" dirty="0"/>
              <a:t>izvor: laserska dioda s </a:t>
            </a:r>
            <a:r>
              <a:rPr lang="hr-HR" sz="2000" i="1" dirty="0" err="1"/>
              <a:t>t</a:t>
            </a:r>
            <a:r>
              <a:rPr lang="hr-HR" sz="2000" baseline="-25000" dirty="0" err="1"/>
              <a:t>TX</a:t>
            </a:r>
            <a:r>
              <a:rPr lang="hr-HR" sz="2000" dirty="0"/>
              <a:t> = 0,1 ns i širinom spektra 1 nm (</a:t>
            </a:r>
            <a:r>
              <a:rPr lang="hr-HR" sz="2000" dirty="0">
                <a:sym typeface="Symbol"/>
              </a:rPr>
              <a:t></a:t>
            </a:r>
            <a:r>
              <a:rPr lang="hr-HR" sz="2000" i="1" dirty="0">
                <a:sym typeface="Symbol"/>
              </a:rPr>
              <a:t></a:t>
            </a:r>
            <a:r>
              <a:rPr lang="hr-HR" sz="2000" dirty="0"/>
              <a:t>)</a:t>
            </a:r>
          </a:p>
          <a:p>
            <a:r>
              <a:rPr lang="hr-HR" sz="2000" dirty="0"/>
              <a:t>prijemnik: pin </a:t>
            </a:r>
            <a:r>
              <a:rPr lang="hr-HR" sz="2000" dirty="0" err="1"/>
              <a:t>fotodioda</a:t>
            </a:r>
            <a:r>
              <a:rPr lang="hr-HR" sz="2000" dirty="0"/>
              <a:t> s </a:t>
            </a:r>
            <a:r>
              <a:rPr lang="hr-HR" sz="2000" i="1" dirty="0"/>
              <a:t>B</a:t>
            </a:r>
            <a:r>
              <a:rPr lang="hr-HR" sz="2000" baseline="-25000" dirty="0"/>
              <a:t>RX</a:t>
            </a:r>
            <a:r>
              <a:rPr lang="hr-HR" sz="2000" dirty="0"/>
              <a:t> = 1250 MHz</a:t>
            </a:r>
          </a:p>
          <a:p>
            <a:r>
              <a:rPr lang="hr-HR" sz="2000" dirty="0"/>
              <a:t>optička nit: SM sukladno G.652, </a:t>
            </a:r>
            <a:r>
              <a:rPr lang="hr-HR" sz="2000" i="1" dirty="0"/>
              <a:t>D</a:t>
            </a:r>
            <a:r>
              <a:rPr lang="hr-HR" sz="2000" baseline="-25000" dirty="0"/>
              <a:t>CD</a:t>
            </a:r>
            <a:r>
              <a:rPr lang="hr-HR" sz="2000" dirty="0"/>
              <a:t> = 4 ps/(nm</a:t>
            </a:r>
            <a:r>
              <a:rPr lang="hr-HR" sz="2000" dirty="0">
                <a:sym typeface="Symbol"/>
              </a:rPr>
              <a:t>  </a:t>
            </a:r>
            <a:r>
              <a:rPr lang="hr-HR" sz="2000" dirty="0"/>
              <a:t>km) i </a:t>
            </a:r>
            <a:r>
              <a:rPr lang="hr-HR" sz="2000" i="1" dirty="0"/>
              <a:t>D</a:t>
            </a:r>
            <a:r>
              <a:rPr lang="hr-HR" sz="2000" baseline="-25000" dirty="0"/>
              <a:t>PMD</a:t>
            </a:r>
            <a:r>
              <a:rPr lang="hr-HR" sz="2000" dirty="0"/>
              <a:t> = 0,1 ps/km</a:t>
            </a:r>
            <a:r>
              <a:rPr lang="hr-HR" sz="2000" baseline="30000" dirty="0"/>
              <a:t>0,5</a:t>
            </a:r>
            <a:r>
              <a:rPr lang="hr-HR" sz="2000" dirty="0"/>
              <a:t> </a:t>
            </a:r>
          </a:p>
          <a:p>
            <a:endParaRPr lang="hr-HR" sz="2000" dirty="0"/>
          </a:p>
          <a:p>
            <a:endParaRPr lang="hr-HR" sz="2000" dirty="0"/>
          </a:p>
          <a:p>
            <a:endParaRPr lang="hr-HR" sz="2000" dirty="0"/>
          </a:p>
          <a:p>
            <a:endParaRPr lang="hr-HR" sz="2000" dirty="0"/>
          </a:p>
          <a:p>
            <a:endParaRPr lang="hr-HR" sz="2000" dirty="0"/>
          </a:p>
          <a:p>
            <a:endParaRPr lang="hr-HR" sz="2000" dirty="0"/>
          </a:p>
          <a:p>
            <a:r>
              <a:rPr lang="hr-HR" sz="2000" dirty="0" err="1"/>
              <a:t>FTTx</a:t>
            </a:r>
            <a:r>
              <a:rPr lang="hr-HR" sz="2000" dirty="0"/>
              <a:t> tehnologije uglavnom koriste NRZ format impulsa</a:t>
            </a:r>
          </a:p>
          <a:p>
            <a:r>
              <a:rPr lang="hr-HR" sz="2000" dirty="0"/>
              <a:t>dakle, </a:t>
            </a:r>
            <a:r>
              <a:rPr lang="hr-HR" sz="2000" i="1" dirty="0" err="1"/>
              <a:t>t</a:t>
            </a:r>
            <a:r>
              <a:rPr lang="hr-HR" sz="2000" baseline="-25000" dirty="0" err="1"/>
              <a:t>sys</a:t>
            </a:r>
            <a:r>
              <a:rPr lang="hr-HR" sz="2000" dirty="0"/>
              <a:t> mora biti manji od 0,7/1250 </a:t>
            </a:r>
            <a:r>
              <a:rPr lang="hr-HR" sz="2000" dirty="0" err="1"/>
              <a:t>Mbit</a:t>
            </a:r>
            <a:r>
              <a:rPr lang="hr-HR" sz="2000" dirty="0"/>
              <a:t>/s = 0,56 ns</a:t>
            </a:r>
          </a:p>
          <a:p>
            <a:pPr lvl="1"/>
            <a:r>
              <a:rPr lang="hr-HR" sz="1600" dirty="0"/>
              <a:t>s obzirom da je proračunati </a:t>
            </a:r>
            <a:r>
              <a:rPr lang="hr-HR" sz="1600" i="1" dirty="0" err="1"/>
              <a:t>t</a:t>
            </a:r>
            <a:r>
              <a:rPr lang="hr-HR" sz="1600" baseline="-25000" dirty="0" err="1"/>
              <a:t>sys</a:t>
            </a:r>
            <a:r>
              <a:rPr lang="hr-HR" sz="1600" baseline="-25000" dirty="0"/>
              <a:t> </a:t>
            </a:r>
            <a:r>
              <a:rPr lang="hr-HR" sz="1600" dirty="0"/>
              <a:t>jednak 0,1 ns, kriterij vezan uz trajanje porasta brida impulsa je zadovoljen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852936"/>
            <a:ext cx="6480720" cy="1861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Margina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i="1" dirty="0" err="1"/>
              <a:t>system</a:t>
            </a:r>
            <a:r>
              <a:rPr lang="hr-HR" i="1" dirty="0"/>
              <a:t> </a:t>
            </a:r>
            <a:r>
              <a:rPr lang="hr-HR" i="1" dirty="0" err="1"/>
              <a:t>margin</a:t>
            </a:r>
            <a:r>
              <a:rPr lang="hr-HR" i="1" dirty="0"/>
              <a:t> </a:t>
            </a:r>
            <a:r>
              <a:rPr lang="hr-HR" dirty="0"/>
              <a:t>(SM)= </a:t>
            </a:r>
            <a:r>
              <a:rPr lang="hr-HR" i="1" dirty="0" err="1"/>
              <a:t>loss</a:t>
            </a:r>
            <a:r>
              <a:rPr lang="hr-HR" i="1" dirty="0"/>
              <a:t> </a:t>
            </a:r>
            <a:r>
              <a:rPr lang="hr-HR" i="1" dirty="0" err="1"/>
              <a:t>margin</a:t>
            </a:r>
            <a:endParaRPr lang="hr-HR" i="1" dirty="0"/>
          </a:p>
          <a:p>
            <a:pPr lvl="1"/>
            <a:r>
              <a:rPr lang="hr-HR" dirty="0"/>
              <a:t>služi radi sigurnosti pri projektiranju linka</a:t>
            </a:r>
          </a:p>
          <a:p>
            <a:pPr lvl="1"/>
            <a:r>
              <a:rPr lang="hr-HR" dirty="0"/>
              <a:t>dodavanje decibela na potrebnu snagu kako bi se kompenzirale nepredviđene degradacije linka</a:t>
            </a:r>
          </a:p>
          <a:p>
            <a:pPr lvl="2"/>
            <a:r>
              <a:rPr lang="hr-HR" dirty="0"/>
              <a:t>uslijed slabljenja izvora s vremenom, zastarijevanja komponenti, razlike između predviđenih i stvarnih gubitaka u pojedinim komponentama i </a:t>
            </a:r>
            <a:r>
              <a:rPr lang="hr-HR" dirty="0" err="1"/>
              <a:t>dr</a:t>
            </a:r>
            <a:r>
              <a:rPr lang="hr-HR" dirty="0"/>
              <a:t>.</a:t>
            </a:r>
          </a:p>
          <a:p>
            <a:pPr lvl="1"/>
            <a:r>
              <a:rPr lang="hr-HR" dirty="0"/>
              <a:t>ITU-T G.957 specificira SM između 3,0 i 4,8 dB između </a:t>
            </a:r>
            <a:r>
              <a:rPr lang="hr-HR" dirty="0" err="1"/>
              <a:t>Tx</a:t>
            </a:r>
            <a:r>
              <a:rPr lang="hr-HR" dirty="0"/>
              <a:t> i </a:t>
            </a:r>
            <a:r>
              <a:rPr lang="hr-HR" dirty="0" err="1"/>
              <a:t>Rx</a:t>
            </a:r>
            <a:endParaRPr lang="hr-HR" dirty="0"/>
          </a:p>
          <a:p>
            <a:pPr lvl="2"/>
            <a:r>
              <a:rPr lang="hr-HR" dirty="0"/>
              <a:t>u praksi se najčešće koristi SM u iznosu od 3 dB</a:t>
            </a:r>
          </a:p>
          <a:p>
            <a:pPr lvl="3"/>
            <a:r>
              <a:rPr lang="hr-HR" dirty="0"/>
              <a:t>razlog relativno maloj margini su kratke duljine linkova u PON-ovima i relativno mali broj komponenata u odnosu na MAN-ove i jezgrene mreže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Gubici snage – </a:t>
            </a:r>
            <a:r>
              <a:rPr lang="hr-HR" dirty="0" err="1"/>
              <a:t>kromatska</a:t>
            </a:r>
            <a:r>
              <a:rPr lang="hr-HR" dirty="0"/>
              <a:t> disperzija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836712"/>
            <a:ext cx="8510588" cy="4320480"/>
          </a:xfrm>
        </p:spPr>
        <p:txBody>
          <a:bodyPr/>
          <a:lstStyle/>
          <a:p>
            <a:r>
              <a:rPr lang="hr-HR" sz="2400" i="1" dirty="0" err="1"/>
              <a:t>chromatic</a:t>
            </a:r>
            <a:r>
              <a:rPr lang="hr-HR" sz="2400" i="1" dirty="0"/>
              <a:t> </a:t>
            </a:r>
            <a:r>
              <a:rPr lang="hr-HR" sz="2400" i="1" dirty="0" err="1"/>
              <a:t>dispersion</a:t>
            </a:r>
            <a:r>
              <a:rPr lang="hr-HR" sz="2400" i="1" dirty="0"/>
              <a:t> </a:t>
            </a:r>
            <a:r>
              <a:rPr lang="hr-HR" sz="2400" dirty="0"/>
              <a:t>(CD)</a:t>
            </a:r>
          </a:p>
          <a:p>
            <a:pPr lvl="1"/>
            <a:r>
              <a:rPr lang="hr-HR" sz="2000" dirty="0"/>
              <a:t>izvor generira pojas valnih duljina</a:t>
            </a:r>
          </a:p>
          <a:p>
            <a:pPr lvl="1"/>
            <a:r>
              <a:rPr lang="hr-HR" sz="2000" dirty="0"/>
              <a:t>valne duljine se prostiru različitim brzinama</a:t>
            </a:r>
          </a:p>
          <a:p>
            <a:pPr lvl="1"/>
            <a:r>
              <a:rPr lang="hr-HR" sz="2000" dirty="0"/>
              <a:t>gubitak snage </a:t>
            </a:r>
            <a:r>
              <a:rPr lang="hr-HR" sz="2000" i="1" dirty="0"/>
              <a:t>P</a:t>
            </a:r>
            <a:r>
              <a:rPr lang="hr-HR" sz="2000" baseline="-25000" dirty="0"/>
              <a:t>CD</a:t>
            </a:r>
            <a:r>
              <a:rPr lang="hr-HR" sz="2000" dirty="0"/>
              <a:t>:</a:t>
            </a:r>
          </a:p>
          <a:p>
            <a:pPr lvl="1"/>
            <a:r>
              <a:rPr lang="hr-HR" sz="2000" i="1" dirty="0"/>
              <a:t>R</a:t>
            </a:r>
            <a:r>
              <a:rPr lang="hr-HR" sz="2000" dirty="0"/>
              <a:t> – prijenosna brzina u </a:t>
            </a:r>
            <a:r>
              <a:rPr lang="hr-HR" sz="2000" dirty="0" err="1"/>
              <a:t>Gbit</a:t>
            </a:r>
            <a:r>
              <a:rPr lang="hr-HR" sz="2000" dirty="0"/>
              <a:t>/s</a:t>
            </a:r>
          </a:p>
          <a:p>
            <a:pPr lvl="1"/>
            <a:r>
              <a:rPr lang="hr-HR" sz="2000" i="1" dirty="0"/>
              <a:t>L</a:t>
            </a:r>
            <a:r>
              <a:rPr lang="hr-HR" sz="2000" dirty="0"/>
              <a:t> – duljina niti u km</a:t>
            </a:r>
          </a:p>
          <a:p>
            <a:pPr lvl="1"/>
            <a:r>
              <a:rPr lang="hr-HR" sz="2000" i="1" dirty="0"/>
              <a:t>D</a:t>
            </a:r>
            <a:r>
              <a:rPr lang="hr-HR" sz="2000" baseline="-25000" dirty="0"/>
              <a:t>CD</a:t>
            </a:r>
            <a:r>
              <a:rPr lang="hr-HR" sz="2000" dirty="0"/>
              <a:t> – iznos </a:t>
            </a:r>
            <a:r>
              <a:rPr lang="hr-HR" sz="2000" dirty="0" err="1"/>
              <a:t>kromatske</a:t>
            </a:r>
            <a:r>
              <a:rPr lang="hr-HR" sz="2000" dirty="0"/>
              <a:t> disperzije u ns/(nm∙km)</a:t>
            </a:r>
          </a:p>
          <a:p>
            <a:pPr lvl="1"/>
            <a:r>
              <a:rPr lang="hr-HR" sz="2000" dirty="0">
                <a:sym typeface="Symbol"/>
              </a:rPr>
              <a:t> </a:t>
            </a:r>
            <a:r>
              <a:rPr lang="hr-HR" sz="2000" dirty="0"/>
              <a:t>–</a:t>
            </a:r>
            <a:r>
              <a:rPr lang="hr-HR" sz="2000" dirty="0">
                <a:sym typeface="Symbol"/>
              </a:rPr>
              <a:t> širina spektra izvora u nm</a:t>
            </a:r>
          </a:p>
          <a:p>
            <a:pPr lvl="1"/>
            <a:r>
              <a:rPr lang="hr-HR" sz="2000" dirty="0">
                <a:sym typeface="Symbol"/>
              </a:rPr>
              <a:t>kako bi ostvarili </a:t>
            </a:r>
            <a:r>
              <a:rPr lang="hr-HR" sz="2000" i="1" dirty="0"/>
              <a:t>P</a:t>
            </a:r>
            <a:r>
              <a:rPr lang="hr-HR" sz="2000" baseline="-25000" dirty="0"/>
              <a:t>CD</a:t>
            </a:r>
            <a:r>
              <a:rPr lang="hr-HR" sz="2000" dirty="0"/>
              <a:t> &lt; 0,5 dB </a:t>
            </a:r>
            <a:r>
              <a:rPr lang="hr-HR" sz="2000" dirty="0">
                <a:sym typeface="Symbol"/>
              </a:rPr>
              <a:t></a:t>
            </a:r>
            <a:r>
              <a:rPr lang="hr-HR" sz="2000" dirty="0"/>
              <a:t> </a:t>
            </a:r>
            <a:r>
              <a:rPr lang="hr-HR" sz="2000" i="1" dirty="0"/>
              <a:t>RLD</a:t>
            </a:r>
            <a:r>
              <a:rPr lang="hr-HR" sz="2000" baseline="-25000" dirty="0"/>
              <a:t>CD</a:t>
            </a:r>
            <a:r>
              <a:rPr lang="hr-HR" sz="2000" dirty="0">
                <a:sym typeface="Symbol"/>
              </a:rPr>
              <a:t> &lt; 0,1</a:t>
            </a:r>
          </a:p>
          <a:p>
            <a:pPr lvl="2"/>
            <a:r>
              <a:rPr lang="hr-HR" sz="1800" dirty="0">
                <a:sym typeface="Symbol"/>
              </a:rPr>
              <a:t>to nije problem u PON-ovima jer su </a:t>
            </a:r>
            <a:r>
              <a:rPr lang="hr-HR" sz="1800" i="1" dirty="0">
                <a:sym typeface="Symbol"/>
              </a:rPr>
              <a:t>L</a:t>
            </a:r>
            <a:r>
              <a:rPr lang="hr-HR" sz="1800" dirty="0">
                <a:sym typeface="Symbol"/>
              </a:rPr>
              <a:t> i </a:t>
            </a:r>
            <a:r>
              <a:rPr lang="hr-HR" sz="1800" i="1" dirty="0">
                <a:sym typeface="Symbol"/>
              </a:rPr>
              <a:t>R</a:t>
            </a:r>
            <a:r>
              <a:rPr lang="hr-HR" sz="1800" dirty="0">
                <a:sym typeface="Symbol"/>
              </a:rPr>
              <a:t> relativno mali</a:t>
            </a:r>
          </a:p>
          <a:p>
            <a:pPr lvl="2"/>
            <a:r>
              <a:rPr lang="hr-HR" sz="1800" dirty="0">
                <a:sym typeface="Symbol"/>
              </a:rPr>
              <a:t>u DWDM PON-ovima i u PON-ovima s brzinama većim od 2,5 </a:t>
            </a:r>
            <a:r>
              <a:rPr lang="hr-HR" sz="1800" dirty="0" err="1">
                <a:sym typeface="Symbol"/>
              </a:rPr>
              <a:t>Gbit</a:t>
            </a:r>
            <a:r>
              <a:rPr lang="hr-HR" sz="1800" dirty="0">
                <a:sym typeface="Symbol"/>
              </a:rPr>
              <a:t>/s </a:t>
            </a:r>
            <a:r>
              <a:rPr lang="hr-HR" sz="1800" i="1" dirty="0"/>
              <a:t>P</a:t>
            </a:r>
            <a:r>
              <a:rPr lang="hr-HR" sz="1800" baseline="-25000" dirty="0"/>
              <a:t>CD</a:t>
            </a:r>
            <a:r>
              <a:rPr lang="hr-HR" sz="1800" dirty="0">
                <a:sym typeface="Symbol"/>
              </a:rPr>
              <a:t> postaje zamjetan </a:t>
            </a:r>
            <a:endParaRPr lang="hr-HR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83968" y="1916832"/>
          <a:ext cx="4010291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700" imgH="330200" progId="Equation.DSMT4">
                  <p:embed/>
                </p:oleObj>
              </mc:Choice>
              <mc:Fallback>
                <p:oleObj name="Equation" r:id="rId2" imgW="2298700" imgH="330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916832"/>
                        <a:ext cx="4010291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4869160"/>
            <a:ext cx="32766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96218" y="5373216"/>
            <a:ext cx="3201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posljedica CD-a – </a:t>
            </a:r>
            <a:r>
              <a:rPr lang="hr-HR" i="1" dirty="0"/>
              <a:t>pulse chirping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Gubici snage – polarizacijska disperzija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510588" cy="3888432"/>
          </a:xfrm>
        </p:spPr>
        <p:txBody>
          <a:bodyPr/>
          <a:lstStyle/>
          <a:p>
            <a:r>
              <a:rPr lang="hr-HR" sz="2400" i="1" dirty="0" err="1"/>
              <a:t>polarization</a:t>
            </a:r>
            <a:r>
              <a:rPr lang="hr-HR" sz="2400" i="1" dirty="0"/>
              <a:t>-mode </a:t>
            </a:r>
            <a:r>
              <a:rPr lang="hr-HR" sz="2400" i="1" dirty="0" err="1"/>
              <a:t>dispersion</a:t>
            </a:r>
            <a:r>
              <a:rPr lang="hr-HR" sz="2400" i="1" dirty="0"/>
              <a:t> </a:t>
            </a:r>
            <a:r>
              <a:rPr lang="hr-HR" sz="2400" dirty="0"/>
              <a:t>(PMD)</a:t>
            </a:r>
          </a:p>
          <a:p>
            <a:pPr lvl="1"/>
            <a:r>
              <a:rPr lang="hr-HR" sz="2000" dirty="0"/>
              <a:t>dva fundamentalna </a:t>
            </a:r>
            <a:r>
              <a:rPr lang="hr-HR" sz="2000" dirty="0" err="1"/>
              <a:t>ortogonalno</a:t>
            </a:r>
            <a:r>
              <a:rPr lang="hr-HR" sz="2000" dirty="0"/>
              <a:t> polarizirana moda prostiru se različitom brzinom</a:t>
            </a:r>
          </a:p>
          <a:p>
            <a:pPr lvl="2"/>
            <a:r>
              <a:rPr lang="hr-HR" sz="1800" dirty="0"/>
              <a:t>posljedica nehomogenosti medija – indeks loma nije isti u svim smjerovima promatrano radijalno od središta niti prema obodu – </a:t>
            </a:r>
            <a:r>
              <a:rPr lang="hr-HR" sz="1800" i="1" dirty="0" err="1"/>
              <a:t>birefringence</a:t>
            </a:r>
            <a:endParaRPr lang="hr-HR" sz="1800" i="1" dirty="0"/>
          </a:p>
          <a:p>
            <a:pPr lvl="2"/>
            <a:r>
              <a:rPr lang="hr-HR" sz="1800" dirty="0"/>
              <a:t>razlika između </a:t>
            </a:r>
            <a:r>
              <a:rPr lang="hr-HR" sz="1800" dirty="0" err="1"/>
              <a:t>modova</a:t>
            </a:r>
            <a:r>
              <a:rPr lang="hr-HR" sz="1800" dirty="0"/>
              <a:t> mora biti manja od 0,14∙</a:t>
            </a:r>
            <a:r>
              <a:rPr lang="hr-HR" sz="1800" i="1" dirty="0"/>
              <a:t>T</a:t>
            </a:r>
            <a:r>
              <a:rPr lang="hr-HR" sz="1800" dirty="0"/>
              <a:t>, </a:t>
            </a:r>
            <a:r>
              <a:rPr lang="hr-HR" sz="1800" i="1" dirty="0"/>
              <a:t>T</a:t>
            </a:r>
            <a:r>
              <a:rPr lang="hr-HR" sz="1800" dirty="0"/>
              <a:t> =1/</a:t>
            </a:r>
            <a:r>
              <a:rPr lang="hr-HR" sz="1800" i="1" dirty="0"/>
              <a:t>R</a:t>
            </a:r>
            <a:r>
              <a:rPr lang="hr-HR" sz="1800" dirty="0"/>
              <a:t>, </a:t>
            </a:r>
            <a:r>
              <a:rPr lang="hr-HR" sz="1800" i="1" dirty="0"/>
              <a:t>R</a:t>
            </a:r>
            <a:r>
              <a:rPr lang="hr-HR" sz="1800" dirty="0"/>
              <a:t> je prijenosna brzina, kako bi gubici snage uslijed PMD-a bili manji od 1 dB u ne više od 30 minuta unutar jedne godine (PMD se mijenja s vremenom)</a:t>
            </a:r>
          </a:p>
          <a:p>
            <a:pPr lvl="2"/>
            <a:r>
              <a:rPr lang="hr-HR" sz="1800" dirty="0"/>
              <a:t>PMD je zanemariva pri brzinama do 10 </a:t>
            </a:r>
            <a:r>
              <a:rPr lang="hr-HR" sz="1800" dirty="0" err="1"/>
              <a:t>Gbit</a:t>
            </a:r>
            <a:r>
              <a:rPr lang="hr-HR" sz="1800" dirty="0"/>
              <a:t>/s i pri prijenosu na udaljenosti kraće od 20 km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4149" y="4581128"/>
            <a:ext cx="438076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Gubici snage – </a:t>
            </a:r>
            <a:r>
              <a:rPr lang="hr-HR" i="1" dirty="0" err="1"/>
              <a:t>extinction</a:t>
            </a:r>
            <a:r>
              <a:rPr lang="hr-HR" i="1" dirty="0"/>
              <a:t> </a:t>
            </a:r>
            <a:r>
              <a:rPr lang="hr-HR" i="1" dirty="0" err="1"/>
              <a:t>ratio</a:t>
            </a:r>
            <a:r>
              <a:rPr lang="hr-HR" i="1" dirty="0"/>
              <a:t> </a:t>
            </a:r>
            <a:r>
              <a:rPr lang="hr-HR" dirty="0"/>
              <a:t>(ER)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836712"/>
            <a:ext cx="8510588" cy="5400600"/>
          </a:xfrm>
        </p:spPr>
        <p:txBody>
          <a:bodyPr/>
          <a:lstStyle/>
          <a:p>
            <a:r>
              <a:rPr lang="hr-HR" sz="2400" dirty="0"/>
              <a:t>ER lasera definiran je kao omjer snage koja se šalje prilikom slanja simbola "1" (stanje </a:t>
            </a:r>
            <a:r>
              <a:rPr lang="hr-HR" sz="2400" i="1" dirty="0"/>
              <a:t>on</a:t>
            </a:r>
            <a:r>
              <a:rPr lang="hr-HR" sz="2400" dirty="0"/>
              <a:t>) prema snazi koja se šalje prilikom slanja simbola "0" (stanje </a:t>
            </a:r>
            <a:r>
              <a:rPr lang="hr-HR" sz="2400" i="1" dirty="0"/>
              <a:t>off</a:t>
            </a:r>
            <a:r>
              <a:rPr lang="hr-HR" sz="2400" dirty="0"/>
              <a:t>)</a:t>
            </a:r>
          </a:p>
          <a:p>
            <a:pPr lvl="1"/>
            <a:r>
              <a:rPr lang="hr-HR" sz="2000" dirty="0"/>
              <a:t>idealan ER bi trebao biti beskonačan</a:t>
            </a:r>
          </a:p>
          <a:p>
            <a:pPr lvl="1"/>
            <a:r>
              <a:rPr lang="hr-HR" sz="2000" dirty="0"/>
              <a:t>u praksi ER mora biti konačan za vrijeme prijenosa signala kako bi se smanjilo trajanje porasta brida impulsa (</a:t>
            </a:r>
            <a:r>
              <a:rPr lang="hr-HR" sz="2000" i="1" dirty="0"/>
              <a:t>rise time</a:t>
            </a:r>
            <a:r>
              <a:rPr lang="hr-HR" sz="2000" dirty="0"/>
              <a:t>) i samim time izobličenje signala</a:t>
            </a:r>
          </a:p>
          <a:p>
            <a:pPr lvl="1"/>
            <a:r>
              <a:rPr lang="hr-HR" sz="2000" dirty="0"/>
              <a:t>gubitak snage </a:t>
            </a:r>
            <a:r>
              <a:rPr lang="hr-HR" sz="2000" i="1" dirty="0"/>
              <a:t>P</a:t>
            </a:r>
            <a:r>
              <a:rPr lang="hr-HR" sz="2000" baseline="-25000" dirty="0"/>
              <a:t>ER</a:t>
            </a:r>
            <a:r>
              <a:rPr lang="hr-HR" sz="2000" dirty="0"/>
              <a:t>:</a:t>
            </a:r>
          </a:p>
          <a:p>
            <a:pPr lvl="2"/>
            <a:r>
              <a:rPr lang="hr-HR" sz="1800" i="1" dirty="0"/>
              <a:t>r</a:t>
            </a:r>
            <a:r>
              <a:rPr lang="hr-HR" sz="1800" baseline="-25000" dirty="0"/>
              <a:t>e</a:t>
            </a:r>
            <a:r>
              <a:rPr lang="hr-HR" sz="1800" dirty="0"/>
              <a:t> je omjer snage u stanju </a:t>
            </a:r>
            <a:r>
              <a:rPr lang="hr-HR" sz="1800" i="1" dirty="0"/>
              <a:t>on</a:t>
            </a:r>
            <a:r>
              <a:rPr lang="hr-HR" sz="1800" dirty="0"/>
              <a:t> prema snazi u stanju </a:t>
            </a:r>
            <a:r>
              <a:rPr lang="hr-HR" sz="1800" i="1" dirty="0" err="1"/>
              <a:t>off</a:t>
            </a:r>
            <a:endParaRPr lang="hr-HR" sz="1800" i="1" dirty="0"/>
          </a:p>
          <a:p>
            <a:pPr lvl="1"/>
            <a:r>
              <a:rPr lang="hr-HR" sz="2000" dirty="0"/>
              <a:t>u praksi </a:t>
            </a:r>
            <a:r>
              <a:rPr lang="hr-HR" sz="2000" i="1" dirty="0"/>
              <a:t>r</a:t>
            </a:r>
            <a:r>
              <a:rPr lang="hr-HR" sz="2000" baseline="-25000" dirty="0"/>
              <a:t>e </a:t>
            </a:r>
            <a:r>
              <a:rPr lang="hr-HR" sz="2000" dirty="0"/>
              <a:t>varira između 7 i 10 (8,5 i 10 dB) što daje </a:t>
            </a:r>
            <a:r>
              <a:rPr lang="hr-HR" sz="2000" i="1" dirty="0"/>
              <a:t>P</a:t>
            </a:r>
            <a:r>
              <a:rPr lang="hr-HR" sz="2000" baseline="-25000" dirty="0"/>
              <a:t>ER</a:t>
            </a:r>
            <a:r>
              <a:rPr lang="hr-HR" sz="2000" dirty="0"/>
              <a:t> između 1,25 i 0,87 dB, ako je </a:t>
            </a:r>
            <a:r>
              <a:rPr lang="hr-HR" sz="2000" i="1" dirty="0"/>
              <a:t>r</a:t>
            </a:r>
            <a:r>
              <a:rPr lang="hr-HR" sz="2000" baseline="-25000" dirty="0"/>
              <a:t>e </a:t>
            </a:r>
            <a:r>
              <a:rPr lang="hr-HR" sz="2000" dirty="0"/>
              <a:t>&gt; 18, </a:t>
            </a:r>
            <a:r>
              <a:rPr lang="hr-HR" sz="2000" i="1" dirty="0"/>
              <a:t>P</a:t>
            </a:r>
            <a:r>
              <a:rPr lang="hr-HR" sz="2000" baseline="-25000" dirty="0"/>
              <a:t>ER </a:t>
            </a:r>
            <a:r>
              <a:rPr lang="hr-HR" sz="2000" dirty="0"/>
              <a:t>&lt; 0,5 dB</a:t>
            </a:r>
          </a:p>
          <a:p>
            <a:pPr lvl="1"/>
            <a:r>
              <a:rPr lang="hr-HR" sz="2000" dirty="0"/>
              <a:t>u PON-u laser u ONU mora biti potpuno isključen za vrijeme dok ONU ne šalje signal, ali za vrijeme slanja snopa podataka ER mora imati odgovarajuću vrijednost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027442"/>
              </p:ext>
            </p:extLst>
          </p:nvPr>
        </p:nvGraphicFramePr>
        <p:xfrm>
          <a:off x="6889673" y="3429000"/>
          <a:ext cx="2027807" cy="733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482600" progId="Equation.DSMT4">
                  <p:embed/>
                </p:oleObj>
              </mc:Choice>
              <mc:Fallback>
                <p:oleObj name="Equation" r:id="rId2" imgW="1333500" imgH="482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673" y="3429000"/>
                        <a:ext cx="2027807" cy="7338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Gubici snage – </a:t>
            </a:r>
            <a:r>
              <a:rPr lang="hr-HR" i="1" dirty="0" err="1"/>
              <a:t>frequency</a:t>
            </a:r>
            <a:r>
              <a:rPr lang="hr-HR" i="1" dirty="0"/>
              <a:t> </a:t>
            </a:r>
            <a:r>
              <a:rPr lang="hr-HR" i="1" dirty="0" err="1"/>
              <a:t>chirping</a:t>
            </a:r>
            <a:r>
              <a:rPr lang="hr-HR" i="1" dirty="0"/>
              <a:t> </a:t>
            </a:r>
            <a:r>
              <a:rPr lang="hr-HR" dirty="0"/>
              <a:t>(FC)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764704"/>
            <a:ext cx="8510588" cy="5472584"/>
          </a:xfrm>
        </p:spPr>
        <p:txBody>
          <a:bodyPr/>
          <a:lstStyle/>
          <a:p>
            <a:r>
              <a:rPr lang="hr-HR" sz="2000" dirty="0"/>
              <a:t>kad se laser izravno modulira </a:t>
            </a:r>
            <a:r>
              <a:rPr lang="hr-HR" sz="2000" dirty="0">
                <a:latin typeface="Arial CE"/>
                <a:cs typeface="Arial CE"/>
              </a:rPr>
              <a:t>→</a:t>
            </a:r>
            <a:r>
              <a:rPr lang="hr-HR" sz="2000" dirty="0"/>
              <a:t> FC, spektar lasera se proširi</a:t>
            </a:r>
          </a:p>
          <a:p>
            <a:pPr lvl="1"/>
            <a:r>
              <a:rPr lang="hr-HR" sz="1800" dirty="0"/>
              <a:t>rješenje: koristiti vanjsku modulaciju</a:t>
            </a:r>
          </a:p>
          <a:p>
            <a:pPr lvl="1"/>
            <a:r>
              <a:rPr lang="hr-HR" sz="1800" dirty="0"/>
              <a:t>promatrano zajedno s ER-om daje ukupni gubitak snage manji od 2 dB ako je </a:t>
            </a:r>
            <a:r>
              <a:rPr lang="hr-HR" sz="1800" i="1" dirty="0"/>
              <a:t>r</a:t>
            </a:r>
            <a:r>
              <a:rPr lang="hr-HR" sz="1800" baseline="-25000" dirty="0"/>
              <a:t>e </a:t>
            </a:r>
            <a:r>
              <a:rPr lang="hr-HR" sz="1800" dirty="0"/>
              <a:t>≈10</a:t>
            </a:r>
          </a:p>
          <a:p>
            <a:r>
              <a:rPr lang="hr-HR" sz="2400" dirty="0"/>
              <a:t>ostali gubici snage:</a:t>
            </a:r>
          </a:p>
          <a:p>
            <a:pPr lvl="1"/>
            <a:r>
              <a:rPr lang="hr-HR" sz="2000" dirty="0"/>
              <a:t>uzrok su nelinearni efekti</a:t>
            </a:r>
          </a:p>
          <a:p>
            <a:pPr lvl="2"/>
            <a:r>
              <a:rPr lang="hr-HR" sz="1800" dirty="0"/>
              <a:t>raspršenje: uzrok: interakcija vala s </a:t>
            </a:r>
            <a:r>
              <a:rPr lang="hr-HR" sz="1800" dirty="0" err="1"/>
              <a:t>fononima</a:t>
            </a:r>
            <a:r>
              <a:rPr lang="hr-HR" sz="1800" dirty="0"/>
              <a:t> (vibracije molekula)</a:t>
            </a:r>
          </a:p>
          <a:p>
            <a:pPr lvl="2"/>
            <a:r>
              <a:rPr lang="hr-HR" sz="1800" dirty="0"/>
              <a:t>SBS – </a:t>
            </a:r>
            <a:r>
              <a:rPr lang="hr-HR" sz="1800" i="1" dirty="0" err="1"/>
              <a:t>Stimulated</a:t>
            </a:r>
            <a:r>
              <a:rPr lang="hr-HR" sz="1800" i="1" dirty="0"/>
              <a:t> </a:t>
            </a:r>
            <a:r>
              <a:rPr lang="hr-HR" sz="1800" i="1" dirty="0" err="1"/>
              <a:t>Brillouin</a:t>
            </a:r>
            <a:r>
              <a:rPr lang="hr-HR" sz="1800" i="1" dirty="0"/>
              <a:t> </a:t>
            </a:r>
            <a:r>
              <a:rPr lang="hr-HR" sz="1800" i="1" dirty="0" err="1"/>
              <a:t>Scattering</a:t>
            </a:r>
            <a:endParaRPr lang="hr-HR" sz="1800" i="1" dirty="0"/>
          </a:p>
          <a:p>
            <a:pPr lvl="3"/>
            <a:r>
              <a:rPr lang="hr-HR" sz="1600" dirty="0"/>
              <a:t>nema interakcije između različitih valnih duljina</a:t>
            </a:r>
          </a:p>
          <a:p>
            <a:pPr lvl="2"/>
            <a:r>
              <a:rPr lang="hr-HR" sz="1800" dirty="0"/>
              <a:t>SRS – </a:t>
            </a:r>
            <a:r>
              <a:rPr lang="hr-HR" sz="1800" i="1" dirty="0" err="1"/>
              <a:t>Stimulated</a:t>
            </a:r>
            <a:r>
              <a:rPr lang="hr-HR" sz="1800" i="1" dirty="0"/>
              <a:t> </a:t>
            </a:r>
            <a:r>
              <a:rPr lang="hr-HR" sz="1800" i="1" dirty="0" err="1"/>
              <a:t>Raman</a:t>
            </a:r>
            <a:r>
              <a:rPr lang="hr-HR" sz="1800" i="1" dirty="0"/>
              <a:t> </a:t>
            </a:r>
            <a:r>
              <a:rPr lang="hr-HR" sz="1800" i="1" dirty="0" err="1"/>
              <a:t>Scattering</a:t>
            </a:r>
            <a:endParaRPr lang="hr-HR" sz="1800" i="1" dirty="0"/>
          </a:p>
          <a:p>
            <a:pPr lvl="3"/>
            <a:r>
              <a:rPr lang="hr-HR" sz="1600" dirty="0"/>
              <a:t>SRS predstavlja prijenos energije s vala kraće valne duljine na drugi val veće valne duljine</a:t>
            </a:r>
          </a:p>
          <a:p>
            <a:pPr lvl="2"/>
            <a:r>
              <a:rPr lang="hr-HR" sz="1800" dirty="0"/>
              <a:t>SPM – </a:t>
            </a:r>
            <a:r>
              <a:rPr lang="hr-HR" sz="1800" i="1" dirty="0" err="1"/>
              <a:t>Self</a:t>
            </a:r>
            <a:r>
              <a:rPr lang="hr-HR" sz="1800" i="1" dirty="0"/>
              <a:t>-</a:t>
            </a:r>
            <a:r>
              <a:rPr lang="hr-HR" sz="1800" i="1" dirty="0" err="1"/>
              <a:t>phase</a:t>
            </a:r>
            <a:r>
              <a:rPr lang="hr-HR" sz="1800" i="1" dirty="0"/>
              <a:t> </a:t>
            </a:r>
            <a:r>
              <a:rPr lang="hr-HR" sz="1800" i="1" dirty="0" err="1"/>
              <a:t>Modulation</a:t>
            </a:r>
            <a:endParaRPr lang="hr-HR" sz="1800" i="1" dirty="0"/>
          </a:p>
          <a:p>
            <a:pPr lvl="3"/>
            <a:r>
              <a:rPr lang="hr-HR" sz="1600" dirty="0"/>
              <a:t>uzrok: indeks niti ovisi o intenzitetu svjetlosnog signala</a:t>
            </a:r>
          </a:p>
          <a:p>
            <a:pPr lvl="2"/>
            <a:r>
              <a:rPr lang="hr-HR" sz="1800" dirty="0"/>
              <a:t>CPM – </a:t>
            </a:r>
            <a:r>
              <a:rPr lang="hr-HR" sz="1800" i="1" dirty="0"/>
              <a:t>Cross-</a:t>
            </a:r>
            <a:r>
              <a:rPr lang="hr-HR" sz="1800" i="1" dirty="0" err="1"/>
              <a:t>Phase</a:t>
            </a:r>
            <a:r>
              <a:rPr lang="hr-HR" sz="1800" i="1" dirty="0"/>
              <a:t> </a:t>
            </a:r>
            <a:r>
              <a:rPr lang="hr-HR" sz="1800" i="1" dirty="0" err="1"/>
              <a:t>Modulation</a:t>
            </a:r>
            <a:endParaRPr lang="hr-HR" sz="1800" i="1" dirty="0"/>
          </a:p>
          <a:p>
            <a:pPr lvl="2"/>
            <a:r>
              <a:rPr lang="hr-HR" sz="1800" dirty="0"/>
              <a:t>FWM – </a:t>
            </a:r>
            <a:r>
              <a:rPr lang="hr-HR" sz="1800" i="1" dirty="0" err="1"/>
              <a:t>Four</a:t>
            </a:r>
            <a:r>
              <a:rPr lang="hr-HR" sz="1800" i="1" dirty="0"/>
              <a:t>-</a:t>
            </a:r>
            <a:r>
              <a:rPr lang="hr-HR" sz="1800" i="1" dirty="0" err="1"/>
              <a:t>wave</a:t>
            </a:r>
            <a:r>
              <a:rPr lang="hr-HR" sz="1800" i="1" dirty="0"/>
              <a:t> </a:t>
            </a:r>
            <a:r>
              <a:rPr lang="hr-HR" sz="1800" i="1" dirty="0" err="1"/>
              <a:t>Mixing</a:t>
            </a:r>
            <a:endParaRPr lang="hr-HR" sz="18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 descr="fiber optic network power budget">
            <a:extLst>
              <a:ext uri="{FF2B5EF4-FFF2-40B4-BE49-F238E27FC236}">
                <a16:creationId xmlns:a16="http://schemas.microsoft.com/office/drawing/2014/main" id="{E317E711-C5BB-4690-87E5-218B8621C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7" y="764704"/>
            <a:ext cx="6429375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987289-E5DD-476B-9F18-74E8932F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Gubici snage na optičkom linku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C92E-A19C-4AD0-8311-AD6CC697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87" y="5229212"/>
            <a:ext cx="8756079" cy="1008088"/>
          </a:xfrm>
        </p:spPr>
        <p:txBody>
          <a:bodyPr/>
          <a:lstStyle/>
          <a:p>
            <a:r>
              <a:rPr lang="hr-HR" sz="2400" i="1" dirty="0"/>
              <a:t>link </a:t>
            </a:r>
            <a:r>
              <a:rPr lang="hr-HR" sz="2400" i="1" dirty="0" err="1"/>
              <a:t>loss</a:t>
            </a:r>
            <a:r>
              <a:rPr lang="hr-HR" sz="2400" i="1" dirty="0"/>
              <a:t> </a:t>
            </a:r>
            <a:r>
              <a:rPr lang="hr-HR" sz="2400" i="1" dirty="0" err="1"/>
              <a:t>budget</a:t>
            </a:r>
            <a:r>
              <a:rPr lang="hr-HR" sz="2400" i="1" dirty="0"/>
              <a:t> </a:t>
            </a:r>
            <a:r>
              <a:rPr lang="hr-HR" sz="2400" dirty="0"/>
              <a:t>– budžet gubitaka na linku</a:t>
            </a:r>
          </a:p>
          <a:p>
            <a:pPr lvl="1"/>
            <a:r>
              <a:rPr lang="hr-HR" sz="2000" dirty="0"/>
              <a:t>gubici u nitima, konektorima, spojnicama</a:t>
            </a:r>
            <a:endParaRPr lang="hr-HR" sz="1600" dirty="0"/>
          </a:p>
          <a:p>
            <a:pPr lvl="1"/>
            <a:r>
              <a:rPr lang="hr-HR" sz="2000" dirty="0"/>
              <a:t>ostali podaci: duljina linka, valna duljina, vrsta niti (MM, SM)</a:t>
            </a:r>
            <a:endParaRPr lang="hr-HR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27708-409F-4DE3-8C85-73AF678B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1DF61-3891-4E8A-9381-B49F301D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14F5-44B8-485C-888E-21C5575A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9693F-8A52-4981-B83D-FB6CFF23D10B}"/>
              </a:ext>
            </a:extLst>
          </p:cNvPr>
          <p:cNvSpPr txBox="1"/>
          <p:nvPr/>
        </p:nvSpPr>
        <p:spPr>
          <a:xfrm>
            <a:off x="6958013" y="1124744"/>
            <a:ext cx="1905000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hr-HR" dirty="0"/>
              <a:t>primjer hibridnog linka duljine 2 km koji kombinira SM i MM niti</a:t>
            </a:r>
          </a:p>
        </p:txBody>
      </p:sp>
    </p:spTree>
    <p:extLst>
      <p:ext uri="{BB962C8B-B14F-4D97-AF65-F5344CB8AC3E}">
        <p14:creationId xmlns:p14="http://schemas.microsoft.com/office/powerpoint/2010/main" val="3397436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733A-51E9-4C86-8E23-823EA754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Gubici snage u optičkim nitima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EA84-A1C9-4181-846C-9F903B687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4221088"/>
            <a:ext cx="8510588" cy="1008112"/>
          </a:xfrm>
        </p:spPr>
        <p:txBody>
          <a:bodyPr/>
          <a:lstStyle/>
          <a:p>
            <a:r>
              <a:rPr lang="hr-HR" sz="2400" dirty="0"/>
              <a:t>u uglatim zagradama su maksimalni gubici snage prema standardu </a:t>
            </a:r>
            <a:r>
              <a:rPr lang="hr-HR" sz="2400" dirty="0" err="1"/>
              <a:t>EIA</a:t>
            </a:r>
            <a:r>
              <a:rPr lang="hr-HR" sz="2400" dirty="0"/>
              <a:t>/TIA 568</a:t>
            </a:r>
          </a:p>
          <a:p>
            <a:pPr lvl="1"/>
            <a:r>
              <a:rPr lang="hr-HR" sz="2000" dirty="0"/>
              <a:t>izvor podataka: </a:t>
            </a:r>
            <a:r>
              <a:rPr lang="hr-HR" sz="2000" dirty="0" err="1"/>
              <a:t>www.thefoa.org</a:t>
            </a:r>
            <a:endParaRPr lang="hr-HR" sz="2000" dirty="0"/>
          </a:p>
          <a:p>
            <a:pPr lvl="1"/>
            <a:r>
              <a:rPr lang="hr-HR" sz="2000" dirty="0" err="1"/>
              <a:t>The</a:t>
            </a:r>
            <a:r>
              <a:rPr lang="hr-HR" sz="2000" dirty="0"/>
              <a:t> </a:t>
            </a:r>
            <a:r>
              <a:rPr lang="hr-HR" sz="2000" dirty="0" err="1"/>
              <a:t>Fiber</a:t>
            </a:r>
            <a:r>
              <a:rPr lang="hr-HR" sz="2000" dirty="0"/>
              <a:t> </a:t>
            </a:r>
            <a:r>
              <a:rPr lang="hr-HR" sz="2000" dirty="0" err="1"/>
              <a:t>Optic</a:t>
            </a:r>
            <a:r>
              <a:rPr lang="hr-HR" sz="2000" dirty="0"/>
              <a:t> </a:t>
            </a:r>
            <a:r>
              <a:rPr lang="hr-HR" sz="2000" dirty="0" err="1"/>
              <a:t>Association</a:t>
            </a:r>
            <a:r>
              <a:rPr lang="hr-HR" sz="2000" dirty="0"/>
              <a:t>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E1B67-C716-4BF0-AC82-86D67F5C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r-Latn-RS"/>
              <a:t>svibanj 2021.</a:t>
            </a:r>
            <a:endParaRPr lang="hr-H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4C730-0C92-4A72-815B-F685D9FC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hr-HR"/>
              <a:t>Planiranje optičkih linkova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D3BF7-EC18-498B-95A8-7191C079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1E8B1-E1A4-4912-AF16-90E535926C0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0FF120-277E-4C7C-9AA9-2A9DAD0A9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074113"/>
              </p:ext>
            </p:extLst>
          </p:nvPr>
        </p:nvGraphicFramePr>
        <p:xfrm>
          <a:off x="316705" y="908720"/>
          <a:ext cx="8510590" cy="3200400"/>
        </p:xfrm>
        <a:graphic>
          <a:graphicData uri="http://schemas.openxmlformats.org/drawingml/2006/table">
            <a:tbl>
              <a:tblPr/>
              <a:tblGrid>
                <a:gridCol w="2971056">
                  <a:extLst>
                    <a:ext uri="{9D8B030D-6E8A-4147-A177-3AD203B41FA5}">
                      <a16:colId xmlns:a16="http://schemas.microsoft.com/office/drawing/2014/main" val="122436064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52323768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23708256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917647344"/>
                    </a:ext>
                  </a:extLst>
                </a:gridCol>
                <a:gridCol w="1363070">
                  <a:extLst>
                    <a:ext uri="{9D8B030D-6E8A-4147-A177-3AD203B41FA5}">
                      <a16:colId xmlns:a16="http://schemas.microsoft.com/office/drawing/2014/main" val="69259616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hr-HR" sz="1800">
                          <a:effectLst/>
                          <a:latin typeface="Helvetica" panose="020B0604020202020204" pitchFamily="34" charset="0"/>
                        </a:rPr>
                        <a:t>Cable Length (km)</a:t>
                      </a: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>
                          <a:effectLst/>
                          <a:latin typeface="Helvetica" panose="020B0604020202020204" pitchFamily="34" charset="0"/>
                        </a:rPr>
                        <a:t>2.0</a:t>
                      </a: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>
                          <a:effectLst/>
                          <a:latin typeface="Helvetica" panose="020B0604020202020204" pitchFamily="34" charset="0"/>
                        </a:rPr>
                        <a:t>2.0</a:t>
                      </a: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>
                          <a:effectLst/>
                          <a:latin typeface="Helvetica" panose="020B0604020202020204" pitchFamily="34" charset="0"/>
                        </a:rPr>
                        <a:t>2.0</a:t>
                      </a: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>
                          <a:effectLst/>
                          <a:latin typeface="Helvetica" panose="020B0604020202020204" pitchFamily="34" charset="0"/>
                        </a:rPr>
                        <a:t>2.0</a:t>
                      </a: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0473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hr-HR" sz="1800" dirty="0" err="1">
                          <a:effectLst/>
                          <a:latin typeface="Helvetica" panose="020B0604020202020204" pitchFamily="34" charset="0"/>
                        </a:rPr>
                        <a:t>Fiber</a:t>
                      </a:r>
                      <a:r>
                        <a:rPr lang="hr-HR" sz="1800" dirty="0"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hr-HR" sz="1800" dirty="0" err="1">
                          <a:effectLst/>
                          <a:latin typeface="Helvetica" panose="020B0604020202020204" pitchFamily="34" charset="0"/>
                        </a:rPr>
                        <a:t>Type</a:t>
                      </a:r>
                      <a:endParaRPr lang="hr-H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>
                          <a:effectLst/>
                          <a:latin typeface="Helvetica" panose="020B0604020202020204" pitchFamily="34" charset="0"/>
                        </a:rPr>
                        <a:t>Multimode</a:t>
                      </a: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hr-HR" sz="1800">
                          <a:effectLst/>
                          <a:latin typeface="Helvetica" panose="020B0604020202020204" pitchFamily="34" charset="0"/>
                        </a:rPr>
                      </a:b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>
                          <a:effectLst/>
                          <a:latin typeface="Helvetica" panose="020B0604020202020204" pitchFamily="34" charset="0"/>
                        </a:rPr>
                        <a:t>Singlemode</a:t>
                      </a: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hr-HR" sz="1800">
                          <a:effectLst/>
                          <a:latin typeface="Helvetica" panose="020B0604020202020204" pitchFamily="34" charset="0"/>
                        </a:rPr>
                      </a:b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5379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hr-HR" sz="1800">
                          <a:effectLst/>
                          <a:latin typeface="Helvetica" panose="020B0604020202020204" pitchFamily="34" charset="0"/>
                        </a:rPr>
                        <a:t>Wavelength (nm)</a:t>
                      </a: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>
                          <a:effectLst/>
                          <a:latin typeface="Helvetica" panose="020B0604020202020204" pitchFamily="34" charset="0"/>
                        </a:rPr>
                        <a:t>850</a:t>
                      </a: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>
                          <a:effectLst/>
                          <a:latin typeface="Helvetica" panose="020B0604020202020204" pitchFamily="34" charset="0"/>
                        </a:rPr>
                        <a:t>1300</a:t>
                      </a: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>
                          <a:effectLst/>
                          <a:latin typeface="Helvetica" panose="020B0604020202020204" pitchFamily="34" charset="0"/>
                        </a:rPr>
                        <a:t>1300</a:t>
                      </a: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>
                          <a:effectLst/>
                          <a:latin typeface="Helvetica" panose="020B0604020202020204" pitchFamily="34" charset="0"/>
                        </a:rPr>
                        <a:t>1550</a:t>
                      </a: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61103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hr-HR" sz="1800">
                          <a:effectLst/>
                          <a:latin typeface="Helvetica" panose="020B0604020202020204" pitchFamily="34" charset="0"/>
                        </a:rPr>
                        <a:t>Fiber Atten. (dB/km)</a:t>
                      </a: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>
                          <a:effectLst/>
                          <a:latin typeface="Helvetica" panose="020B0604020202020204" pitchFamily="34" charset="0"/>
                        </a:rPr>
                        <a:t>3 [3.5]</a:t>
                      </a: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>
                          <a:effectLst/>
                          <a:latin typeface="Helvetica" panose="020B0604020202020204" pitchFamily="34" charset="0"/>
                        </a:rPr>
                        <a:t>1 [1.5]</a:t>
                      </a: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>
                          <a:effectLst/>
                          <a:latin typeface="Helvetica" panose="020B0604020202020204" pitchFamily="34" charset="0"/>
                        </a:rPr>
                        <a:t>0.4 [1/0.5]</a:t>
                      </a: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 dirty="0">
                          <a:effectLst/>
                          <a:latin typeface="Helvetica" panose="020B0604020202020204" pitchFamily="34" charset="0"/>
                        </a:rPr>
                        <a:t>0.3 [1/0.5]</a:t>
                      </a:r>
                      <a:endParaRPr lang="hr-H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225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hr-HR" sz="1800">
                          <a:effectLst/>
                          <a:latin typeface="Helvetica" panose="020B0604020202020204" pitchFamily="34" charset="0"/>
                        </a:rPr>
                        <a:t>Total Fiber Loss (dB)</a:t>
                      </a: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>
                          <a:effectLst/>
                          <a:latin typeface="Helvetica" panose="020B0604020202020204" pitchFamily="34" charset="0"/>
                        </a:rPr>
                        <a:t>6.0 [7.0]</a:t>
                      </a: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>
                          <a:effectLst/>
                          <a:latin typeface="Helvetica" panose="020B0604020202020204" pitchFamily="34" charset="0"/>
                        </a:rPr>
                        <a:t>2.0 [3.0]</a:t>
                      </a:r>
                      <a:endParaRPr lang="hr-HR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 dirty="0">
                          <a:effectLst/>
                          <a:latin typeface="Helvetica" panose="020B0604020202020204" pitchFamily="34" charset="0"/>
                        </a:rPr>
                        <a:t>0.8 [2/1]</a:t>
                      </a:r>
                      <a:endParaRPr lang="hr-H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r-HR" sz="1800" dirty="0">
                          <a:effectLst/>
                          <a:latin typeface="Helvetica" panose="020B0604020202020204" pitchFamily="34" charset="0"/>
                        </a:rPr>
                        <a:t>0.6 [2/1]</a:t>
                      </a:r>
                      <a:endParaRPr lang="hr-HR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98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906933"/>
      </p:ext>
    </p:extLst>
  </p:cSld>
  <p:clrMapOvr>
    <a:masterClrMapping/>
  </p:clrMapOvr>
</p:sld>
</file>

<file path=ppt/theme/theme1.xml><?xml version="1.0" encoding="utf-8"?>
<a:theme xmlns:a="http://schemas.openxmlformats.org/drawingml/2006/main" name="telematicke_usluge">
  <a:themeElements>
    <a:clrScheme name="telematicke_uslu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lematicke_uslug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5000"/>
          <a:buFont typeface="Symbol" pitchFamily="18" charset="2"/>
          <a:buNone/>
          <a:tabLst/>
          <a:defRPr kumimoji="0" lang="hr-H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5000"/>
          <a:buFont typeface="Symbol" pitchFamily="18" charset="2"/>
          <a:buNone/>
          <a:tabLst/>
          <a:defRPr kumimoji="0" lang="hr-H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telematicke_uslu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maticke_uslug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lematicke_uslug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maticke_uslug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maticke_uslug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maticke_uslug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lematicke_uslug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email</Template>
  <TotalTime>4505</TotalTime>
  <Words>1934</Words>
  <Application>Microsoft Office PowerPoint</Application>
  <PresentationFormat>On-screen Show (4:3)</PresentationFormat>
  <Paragraphs>304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CE</vt:lpstr>
      <vt:lpstr>Arial Narrow</vt:lpstr>
      <vt:lpstr>Helvetica</vt:lpstr>
      <vt:lpstr>Symbol</vt:lpstr>
      <vt:lpstr>Verdana</vt:lpstr>
      <vt:lpstr>Webdings</vt:lpstr>
      <vt:lpstr>telematicke_usluge</vt:lpstr>
      <vt:lpstr>Equation</vt:lpstr>
      <vt:lpstr>Dizajniranje linkova u FTTx mrežama</vt:lpstr>
      <vt:lpstr>Potrebni podaci (system requirements)</vt:lpstr>
      <vt:lpstr>Margina sustava</vt:lpstr>
      <vt:lpstr>Gubici snage – kromatska disperzija</vt:lpstr>
      <vt:lpstr>Gubici snage – polarizacijska disperzija</vt:lpstr>
      <vt:lpstr>Gubici snage – extinction ratio (ER)</vt:lpstr>
      <vt:lpstr>Gubici snage – frequency chirping (FC)</vt:lpstr>
      <vt:lpstr>Gubici snage na optičkom linku</vt:lpstr>
      <vt:lpstr>Gubici snage u optičkim nitima</vt:lpstr>
      <vt:lpstr>Gubici snage u konektorima </vt:lpstr>
      <vt:lpstr>Gubici snage u spojnicama (engl. splice)</vt:lpstr>
      <vt:lpstr>Ukupni gubitak snage na optičkom linku</vt:lpstr>
      <vt:lpstr>Podaci za aktivne komponente</vt:lpstr>
      <vt:lpstr>Zaliha snage na linku</vt:lpstr>
      <vt:lpstr>Gubici u hipotetskom FTTx linku</vt:lpstr>
      <vt:lpstr>Proračun zalihe snage za uzlazni smjer</vt:lpstr>
      <vt:lpstr>Proračun zalihe snage za uzlazni smjer (II)</vt:lpstr>
      <vt:lpstr>Proračun zalihe snage za silazni smjer</vt:lpstr>
      <vt:lpstr>Proračun zalihe snage za silazni smjer (II)</vt:lpstr>
      <vt:lpstr>Proračun kapaciteta linka</vt:lpstr>
      <vt:lpstr>Proračun kapaciteta linka (II)</vt:lpstr>
      <vt:lpstr>Proračun kapaciteta linka (III)</vt:lpstr>
    </vt:vector>
  </TitlesOfParts>
  <Company>FER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 seminar</dc:title>
  <dc:creator>Gordan Gledec</dc:creator>
  <cp:lastModifiedBy>Alen Bažant</cp:lastModifiedBy>
  <cp:revision>615</cp:revision>
  <cp:lastPrinted>2019-06-11T13:40:53Z</cp:lastPrinted>
  <dcterms:created xsi:type="dcterms:W3CDTF">2002-03-12T12:44:48Z</dcterms:created>
  <dcterms:modified xsi:type="dcterms:W3CDTF">2021-05-25T08:40:04Z</dcterms:modified>
</cp:coreProperties>
</file>