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2920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4636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1204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2920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4636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5C9F13-05ED-470C-BB6B-E83CE72509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A636A0-AE87-4B3F-BECC-8E2556C895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E44CE6-E825-488F-B63D-93884405D8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0F0FED-D52C-4949-90D1-2C7017330A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5B87F7-F151-4555-910B-EDBF6C2CB2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83320" y="186840"/>
            <a:ext cx="9344520" cy="456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0E2C33-5EAA-4F8E-82DB-550ECA47B4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08AD3B-E462-4771-B771-7AF7696B14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DB70E-0377-4934-ADFD-EB9DA2E2EE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9215B9-1F62-4541-84BF-54C701000D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30A25A-AA32-4694-A05D-C680DA7A2F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9E7406-E42A-40F7-8520-815FB41F781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2920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46360" y="158364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21204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2920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46360" y="3727080"/>
            <a:ext cx="373032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5BD2F0-B379-4B2E-8264-6A1EED74131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3320" y="186840"/>
            <a:ext cx="9344520" cy="456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410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48800" y="372708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48800" y="1583640"/>
            <a:ext cx="565380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12040" y="3727080"/>
            <a:ext cx="11585880" cy="195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6"/>
          <p:cNvSpPr/>
          <p:nvPr/>
        </p:nvSpPr>
        <p:spPr>
          <a:xfrm>
            <a:off x="0" y="3960"/>
            <a:ext cx="12191760" cy="1344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Shape 75"/>
          <p:cNvSpPr/>
          <p:nvPr/>
        </p:nvSpPr>
        <p:spPr>
          <a:xfrm>
            <a:off x="0" y="602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4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677520" y="43560"/>
            <a:ext cx="1517040" cy="12981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11138040" y="122040"/>
            <a:ext cx="729000" cy="108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2960" y="2274840"/>
            <a:ext cx="9868320" cy="127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Title of the presentation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56"/>
          <p:cNvSpPr/>
          <p:nvPr/>
        </p:nvSpPr>
        <p:spPr>
          <a:xfrm>
            <a:off x="0" y="3960"/>
            <a:ext cx="12191760" cy="1344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Shape 75"/>
          <p:cNvSpPr/>
          <p:nvPr/>
        </p:nvSpPr>
        <p:spPr>
          <a:xfrm>
            <a:off x="0" y="6028920"/>
            <a:ext cx="1219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4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677520" y="43560"/>
            <a:ext cx="1517040" cy="129816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2"/>
          <p:cNvPicPr/>
          <p:nvPr/>
        </p:nvPicPr>
        <p:blipFill>
          <a:blip r:embed="rId15"/>
          <a:stretch/>
        </p:blipFill>
        <p:spPr>
          <a:xfrm>
            <a:off x="11138040" y="122040"/>
            <a:ext cx="729000" cy="10864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Edit the title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First level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Fifths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ftr" idx="1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176CE-4997-46AF-B919-93D4581BB3B8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92960" y="1484640"/>
            <a:ext cx="9868320" cy="2646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hr-HR" sz="4800" b="0" strike="noStrike" spc="-1" dirty="0">
                <a:solidFill>
                  <a:srgbClr val="000000"/>
                </a:solidFill>
                <a:latin typeface="Calibri Light"/>
              </a:rPr>
              <a:t>Mjerenje kvalitete vode</a:t>
            </a:r>
            <a:endParaRPr lang="de-DE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itel 1"/>
          <p:cNvSpPr/>
          <p:nvPr/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TextBox 13"/>
          <p:cNvSpPr/>
          <p:nvPr/>
        </p:nvSpPr>
        <p:spPr>
          <a:xfrm>
            <a:off x="3678120" y="159840"/>
            <a:ext cx="46983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hr-HR" sz="2400" b="0" strike="noStrike" spc="-1">
                <a:solidFill>
                  <a:srgbClr val="000000"/>
                </a:solidFill>
                <a:latin typeface="Calibri Light"/>
              </a:rPr>
              <a:t>Kolegij Internet stvari: Projekt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0" y="4917024"/>
            <a:ext cx="64278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hr-HR" sz="2400" b="0" strike="noStrike" spc="-1" dirty="0">
                <a:solidFill>
                  <a:srgbClr val="000000"/>
                </a:solidFill>
                <a:latin typeface="Calibri Light"/>
              </a:rPr>
              <a:t>Članovi tima: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Sadržaj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Domena primjene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Opis rješenja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Opis senzora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IoT platforma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Korisničke aplikacije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4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5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1. lipnja 2023.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F7C5C-09F3-4A54-8153-40EAFA545C6F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Domena primjene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Voda je vitalan resurs potreban svakom biću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Brojni dijelovi svijeta nemaju pristup čistoj vodi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Na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š sustav: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Skuplja 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podatke o kvaliteti vode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Obra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đuje podatke te upozorava korisnike na</a:t>
            </a:r>
            <a:br>
              <a:rPr lang="hr-HR" spc="-1" dirty="0">
                <a:solidFill>
                  <a:srgbClr val="000000"/>
                </a:solidFill>
                <a:latin typeface="Calibri"/>
              </a:rPr>
            </a:br>
            <a:r>
              <a:rPr lang="hr-HR" spc="-1" dirty="0">
                <a:solidFill>
                  <a:srgbClr val="000000"/>
                </a:solidFill>
                <a:latin typeface="Calibri"/>
              </a:rPr>
              <a:t>opasnosti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Primjena sustava: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Upozoravanje građanstva na lošu kvalitetu vode na mjestima promjenjive kvalitete vode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ftr" idx="7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8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1. lipnja 2023.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00F49-E334-4864-AA88-C54B1E5E48A7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E509A-C028-EBDA-D577-54CCA363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80" y="1583640"/>
            <a:ext cx="451485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Opis rješenja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Virtualni senzori (Python3)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ESP32 </a:t>
            </a:r>
            <a:r>
              <a:rPr lang="hr-HR" sz="2800" b="0" strike="noStrike" spc="-1" dirty="0" err="1">
                <a:solidFill>
                  <a:srgbClr val="000000"/>
                </a:solidFill>
                <a:latin typeface="Calibri"/>
              </a:rPr>
              <a:t>Mikrokontroler</a:t>
            </a:r>
            <a:endParaRPr lang="hr-H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DHT senzor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LED žarulja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Data Jedi IoT platforma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MQTT broker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Web aplikacija (</a:t>
            </a:r>
            <a:r>
              <a:rPr lang="hr-HR" spc="-1" dirty="0" err="1">
                <a:solidFill>
                  <a:srgbClr val="000000"/>
                </a:solidFill>
                <a:latin typeface="Calibri"/>
              </a:rPr>
              <a:t>ReactJS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457200" lvl="1" indent="0">
              <a:spcBef>
                <a:spcPts val="1001"/>
              </a:spcBef>
              <a:buClr>
                <a:srgbClr val="000000"/>
              </a:buClr>
              <a:buNone/>
            </a:pP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10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11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1. lipnja 2023.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E251F-94EA-4AE9-AC42-836B40109B2A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2661C-0CE3-B313-8682-25E520BE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42" y="1422416"/>
            <a:ext cx="3217196" cy="4425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1661-7163-84FA-FA44-F9815391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Senzori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73640-89A9-0A75-1954-365991A3555F}"/>
              </a:ext>
            </a:extLst>
          </p:cNvPr>
          <p:cNvSpPr txBox="1"/>
          <p:nvPr/>
        </p:nvSpPr>
        <p:spPr>
          <a:xfrm>
            <a:off x="211764" y="1517904"/>
            <a:ext cx="117684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Dva tipa senzora koja šalju podatke na platformu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/>
              <a:t>Slanje preko REST API (dediciran JSON format)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Virtualni senzor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Implementiran u Python 3.9.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/>
              <a:t>Šalje podatke o pH vrijednosti i otopljenim tvarima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Fizički senzor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r-HR" sz="2400" dirty="0"/>
              <a:t>DHT senzor spojen na ESP32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98D10-6CDB-72F2-E07C-5E9D46FE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6" y="3943922"/>
            <a:ext cx="5745480" cy="2000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57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IoT platforma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Data Jedi IoT platforma</a:t>
            </a:r>
          </a:p>
          <a:p>
            <a:pPr lvl="1">
              <a:spcBef>
                <a:spcPts val="1001"/>
              </a:spcBef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Industrijski neovisna IoT platforma</a:t>
            </a:r>
          </a:p>
          <a:p>
            <a:pPr lvl="1">
              <a:spcBef>
                <a:spcPts val="1001"/>
              </a:spcBef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Koristi se za obradu mrežnog prometa i upravljanje podacima</a:t>
            </a: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Hijerarhijsko </a:t>
            </a:r>
            <a:r>
              <a:rPr lang="hr-HR" sz="2800" b="0" strike="noStrike" spc="-1" dirty="0" err="1">
                <a:solidFill>
                  <a:srgbClr val="000000"/>
                </a:solidFill>
                <a:latin typeface="Calibri"/>
              </a:rPr>
              <a:t>provizioniranje</a:t>
            </a: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 podataka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Definiranje pristupnih točaka za senzore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b="0" strike="noStrike" spc="-1" dirty="0" err="1">
                <a:solidFill>
                  <a:srgbClr val="000000"/>
                </a:solidFill>
                <a:latin typeface="Calibri"/>
              </a:rPr>
              <a:t>Agregacija</a:t>
            </a: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 podataka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Ugrađen MQTT Broker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hr-HR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hr-H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14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1. lipnja 2023.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21C62-9483-487E-9E67-2CDA91C2FFE8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  <p:pic>
        <p:nvPicPr>
          <p:cNvPr id="2" name="Picture 1" descr="A picture containing diagram, line, text, plan&#10;&#10;Description automatically generated">
            <a:extLst>
              <a:ext uri="{FF2B5EF4-FFF2-40B4-BE49-F238E27FC236}">
                <a16:creationId xmlns:a16="http://schemas.microsoft.com/office/drawing/2014/main" id="{ACE1DEBE-63BD-9B2C-4290-34DA3F53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57" y="2919456"/>
            <a:ext cx="3527463" cy="3136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3320" y="186840"/>
            <a:ext cx="9344520" cy="98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Calibri Light"/>
              </a:rPr>
              <a:t>Korisničke aplikacije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12040" y="1583640"/>
            <a:ext cx="11585880" cy="410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</a:pPr>
            <a:r>
              <a:rPr lang="hr-HR" sz="2800" b="0" strike="noStrike" spc="-1">
                <a:solidFill>
                  <a:srgbClr val="000000"/>
                </a:solidFill>
                <a:latin typeface="Calibri"/>
              </a:rPr>
              <a:t>Prikaz agregiranih podataka </a:t>
            </a:r>
            <a:r>
              <a:rPr lang="hr-HR" sz="2800" b="0" strike="noStrike" spc="-1" dirty="0">
                <a:solidFill>
                  <a:srgbClr val="000000"/>
                </a:solidFill>
                <a:latin typeface="Calibri"/>
              </a:rPr>
              <a:t>na kartici „Home”:</a:t>
            </a:r>
          </a:p>
          <a:p>
            <a:pPr lvl="1">
              <a:spcBef>
                <a:spcPts val="1001"/>
              </a:spcBef>
            </a:pPr>
            <a:r>
              <a:rPr lang="hr-HR" spc="-1" dirty="0" err="1">
                <a:solidFill>
                  <a:srgbClr val="000000"/>
                </a:solidFill>
                <a:latin typeface="Calibri"/>
              </a:rPr>
              <a:t>Temeperature</a:t>
            </a:r>
            <a:endParaRPr lang="hr-HR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pH</a:t>
            </a:r>
          </a:p>
          <a:p>
            <a:pPr lvl="1">
              <a:spcBef>
                <a:spcPts val="1001"/>
              </a:spcBef>
            </a:pPr>
            <a:r>
              <a:rPr lang="hr-HR" spc="-1" dirty="0" err="1">
                <a:solidFill>
                  <a:srgbClr val="000000"/>
                </a:solidFill>
                <a:latin typeface="Calibri"/>
              </a:rPr>
              <a:t>Solids</a:t>
            </a:r>
            <a:endParaRPr lang="hr-HR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</a:pPr>
            <a:endParaRPr lang="hr-H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</a:pPr>
            <a:r>
              <a:rPr lang="hr-HR" spc="-1" dirty="0" err="1">
                <a:solidFill>
                  <a:srgbClr val="000000"/>
                </a:solidFill>
                <a:latin typeface="Calibri"/>
              </a:rPr>
              <a:t>Aktuacija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lvl="1">
              <a:spcBef>
                <a:spcPts val="1001"/>
              </a:spcBef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U slučaju kad vrijednosti pređu o</a:t>
            </a:r>
            <a:r>
              <a:rPr lang="hr-HR" spc="-1" dirty="0">
                <a:solidFill>
                  <a:srgbClr val="000000"/>
                </a:solidFill>
                <a:latin typeface="Calibri"/>
              </a:rPr>
              <a:t>dređenu razinu</a:t>
            </a:r>
          </a:p>
          <a:p>
            <a:pPr lvl="1">
              <a:spcBef>
                <a:spcPts val="1001"/>
              </a:spcBef>
            </a:pPr>
            <a:r>
              <a:rPr lang="hr-HR" spc="-1" dirty="0">
                <a:solidFill>
                  <a:srgbClr val="000000"/>
                </a:solidFill>
                <a:latin typeface="Calibri"/>
              </a:rPr>
              <a:t>Informiranje korisnika</a:t>
            </a:r>
          </a:p>
          <a:p>
            <a:pPr lvl="1">
              <a:spcBef>
                <a:spcPts val="1001"/>
              </a:spcBef>
            </a:pPr>
            <a:r>
              <a:rPr lang="hr-HR" b="0" strike="noStrike" spc="-1" dirty="0">
                <a:solidFill>
                  <a:srgbClr val="000000"/>
                </a:solidFill>
                <a:latin typeface="Calibri"/>
              </a:rPr>
              <a:t>Mogućnost zaustavljanja gumbom „Stop”</a:t>
            </a:r>
          </a:p>
          <a:p>
            <a:pPr lvl="1">
              <a:spcBef>
                <a:spcPts val="1001"/>
              </a:spcBef>
            </a:pPr>
            <a:endParaRPr lang="hr-HR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</a:pPr>
            <a:endParaRPr lang="de-DE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6"/>
          </p:nvPr>
        </p:nvSpPr>
        <p:spPr>
          <a:xfrm>
            <a:off x="30492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vi-VN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vi-VN" sz="1600" b="0" strike="noStrike" spc="-1">
                <a:solidFill>
                  <a:srgbClr val="000000"/>
                </a:solidFill>
                <a:latin typeface="Calibri"/>
              </a:rPr>
              <a:t>Internet stvari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dt" idx="17"/>
          </p:nvPr>
        </p:nvSpPr>
        <p:spPr>
          <a:xfrm>
            <a:off x="467352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sr-Latn-RS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sr-Latn-RS" sz="1600" b="0" strike="noStrike" spc="-1">
                <a:solidFill>
                  <a:srgbClr val="000000"/>
                </a:solidFill>
                <a:latin typeface="Calibri"/>
              </a:rPr>
              <a:t>1. lipnja 2023.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hr-HR" sz="16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6E9A85-0C29-4C15-86B6-D571D993503D}" type="slidenum">
              <a:rPr lang="hr-HR" sz="160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hr-HR" sz="1600" b="0" strike="noStrike" spc="-1">
                <a:solidFill>
                  <a:srgbClr val="000000"/>
                </a:solidFill>
                <a:latin typeface="Calibri"/>
              </a:rPr>
              <a:t> od 33</a:t>
            </a:r>
            <a:endParaRPr lang="en-US" sz="16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93719-2EE1-A5D0-90D2-55A61CE7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67" y="1365138"/>
            <a:ext cx="2916953" cy="4656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DB91E8-7879-3CB3-3294-3DF7CEA25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22" y="2671000"/>
            <a:ext cx="3212318" cy="1515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23095</TotalTime>
  <Words>244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Mjerenje kvalitete vode</vt:lpstr>
      <vt:lpstr>Sadržaj</vt:lpstr>
      <vt:lpstr>Domena primjene</vt:lpstr>
      <vt:lpstr>Opis rješenja</vt:lpstr>
      <vt:lpstr>Senzori</vt:lpstr>
      <vt:lpstr>IoT platforma</vt:lpstr>
      <vt:lpstr>Korisničke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Dr Ivana Podnar-Zarko</dc:creator>
  <dc:description/>
  <cp:lastModifiedBy>Hlevnjak, Juraj AVL/HR</cp:lastModifiedBy>
  <cp:revision>442</cp:revision>
  <dcterms:created xsi:type="dcterms:W3CDTF">2016-05-13T15:27:46Z</dcterms:created>
  <dcterms:modified xsi:type="dcterms:W3CDTF">2023-06-08T07:05:27Z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  <property fmtid="{D5CDD505-2E9C-101B-9397-08002B2CF9AE}" pid="4" name="_AdHocReviewCycleID">
    <vt:i4>-149236640</vt:i4>
  </property>
  <property fmtid="{D5CDD505-2E9C-101B-9397-08002B2CF9AE}" pid="5" name="_AuthorEmail">
    <vt:lpwstr>Ovidiu.Vermesan@sintef.no</vt:lpwstr>
  </property>
  <property fmtid="{D5CDD505-2E9C-101B-9397-08002B2CF9AE}" pid="6" name="_AuthorEmailDisplayName">
    <vt:lpwstr>Ovidiu Vermesan</vt:lpwstr>
  </property>
  <property fmtid="{D5CDD505-2E9C-101B-9397-08002B2CF9AE}" pid="7" name="_EmailSubject">
    <vt:lpwstr>IoT-EPI Common Workshop Meeting Draft Agenda</vt:lpwstr>
  </property>
  <property fmtid="{D5CDD505-2E9C-101B-9397-08002B2CF9AE}" pid="8" name="_NewReviewCycle">
    <vt:lpwstr/>
  </property>
  <property fmtid="{D5CDD505-2E9C-101B-9397-08002B2CF9AE}" pid="9" name="_PreviousAdHocReviewCycleID">
    <vt:i4>1594557096</vt:i4>
  </property>
</Properties>
</file>