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2" r:id="rId3"/>
    <p:sldId id="258" r:id="rId4"/>
    <p:sldId id="311" r:id="rId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BCEEC-EC93-401E-8598-6A9DA4388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FFD065-78DA-4F1A-A1CA-9D40EAC9A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D2610E-52FB-4044-9956-24AC5BC6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124-CD55-4A82-B7A9-B96E2C11F5C0}" type="datetimeFigureOut">
              <a:rPr lang="hr-HR" smtClean="0"/>
              <a:t>5.10.2022.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7D56A9-42EB-4AC6-AD64-F0E1A1A2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443C8B-42DC-4933-9A4D-924C021D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3EB3-080D-4A02-8480-C9D24757D9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925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EFA17-2FAC-4438-84F1-38B5C35E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A0DD3A-5329-41B6-8C37-B8785B732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08DF0C-6684-4B79-B728-B9215238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124-CD55-4A82-B7A9-B96E2C11F5C0}" type="datetimeFigureOut">
              <a:rPr lang="hr-HR" smtClean="0"/>
              <a:t>5.10.2022.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DA2EAF-C79C-49C5-991E-C288F2E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53B9E6-04DE-47B3-84BF-7E5F3E5B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3EB3-080D-4A02-8480-C9D24757D9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361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EFDF9FB-BCA0-42C2-8DD0-CCA20B9FB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9F6E46-3BAC-4C6C-ADE6-69D0F4935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8BF1F7-3A29-4927-9D28-80199867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124-CD55-4A82-B7A9-B96E2C11F5C0}" type="datetimeFigureOut">
              <a:rPr lang="hr-HR" smtClean="0"/>
              <a:t>5.10.2022.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E3F3AF-C1AA-4D31-B019-8912D12E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526E45-3D73-46B1-82DC-120CAD86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3EB3-080D-4A02-8480-C9D24757D9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48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7F57D-C185-4FCF-AD43-B0F1D402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7DFB56-BFCB-48E2-BBE2-95123B9C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C84586-1B0F-407C-9324-42D11AD9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124-CD55-4A82-B7A9-B96E2C11F5C0}" type="datetimeFigureOut">
              <a:rPr lang="hr-HR" smtClean="0"/>
              <a:t>5.10.2022.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5BE30-E989-4EB8-BB74-FD5302F8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8CE08A-412D-4CD1-92E8-31AFFE4E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3EB3-080D-4A02-8480-C9D24757D9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281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1A757F-E73E-43B0-8465-B736EF4B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F2E0DE-8CFC-46E1-A9BA-1DC55E67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E41348-51A6-41F5-9F78-DE5B60BF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124-CD55-4A82-B7A9-B96E2C11F5C0}" type="datetimeFigureOut">
              <a:rPr lang="hr-HR" smtClean="0"/>
              <a:t>5.10.2022.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ACD6CA-1EAA-49F7-A90A-D65B240F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94DA4A-BA42-43F1-A0C4-AE904111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3EB3-080D-4A02-8480-C9D24757D9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347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9144EC-B62E-4FF4-B7A0-70FA8A3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1BCC0-8BB2-45B0-88C7-C9AE1ACA9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A845B0-8464-4EFE-961D-0A4A2989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8DEE98-3BB8-480F-B87C-9E1F2328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124-CD55-4A82-B7A9-B96E2C11F5C0}" type="datetimeFigureOut">
              <a:rPr lang="hr-HR" smtClean="0"/>
              <a:t>5.10.2022.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470CD7-9B82-4776-8CD9-4A4324A8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512DD8-B53D-4F10-8153-9D193B4B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3EB3-080D-4A02-8480-C9D24757D9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566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C5848-6982-4CFF-ABFB-724CDCDF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0CC376-D610-4D3A-9ED9-0462A396F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2D9ECD-2A06-437A-B87C-A940985EC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22176C6-C94E-42E0-B647-BE51174E3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851CD1-6B41-409F-B64B-674E362AB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8A2DF22-8AD2-4831-A2CD-E1C6CE73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124-CD55-4A82-B7A9-B96E2C11F5C0}" type="datetimeFigureOut">
              <a:rPr lang="hr-HR" smtClean="0"/>
              <a:t>5.10.2022.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8E63A0F-D1E8-477A-BB5B-3D43A173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9FDFB1-04D6-4E77-A83D-D191AC52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3EB3-080D-4A02-8480-C9D24757D9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042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1EA737-8045-45E4-99C7-3D0B644C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06148B8-E647-486C-8276-A730FB16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124-CD55-4A82-B7A9-B96E2C11F5C0}" type="datetimeFigureOut">
              <a:rPr lang="hr-HR" smtClean="0"/>
              <a:t>5.10.2022.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C582003-BCD7-4C64-BA14-B577D401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D3AE09-77E2-45DF-B5BA-395355F1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3EB3-080D-4A02-8480-C9D24757D9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33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238FF4-F52D-40C4-BBE3-527FFECB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124-CD55-4A82-B7A9-B96E2C11F5C0}" type="datetimeFigureOut">
              <a:rPr lang="hr-HR" smtClean="0"/>
              <a:t>5.10.2022.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2DAF1A9-9C7C-4138-8664-0B018F00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1B65E8-57F4-47C5-9383-2B506DFC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3EB3-080D-4A02-8480-C9D24757D9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989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017BBF-F7D0-4D98-8C5C-AD7CFCAB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A0FBF5-4B73-48F3-ABC4-4D9BAD1E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1335EB-0B87-4D8A-B1F6-E136DB209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7AA8C4-D856-40E4-8314-B4439B5D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124-CD55-4A82-B7A9-B96E2C11F5C0}" type="datetimeFigureOut">
              <a:rPr lang="hr-HR" smtClean="0"/>
              <a:t>5.10.2022.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FDD117-D4B5-4634-BE06-47BACDBC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CC1ECC-4A31-4967-814E-6BB24D28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3EB3-080D-4A02-8480-C9D24757D9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65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CCF0E-4CCA-43BB-AF97-FD1F8B43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C4E42F3-23AA-4BBF-B1A9-45E7C60C3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95C91A-1B07-46EF-B428-7546CFE34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22F11C-F60A-4868-8583-F566B6A1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124-CD55-4A82-B7A9-B96E2C11F5C0}" type="datetimeFigureOut">
              <a:rPr lang="hr-HR" smtClean="0"/>
              <a:t>5.10.2022.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53CF04-A606-41EA-896C-9ACA243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8E5227-70E5-4B4C-94A8-FF952520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3EB3-080D-4A02-8480-C9D24757D9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100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BF7F0E8-8763-4B54-8099-7F5F0E34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6523F8-D96F-4BB1-B74E-18FD08CA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F5DE3D-DBCA-4D48-8E80-BE1DBEDA6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05124-CD55-4A82-B7A9-B96E2C11F5C0}" type="datetimeFigureOut">
              <a:rPr lang="hr-HR" smtClean="0"/>
              <a:t>5.10.2022.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4409CA-8C6F-4FEF-A885-6270A65F8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8EC30A-2420-43B3-A016-596C0E4FF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33EB3-080D-4A02-8480-C9D24757D98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49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iastate">
            <a:extLst>
              <a:ext uri="{FF2B5EF4-FFF2-40B4-BE49-F238E27FC236}">
                <a16:creationId xmlns:a16="http://schemas.microsoft.com/office/drawing/2014/main" xmlns="" id="{68F6C7A5-E3D8-4FCE-8211-6B56ACA91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502" y="2047875"/>
            <a:ext cx="41529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4">
            <a:extLst>
              <a:ext uri="{FF2B5EF4-FFF2-40B4-BE49-F238E27FC236}">
                <a16:creationId xmlns:a16="http://schemas.microsoft.com/office/drawing/2014/main" xmlns="" id="{AC8C375E-AE3C-49EC-AADB-81DCF4904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2926"/>
            <a:ext cx="9144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pl-PL" altLang="sr-Latn-RS" sz="3600" dirty="0">
                <a:latin typeface="Castellar" panose="020A0402060406010301" pitchFamily="18" charset="0"/>
              </a:rPr>
              <a:t>Uvod u molekularnu biologiju i genetiku</a:t>
            </a:r>
          </a:p>
          <a:p>
            <a:pPr algn="ctr">
              <a:spcBef>
                <a:spcPct val="50000"/>
              </a:spcBef>
              <a:buNone/>
            </a:pPr>
            <a:r>
              <a:rPr lang="hr-HR" altLang="sr-Latn-RS" sz="2800" b="1" i="1" dirty="0">
                <a:latin typeface="Bradley Hand ITC" panose="03070402050302030203" pitchFamily="66" charset="0"/>
              </a:rPr>
              <a:t>2022/2023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hr-HR" altLang="sr-Latn-RS" sz="2800" dirty="0"/>
              <a:t>	</a:t>
            </a:r>
            <a:endParaRPr lang="hr-HR" altLang="sr-Latn-R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B20870-72C0-4B59-9B00-02C1074E8AD0}"/>
              </a:ext>
            </a:extLst>
          </p:cNvPr>
          <p:cNvSpPr/>
          <p:nvPr/>
        </p:nvSpPr>
        <p:spPr>
          <a:xfrm>
            <a:off x="558100" y="3313867"/>
            <a:ext cx="705234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/>
              <a:t>doc. dr. </a:t>
            </a:r>
            <a:r>
              <a:rPr lang="hr-HR" sz="2000" dirty="0" err="1"/>
              <a:t>sc</a:t>
            </a:r>
            <a:r>
              <a:rPr lang="hr-HR" sz="2000" dirty="0"/>
              <a:t>. Nenad Malenica, nenad.malenica@biol.pmf.hr</a:t>
            </a:r>
          </a:p>
          <a:p>
            <a:r>
              <a:rPr lang="hr-HR" sz="2000" dirty="0"/>
              <a:t>i</a:t>
            </a:r>
            <a:r>
              <a:rPr lang="sv-SE" sz="2000" dirty="0"/>
              <a:t>zv. prof. dr. sc. Ivana Ivančić Baće</a:t>
            </a:r>
            <a:r>
              <a:rPr lang="hr-HR" sz="2000" dirty="0"/>
              <a:t>, </a:t>
            </a:r>
            <a:r>
              <a:rPr lang="sv-SE" sz="2000" dirty="0"/>
              <a:t>ivana.ivancic.bace@biol.pmf.hr</a:t>
            </a:r>
            <a:endParaRPr lang="hr-HR" sz="2000" dirty="0"/>
          </a:p>
          <a:p>
            <a:r>
              <a:rPr lang="hr-HR" sz="2000" dirty="0"/>
              <a:t>izv. prof. dr. </a:t>
            </a:r>
            <a:r>
              <a:rPr lang="hr-HR" sz="2000" dirty="0" err="1"/>
              <a:t>sc</a:t>
            </a:r>
            <a:r>
              <a:rPr lang="hr-HR" sz="2000" dirty="0"/>
              <a:t>. Inga </a:t>
            </a:r>
            <a:r>
              <a:rPr lang="hr-HR" sz="2000" dirty="0" err="1"/>
              <a:t>Urlić</a:t>
            </a:r>
            <a:r>
              <a:rPr lang="hr-HR" sz="2000" dirty="0"/>
              <a:t>, inga.urlic@biol.pmf.hr</a:t>
            </a:r>
            <a:endParaRPr lang="sv-SE" sz="2000" dirty="0"/>
          </a:p>
          <a:p>
            <a:r>
              <a:rPr lang="sv-SE" dirty="0"/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DDE70CED-BAB4-4216-B323-E495954E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sr-Latn-RS" sz="4000" dirty="0">
                <a:latin typeface="Calibri" panose="020F0502020204030204" pitchFamily="34" charset="0"/>
                <a:cs typeface="Calibri" panose="020F0502020204030204" pitchFamily="34" charset="0"/>
              </a:rPr>
              <a:t>Literatura:</a:t>
            </a:r>
            <a:endParaRPr lang="en-US" altLang="sr-Latn-R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xmlns="" id="{F2B4A005-C3A8-4388-A554-E2F3E40BD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1024" y="1690688"/>
            <a:ext cx="10392561" cy="4625975"/>
          </a:xfrm>
        </p:spPr>
        <p:txBody>
          <a:bodyPr/>
          <a:lstStyle/>
          <a:p>
            <a:pPr>
              <a:defRPr/>
            </a:pPr>
            <a:r>
              <a:rPr lang="hr-H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Cooper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hr-H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Hausman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hr-HR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Stanica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sz="24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molekularni pristup, </a:t>
            </a:r>
            <a:r>
              <a:rPr lang="hr-HR" sz="2400" i="1" u="sng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peto izdanje, 2010,</a:t>
            </a:r>
            <a:r>
              <a:rPr lang="hr-HR" sz="24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Medicinaska</a:t>
            </a:r>
            <a:r>
              <a:rPr lang="hr-HR" sz="24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naklada</a:t>
            </a:r>
          </a:p>
          <a:p>
            <a:pPr>
              <a:buNone/>
            </a:pPr>
            <a:r>
              <a:rPr lang="hr-HR" sz="2400" dirty="0"/>
              <a:t>1. </a:t>
            </a:r>
            <a:r>
              <a:rPr lang="en-US" sz="2400" i="1" dirty="0"/>
              <a:t>Biotechnology for Beginners</a:t>
            </a:r>
            <a:r>
              <a:rPr lang="hr-HR" sz="2400" i="1" dirty="0"/>
              <a:t>, </a:t>
            </a:r>
            <a:r>
              <a:rPr lang="en-US" sz="2400" dirty="0"/>
              <a:t>R</a:t>
            </a:r>
            <a:r>
              <a:rPr lang="hr-HR" sz="2400" dirty="0"/>
              <a:t>.</a:t>
            </a:r>
            <a:r>
              <a:rPr lang="en-US" sz="2400" dirty="0"/>
              <a:t> </a:t>
            </a:r>
            <a:r>
              <a:rPr lang="en-US" sz="2400" dirty="0" err="1"/>
              <a:t>Renneberg</a:t>
            </a:r>
            <a:endParaRPr lang="hr-HR" sz="2400" dirty="0"/>
          </a:p>
          <a:p>
            <a:pPr>
              <a:defRPr/>
            </a:pPr>
            <a:endParaRPr lang="hr-HR" sz="2400" i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36A39D-7961-467C-971B-04634DAA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591" y="3092930"/>
            <a:ext cx="2562677" cy="3274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6D38E66-425D-4A7B-AF15-23071D206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757" y="3092930"/>
            <a:ext cx="2487176" cy="32612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0901" y="560505"/>
            <a:ext cx="325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>
                <a:solidFill>
                  <a:srgbClr val="FF0000"/>
                </a:solidFill>
              </a:rPr>
              <a:t>Ocjenjivanje: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5721" y="1435202"/>
            <a:ext cx="953041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r-HR" sz="2000" dirty="0"/>
              <a:t>- Pišu se dva parcijalna ispita (kolokvija) u drugom tjednu </a:t>
            </a:r>
            <a:r>
              <a:rPr lang="hr-HR" sz="2000" dirty="0" err="1"/>
              <a:t>međuispita</a:t>
            </a:r>
            <a:r>
              <a:rPr lang="hr-HR" sz="2000" dirty="0"/>
              <a:t> koji su </a:t>
            </a:r>
            <a:r>
              <a:rPr lang="hr-HR" sz="2000" b="1" dirty="0"/>
              <a:t>obavezni</a:t>
            </a:r>
          </a:p>
          <a:p>
            <a:pPr>
              <a:lnSpc>
                <a:spcPct val="150000"/>
              </a:lnSpc>
            </a:pPr>
            <a:r>
              <a:rPr lang="hr-HR" sz="2000" dirty="0"/>
              <a:t>- Minimum za prolaz je 50 % za svaki kolokvij </a:t>
            </a:r>
          </a:p>
          <a:p>
            <a:pPr>
              <a:lnSpc>
                <a:spcPct val="150000"/>
              </a:lnSpc>
            </a:pPr>
            <a:r>
              <a:rPr lang="hr-HR" sz="2000" dirty="0"/>
              <a:t>- Ovisno o srednjoj vrijednosti oba kolokvija vrijedi sljedeće: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2215459" y="3074281"/>
            <a:ext cx="87630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r-HR" sz="2400" u="sng" dirty="0"/>
              <a:t>Ocjene pismenog ispita: </a:t>
            </a:r>
          </a:p>
          <a:p>
            <a:pPr>
              <a:lnSpc>
                <a:spcPct val="150000"/>
              </a:lnSpc>
            </a:pPr>
            <a:r>
              <a:rPr lang="hr-HR" sz="2400" dirty="0"/>
              <a:t>90-100 % odličan</a:t>
            </a:r>
          </a:p>
          <a:p>
            <a:pPr>
              <a:lnSpc>
                <a:spcPct val="150000"/>
              </a:lnSpc>
            </a:pPr>
            <a:r>
              <a:rPr lang="hr-HR" sz="2400" dirty="0"/>
              <a:t>80-89 % vrlo dobar (86-89% </a:t>
            </a:r>
            <a:r>
              <a:rPr lang="hr-HR" sz="2400" dirty="0">
                <a:sym typeface="Wingdings" panose="05000000000000000000" pitchFamily="2" charset="2"/>
              </a:rPr>
              <a:t></a:t>
            </a:r>
            <a:r>
              <a:rPr lang="hr-HR" sz="2400" dirty="0"/>
              <a:t> usmeni za 5)</a:t>
            </a:r>
          </a:p>
          <a:p>
            <a:pPr>
              <a:lnSpc>
                <a:spcPct val="150000"/>
              </a:lnSpc>
            </a:pPr>
            <a:r>
              <a:rPr lang="hr-HR" sz="2400" dirty="0"/>
              <a:t>70-79 % dobar (76-79 % </a:t>
            </a:r>
            <a:r>
              <a:rPr lang="hr-HR" sz="2400" dirty="0">
                <a:sym typeface="Wingdings" panose="05000000000000000000" pitchFamily="2" charset="2"/>
              </a:rPr>
              <a:t></a:t>
            </a:r>
            <a:r>
              <a:rPr lang="hr-HR" sz="2400" dirty="0"/>
              <a:t> usmeni za 4)</a:t>
            </a:r>
          </a:p>
          <a:p>
            <a:pPr>
              <a:lnSpc>
                <a:spcPct val="150000"/>
              </a:lnSpc>
            </a:pPr>
            <a:r>
              <a:rPr lang="hr-HR" sz="2400" dirty="0"/>
              <a:t>60-69 % dovoljan (66-69% </a:t>
            </a:r>
            <a:r>
              <a:rPr lang="hr-HR" sz="2400" dirty="0">
                <a:sym typeface="Wingdings" panose="05000000000000000000" pitchFamily="2" charset="2"/>
              </a:rPr>
              <a:t></a:t>
            </a:r>
            <a:r>
              <a:rPr lang="hr-HR" sz="2400" dirty="0"/>
              <a:t> usmeni za 3)</a:t>
            </a:r>
          </a:p>
          <a:p>
            <a:pPr>
              <a:lnSpc>
                <a:spcPct val="150000"/>
              </a:lnSpc>
            </a:pPr>
            <a:r>
              <a:rPr lang="hr-HR" sz="2400" dirty="0"/>
              <a:t>50-59 % obavezan usmeni ispit</a:t>
            </a:r>
          </a:p>
        </p:txBody>
      </p:sp>
    </p:spTree>
    <p:extLst>
      <p:ext uri="{BB962C8B-B14F-4D97-AF65-F5344CB8AC3E}">
        <p14:creationId xmlns:p14="http://schemas.microsoft.com/office/powerpoint/2010/main" val="21715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90F4930-CC18-466D-BB93-01F582F99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85127"/>
              </p:ext>
            </p:extLst>
          </p:nvPr>
        </p:nvGraphicFramePr>
        <p:xfrm>
          <a:off x="1375794" y="1249755"/>
          <a:ext cx="8095379" cy="5486400"/>
        </p:xfrm>
        <a:graphic>
          <a:graphicData uri="http://schemas.openxmlformats.org/drawingml/2006/table">
            <a:tbl>
              <a:tblPr/>
              <a:tblGrid>
                <a:gridCol w="1514925">
                  <a:extLst>
                    <a:ext uri="{9D8B030D-6E8A-4147-A177-3AD203B41FA5}">
                      <a16:colId xmlns:a16="http://schemas.microsoft.com/office/drawing/2014/main" xmlns="" val="3152052570"/>
                    </a:ext>
                  </a:extLst>
                </a:gridCol>
                <a:gridCol w="4651916">
                  <a:extLst>
                    <a:ext uri="{9D8B030D-6E8A-4147-A177-3AD203B41FA5}">
                      <a16:colId xmlns:a16="http://schemas.microsoft.com/office/drawing/2014/main" xmlns="" val="4022348744"/>
                    </a:ext>
                  </a:extLst>
                </a:gridCol>
                <a:gridCol w="1928538">
                  <a:extLst>
                    <a:ext uri="{9D8B030D-6E8A-4147-A177-3AD203B41FA5}">
                      <a16:colId xmlns:a16="http://schemas.microsoft.com/office/drawing/2014/main" xmlns="" val="3767719819"/>
                    </a:ext>
                  </a:extLst>
                </a:gridCol>
              </a:tblGrid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stanice (građa i tipovi)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Inga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0562646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biokemijski procesi u stanici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Inga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8102848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geni i nasljeđivanje, mutacije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Nenad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2855357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praznik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039512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građa DNA, replikacija, transkripcija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Ivana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05964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translacija, regulacija kod </a:t>
                      </a:r>
                      <a:r>
                        <a:rPr lang="hr-H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prokariota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Ivana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8070278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međuispiti</a:t>
                      </a:r>
                      <a:endParaRPr lang="hr-HR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6063396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 kolokvij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814584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hr-H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eukarioti</a:t>
                      </a:r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kromosomi i </a:t>
                      </a:r>
                      <a:r>
                        <a:rPr lang="hr-H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epigenetika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Inga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924318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PCR, </a:t>
                      </a:r>
                      <a:r>
                        <a:rPr lang="hr-H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qPCR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Ivana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85430136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kloniranje (genetičko inženjerstvo)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Ivana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6446367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biblioteke, sekvenciranje genoma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Nenad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735257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biotehnologija i GMO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Nenad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8128277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biotehnologija (vakcine, antitijela)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Inga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76352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međuispiti</a:t>
                      </a:r>
                      <a:endParaRPr lang="hr-HR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32757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2. kolokvij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8001616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ispiti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484131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 Ispitni rok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1166108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xmlns="" id="{D9405D9E-8BF8-4770-9BDD-CC2090C9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1325563"/>
          </a:xfrm>
        </p:spPr>
        <p:txBody>
          <a:bodyPr>
            <a:normAutofit/>
          </a:bodyPr>
          <a:lstStyle/>
          <a:p>
            <a:r>
              <a:rPr lang="hr-HR" sz="4000" b="1" dirty="0"/>
              <a:t>Plan predavanja</a:t>
            </a:r>
          </a:p>
        </p:txBody>
      </p:sp>
    </p:spTree>
    <p:extLst>
      <p:ext uri="{BB962C8B-B14F-4D97-AF65-F5344CB8AC3E}">
        <p14:creationId xmlns:p14="http://schemas.microsoft.com/office/powerpoint/2010/main" val="59722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217</Words>
  <Application>Microsoft Office PowerPoint</Application>
  <PresentationFormat>Široki zaslon</PresentationFormat>
  <Paragraphs>74</Paragraphs>
  <Slides>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4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Castellar</vt:lpstr>
      <vt:lpstr>Wingdings</vt:lpstr>
      <vt:lpstr>Office Theme</vt:lpstr>
      <vt:lpstr>PowerPointova prezentacija</vt:lpstr>
      <vt:lpstr>Literatura:</vt:lpstr>
      <vt:lpstr>PowerPointova prezentacija</vt:lpstr>
      <vt:lpstr>Plan predavanja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Ivana</dc:creator>
  <cp:lastModifiedBy>Microsoftov račun</cp:lastModifiedBy>
  <cp:revision>6</cp:revision>
  <dcterms:created xsi:type="dcterms:W3CDTF">2022-10-04T12:54:58Z</dcterms:created>
  <dcterms:modified xsi:type="dcterms:W3CDTF">2022-10-05T12:40:19Z</dcterms:modified>
</cp:coreProperties>
</file>