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vsdx" ContentType="application/vnd.ms-visio.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66"/>
  </p:notesMasterIdLst>
  <p:sldIdLst>
    <p:sldId id="256" r:id="rId2"/>
    <p:sldId id="348" r:id="rId3"/>
    <p:sldId id="349" r:id="rId4"/>
    <p:sldId id="350" r:id="rId5"/>
    <p:sldId id="398" r:id="rId6"/>
    <p:sldId id="351" r:id="rId7"/>
    <p:sldId id="338" r:id="rId8"/>
    <p:sldId id="339" r:id="rId9"/>
    <p:sldId id="352" r:id="rId10"/>
    <p:sldId id="353" r:id="rId11"/>
    <p:sldId id="354" r:id="rId12"/>
    <p:sldId id="355" r:id="rId13"/>
    <p:sldId id="344" r:id="rId14"/>
    <p:sldId id="345" r:id="rId15"/>
    <p:sldId id="356" r:id="rId16"/>
    <p:sldId id="357" r:id="rId17"/>
    <p:sldId id="340" r:id="rId18"/>
    <p:sldId id="358" r:id="rId19"/>
    <p:sldId id="341" r:id="rId20"/>
    <p:sldId id="359" r:id="rId21"/>
    <p:sldId id="360" r:id="rId22"/>
    <p:sldId id="361" r:id="rId23"/>
    <p:sldId id="342" r:id="rId24"/>
    <p:sldId id="362" r:id="rId25"/>
    <p:sldId id="363" r:id="rId26"/>
    <p:sldId id="364" r:id="rId27"/>
    <p:sldId id="365" r:id="rId28"/>
    <p:sldId id="366" r:id="rId29"/>
    <p:sldId id="343" r:id="rId30"/>
    <p:sldId id="367" r:id="rId31"/>
    <p:sldId id="397" r:id="rId32"/>
    <p:sldId id="368" r:id="rId33"/>
    <p:sldId id="369" r:id="rId34"/>
    <p:sldId id="370" r:id="rId35"/>
    <p:sldId id="371" r:id="rId36"/>
    <p:sldId id="372" r:id="rId37"/>
    <p:sldId id="373" r:id="rId38"/>
    <p:sldId id="374" r:id="rId39"/>
    <p:sldId id="375" r:id="rId40"/>
    <p:sldId id="376" r:id="rId41"/>
    <p:sldId id="377" r:id="rId42"/>
    <p:sldId id="378" r:id="rId43"/>
    <p:sldId id="380" r:id="rId44"/>
    <p:sldId id="379" r:id="rId45"/>
    <p:sldId id="335" r:id="rId46"/>
    <p:sldId id="393" r:id="rId47"/>
    <p:sldId id="381" r:id="rId48"/>
    <p:sldId id="394" r:id="rId49"/>
    <p:sldId id="382" r:id="rId50"/>
    <p:sldId id="384" r:id="rId51"/>
    <p:sldId id="346" r:id="rId52"/>
    <p:sldId id="347" r:id="rId53"/>
    <p:sldId id="385" r:id="rId54"/>
    <p:sldId id="386" r:id="rId55"/>
    <p:sldId id="388" r:id="rId56"/>
    <p:sldId id="383" r:id="rId57"/>
    <p:sldId id="323" r:id="rId58"/>
    <p:sldId id="390" r:id="rId59"/>
    <p:sldId id="391" r:id="rId60"/>
    <p:sldId id="392" r:id="rId61"/>
    <p:sldId id="389" r:id="rId62"/>
    <p:sldId id="395" r:id="rId63"/>
    <p:sldId id="396" r:id="rId64"/>
    <p:sldId id="399" r:id="rId65"/>
  </p:sldIdLst>
  <p:sldSz cx="9906000" cy="6858000" type="A4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 userDrawn="1">
          <p15:clr>
            <a:srgbClr val="A4A3A4"/>
          </p15:clr>
        </p15:guide>
        <p15:guide id="2" pos="230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C996"/>
    <a:srgbClr val="FAB58A"/>
    <a:srgbClr val="B9FDBE"/>
    <a:srgbClr val="00CC99"/>
    <a:srgbClr val="99EBAD"/>
    <a:srgbClr val="FC8888"/>
    <a:srgbClr val="FA2828"/>
    <a:srgbClr val="B88A7E"/>
    <a:srgbClr val="D7B8B3"/>
    <a:srgbClr val="CDA6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94" autoAdjust="0"/>
    <p:restoredTop sz="99877" autoAdjust="0"/>
  </p:normalViewPr>
  <p:slideViewPr>
    <p:cSldViewPr>
      <p:cViewPr varScale="1">
        <p:scale>
          <a:sx n="74" d="100"/>
          <a:sy n="74" d="100"/>
        </p:scale>
        <p:origin x="1104" y="64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-1987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100" d="100"/>
          <a:sy n="100" d="100"/>
        </p:scale>
        <p:origin x="-774" y="-72"/>
      </p:cViewPr>
      <p:guideLst>
        <p:guide orient="horz" pos="3024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7.wmf"/><Relationship Id="rId1" Type="http://schemas.openxmlformats.org/officeDocument/2006/relationships/image" Target="../media/image36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image" Target="../media/image41.wmf"/><Relationship Id="rId1" Type="http://schemas.openxmlformats.org/officeDocument/2006/relationships/image" Target="../media/image40.wmf"/><Relationship Id="rId5" Type="http://schemas.openxmlformats.org/officeDocument/2006/relationships/image" Target="../media/image43.wmf"/><Relationship Id="rId4" Type="http://schemas.openxmlformats.org/officeDocument/2006/relationships/image" Target="../media/image4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2" Type="http://schemas.openxmlformats.org/officeDocument/2006/relationships/image" Target="../media/image45.wmf"/><Relationship Id="rId1" Type="http://schemas.openxmlformats.org/officeDocument/2006/relationships/image" Target="../media/image44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w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49.wmf"/><Relationship Id="rId1" Type="http://schemas.openxmlformats.org/officeDocument/2006/relationships/image" Target="../media/image48.w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51.wmf"/><Relationship Id="rId1" Type="http://schemas.openxmlformats.org/officeDocument/2006/relationships/image" Target="../media/image50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4" Type="http://schemas.openxmlformats.org/officeDocument/2006/relationships/image" Target="../media/image7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4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7.wmf"/><Relationship Id="rId2" Type="http://schemas.openxmlformats.org/officeDocument/2006/relationships/image" Target="../media/image56.wmf"/><Relationship Id="rId1" Type="http://schemas.openxmlformats.org/officeDocument/2006/relationships/image" Target="../media/image55.wmf"/><Relationship Id="rId4" Type="http://schemas.openxmlformats.org/officeDocument/2006/relationships/image" Target="../media/image58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0.wmf"/><Relationship Id="rId2" Type="http://schemas.openxmlformats.org/officeDocument/2006/relationships/image" Target="../media/image59.wmf"/><Relationship Id="rId1" Type="http://schemas.openxmlformats.org/officeDocument/2006/relationships/image" Target="../media/image3.wmf"/><Relationship Id="rId5" Type="http://schemas.openxmlformats.org/officeDocument/2006/relationships/image" Target="../media/image62.wmf"/><Relationship Id="rId4" Type="http://schemas.openxmlformats.org/officeDocument/2006/relationships/image" Target="../media/image61.w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64.wmf"/><Relationship Id="rId1" Type="http://schemas.openxmlformats.org/officeDocument/2006/relationships/image" Target="../media/image63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67.wmf"/><Relationship Id="rId2" Type="http://schemas.openxmlformats.org/officeDocument/2006/relationships/image" Target="../media/image66.wmf"/><Relationship Id="rId1" Type="http://schemas.openxmlformats.org/officeDocument/2006/relationships/image" Target="../media/image65.wmf"/><Relationship Id="rId4" Type="http://schemas.openxmlformats.org/officeDocument/2006/relationships/image" Target="../media/image68.w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9.w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1.wmf"/></Relationships>
</file>

<file path=ppt/drawings/_rels/vmlDrawing28.vml.rels><?xml version="1.0" encoding="UTF-8" standalone="yes"?>
<Relationships xmlns="http://schemas.openxmlformats.org/package/2006/relationships"><Relationship Id="rId2" Type="http://schemas.openxmlformats.org/officeDocument/2006/relationships/image" Target="../media/image73.wmf"/><Relationship Id="rId1" Type="http://schemas.openxmlformats.org/officeDocument/2006/relationships/image" Target="../media/image72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75.wmf"/><Relationship Id="rId2" Type="http://schemas.openxmlformats.org/officeDocument/2006/relationships/image" Target="../media/image4.wmf"/><Relationship Id="rId1" Type="http://schemas.openxmlformats.org/officeDocument/2006/relationships/image" Target="../media/image74.emf"/><Relationship Id="rId4" Type="http://schemas.openxmlformats.org/officeDocument/2006/relationships/image" Target="../media/image76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4" Type="http://schemas.openxmlformats.org/officeDocument/2006/relationships/image" Target="../media/image11.w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79.wmf"/><Relationship Id="rId2" Type="http://schemas.openxmlformats.org/officeDocument/2006/relationships/image" Target="../media/image78.wmf"/><Relationship Id="rId1" Type="http://schemas.openxmlformats.org/officeDocument/2006/relationships/image" Target="../media/image77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0.wmf"/></Relationships>
</file>

<file path=ppt/drawings/_rels/vmlDrawing3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3.wmf"/><Relationship Id="rId2" Type="http://schemas.openxmlformats.org/officeDocument/2006/relationships/image" Target="../media/image82.wmf"/><Relationship Id="rId1" Type="http://schemas.openxmlformats.org/officeDocument/2006/relationships/image" Target="../media/image81.wmf"/><Relationship Id="rId4" Type="http://schemas.openxmlformats.org/officeDocument/2006/relationships/image" Target="../media/image84.w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5.wmf"/></Relationships>
</file>

<file path=ppt/drawings/_rels/vmlDrawing34.vml.rels><?xml version="1.0" encoding="UTF-8" standalone="yes"?>
<Relationships xmlns="http://schemas.openxmlformats.org/package/2006/relationships"><Relationship Id="rId2" Type="http://schemas.openxmlformats.org/officeDocument/2006/relationships/image" Target="../media/image87.wmf"/><Relationship Id="rId1" Type="http://schemas.openxmlformats.org/officeDocument/2006/relationships/image" Target="../media/image86.wmf"/></Relationships>
</file>

<file path=ppt/drawings/_rels/vmlDrawing35.vml.rels><?xml version="1.0" encoding="UTF-8" standalone="yes"?>
<Relationships xmlns="http://schemas.openxmlformats.org/package/2006/relationships"><Relationship Id="rId2" Type="http://schemas.openxmlformats.org/officeDocument/2006/relationships/image" Target="../media/image89.wmf"/><Relationship Id="rId1" Type="http://schemas.openxmlformats.org/officeDocument/2006/relationships/image" Target="../media/image88.w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0.w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96.w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98.wmf"/></Relationships>
</file>

<file path=ppt/drawings/_rels/vmlDrawing3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2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4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4.wmf"/><Relationship Id="rId1" Type="http://schemas.openxmlformats.org/officeDocument/2006/relationships/image" Target="../media/image103.wmf"/></Relationships>
</file>

<file path=ppt/drawings/_rels/vmlDrawing4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wmf"/><Relationship Id="rId2" Type="http://schemas.openxmlformats.org/officeDocument/2006/relationships/image" Target="../media/image106.wmf"/><Relationship Id="rId1" Type="http://schemas.openxmlformats.org/officeDocument/2006/relationships/image" Target="../media/image105.emf"/><Relationship Id="rId4" Type="http://schemas.openxmlformats.org/officeDocument/2006/relationships/image" Target="../media/image108.wmf"/></Relationships>
</file>

<file path=ppt/drawings/_rels/vmlDrawing4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wmf"/><Relationship Id="rId1" Type="http://schemas.openxmlformats.org/officeDocument/2006/relationships/image" Target="../media/image109.wmf"/></Relationships>
</file>

<file path=ppt/drawings/_rels/vmlDrawing4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2.wmf"/><Relationship Id="rId1" Type="http://schemas.openxmlformats.org/officeDocument/2006/relationships/image" Target="../media/image111.wmf"/></Relationships>
</file>

<file path=ppt/drawings/_rels/vmlDrawing4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4.wmf"/></Relationships>
</file>

<file path=ppt/drawings/_rels/vmlDrawing4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7.wmf"/><Relationship Id="rId1" Type="http://schemas.openxmlformats.org/officeDocument/2006/relationships/image" Target="../media/image116.wmf"/></Relationships>
</file>

<file path=ppt/drawings/_rels/vmlDrawing4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8.wmf"/></Relationships>
</file>

<file path=ppt/drawings/_rels/vmlDrawing4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wmf"/><Relationship Id="rId1" Type="http://schemas.openxmlformats.org/officeDocument/2006/relationships/image" Target="../media/image119.wmf"/></Relationships>
</file>

<file path=ppt/drawings/_rels/vmlDrawing4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2.wmf"/></Relationships>
</file>

<file path=ppt/drawings/_rels/vmlDrawing4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5.wmf"/><Relationship Id="rId1" Type="http://schemas.openxmlformats.org/officeDocument/2006/relationships/image" Target="../media/image124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5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7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Relationship Id="rId5" Type="http://schemas.openxmlformats.org/officeDocument/2006/relationships/image" Target="../media/image30.wmf"/><Relationship Id="rId4" Type="http://schemas.openxmlformats.org/officeDocument/2006/relationships/image" Target="../media/image2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>
              <a:defRPr sz="1300" smtClean="0"/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5281" y="1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defRPr sz="1300" smtClean="0"/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204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58863" y="720725"/>
            <a:ext cx="5197475" cy="3598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5361" y="4560570"/>
            <a:ext cx="5364480" cy="432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14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>
              <a:defRPr sz="1300" smtClean="0"/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5281" y="912114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defRPr sz="1300" smtClean="0"/>
            </a:lvl1pPr>
          </a:lstStyle>
          <a:p>
            <a:pPr>
              <a:defRPr/>
            </a:pPr>
            <a:fld id="{E4E5ACE7-461E-40FF-AB01-EE59155193C9}" type="slidenum">
              <a:rPr lang="hr-HR"/>
              <a:pPr>
                <a:defRPr/>
              </a:pPr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12778817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40A1E5B-4BA0-491B-950D-EBEE5B9129C9}" type="slidenum">
              <a:rPr lang="hr-HR"/>
              <a:pPr/>
              <a:t>1</a:t>
            </a:fld>
            <a:endParaRPr lang="hr-HR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1700952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42950" y="2286000"/>
            <a:ext cx="8420100" cy="1143000"/>
          </a:xfrm>
        </p:spPr>
        <p:txBody>
          <a:bodyPr/>
          <a:lstStyle>
            <a:lvl1pPr algn="ctr">
              <a:defRPr sz="4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Font typeface="Symbol" pitchFamily="18" charset="2"/>
              <a:buNone/>
              <a:defRPr i="1">
                <a:latin typeface="Times New Roman CE" pitchFamily="18" charset="0"/>
              </a:defRPr>
            </a:lvl1pPr>
          </a:lstStyle>
          <a:p>
            <a:endParaRPr lang="en-GB"/>
          </a:p>
          <a:p>
            <a:endParaRPr lang="en-GB"/>
          </a:p>
          <a:p>
            <a:r>
              <a:rPr lang="en-GB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sr-Latn-RS"/>
              <a:t>ožujak 2021.</a:t>
            </a:r>
            <a:endParaRPr lang="en-US"/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9D9219B7-8B4C-495B-84F2-8C144FCEB38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488" y="260648"/>
            <a:ext cx="1419225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 descr="FER predstavio novi vizualni identitet » 01Portal - Prvi u Zagrebačkoj  županiji">
            <a:extLst>
              <a:ext uri="{FF2B5EF4-FFF2-40B4-BE49-F238E27FC236}">
                <a16:creationId xmlns:a16="http://schemas.microsoft.com/office/drawing/2014/main" id="{79D15CA3-F469-4605-B01A-BA597A9BDAA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5641" y="315764"/>
            <a:ext cx="1639887" cy="90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/>
          <p:cNvSpPr>
            <a:spLocks noChangeShapeType="1"/>
          </p:cNvSpPr>
          <p:nvPr/>
        </p:nvSpPr>
        <p:spPr bwMode="auto">
          <a:xfrm flipH="1">
            <a:off x="247650" y="1219200"/>
            <a:ext cx="7181850" cy="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/>
          </a:ln>
          <a:effectLst>
            <a:outerShdw dist="107763" dir="2700000" algn="ctr" rotWithShape="0">
              <a:srgbClr val="D70505"/>
            </a:outerShdw>
          </a:effectLst>
        </p:spPr>
        <p:txBody>
          <a:bodyPr wrap="none" anchor="ctr"/>
          <a:lstStyle/>
          <a:p>
            <a:pPr>
              <a:defRPr/>
            </a:pPr>
            <a:endParaRPr lang="hr-HR"/>
          </a:p>
        </p:txBody>
      </p:sp>
      <p:sp>
        <p:nvSpPr>
          <p:cNvPr id="6" name="Line 10"/>
          <p:cNvSpPr>
            <a:spLocks noChangeShapeType="1"/>
          </p:cNvSpPr>
          <p:nvPr/>
        </p:nvSpPr>
        <p:spPr bwMode="auto">
          <a:xfrm flipH="1">
            <a:off x="165100" y="6400800"/>
            <a:ext cx="9410700" cy="0"/>
          </a:xfrm>
          <a:prstGeom prst="line">
            <a:avLst/>
          </a:prstGeom>
          <a:noFill/>
          <a:ln w="28575">
            <a:solidFill>
              <a:srgbClr val="5F5F5F"/>
            </a:solidFill>
            <a:round/>
            <a:headEnd/>
            <a:tailEnd/>
          </a:ln>
          <a:effectLst>
            <a:outerShdw dist="85194" dir="1593903" algn="ctr" rotWithShape="0">
              <a:srgbClr val="D70505"/>
            </a:outerShdw>
          </a:effectLst>
        </p:spPr>
        <p:txBody>
          <a:bodyPr wrap="none" anchor="ctr"/>
          <a:lstStyle/>
          <a:p>
            <a:pPr>
              <a:defRPr/>
            </a:pPr>
            <a:endParaRPr lang="hr-H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sr-Latn-RS"/>
              <a:t>ožujak 2021.</a:t>
            </a:r>
            <a:endParaRPr lang="en-US" sz="1400">
              <a:latin typeface="Times New Roman" pitchFamily="18" charset="0"/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sz="1400">
                <a:latin typeface="Times New Roman" pitchFamily="18" charset="0"/>
              </a:rPr>
              <a:t>Modeliranje upredene parice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55248A5-E131-40B8-A57B-658F090702B2}" type="slidenum">
              <a:rPr lang="en-US" smtClean="0"/>
              <a:pPr>
                <a:defRPr/>
              </a:pPr>
              <a:t>‹#›</a:t>
            </a:fld>
            <a:endParaRPr lang="en-US" sz="1400" dirty="0">
              <a:latin typeface="Times New Roman" pitchFamily="18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/>
          <p:cNvSpPr>
            <a:spLocks noChangeShapeType="1"/>
          </p:cNvSpPr>
          <p:nvPr/>
        </p:nvSpPr>
        <p:spPr bwMode="auto">
          <a:xfrm flipH="1">
            <a:off x="247650" y="1219200"/>
            <a:ext cx="7181850" cy="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/>
          </a:ln>
          <a:effectLst>
            <a:outerShdw dist="107763" dir="2700000" algn="ctr" rotWithShape="0">
              <a:srgbClr val="D70505"/>
            </a:outerShdw>
          </a:effectLst>
        </p:spPr>
        <p:txBody>
          <a:bodyPr wrap="none" anchor="ctr"/>
          <a:lstStyle/>
          <a:p>
            <a:pPr>
              <a:defRPr/>
            </a:pPr>
            <a:endParaRPr lang="hr-HR"/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7594600" y="1066800"/>
            <a:ext cx="23114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hr-HR" sz="1200" b="1">
                <a:latin typeface="Arial CE" pitchFamily="34" charset="0"/>
              </a:rPr>
              <a:t>Zavod za telekomunikacije</a:t>
            </a:r>
            <a:endParaRPr lang="hr-HR"/>
          </a:p>
        </p:txBody>
      </p:sp>
      <p:sp>
        <p:nvSpPr>
          <p:cNvPr id="6" name="Line 10"/>
          <p:cNvSpPr>
            <a:spLocks noChangeShapeType="1"/>
          </p:cNvSpPr>
          <p:nvPr/>
        </p:nvSpPr>
        <p:spPr bwMode="auto">
          <a:xfrm flipH="1">
            <a:off x="165100" y="6400800"/>
            <a:ext cx="9410700" cy="0"/>
          </a:xfrm>
          <a:prstGeom prst="line">
            <a:avLst/>
          </a:prstGeom>
          <a:noFill/>
          <a:ln w="28575">
            <a:solidFill>
              <a:srgbClr val="5F5F5F"/>
            </a:solidFill>
            <a:round/>
            <a:headEnd/>
            <a:tailEnd/>
          </a:ln>
          <a:effectLst>
            <a:outerShdw dist="85194" dir="1593903" algn="ctr" rotWithShape="0">
              <a:srgbClr val="D70505"/>
            </a:outerShdw>
          </a:effectLst>
        </p:spPr>
        <p:txBody>
          <a:bodyPr wrap="none" anchor="ctr"/>
          <a:lstStyle/>
          <a:p>
            <a:pPr>
              <a:defRPr/>
            </a:pPr>
            <a:endParaRPr lang="hr-HR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4838" y="0"/>
            <a:ext cx="2208212" cy="6172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0200" y="0"/>
            <a:ext cx="6472238" cy="6172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sr-Latn-RS"/>
              <a:t>ožujak 2021.</a:t>
            </a:r>
            <a:endParaRPr lang="en-US" sz="1400">
              <a:latin typeface="Times New Roman" pitchFamily="18" charset="0"/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sz="1400">
                <a:latin typeface="Times New Roman" pitchFamily="18" charset="0"/>
              </a:rPr>
              <a:t>Modeliranje upredene parice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BE0E0FF-C1CD-4E5C-A088-CFF0742E4A8B}" type="slidenum">
              <a:rPr lang="en-US" smtClean="0"/>
              <a:pPr>
                <a:defRPr/>
              </a:pPr>
              <a:t>‹#›</a:t>
            </a:fld>
            <a:endParaRPr lang="en-US" sz="1400" dirty="0">
              <a:latin typeface="Times New Roman" pitchFamily="18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/>
          <p:cNvSpPr>
            <a:spLocks noChangeShapeType="1"/>
          </p:cNvSpPr>
          <p:nvPr/>
        </p:nvSpPr>
        <p:spPr bwMode="auto">
          <a:xfrm flipH="1">
            <a:off x="247650" y="836712"/>
            <a:ext cx="9410700" cy="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/>
          </a:ln>
          <a:effectLst>
            <a:outerShdw dist="107763" dir="2700000" algn="ctr" rotWithShape="0">
              <a:srgbClr val="D70505"/>
            </a:outerShdw>
          </a:effectLst>
        </p:spPr>
        <p:txBody>
          <a:bodyPr wrap="none" anchor="ctr"/>
          <a:lstStyle/>
          <a:p>
            <a:pPr>
              <a:defRPr/>
            </a:pPr>
            <a:endParaRPr lang="hr-HR"/>
          </a:p>
        </p:txBody>
      </p:sp>
      <p:sp>
        <p:nvSpPr>
          <p:cNvPr id="6" name="Line 10"/>
          <p:cNvSpPr>
            <a:spLocks noChangeShapeType="1"/>
          </p:cNvSpPr>
          <p:nvPr/>
        </p:nvSpPr>
        <p:spPr bwMode="auto">
          <a:xfrm flipH="1">
            <a:off x="165100" y="6400800"/>
            <a:ext cx="9410700" cy="0"/>
          </a:xfrm>
          <a:prstGeom prst="line">
            <a:avLst/>
          </a:prstGeom>
          <a:noFill/>
          <a:ln w="28575">
            <a:solidFill>
              <a:srgbClr val="5F5F5F"/>
            </a:solidFill>
            <a:round/>
            <a:headEnd/>
            <a:tailEnd/>
          </a:ln>
          <a:effectLst>
            <a:outerShdw dist="85194" dir="1593903" algn="ctr" rotWithShape="0">
              <a:srgbClr val="D70505"/>
            </a:outerShdw>
          </a:effectLst>
        </p:spPr>
        <p:txBody>
          <a:bodyPr wrap="none" anchor="ctr"/>
          <a:lstStyle/>
          <a:p>
            <a:pPr>
              <a:defRPr/>
            </a:pPr>
            <a:endParaRPr lang="hr-H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2950" y="980728"/>
            <a:ext cx="8420100" cy="532859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hr-HR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sr-Latn-RS"/>
              <a:t>ožujak 2021.</a:t>
            </a:r>
            <a:endParaRPr lang="en-US" sz="1400">
              <a:latin typeface="Times New Roman" pitchFamily="18" charset="0"/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>
                <a:latin typeface="+mj-lt"/>
              </a:defRPr>
            </a:lvl1pPr>
          </a:lstStyle>
          <a:p>
            <a:pPr>
              <a:defRPr/>
            </a:pPr>
            <a:r>
              <a:rPr lang="en-US" sz="1400"/>
              <a:t>Modeliranje upredene parice</a:t>
            </a:r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94600" y="6477000"/>
            <a:ext cx="20637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+mn-lt"/>
              </a:defRPr>
            </a:lvl1pPr>
          </a:lstStyle>
          <a:p>
            <a:pPr>
              <a:defRPr/>
            </a:pPr>
            <a:fld id="{E1D7900F-624F-47BF-B4C5-90BAC3E58AD9}" type="slidenum">
              <a:rPr lang="en-US" smtClean="0"/>
              <a:pPr>
                <a:defRPr/>
              </a:pPr>
              <a:t>‹#›</a:t>
            </a:fld>
            <a:endParaRPr lang="en-US" sz="140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/>
          <p:cNvSpPr>
            <a:spLocks noChangeShapeType="1"/>
          </p:cNvSpPr>
          <p:nvPr/>
        </p:nvSpPr>
        <p:spPr bwMode="auto">
          <a:xfrm flipH="1">
            <a:off x="247650" y="1219200"/>
            <a:ext cx="7181850" cy="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/>
          </a:ln>
          <a:effectLst>
            <a:outerShdw dist="107763" dir="2700000" algn="ctr" rotWithShape="0">
              <a:srgbClr val="D70505"/>
            </a:outerShdw>
          </a:effectLst>
        </p:spPr>
        <p:txBody>
          <a:bodyPr wrap="none" anchor="ctr"/>
          <a:lstStyle/>
          <a:p>
            <a:pPr>
              <a:defRPr/>
            </a:pPr>
            <a:endParaRPr lang="hr-HR"/>
          </a:p>
        </p:txBody>
      </p:sp>
      <p:sp>
        <p:nvSpPr>
          <p:cNvPr id="6" name="Line 10"/>
          <p:cNvSpPr>
            <a:spLocks noChangeShapeType="1"/>
          </p:cNvSpPr>
          <p:nvPr/>
        </p:nvSpPr>
        <p:spPr bwMode="auto">
          <a:xfrm flipH="1">
            <a:off x="165100" y="6400800"/>
            <a:ext cx="9410700" cy="0"/>
          </a:xfrm>
          <a:prstGeom prst="line">
            <a:avLst/>
          </a:prstGeom>
          <a:noFill/>
          <a:ln w="28575">
            <a:solidFill>
              <a:srgbClr val="5F5F5F"/>
            </a:solidFill>
            <a:round/>
            <a:headEnd/>
            <a:tailEnd/>
          </a:ln>
          <a:effectLst>
            <a:outerShdw dist="85194" dir="1593903" algn="ctr" rotWithShape="0">
              <a:srgbClr val="D70505"/>
            </a:outerShdw>
          </a:effectLst>
        </p:spPr>
        <p:txBody>
          <a:bodyPr wrap="none" anchor="ctr"/>
          <a:lstStyle/>
          <a:p>
            <a:pPr>
              <a:defRPr/>
            </a:pPr>
            <a:endParaRPr lang="hr-H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sr-Latn-RS"/>
              <a:t>ožujak 2021.</a:t>
            </a:r>
            <a:endParaRPr lang="en-US" sz="1400">
              <a:latin typeface="Times New Roman" pitchFamily="18" charset="0"/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sz="1400">
                <a:latin typeface="Times New Roman" pitchFamily="18" charset="0"/>
              </a:rPr>
              <a:t>Modeliranje upredene parice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F7D5ABA-A776-40F5-9B5E-58DEC42DB750}" type="slidenum">
              <a:rPr lang="en-US" smtClean="0"/>
              <a:pPr>
                <a:defRPr/>
              </a:pPr>
              <a:t>‹#›</a:t>
            </a:fld>
            <a:endParaRPr lang="en-US" sz="1400" dirty="0">
              <a:latin typeface="Times New Roman" pitchFamily="18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7"/>
          <p:cNvSpPr>
            <a:spLocks noChangeShapeType="1"/>
          </p:cNvSpPr>
          <p:nvPr/>
        </p:nvSpPr>
        <p:spPr bwMode="auto">
          <a:xfrm flipH="1">
            <a:off x="247650" y="1219200"/>
            <a:ext cx="7181850" cy="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/>
          </a:ln>
          <a:effectLst>
            <a:outerShdw dist="107763" dir="2700000" algn="ctr" rotWithShape="0">
              <a:srgbClr val="D70505"/>
            </a:outerShdw>
          </a:effectLst>
        </p:spPr>
        <p:txBody>
          <a:bodyPr wrap="none" anchor="ctr"/>
          <a:lstStyle/>
          <a:p>
            <a:pPr>
              <a:defRPr/>
            </a:pPr>
            <a:endParaRPr lang="hr-HR"/>
          </a:p>
        </p:txBody>
      </p:sp>
      <p:sp>
        <p:nvSpPr>
          <p:cNvPr id="7" name="Line 10"/>
          <p:cNvSpPr>
            <a:spLocks noChangeShapeType="1"/>
          </p:cNvSpPr>
          <p:nvPr/>
        </p:nvSpPr>
        <p:spPr bwMode="auto">
          <a:xfrm flipH="1">
            <a:off x="165100" y="6400800"/>
            <a:ext cx="9410700" cy="0"/>
          </a:xfrm>
          <a:prstGeom prst="line">
            <a:avLst/>
          </a:prstGeom>
          <a:noFill/>
          <a:ln w="28575">
            <a:solidFill>
              <a:srgbClr val="5F5F5F"/>
            </a:solidFill>
            <a:round/>
            <a:headEnd/>
            <a:tailEnd/>
          </a:ln>
          <a:effectLst>
            <a:outerShdw dist="85194" dir="1593903" algn="ctr" rotWithShape="0">
              <a:srgbClr val="D70505"/>
            </a:outerShdw>
          </a:effectLst>
        </p:spPr>
        <p:txBody>
          <a:bodyPr wrap="none" anchor="ctr"/>
          <a:lstStyle/>
          <a:p>
            <a:pPr>
              <a:defRPr/>
            </a:pPr>
            <a:endParaRPr lang="hr-H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2950" y="1524000"/>
            <a:ext cx="413385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524000"/>
            <a:ext cx="413385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sr-Latn-RS"/>
              <a:t>ožujak 2021.</a:t>
            </a:r>
            <a:endParaRPr lang="en-US" sz="1400">
              <a:latin typeface="Times New Roman" pitchFamily="18" charset="0"/>
            </a:endParaRPr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sz="1400">
                <a:latin typeface="Times New Roman" pitchFamily="18" charset="0"/>
              </a:rPr>
              <a:t>Modeliranje upredene parice</a:t>
            </a:r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759BA63-2539-4077-A32F-B2B8B58035D4}" type="slidenum">
              <a:rPr lang="en-US" smtClean="0"/>
              <a:pPr>
                <a:defRPr/>
              </a:pPr>
              <a:t>‹#›</a:t>
            </a:fld>
            <a:endParaRPr lang="en-US" sz="1400" dirty="0">
              <a:latin typeface="Times New Roman" pitchFamily="18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ne 7"/>
          <p:cNvSpPr>
            <a:spLocks noChangeShapeType="1"/>
          </p:cNvSpPr>
          <p:nvPr/>
        </p:nvSpPr>
        <p:spPr bwMode="auto">
          <a:xfrm flipH="1">
            <a:off x="247650" y="1219200"/>
            <a:ext cx="7181850" cy="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/>
          </a:ln>
          <a:effectLst>
            <a:outerShdw dist="107763" dir="2700000" algn="ctr" rotWithShape="0">
              <a:srgbClr val="D70505"/>
            </a:outerShdw>
          </a:effectLst>
        </p:spPr>
        <p:txBody>
          <a:bodyPr wrap="none" anchor="ctr"/>
          <a:lstStyle/>
          <a:p>
            <a:pPr>
              <a:defRPr/>
            </a:pPr>
            <a:endParaRPr lang="hr-HR"/>
          </a:p>
        </p:txBody>
      </p:sp>
      <p:sp>
        <p:nvSpPr>
          <p:cNvPr id="9" name="Line 10"/>
          <p:cNvSpPr>
            <a:spLocks noChangeShapeType="1"/>
          </p:cNvSpPr>
          <p:nvPr/>
        </p:nvSpPr>
        <p:spPr bwMode="auto">
          <a:xfrm flipH="1">
            <a:off x="165100" y="6400800"/>
            <a:ext cx="9410700" cy="0"/>
          </a:xfrm>
          <a:prstGeom prst="line">
            <a:avLst/>
          </a:prstGeom>
          <a:noFill/>
          <a:ln w="28575">
            <a:solidFill>
              <a:srgbClr val="5F5F5F"/>
            </a:solidFill>
            <a:round/>
            <a:headEnd/>
            <a:tailEnd/>
          </a:ln>
          <a:effectLst>
            <a:outerShdw dist="85194" dir="1593903" algn="ctr" rotWithShape="0">
              <a:srgbClr val="D70505"/>
            </a:outerShdw>
          </a:effectLst>
        </p:spPr>
        <p:txBody>
          <a:bodyPr wrap="none" anchor="ctr"/>
          <a:lstStyle/>
          <a:p>
            <a:pPr>
              <a:defRPr/>
            </a:pPr>
            <a:endParaRPr lang="hr-H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  <a:endParaRPr lang="hr-H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11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sr-Latn-RS"/>
              <a:t>ožujak 2021.</a:t>
            </a:r>
            <a:endParaRPr lang="en-US" sz="1400">
              <a:latin typeface="Times New Roman" pitchFamily="18" charset="0"/>
            </a:endParaRPr>
          </a:p>
        </p:txBody>
      </p:sp>
      <p:sp>
        <p:nvSpPr>
          <p:cNvPr id="12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sz="1400">
                <a:latin typeface="Times New Roman" pitchFamily="18" charset="0"/>
              </a:rPr>
              <a:t>Modeliranje upredene parice</a:t>
            </a:r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C797CD8-3D29-4CBF-8DC8-633E824B4432}" type="slidenum">
              <a:rPr lang="en-US" smtClean="0"/>
              <a:pPr>
                <a:defRPr/>
              </a:pPr>
              <a:t>‹#›</a:t>
            </a:fld>
            <a:endParaRPr lang="en-US" sz="1400" dirty="0">
              <a:latin typeface="Times New Roman" pitchFamily="18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7"/>
          <p:cNvSpPr>
            <a:spLocks noChangeShapeType="1"/>
          </p:cNvSpPr>
          <p:nvPr/>
        </p:nvSpPr>
        <p:spPr bwMode="auto">
          <a:xfrm flipH="1">
            <a:off x="247650" y="1219200"/>
            <a:ext cx="7181850" cy="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/>
          </a:ln>
          <a:effectLst>
            <a:outerShdw dist="107763" dir="2700000" algn="ctr" rotWithShape="0">
              <a:srgbClr val="D70505"/>
            </a:outerShdw>
          </a:effectLst>
        </p:spPr>
        <p:txBody>
          <a:bodyPr wrap="none" anchor="ctr"/>
          <a:lstStyle/>
          <a:p>
            <a:pPr>
              <a:defRPr/>
            </a:pPr>
            <a:endParaRPr lang="hr-HR"/>
          </a:p>
        </p:txBody>
      </p:sp>
      <p:sp>
        <p:nvSpPr>
          <p:cNvPr id="5" name="Line 10"/>
          <p:cNvSpPr>
            <a:spLocks noChangeShapeType="1"/>
          </p:cNvSpPr>
          <p:nvPr/>
        </p:nvSpPr>
        <p:spPr bwMode="auto">
          <a:xfrm flipH="1">
            <a:off x="165100" y="6400800"/>
            <a:ext cx="9410700" cy="0"/>
          </a:xfrm>
          <a:prstGeom prst="line">
            <a:avLst/>
          </a:prstGeom>
          <a:noFill/>
          <a:ln w="28575">
            <a:solidFill>
              <a:srgbClr val="5F5F5F"/>
            </a:solidFill>
            <a:round/>
            <a:headEnd/>
            <a:tailEnd/>
          </a:ln>
          <a:effectLst>
            <a:outerShdw dist="85194" dir="1593903" algn="ctr" rotWithShape="0">
              <a:srgbClr val="D70505"/>
            </a:outerShdw>
          </a:effectLst>
        </p:spPr>
        <p:txBody>
          <a:bodyPr wrap="none" anchor="ctr"/>
          <a:lstStyle/>
          <a:p>
            <a:pPr>
              <a:defRPr/>
            </a:pPr>
            <a:endParaRPr lang="hr-H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sr-Latn-RS"/>
              <a:t>ožujak 2021.</a:t>
            </a:r>
            <a:endParaRPr lang="en-US" sz="1400">
              <a:latin typeface="Times New Roman" pitchFamily="18" charset="0"/>
            </a:endParaRPr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sz="1400">
                <a:latin typeface="Times New Roman" pitchFamily="18" charset="0"/>
              </a:rPr>
              <a:t>Modeliranje upredene parice</a:t>
            </a:r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FB84072-4DE7-4AD2-ACAE-81A674066D4D}" type="slidenum">
              <a:rPr lang="en-US" smtClean="0"/>
              <a:pPr>
                <a:defRPr/>
              </a:pPr>
              <a:t>‹#›</a:t>
            </a:fld>
            <a:endParaRPr lang="en-US" sz="1400" dirty="0">
              <a:latin typeface="Times New Roman" pitchFamily="18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7"/>
          <p:cNvSpPr>
            <a:spLocks noChangeShapeType="1"/>
          </p:cNvSpPr>
          <p:nvPr/>
        </p:nvSpPr>
        <p:spPr bwMode="auto">
          <a:xfrm flipH="1">
            <a:off x="247650" y="1219200"/>
            <a:ext cx="7181850" cy="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/>
          </a:ln>
          <a:effectLst>
            <a:outerShdw dist="107763" dir="2700000" algn="ctr" rotWithShape="0">
              <a:srgbClr val="D70505"/>
            </a:outerShdw>
          </a:effectLst>
        </p:spPr>
        <p:txBody>
          <a:bodyPr wrap="none" anchor="ctr"/>
          <a:lstStyle/>
          <a:p>
            <a:pPr>
              <a:defRPr/>
            </a:pPr>
            <a:endParaRPr lang="hr-HR"/>
          </a:p>
        </p:txBody>
      </p:sp>
      <p:sp>
        <p:nvSpPr>
          <p:cNvPr id="4" name="Line 10"/>
          <p:cNvSpPr>
            <a:spLocks noChangeShapeType="1"/>
          </p:cNvSpPr>
          <p:nvPr/>
        </p:nvSpPr>
        <p:spPr bwMode="auto">
          <a:xfrm flipH="1">
            <a:off x="165100" y="6400800"/>
            <a:ext cx="9410700" cy="0"/>
          </a:xfrm>
          <a:prstGeom prst="line">
            <a:avLst/>
          </a:prstGeom>
          <a:noFill/>
          <a:ln w="28575">
            <a:solidFill>
              <a:srgbClr val="5F5F5F"/>
            </a:solidFill>
            <a:round/>
            <a:headEnd/>
            <a:tailEnd/>
          </a:ln>
          <a:effectLst>
            <a:outerShdw dist="85194" dir="1593903" algn="ctr" rotWithShape="0">
              <a:srgbClr val="D70505"/>
            </a:outerShdw>
          </a:effectLst>
        </p:spPr>
        <p:txBody>
          <a:bodyPr wrap="none" anchor="ctr"/>
          <a:lstStyle/>
          <a:p>
            <a:pPr>
              <a:defRPr/>
            </a:pPr>
            <a:endParaRPr lang="hr-HR"/>
          </a:p>
        </p:txBody>
      </p:sp>
      <p:sp>
        <p:nvSpPr>
          <p:cNvPr id="6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sr-Latn-RS"/>
              <a:t>ožujak 2021.</a:t>
            </a:r>
            <a:endParaRPr lang="en-US" sz="1400">
              <a:latin typeface="Times New Roman" pitchFamily="18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sz="1400">
                <a:latin typeface="Times New Roman" pitchFamily="18" charset="0"/>
              </a:rPr>
              <a:t>Modeliranje upredene parice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D9D2D84-C841-4DBC-BE32-866DD0BD73F3}" type="slidenum">
              <a:rPr lang="en-US" smtClean="0"/>
              <a:pPr>
                <a:defRPr/>
              </a:pPr>
              <a:t>‹#›</a:t>
            </a:fld>
            <a:endParaRPr lang="en-US" sz="1400" dirty="0">
              <a:latin typeface="Times New Roman" pitchFamily="18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7"/>
          <p:cNvSpPr>
            <a:spLocks noChangeShapeType="1"/>
          </p:cNvSpPr>
          <p:nvPr/>
        </p:nvSpPr>
        <p:spPr bwMode="auto">
          <a:xfrm flipH="1">
            <a:off x="247650" y="1219200"/>
            <a:ext cx="7181850" cy="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/>
          </a:ln>
          <a:effectLst>
            <a:outerShdw dist="107763" dir="2700000" algn="ctr" rotWithShape="0">
              <a:srgbClr val="D70505"/>
            </a:outerShdw>
          </a:effectLst>
        </p:spPr>
        <p:txBody>
          <a:bodyPr wrap="none" anchor="ctr"/>
          <a:lstStyle/>
          <a:p>
            <a:pPr>
              <a:defRPr/>
            </a:pPr>
            <a:endParaRPr lang="hr-HR"/>
          </a:p>
        </p:txBody>
      </p:sp>
      <p:sp>
        <p:nvSpPr>
          <p:cNvPr id="7" name="Line 10"/>
          <p:cNvSpPr>
            <a:spLocks noChangeShapeType="1"/>
          </p:cNvSpPr>
          <p:nvPr/>
        </p:nvSpPr>
        <p:spPr bwMode="auto">
          <a:xfrm flipH="1">
            <a:off x="165100" y="6400800"/>
            <a:ext cx="9410700" cy="0"/>
          </a:xfrm>
          <a:prstGeom prst="line">
            <a:avLst/>
          </a:prstGeom>
          <a:noFill/>
          <a:ln w="28575">
            <a:solidFill>
              <a:srgbClr val="5F5F5F"/>
            </a:solidFill>
            <a:round/>
            <a:headEnd/>
            <a:tailEnd/>
          </a:ln>
          <a:effectLst>
            <a:outerShdw dist="85194" dir="1593903" algn="ctr" rotWithShape="0">
              <a:srgbClr val="D70505"/>
            </a:outerShdw>
          </a:effectLst>
        </p:spPr>
        <p:txBody>
          <a:bodyPr wrap="none" anchor="ctr"/>
          <a:lstStyle/>
          <a:p>
            <a:pPr>
              <a:defRPr/>
            </a:pPr>
            <a:endParaRPr lang="hr-H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sr-Latn-RS"/>
              <a:t>ožujak 2021.</a:t>
            </a:r>
            <a:endParaRPr lang="en-US" sz="1400">
              <a:latin typeface="Times New Roman" pitchFamily="18" charset="0"/>
            </a:endParaRPr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sz="1400">
                <a:latin typeface="Times New Roman" pitchFamily="18" charset="0"/>
              </a:rPr>
              <a:t>Modeliranje upredene parice</a:t>
            </a:r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6428C20-3FCD-48DA-9378-91B2DC79F27F}" type="slidenum">
              <a:rPr lang="en-US" smtClean="0"/>
              <a:pPr>
                <a:defRPr/>
              </a:pPr>
              <a:t>‹#›</a:t>
            </a:fld>
            <a:endParaRPr lang="en-US" sz="1400" dirty="0">
              <a:latin typeface="Times New Roman" pitchFamily="18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7"/>
          <p:cNvSpPr>
            <a:spLocks noChangeShapeType="1"/>
          </p:cNvSpPr>
          <p:nvPr/>
        </p:nvSpPr>
        <p:spPr bwMode="auto">
          <a:xfrm flipH="1">
            <a:off x="247650" y="1219200"/>
            <a:ext cx="7181850" cy="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/>
          </a:ln>
          <a:effectLst>
            <a:outerShdw dist="107763" dir="2700000" algn="ctr" rotWithShape="0">
              <a:srgbClr val="D70505"/>
            </a:outerShdw>
          </a:effectLst>
        </p:spPr>
        <p:txBody>
          <a:bodyPr wrap="none" anchor="ctr"/>
          <a:lstStyle/>
          <a:p>
            <a:pPr>
              <a:defRPr/>
            </a:pPr>
            <a:endParaRPr lang="hr-HR"/>
          </a:p>
        </p:txBody>
      </p:sp>
      <p:sp>
        <p:nvSpPr>
          <p:cNvPr id="7" name="Line 10"/>
          <p:cNvSpPr>
            <a:spLocks noChangeShapeType="1"/>
          </p:cNvSpPr>
          <p:nvPr/>
        </p:nvSpPr>
        <p:spPr bwMode="auto">
          <a:xfrm flipH="1">
            <a:off x="165100" y="6400800"/>
            <a:ext cx="9410700" cy="0"/>
          </a:xfrm>
          <a:prstGeom prst="line">
            <a:avLst/>
          </a:prstGeom>
          <a:noFill/>
          <a:ln w="28575">
            <a:solidFill>
              <a:srgbClr val="5F5F5F"/>
            </a:solidFill>
            <a:round/>
            <a:headEnd/>
            <a:tailEnd/>
          </a:ln>
          <a:effectLst>
            <a:outerShdw dist="85194" dir="1593903" algn="ctr" rotWithShape="0">
              <a:srgbClr val="D70505"/>
            </a:outerShdw>
          </a:effectLst>
        </p:spPr>
        <p:txBody>
          <a:bodyPr wrap="none" anchor="ctr"/>
          <a:lstStyle/>
          <a:p>
            <a:pPr>
              <a:defRPr/>
            </a:pPr>
            <a:endParaRPr lang="hr-H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hr-HR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sr-Latn-RS"/>
              <a:t>ožujak 2021.</a:t>
            </a:r>
            <a:endParaRPr lang="en-US" sz="1400">
              <a:latin typeface="Times New Roman" pitchFamily="18" charset="0"/>
            </a:endParaRPr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sz="1400">
                <a:latin typeface="Times New Roman" pitchFamily="18" charset="0"/>
              </a:rPr>
              <a:t>Modeliranje upredene parice</a:t>
            </a:r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EC53282-FECE-40AC-9F89-ECB744A81406}" type="slidenum">
              <a:rPr lang="en-US" smtClean="0"/>
              <a:pPr>
                <a:defRPr/>
              </a:pPr>
              <a:t>‹#›</a:t>
            </a:fld>
            <a:endParaRPr lang="en-US" sz="1400" dirty="0">
              <a:latin typeface="Times New Roman" pitchFamily="18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30200" y="0"/>
            <a:ext cx="8420100" cy="7647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42950" y="1052736"/>
            <a:ext cx="8420100" cy="52565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921125" y="6477000"/>
            <a:ext cx="20637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 smtClean="0">
                <a:latin typeface="+mn-lt"/>
              </a:defRPr>
            </a:lvl1pPr>
          </a:lstStyle>
          <a:p>
            <a:pPr>
              <a:defRPr/>
            </a:pPr>
            <a:r>
              <a:rPr lang="sr-Latn-RS"/>
              <a:t>ožujak 2021.</a:t>
            </a:r>
            <a:endParaRPr lang="en-US" sz="1400"/>
          </a:p>
        </p:txBody>
      </p:sp>
      <p:sp>
        <p:nvSpPr>
          <p:cNvPr id="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7650" y="6477000"/>
            <a:ext cx="31369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+mn-lt"/>
              </a:defRPr>
            </a:lvl1pPr>
          </a:lstStyle>
          <a:p>
            <a:pPr>
              <a:defRPr/>
            </a:pPr>
            <a:r>
              <a:rPr lang="en-US" sz="1400"/>
              <a:t>Modeliranje upredene parice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94600" y="6477000"/>
            <a:ext cx="20637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+mn-lt"/>
              </a:defRPr>
            </a:lvl1pPr>
          </a:lstStyle>
          <a:p>
            <a:pPr>
              <a:defRPr/>
            </a:pPr>
            <a:fld id="{E1D7900F-624F-47BF-B4C5-90BAC3E58AD9}" type="slidenum">
              <a:rPr lang="en-US" smtClean="0"/>
              <a:pPr>
                <a:defRPr/>
              </a:pPr>
              <a:t>‹#›</a:t>
            </a:fld>
            <a:endParaRPr lang="en-US" sz="1400" dirty="0"/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 flipH="1">
            <a:off x="247650" y="836712"/>
            <a:ext cx="9410700" cy="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/>
          </a:ln>
          <a:effectLst>
            <a:outerShdw dist="107763" dir="2700000" algn="ctr" rotWithShape="0">
              <a:srgbClr val="D70505"/>
            </a:outerShdw>
          </a:effectLst>
        </p:spPr>
        <p:txBody>
          <a:bodyPr wrap="none" anchor="ctr"/>
          <a:lstStyle/>
          <a:p>
            <a:pPr>
              <a:defRPr/>
            </a:pPr>
            <a:endParaRPr lang="hr-H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D70505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D70505"/>
          </a:solidFill>
          <a:effectLst>
            <a:outerShdw blurRad="38100" dist="38100" dir="2700000" algn="tl">
              <a:srgbClr val="C0C0C0"/>
            </a:outerShdw>
          </a:effectLst>
          <a:latin typeface="Arial CE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D70505"/>
          </a:solidFill>
          <a:effectLst>
            <a:outerShdw blurRad="38100" dist="38100" dir="2700000" algn="tl">
              <a:srgbClr val="C0C0C0"/>
            </a:outerShdw>
          </a:effectLst>
          <a:latin typeface="Arial CE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D70505"/>
          </a:solidFill>
          <a:effectLst>
            <a:outerShdw blurRad="38100" dist="38100" dir="2700000" algn="tl">
              <a:srgbClr val="C0C0C0"/>
            </a:outerShdw>
          </a:effectLst>
          <a:latin typeface="Arial CE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D70505"/>
          </a:solidFill>
          <a:effectLst>
            <a:outerShdw blurRad="38100" dist="38100" dir="2700000" algn="tl">
              <a:srgbClr val="C0C0C0"/>
            </a:outerShdw>
          </a:effectLst>
          <a:latin typeface="Arial CE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D70505"/>
          </a:solidFill>
          <a:effectLst>
            <a:outerShdw blurRad="38100" dist="38100" dir="2700000" algn="tl">
              <a:srgbClr val="C0C0C0"/>
            </a:outerShdw>
          </a:effectLst>
          <a:latin typeface="Arial CE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D70505"/>
          </a:solidFill>
          <a:effectLst>
            <a:outerShdw blurRad="38100" dist="38100" dir="2700000" algn="tl">
              <a:srgbClr val="C0C0C0"/>
            </a:outerShdw>
          </a:effectLst>
          <a:latin typeface="Arial CE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D70505"/>
          </a:solidFill>
          <a:effectLst>
            <a:outerShdw blurRad="38100" dist="38100" dir="2700000" algn="tl">
              <a:srgbClr val="C0C0C0"/>
            </a:outerShdw>
          </a:effectLst>
          <a:latin typeface="Arial CE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D70505"/>
          </a:solidFill>
          <a:effectLst>
            <a:outerShdw blurRad="38100" dist="38100" dir="2700000" algn="tl">
              <a:srgbClr val="C0C0C0"/>
            </a:outerShdw>
          </a:effectLst>
          <a:latin typeface="Arial CE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D70505"/>
        </a:buClr>
        <a:buSzPct val="75000"/>
        <a:buFont typeface="Symbol" pitchFamily="18" charset="2"/>
        <a:buChar char="¨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D70505"/>
        </a:buClr>
        <a:buSzPct val="75000"/>
        <a:buFont typeface="Webdings" pitchFamily="18" charset="2"/>
        <a:buChar char="&lt;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D70505"/>
        </a:buClr>
        <a:buSzPct val="75000"/>
        <a:buFont typeface="Webdings" pitchFamily="18" charset="2"/>
        <a:buChar char="=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D70505"/>
        </a:buClr>
        <a:buSzPct val="75000"/>
        <a:buFont typeface="Webdings" pitchFamily="18" charset="2"/>
        <a:buChar char="8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D70505"/>
        </a:buClr>
        <a:buSzPct val="75000"/>
        <a:buFont typeface="Webdings" pitchFamily="18" charset="2"/>
        <a:buChar char="4"/>
        <a:defRPr sz="16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D70505"/>
        </a:buClr>
        <a:buSzPct val="75000"/>
        <a:buFont typeface="Webdings" pitchFamily="18" charset="2"/>
        <a:buChar char="4"/>
        <a:defRPr sz="16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D70505"/>
        </a:buClr>
        <a:buSzPct val="75000"/>
        <a:buFont typeface="Webdings" pitchFamily="18" charset="2"/>
        <a:buChar char="4"/>
        <a:defRPr sz="16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D70505"/>
        </a:buClr>
        <a:buSzPct val="75000"/>
        <a:buFont typeface="Webdings" pitchFamily="18" charset="2"/>
        <a:buChar char="4"/>
        <a:defRPr sz="16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D70505"/>
        </a:buClr>
        <a:buSzPct val="75000"/>
        <a:buFont typeface="Webdings" pitchFamily="18" charset="2"/>
        <a:buChar char="4"/>
        <a:defRPr sz="1600">
          <a:solidFill>
            <a:schemeClr val="tx1"/>
          </a:solidFill>
          <a:latin typeface="+mn-lt"/>
        </a:defRPr>
      </a:lvl9pPr>
    </p:bodyStyle>
    <p:otherStyle>
      <a:defPPr>
        <a:defRPr lang="sr-Latn-C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4.w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23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1.bin"/><Relationship Id="rId12" Type="http://schemas.openxmlformats.org/officeDocument/2006/relationships/image" Target="../media/image3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7.wmf"/><Relationship Id="rId11" Type="http://schemas.openxmlformats.org/officeDocument/2006/relationships/oleObject" Target="../embeddings/oleObject23.bin"/><Relationship Id="rId5" Type="http://schemas.openxmlformats.org/officeDocument/2006/relationships/oleObject" Target="../embeddings/oleObject20.bin"/><Relationship Id="rId10" Type="http://schemas.openxmlformats.org/officeDocument/2006/relationships/image" Target="../media/image29.wmf"/><Relationship Id="rId4" Type="http://schemas.openxmlformats.org/officeDocument/2006/relationships/image" Target="../media/image26.wmf"/><Relationship Id="rId9" Type="http://schemas.openxmlformats.org/officeDocument/2006/relationships/oleObject" Target="../embeddings/oleObject22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3" Type="http://schemas.openxmlformats.org/officeDocument/2006/relationships/oleObject" Target="../embeddings/oleObject24.bin"/><Relationship Id="rId7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2.wmf"/><Relationship Id="rId5" Type="http://schemas.openxmlformats.org/officeDocument/2006/relationships/oleObject" Target="../embeddings/oleObject25.bin"/><Relationship Id="rId4" Type="http://schemas.openxmlformats.org/officeDocument/2006/relationships/image" Target="../media/image31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1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34.e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2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37.wmf"/><Relationship Id="rId5" Type="http://schemas.openxmlformats.org/officeDocument/2006/relationships/oleObject" Target="../embeddings/oleObject27.bin"/><Relationship Id="rId4" Type="http://schemas.openxmlformats.org/officeDocument/2006/relationships/image" Target="../media/image36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38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39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wmf"/><Relationship Id="rId3" Type="http://schemas.openxmlformats.org/officeDocument/2006/relationships/oleObject" Target="../embeddings/oleObject30.bin"/><Relationship Id="rId7" Type="http://schemas.openxmlformats.org/officeDocument/2006/relationships/oleObject" Target="../embeddings/oleObject32.bin"/><Relationship Id="rId12" Type="http://schemas.openxmlformats.org/officeDocument/2006/relationships/image" Target="../media/image4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41.wmf"/><Relationship Id="rId11" Type="http://schemas.openxmlformats.org/officeDocument/2006/relationships/oleObject" Target="../embeddings/oleObject34.bin"/><Relationship Id="rId5" Type="http://schemas.openxmlformats.org/officeDocument/2006/relationships/oleObject" Target="../embeddings/oleObject31.bin"/><Relationship Id="rId10" Type="http://schemas.openxmlformats.org/officeDocument/2006/relationships/image" Target="../media/image4.wmf"/><Relationship Id="rId4" Type="http://schemas.openxmlformats.org/officeDocument/2006/relationships/image" Target="../media/image40.wmf"/><Relationship Id="rId9" Type="http://schemas.openxmlformats.org/officeDocument/2006/relationships/oleObject" Target="../embeddings/oleObject33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wmf"/><Relationship Id="rId3" Type="http://schemas.openxmlformats.org/officeDocument/2006/relationships/oleObject" Target="../embeddings/oleObject35.bin"/><Relationship Id="rId7" Type="http://schemas.openxmlformats.org/officeDocument/2006/relationships/oleObject" Target="../embeddings/oleObject3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45.wmf"/><Relationship Id="rId5" Type="http://schemas.openxmlformats.org/officeDocument/2006/relationships/oleObject" Target="../embeddings/oleObject36.bin"/><Relationship Id="rId4" Type="http://schemas.openxmlformats.org/officeDocument/2006/relationships/image" Target="../media/image44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w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47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49.wmf"/><Relationship Id="rId5" Type="http://schemas.openxmlformats.org/officeDocument/2006/relationships/oleObject" Target="../embeddings/oleObject40.bin"/><Relationship Id="rId4" Type="http://schemas.openxmlformats.org/officeDocument/2006/relationships/image" Target="../media/image48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gif"/><Relationship Id="rId7" Type="http://schemas.openxmlformats.org/officeDocument/2006/relationships/image" Target="../media/image5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42.bin"/><Relationship Id="rId5" Type="http://schemas.openxmlformats.org/officeDocument/2006/relationships/image" Target="../media/image50.wmf"/><Relationship Id="rId4" Type="http://schemas.openxmlformats.org/officeDocument/2006/relationships/oleObject" Target="../embeddings/oleObject41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4" Type="http://schemas.openxmlformats.org/officeDocument/2006/relationships/image" Target="../media/image53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4" Type="http://schemas.openxmlformats.org/officeDocument/2006/relationships/image" Target="../media/image54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wmf"/><Relationship Id="rId3" Type="http://schemas.openxmlformats.org/officeDocument/2006/relationships/oleObject" Target="../embeddings/oleObject45.bin"/><Relationship Id="rId7" Type="http://schemas.openxmlformats.org/officeDocument/2006/relationships/oleObject" Target="../embeddings/oleObject4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56.wmf"/><Relationship Id="rId5" Type="http://schemas.openxmlformats.org/officeDocument/2006/relationships/oleObject" Target="../embeddings/oleObject46.bin"/><Relationship Id="rId10" Type="http://schemas.openxmlformats.org/officeDocument/2006/relationships/image" Target="../media/image58.wmf"/><Relationship Id="rId4" Type="http://schemas.openxmlformats.org/officeDocument/2006/relationships/image" Target="../media/image55.wmf"/><Relationship Id="rId9" Type="http://schemas.openxmlformats.org/officeDocument/2006/relationships/oleObject" Target="../embeddings/oleObject48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50.bin"/><Relationship Id="rId12" Type="http://schemas.openxmlformats.org/officeDocument/2006/relationships/image" Target="../media/image6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59.wmf"/><Relationship Id="rId11" Type="http://schemas.openxmlformats.org/officeDocument/2006/relationships/oleObject" Target="../embeddings/oleObject52.bin"/><Relationship Id="rId5" Type="http://schemas.openxmlformats.org/officeDocument/2006/relationships/oleObject" Target="../embeddings/oleObject49.bin"/><Relationship Id="rId10" Type="http://schemas.openxmlformats.org/officeDocument/2006/relationships/image" Target="../media/image61.wmf"/><Relationship Id="rId4" Type="http://schemas.openxmlformats.org/officeDocument/2006/relationships/image" Target="../media/image3.wmf"/><Relationship Id="rId9" Type="http://schemas.openxmlformats.org/officeDocument/2006/relationships/oleObject" Target="../embeddings/oleObject51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64.wmf"/><Relationship Id="rId5" Type="http://schemas.openxmlformats.org/officeDocument/2006/relationships/oleObject" Target="../embeddings/oleObject54.bin"/><Relationship Id="rId4" Type="http://schemas.openxmlformats.org/officeDocument/2006/relationships/image" Target="../media/image63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wmf"/><Relationship Id="rId3" Type="http://schemas.openxmlformats.org/officeDocument/2006/relationships/oleObject" Target="../embeddings/oleObject55.bin"/><Relationship Id="rId7" Type="http://schemas.openxmlformats.org/officeDocument/2006/relationships/oleObject" Target="../embeddings/oleObject5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66.wmf"/><Relationship Id="rId5" Type="http://schemas.openxmlformats.org/officeDocument/2006/relationships/oleObject" Target="../embeddings/oleObject56.bin"/><Relationship Id="rId10" Type="http://schemas.openxmlformats.org/officeDocument/2006/relationships/image" Target="../media/image68.wmf"/><Relationship Id="rId4" Type="http://schemas.openxmlformats.org/officeDocument/2006/relationships/image" Target="../media/image65.wmf"/><Relationship Id="rId9" Type="http://schemas.openxmlformats.org/officeDocument/2006/relationships/oleObject" Target="../embeddings/oleObject58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4" Type="http://schemas.openxmlformats.org/officeDocument/2006/relationships/image" Target="../media/image69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3.bin"/><Relationship Id="rId10" Type="http://schemas.openxmlformats.org/officeDocument/2006/relationships/image" Target="../media/image7.wmf"/><Relationship Id="rId4" Type="http://schemas.openxmlformats.org/officeDocument/2006/relationships/image" Target="../media/image4.wmf"/><Relationship Id="rId9" Type="http://schemas.openxmlformats.org/officeDocument/2006/relationships/oleObject" Target="../embeddings/oleObject5.bin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4" Type="http://schemas.openxmlformats.org/officeDocument/2006/relationships/image" Target="../media/image71.w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73.wmf"/><Relationship Id="rId5" Type="http://schemas.openxmlformats.org/officeDocument/2006/relationships/oleObject" Target="../embeddings/oleObject62.bin"/><Relationship Id="rId4" Type="http://schemas.openxmlformats.org/officeDocument/2006/relationships/image" Target="../media/image72.w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wmf"/><Relationship Id="rId3" Type="http://schemas.openxmlformats.org/officeDocument/2006/relationships/package" Target="../embeddings/Microsoft_Visio_Drawing3.vsdx"/><Relationship Id="rId7" Type="http://schemas.openxmlformats.org/officeDocument/2006/relationships/oleObject" Target="../embeddings/oleObject6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63.bin"/><Relationship Id="rId10" Type="http://schemas.openxmlformats.org/officeDocument/2006/relationships/image" Target="../media/image76.wmf"/><Relationship Id="rId4" Type="http://schemas.openxmlformats.org/officeDocument/2006/relationships/image" Target="../media/image74.emf"/><Relationship Id="rId9" Type="http://schemas.openxmlformats.org/officeDocument/2006/relationships/oleObject" Target="../embeddings/oleObject65.bin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wmf"/><Relationship Id="rId3" Type="http://schemas.openxmlformats.org/officeDocument/2006/relationships/package" Target="../embeddings/Microsoft_Visio_Drawing4.vsdx"/><Relationship Id="rId7" Type="http://schemas.openxmlformats.org/officeDocument/2006/relationships/oleObject" Target="../embeddings/oleObject6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78.wmf"/><Relationship Id="rId5" Type="http://schemas.openxmlformats.org/officeDocument/2006/relationships/oleObject" Target="../embeddings/oleObject66.bin"/><Relationship Id="rId4" Type="http://schemas.openxmlformats.org/officeDocument/2006/relationships/image" Target="../media/image77.e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1.vml"/><Relationship Id="rId4" Type="http://schemas.openxmlformats.org/officeDocument/2006/relationships/image" Target="../media/image80.wmf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wmf"/><Relationship Id="rId3" Type="http://schemas.openxmlformats.org/officeDocument/2006/relationships/oleObject" Target="../embeddings/oleObject69.bin"/><Relationship Id="rId7" Type="http://schemas.openxmlformats.org/officeDocument/2006/relationships/oleObject" Target="../embeddings/oleObject7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82.wmf"/><Relationship Id="rId5" Type="http://schemas.openxmlformats.org/officeDocument/2006/relationships/oleObject" Target="../embeddings/oleObject70.bin"/><Relationship Id="rId10" Type="http://schemas.openxmlformats.org/officeDocument/2006/relationships/image" Target="../media/image84.wmf"/><Relationship Id="rId4" Type="http://schemas.openxmlformats.org/officeDocument/2006/relationships/image" Target="../media/image81.wmf"/><Relationship Id="rId9" Type="http://schemas.openxmlformats.org/officeDocument/2006/relationships/oleObject" Target="../embeddings/oleObject72.bin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3.vml"/><Relationship Id="rId4" Type="http://schemas.openxmlformats.org/officeDocument/2006/relationships/image" Target="../media/image85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7.bin"/><Relationship Id="rId10" Type="http://schemas.openxmlformats.org/officeDocument/2006/relationships/image" Target="../media/image11.wmf"/><Relationship Id="rId4" Type="http://schemas.openxmlformats.org/officeDocument/2006/relationships/image" Target="../media/image8.wmf"/><Relationship Id="rId9" Type="http://schemas.openxmlformats.org/officeDocument/2006/relationships/oleObject" Target="../embeddings/oleObject9.bin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4.vml"/><Relationship Id="rId6" Type="http://schemas.openxmlformats.org/officeDocument/2006/relationships/image" Target="../media/image87.wmf"/><Relationship Id="rId5" Type="http://schemas.openxmlformats.org/officeDocument/2006/relationships/oleObject" Target="../embeddings/oleObject75.bin"/><Relationship Id="rId4" Type="http://schemas.openxmlformats.org/officeDocument/2006/relationships/image" Target="../media/image86.w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5.vml"/><Relationship Id="rId6" Type="http://schemas.openxmlformats.org/officeDocument/2006/relationships/image" Target="../media/image89.wmf"/><Relationship Id="rId5" Type="http://schemas.openxmlformats.org/officeDocument/2006/relationships/oleObject" Target="../embeddings/oleObject77.bin"/><Relationship Id="rId4" Type="http://schemas.openxmlformats.org/officeDocument/2006/relationships/image" Target="../media/image88.w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6.vml"/><Relationship Id="rId5" Type="http://schemas.openxmlformats.org/officeDocument/2006/relationships/image" Target="../media/image91.emf"/><Relationship Id="rId4" Type="http://schemas.openxmlformats.org/officeDocument/2006/relationships/image" Target="../media/image90.w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emf"/><Relationship Id="rId2" Type="http://schemas.openxmlformats.org/officeDocument/2006/relationships/image" Target="../media/image92.emf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emf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7.vml"/><Relationship Id="rId5" Type="http://schemas.openxmlformats.org/officeDocument/2006/relationships/image" Target="../media/image96.wmf"/><Relationship Id="rId4" Type="http://schemas.openxmlformats.org/officeDocument/2006/relationships/oleObject" Target="../embeddings/oleObject79.bin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8.vml"/><Relationship Id="rId4" Type="http://schemas.openxmlformats.org/officeDocument/2006/relationships/image" Target="../media/image98.wmf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emf"/><Relationship Id="rId2" Type="http://schemas.openxmlformats.org/officeDocument/2006/relationships/image" Target="../media/image99.emf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jpe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5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9.vml"/><Relationship Id="rId4" Type="http://schemas.openxmlformats.org/officeDocument/2006/relationships/image" Target="../media/image102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0.vml"/><Relationship Id="rId6" Type="http://schemas.openxmlformats.org/officeDocument/2006/relationships/image" Target="../media/image104.wmf"/><Relationship Id="rId5" Type="http://schemas.openxmlformats.org/officeDocument/2006/relationships/oleObject" Target="../embeddings/oleObject82.bin"/><Relationship Id="rId4" Type="http://schemas.openxmlformats.org/officeDocument/2006/relationships/image" Target="../media/image103.wmf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wmf"/><Relationship Id="rId3" Type="http://schemas.openxmlformats.org/officeDocument/2006/relationships/package" Target="../embeddings/Microsoft_Visio_Drawing6.vsdx"/><Relationship Id="rId7" Type="http://schemas.openxmlformats.org/officeDocument/2006/relationships/oleObject" Target="../embeddings/oleObject8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1.vml"/><Relationship Id="rId6" Type="http://schemas.openxmlformats.org/officeDocument/2006/relationships/image" Target="../media/image106.wmf"/><Relationship Id="rId5" Type="http://schemas.openxmlformats.org/officeDocument/2006/relationships/oleObject" Target="../embeddings/oleObject83.bin"/><Relationship Id="rId10" Type="http://schemas.openxmlformats.org/officeDocument/2006/relationships/image" Target="../media/image108.wmf"/><Relationship Id="rId4" Type="http://schemas.openxmlformats.org/officeDocument/2006/relationships/image" Target="../media/image105.emf"/><Relationship Id="rId9" Type="http://schemas.openxmlformats.org/officeDocument/2006/relationships/oleObject" Target="../embeddings/oleObject85.bin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2.vml"/><Relationship Id="rId6" Type="http://schemas.openxmlformats.org/officeDocument/2006/relationships/image" Target="../media/image110.wmf"/><Relationship Id="rId5" Type="http://schemas.openxmlformats.org/officeDocument/2006/relationships/oleObject" Target="../embeddings/oleObject87.bin"/><Relationship Id="rId4" Type="http://schemas.openxmlformats.org/officeDocument/2006/relationships/image" Target="../media/image109.wmf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3.vml"/><Relationship Id="rId6" Type="http://schemas.openxmlformats.org/officeDocument/2006/relationships/image" Target="../media/image112.wmf"/><Relationship Id="rId5" Type="http://schemas.openxmlformats.org/officeDocument/2006/relationships/oleObject" Target="../embeddings/oleObject89.bin"/><Relationship Id="rId4" Type="http://schemas.openxmlformats.org/officeDocument/2006/relationships/image" Target="../media/image111.wmf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3.emf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4.vml"/><Relationship Id="rId5" Type="http://schemas.openxmlformats.org/officeDocument/2006/relationships/image" Target="../media/image114.wmf"/><Relationship Id="rId4" Type="http://schemas.openxmlformats.org/officeDocument/2006/relationships/oleObject" Target="../embeddings/oleObject90.bin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5.vml"/><Relationship Id="rId6" Type="http://schemas.openxmlformats.org/officeDocument/2006/relationships/image" Target="../media/image117.wmf"/><Relationship Id="rId5" Type="http://schemas.openxmlformats.org/officeDocument/2006/relationships/oleObject" Target="../embeddings/oleObject92.bin"/><Relationship Id="rId4" Type="http://schemas.openxmlformats.org/officeDocument/2006/relationships/image" Target="../media/image116.wmf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6.vml"/><Relationship Id="rId4" Type="http://schemas.openxmlformats.org/officeDocument/2006/relationships/image" Target="../media/image118.wmf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7.vml"/><Relationship Id="rId6" Type="http://schemas.openxmlformats.org/officeDocument/2006/relationships/image" Target="../media/image120.wmf"/><Relationship Id="rId5" Type="http://schemas.openxmlformats.org/officeDocument/2006/relationships/oleObject" Target="../embeddings/oleObject95.bin"/><Relationship Id="rId4" Type="http://schemas.openxmlformats.org/officeDocument/2006/relationships/image" Target="../media/image119.wmf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6.emf"/><Relationship Id="rId4" Type="http://schemas.openxmlformats.org/officeDocument/2006/relationships/package" Target="../embeddings/Microsoft_Visio_Drawing.vsdx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3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8.vml"/><Relationship Id="rId5" Type="http://schemas.openxmlformats.org/officeDocument/2006/relationships/image" Target="../media/image122.wmf"/><Relationship Id="rId4" Type="http://schemas.openxmlformats.org/officeDocument/2006/relationships/oleObject" Target="../embeddings/oleObject96.bin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7.bin"/><Relationship Id="rId7" Type="http://schemas.openxmlformats.org/officeDocument/2006/relationships/image" Target="../media/image12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9.vml"/><Relationship Id="rId6" Type="http://schemas.openxmlformats.org/officeDocument/2006/relationships/image" Target="../media/image125.wmf"/><Relationship Id="rId5" Type="http://schemas.openxmlformats.org/officeDocument/2006/relationships/oleObject" Target="../embeddings/oleObject98.bin"/><Relationship Id="rId4" Type="http://schemas.openxmlformats.org/officeDocument/2006/relationships/image" Target="../media/image124.wmf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8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0.vml"/><Relationship Id="rId5" Type="http://schemas.openxmlformats.org/officeDocument/2006/relationships/image" Target="../media/image127.wmf"/><Relationship Id="rId4" Type="http://schemas.openxmlformats.org/officeDocument/2006/relationships/oleObject" Target="../embeddings/oleObject99.bin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7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20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22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42950" y="1571625"/>
            <a:ext cx="8420100" cy="2001391"/>
          </a:xfrm>
        </p:spPr>
        <p:txBody>
          <a:bodyPr/>
          <a:lstStyle/>
          <a:p>
            <a:pPr>
              <a:defRPr/>
            </a:pPr>
            <a:r>
              <a:rPr lang="hr-HR" sz="3600" b="1" dirty="0"/>
              <a:t>Modeliranje upredene parice</a:t>
            </a:r>
            <a:endParaRPr lang="hr-HR" sz="4400" dirty="0">
              <a:solidFill>
                <a:schemeClr val="tx1"/>
              </a:solidFill>
            </a:endParaRPr>
          </a:p>
        </p:txBody>
      </p:sp>
      <p:sp>
        <p:nvSpPr>
          <p:cNvPr id="1434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85900" y="3947889"/>
            <a:ext cx="6934200" cy="2001391"/>
          </a:xfrm>
        </p:spPr>
        <p:txBody>
          <a:bodyPr/>
          <a:lstStyle/>
          <a:p>
            <a:endParaRPr lang="hr-HR" sz="2400" i="0" dirty="0">
              <a:latin typeface="Arial CE" pitchFamily="34" charset="0"/>
            </a:endParaRPr>
          </a:p>
          <a:p>
            <a:r>
              <a:rPr lang="hr-HR" sz="2400" b="1" i="0" dirty="0">
                <a:latin typeface="Arial CE" pitchFamily="34" charset="0"/>
              </a:rPr>
              <a:t>Prof. dr. </a:t>
            </a:r>
            <a:r>
              <a:rPr lang="hr-HR" sz="2400" b="1" i="0" dirty="0" err="1">
                <a:latin typeface="Arial CE" pitchFamily="34" charset="0"/>
              </a:rPr>
              <a:t>sc</a:t>
            </a:r>
            <a:r>
              <a:rPr lang="hr-HR" sz="2400" b="1" i="0" dirty="0">
                <a:latin typeface="Arial CE" pitchFamily="34" charset="0"/>
              </a:rPr>
              <a:t>. Alen Bažant</a:t>
            </a:r>
          </a:p>
          <a:p>
            <a:endParaRPr lang="hr-HR" sz="2400" i="0" dirty="0">
              <a:latin typeface="Arial CE" pitchFamily="34" charset="0"/>
            </a:endParaRPr>
          </a:p>
          <a:p>
            <a:pPr>
              <a:lnSpc>
                <a:spcPct val="80000"/>
              </a:lnSpc>
            </a:pPr>
            <a:r>
              <a:rPr lang="hr-HR" altLang="sr-Latn-RS" sz="1600" b="1" i="0" dirty="0">
                <a:latin typeface="Arial" panose="020B0604020202020204" pitchFamily="34" charset="0"/>
                <a:cs typeface="Arial" panose="020B0604020202020204" pitchFamily="34" charset="0"/>
              </a:rPr>
              <a:t>Sveučilište u Zagrebu</a:t>
            </a:r>
            <a:endParaRPr lang="en-US" altLang="sr-Latn-RS" sz="1600" b="1" i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</a:pPr>
            <a:r>
              <a:rPr lang="hr-HR" altLang="sr-Latn-RS" sz="1600" b="1" i="0" dirty="0">
                <a:latin typeface="Arial" panose="020B0604020202020204" pitchFamily="34" charset="0"/>
                <a:cs typeface="Arial" panose="020B0604020202020204" pitchFamily="34" charset="0"/>
              </a:rPr>
              <a:t>Fakultet elektrotehnike i računarstva</a:t>
            </a:r>
            <a:endParaRPr lang="en-US" altLang="sr-Latn-RS" sz="1600" b="1" i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</a:pPr>
            <a:r>
              <a:rPr lang="hr-HR" altLang="sr-Latn-RS" sz="1600" b="1" i="0" dirty="0">
                <a:latin typeface="Arial" panose="020B0604020202020204" pitchFamily="34" charset="0"/>
                <a:cs typeface="Arial" panose="020B0604020202020204" pitchFamily="34" charset="0"/>
              </a:rPr>
              <a:t>Zavod za telekomunikacije</a:t>
            </a:r>
            <a:endParaRPr lang="en-US" altLang="sr-Latn-RS" sz="1600" b="1" i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hr-HR" sz="2400" i="0" dirty="0">
              <a:latin typeface="Arial CE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F9726-FA37-4A21-A8C9-F4B4C56FA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Rješenje telegrafskih jednadžbi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644F18-2289-444B-B964-0C3C986523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504" y="908720"/>
            <a:ext cx="9001000" cy="1224136"/>
          </a:xfrm>
        </p:spPr>
        <p:txBody>
          <a:bodyPr/>
          <a:lstStyle/>
          <a:p>
            <a:r>
              <a:rPr lang="hr-HR" dirty="0"/>
              <a:t>općenito rješenje telegrafskih jednadžbi parice:</a:t>
            </a:r>
          </a:p>
          <a:p>
            <a:endParaRPr lang="hr-HR" dirty="0"/>
          </a:p>
          <a:p>
            <a:endParaRPr lang="hr-HR" dirty="0"/>
          </a:p>
          <a:p>
            <a:pPr lvl="1">
              <a:spcBef>
                <a:spcPts val="0"/>
              </a:spcBef>
            </a:pPr>
            <a:r>
              <a:rPr lang="hr-HR" i="1" dirty="0"/>
              <a:t>V</a:t>
            </a:r>
            <a:r>
              <a:rPr lang="hr-HR" dirty="0"/>
              <a:t>(</a:t>
            </a:r>
            <a:r>
              <a:rPr lang="hr-HR" i="1" dirty="0"/>
              <a:t>x</a:t>
            </a:r>
            <a:r>
              <a:rPr lang="hr-HR" dirty="0"/>
              <a:t>) i </a:t>
            </a:r>
            <a:r>
              <a:rPr lang="hr-HR" i="1" dirty="0"/>
              <a:t>I</a:t>
            </a:r>
            <a:r>
              <a:rPr lang="hr-HR" dirty="0"/>
              <a:t>(</a:t>
            </a:r>
            <a:r>
              <a:rPr lang="hr-HR" i="1" dirty="0"/>
              <a:t>x</a:t>
            </a:r>
            <a:r>
              <a:rPr lang="hr-HR" dirty="0"/>
              <a:t>) su napon i struja na udaljenost </a:t>
            </a:r>
            <a:r>
              <a:rPr lang="hr-HR" i="1" dirty="0"/>
              <a:t>x</a:t>
            </a:r>
            <a:r>
              <a:rPr lang="hr-HR" dirty="0"/>
              <a:t> od početka parice (početna točka linije na koju je priključen izvor, </a:t>
            </a:r>
            <a:r>
              <a:rPr lang="hr-HR" i="1" dirty="0"/>
              <a:t>x</a:t>
            </a:r>
            <a:r>
              <a:rPr lang="hr-HR" dirty="0"/>
              <a:t> = 0)</a:t>
            </a:r>
          </a:p>
          <a:p>
            <a:pPr lvl="1"/>
            <a:r>
              <a:rPr lang="hr-HR" dirty="0"/>
              <a:t>napon, odnosno struja u bilo kojoj točki parice sastoje se od upadnog vala (</a:t>
            </a:r>
            <a:r>
              <a:rPr lang="hr-HR" i="1" dirty="0"/>
              <a:t>V</a:t>
            </a:r>
            <a:r>
              <a:rPr lang="hr-HR" baseline="30000" dirty="0"/>
              <a:t>+</a:t>
            </a:r>
            <a:r>
              <a:rPr lang="hr-HR" dirty="0"/>
              <a:t>, </a:t>
            </a:r>
            <a:r>
              <a:rPr lang="hr-HR" i="1" dirty="0"/>
              <a:t>I</a:t>
            </a:r>
            <a:r>
              <a:rPr lang="hr-HR" baseline="30000" dirty="0"/>
              <a:t>+</a:t>
            </a:r>
            <a:r>
              <a:rPr lang="hr-HR" dirty="0"/>
              <a:t>) i reflektiranog vala (</a:t>
            </a:r>
            <a:r>
              <a:rPr lang="hr-HR" i="1" dirty="0"/>
              <a:t>V</a:t>
            </a:r>
            <a:r>
              <a:rPr lang="hr-HR" baseline="30000" dirty="0"/>
              <a:t>–</a:t>
            </a:r>
            <a:r>
              <a:rPr lang="hr-HR" dirty="0"/>
              <a:t>, </a:t>
            </a:r>
            <a:r>
              <a:rPr lang="hr-HR" i="1" dirty="0"/>
              <a:t>I</a:t>
            </a:r>
            <a:r>
              <a:rPr lang="hr-HR" baseline="30000" dirty="0"/>
              <a:t>–</a:t>
            </a:r>
            <a:r>
              <a:rPr lang="hr-HR" dirty="0"/>
              <a:t>)</a:t>
            </a:r>
          </a:p>
          <a:p>
            <a:pPr lvl="1"/>
            <a:r>
              <a:rPr lang="hr-HR" dirty="0"/>
              <a:t>upadni val napona: </a:t>
            </a:r>
          </a:p>
          <a:p>
            <a:pPr lvl="2"/>
            <a:r>
              <a:rPr lang="hr-HR" dirty="0"/>
              <a:t>širi se od izvora prema kraju parice i njegova amplituda opada</a:t>
            </a:r>
          </a:p>
          <a:p>
            <a:pPr lvl="1"/>
            <a:r>
              <a:rPr lang="hr-HR" dirty="0"/>
              <a:t>reflektirani val napona:</a:t>
            </a:r>
          </a:p>
          <a:p>
            <a:pPr lvl="2"/>
            <a:r>
              <a:rPr lang="hr-HR" dirty="0"/>
              <a:t>širi se od kraja parice prema njenom početku i amplituda mu opada</a:t>
            </a:r>
          </a:p>
          <a:p>
            <a:pPr lvl="2"/>
            <a:r>
              <a:rPr lang="hr-HR" dirty="0"/>
              <a:t>promatrano u suprotnom smjeru, njegova amplituda raste</a:t>
            </a:r>
          </a:p>
          <a:p>
            <a:pPr lvl="2"/>
            <a:r>
              <a:rPr lang="hr-HR" dirty="0"/>
              <a:t>ista razmatranja vrijede za upadni i reflektirani val struje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BCB3DF-F34C-45A2-ADE2-96D9ED3C5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sr-Latn-RS"/>
              <a:t>ožujak 2021.</a:t>
            </a:r>
            <a:endParaRPr lang="en-US" sz="1400">
              <a:latin typeface="Times New Roman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51B5F5-01A2-40D0-B589-D49730518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z="1400"/>
              <a:t>Modeliranje upredene parice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F26133-B087-4B89-A043-9BBE5AB31A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1D7900F-624F-47BF-B4C5-90BAC3E58AD9}" type="slidenum">
              <a:rPr lang="en-US" smtClean="0"/>
              <a:pPr>
                <a:defRPr/>
              </a:pPr>
              <a:t>10</a:t>
            </a:fld>
            <a:endParaRPr lang="en-US" sz="1400" dirty="0"/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9108B1FB-B61C-486B-AFB8-40569DEB971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6112802"/>
              </p:ext>
            </p:extLst>
          </p:nvPr>
        </p:nvGraphicFramePr>
        <p:xfrm>
          <a:off x="3544113" y="1435259"/>
          <a:ext cx="2463684" cy="9282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690" name="Equation" r:id="rId3" imgW="1346040" imgH="507960" progId="Equation.DSMT4">
                  <p:embed/>
                </p:oleObj>
              </mc:Choice>
              <mc:Fallback>
                <p:oleObj name="Equation" r:id="rId3" imgW="1346040" imgH="507960" progId="Equation.DSMT4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EA4EC612-9C80-41C9-8421-DEC6F3ADF17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544113" y="1435259"/>
                        <a:ext cx="2463684" cy="9282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04F7B24F-788E-4EDC-A0C8-27137D6F03B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3338372"/>
              </p:ext>
            </p:extLst>
          </p:nvPr>
        </p:nvGraphicFramePr>
        <p:xfrm>
          <a:off x="3921125" y="3987872"/>
          <a:ext cx="833485" cy="4645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691" name="Equation" r:id="rId5" imgW="431640" imgH="241200" progId="Equation.DSMT4">
                  <p:embed/>
                </p:oleObj>
              </mc:Choice>
              <mc:Fallback>
                <p:oleObj name="Equation" r:id="rId5" imgW="431640" imgH="241200" progId="Equation.DSMT4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9108B1FB-B61C-486B-AFB8-40569DEB971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921125" y="3987872"/>
                        <a:ext cx="833485" cy="4645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C58E2141-085B-45B0-85D0-26524B1ACFE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5902840"/>
              </p:ext>
            </p:extLst>
          </p:nvPr>
        </p:nvGraphicFramePr>
        <p:xfrm>
          <a:off x="4408804" y="4782262"/>
          <a:ext cx="734301" cy="4645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692" name="Equation" r:id="rId7" imgW="380880" imgH="241200" progId="Equation.DSMT4">
                  <p:embed/>
                </p:oleObj>
              </mc:Choice>
              <mc:Fallback>
                <p:oleObj name="Equation" r:id="rId7" imgW="380880" imgH="241200" progId="Equation.DSMT4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9108B1FB-B61C-486B-AFB8-40569DEB971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408804" y="4782262"/>
                        <a:ext cx="734301" cy="4645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515163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91455-5CFD-4D09-8590-507FA30CF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Određivanje napona i struje na kraju parice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24D14-BBFF-45E8-87B0-03074690F7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3342" y="931024"/>
            <a:ext cx="8548172" cy="5450301"/>
          </a:xfrm>
        </p:spPr>
        <p:txBody>
          <a:bodyPr/>
          <a:lstStyle/>
          <a:p>
            <a:r>
              <a:rPr lang="hr-HR" dirty="0"/>
              <a:t>za odsječak parice duljine </a:t>
            </a:r>
            <a:r>
              <a:rPr lang="hr-HR" i="1" dirty="0"/>
              <a:t>d</a:t>
            </a:r>
            <a:r>
              <a:rPr lang="hr-HR" dirty="0"/>
              <a:t> vrijedi:</a:t>
            </a:r>
          </a:p>
          <a:p>
            <a:endParaRPr lang="hr-HR" dirty="0"/>
          </a:p>
          <a:p>
            <a:endParaRPr lang="hr-HR" dirty="0"/>
          </a:p>
          <a:p>
            <a:pPr lvl="1">
              <a:spcBef>
                <a:spcPts val="1200"/>
              </a:spcBef>
            </a:pPr>
            <a:r>
              <a:rPr lang="hr-HR" dirty="0"/>
              <a:t>to su napon i struja na opterećenju parice</a:t>
            </a:r>
          </a:p>
          <a:p>
            <a:r>
              <a:rPr lang="hr-HR" dirty="0"/>
              <a:t>s obzirom da vrijedi:</a:t>
            </a:r>
          </a:p>
          <a:p>
            <a:pPr lvl="1"/>
            <a:r>
              <a:rPr lang="hr-HR" dirty="0"/>
              <a:t>moguće je odrediti upadne valove napona kao:</a:t>
            </a:r>
          </a:p>
          <a:p>
            <a:pPr lvl="1"/>
            <a:endParaRPr lang="hr-HR" dirty="0"/>
          </a:p>
          <a:p>
            <a:pPr lvl="1"/>
            <a:r>
              <a:rPr lang="hr-HR" dirty="0"/>
              <a:t>uvrštavanjem ovih veličina u opće rješenje dobivamo</a:t>
            </a:r>
          </a:p>
          <a:p>
            <a:pPr lvl="1"/>
            <a:endParaRPr lang="hr-HR" dirty="0"/>
          </a:p>
          <a:p>
            <a:pPr lvl="1"/>
            <a:endParaRPr lang="hr-HR" dirty="0"/>
          </a:p>
          <a:p>
            <a:pPr lvl="2">
              <a:spcBef>
                <a:spcPts val="3000"/>
              </a:spcBef>
            </a:pPr>
            <a:r>
              <a:rPr lang="hr-HR" dirty="0"/>
              <a:t>u nekoj literaturi: </a:t>
            </a:r>
            <a:r>
              <a:rPr lang="hr-HR" dirty="0" err="1"/>
              <a:t>ch</a:t>
            </a:r>
            <a:r>
              <a:rPr lang="hr-HR" dirty="0"/>
              <a:t> = </a:t>
            </a:r>
            <a:r>
              <a:rPr lang="hr-HR" dirty="0" err="1"/>
              <a:t>cosh</a:t>
            </a:r>
            <a:r>
              <a:rPr lang="hr-HR" dirty="0"/>
              <a:t>, </a:t>
            </a:r>
            <a:r>
              <a:rPr lang="hr-HR" dirty="0" err="1"/>
              <a:t>sh</a:t>
            </a:r>
            <a:r>
              <a:rPr lang="hr-HR" dirty="0"/>
              <a:t> = </a:t>
            </a:r>
            <a:r>
              <a:rPr lang="hr-HR" dirty="0" err="1"/>
              <a:t>sinh</a:t>
            </a:r>
            <a:r>
              <a:rPr lang="hr-HR" dirty="0"/>
              <a:t>, </a:t>
            </a:r>
            <a:r>
              <a:rPr lang="hr-HR" dirty="0" err="1"/>
              <a:t>th</a:t>
            </a:r>
            <a:r>
              <a:rPr lang="hr-HR" dirty="0"/>
              <a:t> = </a:t>
            </a:r>
            <a:r>
              <a:rPr lang="hr-HR" dirty="0" err="1"/>
              <a:t>tanh</a:t>
            </a:r>
            <a:r>
              <a:rPr lang="hr-HR" dirty="0"/>
              <a:t>, </a:t>
            </a:r>
            <a:r>
              <a:rPr lang="hr-HR" dirty="0" err="1"/>
              <a:t>cth</a:t>
            </a:r>
            <a:r>
              <a:rPr lang="hr-HR" dirty="0"/>
              <a:t> = </a:t>
            </a:r>
            <a:r>
              <a:rPr lang="hr-HR" dirty="0" err="1"/>
              <a:t>coth</a:t>
            </a:r>
            <a:endParaRPr lang="hr-HR" dirty="0"/>
          </a:p>
          <a:p>
            <a:pPr lvl="1"/>
            <a:endParaRPr lang="hr-HR" dirty="0"/>
          </a:p>
          <a:p>
            <a:endParaRPr lang="hr-HR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77D8CA-2AE2-41CE-B939-57C63C846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sr-Latn-RS"/>
              <a:t>ožujak 2021.</a:t>
            </a:r>
            <a:endParaRPr lang="en-US" sz="1400">
              <a:latin typeface="Times New Roman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94F5E4-9D49-4AF2-B450-7DBDD348C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z="1400"/>
              <a:t>Modeliranje upredene parice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D817BB-23FF-466E-85EF-E12DC1FF4A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1D7900F-624F-47BF-B4C5-90BAC3E58AD9}" type="slidenum">
              <a:rPr lang="en-US" smtClean="0"/>
              <a:pPr>
                <a:defRPr/>
              </a:pPr>
              <a:t>11</a:t>
            </a:fld>
            <a:endParaRPr lang="en-US" sz="1400" dirty="0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E270C5F4-F53B-4163-9BB4-9813B73C2D3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4759038"/>
              </p:ext>
            </p:extLst>
          </p:nvPr>
        </p:nvGraphicFramePr>
        <p:xfrm>
          <a:off x="3396342" y="1451753"/>
          <a:ext cx="4543425" cy="1204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949" name="Equation" r:id="rId3" imgW="2679480" imgH="711000" progId="Equation.DSMT4">
                  <p:embed/>
                </p:oleObj>
              </mc:Choice>
              <mc:Fallback>
                <p:oleObj name="Equation" r:id="rId3" imgW="2679480" imgH="711000" progId="Equation.DSMT4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EA4EC612-9C80-41C9-8421-DEC6F3ADF17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396342" y="1451753"/>
                        <a:ext cx="4543425" cy="12049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C4D446C6-E277-4B6E-9E30-FE30C913167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965998"/>
              </p:ext>
            </p:extLst>
          </p:nvPr>
        </p:nvGraphicFramePr>
        <p:xfrm>
          <a:off x="4516130" y="3060976"/>
          <a:ext cx="4229348" cy="4673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950" name="Equation" r:id="rId5" imgW="2298600" imgH="253800" progId="Equation.DSMT4">
                  <p:embed/>
                </p:oleObj>
              </mc:Choice>
              <mc:Fallback>
                <p:oleObj name="Equation" r:id="rId5" imgW="229860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516130" y="3060976"/>
                        <a:ext cx="4229348" cy="46733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45E6C952-EA7C-4C4C-98F0-80958260011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6588868"/>
              </p:ext>
            </p:extLst>
          </p:nvPr>
        </p:nvGraphicFramePr>
        <p:xfrm>
          <a:off x="2663148" y="3837758"/>
          <a:ext cx="4836631" cy="6634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951" name="Equation" r:id="rId7" imgW="2869920" imgH="393480" progId="Equation.DSMT4">
                  <p:embed/>
                </p:oleObj>
              </mc:Choice>
              <mc:Fallback>
                <p:oleObj name="Equation" r:id="rId7" imgW="286992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663148" y="3837758"/>
                        <a:ext cx="4836631" cy="6634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10">
            <a:extLst>
              <a:ext uri="{FF2B5EF4-FFF2-40B4-BE49-F238E27FC236}">
                <a16:creationId xmlns:a16="http://schemas.microsoft.com/office/drawing/2014/main" id="{FDB4E3CD-4A5A-4A81-B563-E15B5BB01C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464" y="0"/>
            <a:ext cx="9906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r-HR"/>
          </a:p>
        </p:txBody>
      </p:sp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74ABD39A-D8A3-42FE-87FF-D33F57BAC9A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7586619"/>
              </p:ext>
            </p:extLst>
          </p:nvPr>
        </p:nvGraphicFramePr>
        <p:xfrm>
          <a:off x="1783045" y="4901742"/>
          <a:ext cx="4276160" cy="10790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952" name="Equation" r:id="rId9" imgW="2717640" imgH="685800" progId="Equation.DSMT4">
                  <p:embed/>
                </p:oleObj>
              </mc:Choice>
              <mc:Fallback>
                <p:oleObj name="Equation" r:id="rId9" imgW="2717640" imgH="6858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3045" y="4901742"/>
                        <a:ext cx="4276160" cy="107903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24E40DC5-921C-46CD-8B07-6A82B95DB01F}"/>
              </a:ext>
            </a:extLst>
          </p:cNvPr>
          <p:cNvSpPr txBox="1"/>
          <p:nvPr/>
        </p:nvSpPr>
        <p:spPr>
          <a:xfrm>
            <a:off x="7594600" y="4876095"/>
            <a:ext cx="15680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/>
              <a:t>Podsjetnik:</a:t>
            </a:r>
          </a:p>
        </p:txBody>
      </p:sp>
      <p:graphicFrame>
        <p:nvGraphicFramePr>
          <p:cNvPr id="13" name="Object 12">
            <a:extLst>
              <a:ext uri="{FF2B5EF4-FFF2-40B4-BE49-F238E27FC236}">
                <a16:creationId xmlns:a16="http://schemas.microsoft.com/office/drawing/2014/main" id="{F62DDFBC-AAE1-4DC1-8953-0A598CF0008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1890695"/>
              </p:ext>
            </p:extLst>
          </p:nvPr>
        </p:nvGraphicFramePr>
        <p:xfrm>
          <a:off x="6630804" y="5369884"/>
          <a:ext cx="3061083" cy="6235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953" name="Equation" r:id="rId11" imgW="2057400" imgH="419040" progId="Equation.DSMT4">
                  <p:embed/>
                </p:oleObj>
              </mc:Choice>
              <mc:Fallback>
                <p:oleObj name="Equation" r:id="rId11" imgW="205740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630804" y="5369884"/>
                        <a:ext cx="3061083" cy="62355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564704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624AE-36FE-4117-8838-2EAFE99C5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Prijenosna funkcija parice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D90E34-F1FB-47EB-9947-3309092E31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950" y="980728"/>
            <a:ext cx="8420100" cy="5328592"/>
          </a:xfrm>
        </p:spPr>
        <p:txBody>
          <a:bodyPr/>
          <a:lstStyle/>
          <a:p>
            <a:r>
              <a:rPr lang="hr-HR" dirty="0"/>
              <a:t>prijenosna funkcija </a:t>
            </a:r>
            <a:r>
              <a:rPr lang="hr-HR" i="1" dirty="0"/>
              <a:t>H</a:t>
            </a:r>
            <a:r>
              <a:rPr lang="hr-HR" dirty="0"/>
              <a:t>(</a:t>
            </a:r>
            <a:r>
              <a:rPr lang="hr-HR" i="1" dirty="0"/>
              <a:t>f</a:t>
            </a:r>
            <a:r>
              <a:rPr lang="hr-HR" dirty="0"/>
              <a:t>) parice duljine </a:t>
            </a:r>
            <a:r>
              <a:rPr lang="hr-HR" i="1" dirty="0"/>
              <a:t>d</a:t>
            </a:r>
            <a:r>
              <a:rPr lang="hr-HR" dirty="0"/>
              <a:t>:</a:t>
            </a:r>
          </a:p>
          <a:p>
            <a:endParaRPr lang="hr-HR" dirty="0"/>
          </a:p>
          <a:p>
            <a:endParaRPr lang="hr-HR" dirty="0"/>
          </a:p>
          <a:p>
            <a:r>
              <a:rPr lang="hr-HR" dirty="0"/>
              <a:t>prijenosna funkcija od izvora do opterećenja, </a:t>
            </a:r>
            <a:r>
              <a:rPr lang="hr-HR" i="1" dirty="0"/>
              <a:t>T</a:t>
            </a:r>
            <a:r>
              <a:rPr lang="hr-HR" dirty="0"/>
              <a:t>(</a:t>
            </a:r>
            <a:r>
              <a:rPr lang="hr-HR" i="1" dirty="0"/>
              <a:t>f</a:t>
            </a:r>
            <a:r>
              <a:rPr lang="hr-HR" dirty="0"/>
              <a:t>):</a:t>
            </a:r>
          </a:p>
          <a:p>
            <a:endParaRPr lang="hr-HR" dirty="0"/>
          </a:p>
          <a:p>
            <a:endParaRPr lang="hr-HR" dirty="0"/>
          </a:p>
          <a:p>
            <a:pPr lvl="1"/>
            <a:r>
              <a:rPr lang="hr-HR" dirty="0"/>
              <a:t>podsjetnik:</a:t>
            </a:r>
          </a:p>
          <a:p>
            <a:pPr lvl="2"/>
            <a:r>
              <a:rPr lang="hr-HR" dirty="0" err="1"/>
              <a:t>csch</a:t>
            </a:r>
            <a:r>
              <a:rPr lang="hr-HR" dirty="0"/>
              <a:t>(</a:t>
            </a:r>
            <a:r>
              <a:rPr lang="hr-HR" i="1" dirty="0"/>
              <a:t>x</a:t>
            </a:r>
            <a:r>
              <a:rPr lang="hr-HR" dirty="0"/>
              <a:t>) = 1/</a:t>
            </a:r>
            <a:r>
              <a:rPr lang="hr-HR" dirty="0" err="1"/>
              <a:t>sh</a:t>
            </a:r>
            <a:r>
              <a:rPr lang="hr-HR" dirty="0"/>
              <a:t>(</a:t>
            </a:r>
            <a:r>
              <a:rPr lang="hr-HR" i="1" dirty="0"/>
              <a:t>x</a:t>
            </a:r>
            <a:r>
              <a:rPr lang="hr-HR" dirty="0"/>
              <a:t>), </a:t>
            </a:r>
            <a:r>
              <a:rPr lang="hr-HR" dirty="0" err="1"/>
              <a:t>sech</a:t>
            </a:r>
            <a:r>
              <a:rPr lang="hr-HR" dirty="0"/>
              <a:t>(</a:t>
            </a:r>
            <a:r>
              <a:rPr lang="hr-HR" i="1" dirty="0"/>
              <a:t>x</a:t>
            </a:r>
            <a:r>
              <a:rPr lang="hr-HR" dirty="0"/>
              <a:t>) = 1/</a:t>
            </a:r>
            <a:r>
              <a:rPr lang="hr-HR" dirty="0" err="1"/>
              <a:t>ch</a:t>
            </a:r>
            <a:r>
              <a:rPr lang="hr-HR" dirty="0"/>
              <a:t>(</a:t>
            </a:r>
            <a:r>
              <a:rPr lang="hr-HR" i="1" dirty="0"/>
              <a:t>x</a:t>
            </a:r>
            <a:r>
              <a:rPr lang="hr-HR" dirty="0"/>
              <a:t>)</a:t>
            </a:r>
          </a:p>
          <a:p>
            <a:r>
              <a:rPr lang="hr-HR" dirty="0"/>
              <a:t>ulazna impedancija parice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D655EC-D81D-432F-ABA4-4DFFE1B2E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sr-Latn-RS"/>
              <a:t>ožujak 2021.</a:t>
            </a:r>
            <a:endParaRPr lang="en-US" sz="1400">
              <a:latin typeface="Times New Roman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98C860-64E8-4F1C-A874-8F51DCA08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z="1400"/>
              <a:t>Modeliranje upredene parice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81C610-DA21-4A25-A587-03F9AB9D7C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1D7900F-624F-47BF-B4C5-90BAC3E58AD9}" type="slidenum">
              <a:rPr lang="en-US" smtClean="0"/>
              <a:pPr>
                <a:defRPr/>
              </a:pPr>
              <a:t>12</a:t>
            </a:fld>
            <a:endParaRPr lang="en-US" sz="1400" dirty="0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25E8A29C-7F1C-4084-A7D2-CA37B34980C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5421923"/>
              </p:ext>
            </p:extLst>
          </p:nvPr>
        </p:nvGraphicFramePr>
        <p:xfrm>
          <a:off x="2648744" y="1524604"/>
          <a:ext cx="4104456" cy="10789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734" name="Equation" r:id="rId3" imgW="2463480" imgH="647640" progId="Equation.DSMT4">
                  <p:embed/>
                </p:oleObj>
              </mc:Choice>
              <mc:Fallback>
                <p:oleObj name="Equation" r:id="rId3" imgW="2463480" imgH="647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48744" y="1524604"/>
                        <a:ext cx="4104456" cy="10789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C0BBF255-B622-4308-9952-64CDB64F47D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05312"/>
              </p:ext>
            </p:extLst>
          </p:nvPr>
        </p:nvGraphicFramePr>
        <p:xfrm>
          <a:off x="1568624" y="3147409"/>
          <a:ext cx="6984776" cy="1059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735" name="Equation" r:id="rId5" imgW="4520880" imgH="685800" progId="Equation.DSMT4">
                  <p:embed/>
                </p:oleObj>
              </mc:Choice>
              <mc:Fallback>
                <p:oleObj name="Equation" r:id="rId5" imgW="4520880" imgH="685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68624" y="3147409"/>
                        <a:ext cx="6984776" cy="10594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EF33C4C4-7B61-479B-84E0-16E01133F84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6659493"/>
              </p:ext>
            </p:extLst>
          </p:nvPr>
        </p:nvGraphicFramePr>
        <p:xfrm>
          <a:off x="992560" y="5337959"/>
          <a:ext cx="8406792" cy="10356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736" name="Equation" r:id="rId7" imgW="5257800" imgH="647640" progId="Equation.DSMT4">
                  <p:embed/>
                </p:oleObj>
              </mc:Choice>
              <mc:Fallback>
                <p:oleObj name="Equation" r:id="rId7" imgW="5257800" imgH="647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92560" y="5337959"/>
                        <a:ext cx="8406792" cy="10356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321549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E597D-D1DE-4D1A-9B92-7045A717F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Gubici u prijenosu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9A96ED-8731-4421-B5A9-7140BAA9EE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950" y="980728"/>
            <a:ext cx="8602538" cy="5328592"/>
          </a:xfrm>
        </p:spPr>
        <p:txBody>
          <a:bodyPr/>
          <a:lstStyle/>
          <a:p>
            <a:r>
              <a:rPr lang="hr-HR" dirty="0"/>
              <a:t>nominalni gubici snage signala (engl. </a:t>
            </a:r>
            <a:r>
              <a:rPr lang="hr-HR" i="1" dirty="0" err="1"/>
              <a:t>nominal</a:t>
            </a:r>
            <a:r>
              <a:rPr lang="hr-HR" i="1" dirty="0"/>
              <a:t> </a:t>
            </a:r>
            <a:r>
              <a:rPr lang="hr-HR" i="1" dirty="0" err="1"/>
              <a:t>loss</a:t>
            </a:r>
            <a:r>
              <a:rPr lang="hr-HR" dirty="0"/>
              <a:t>)</a:t>
            </a:r>
          </a:p>
          <a:p>
            <a:pPr lvl="1"/>
            <a:r>
              <a:rPr lang="hr-HR" i="1" dirty="0"/>
              <a:t>A</a:t>
            </a:r>
            <a:r>
              <a:rPr lang="hr-HR" baseline="-25000" dirty="0"/>
              <a:t>N</a:t>
            </a:r>
            <a:r>
              <a:rPr lang="hr-HR" dirty="0"/>
              <a:t> – </a:t>
            </a:r>
            <a:r>
              <a:rPr lang="hr-HR" dirty="0" err="1"/>
              <a:t>prigušenje</a:t>
            </a:r>
            <a:r>
              <a:rPr lang="hr-HR" dirty="0"/>
              <a:t> koje bi </a:t>
            </a:r>
            <a:r>
              <a:rPr lang="hr-HR" dirty="0" err="1"/>
              <a:t>četveropol</a:t>
            </a:r>
            <a:r>
              <a:rPr lang="hr-HR" dirty="0"/>
              <a:t> imao u slučaju kad vrijedi: </a:t>
            </a:r>
            <a:r>
              <a:rPr lang="hr-HR" i="1" dirty="0" err="1"/>
              <a:t>Z</a:t>
            </a:r>
            <a:r>
              <a:rPr lang="hr-HR" baseline="-25000" dirty="0" err="1"/>
              <a:t>S</a:t>
            </a:r>
            <a:r>
              <a:rPr lang="hr-HR" dirty="0"/>
              <a:t> = </a:t>
            </a:r>
            <a:r>
              <a:rPr lang="hr-HR" i="1" dirty="0"/>
              <a:t>Z</a:t>
            </a:r>
            <a:r>
              <a:rPr lang="hr-HR" baseline="-25000" dirty="0"/>
              <a:t>0</a:t>
            </a:r>
            <a:r>
              <a:rPr lang="hr-HR" dirty="0"/>
              <a:t> = </a:t>
            </a:r>
            <a:r>
              <a:rPr lang="hr-HR" i="1" dirty="0" err="1"/>
              <a:t>Z</a:t>
            </a:r>
            <a:r>
              <a:rPr lang="hr-HR" baseline="-25000" dirty="0" err="1"/>
              <a:t>L</a:t>
            </a:r>
            <a:endParaRPr lang="hr-HR" baseline="-25000" dirty="0"/>
          </a:p>
          <a:p>
            <a:pPr lvl="1"/>
            <a:endParaRPr lang="hr-HR" baseline="-25000" dirty="0"/>
          </a:p>
          <a:p>
            <a:pPr lvl="1"/>
            <a:endParaRPr lang="hr-HR" baseline="-25000" dirty="0"/>
          </a:p>
          <a:p>
            <a:pPr lvl="1"/>
            <a:endParaRPr lang="hr-HR" baseline="-25000" dirty="0"/>
          </a:p>
          <a:p>
            <a:pPr lvl="1"/>
            <a:endParaRPr lang="hr-HR" baseline="-25000" dirty="0"/>
          </a:p>
          <a:p>
            <a:pPr lvl="1"/>
            <a:endParaRPr lang="hr-HR" baseline="-25000" dirty="0"/>
          </a:p>
          <a:p>
            <a:r>
              <a:rPr lang="hr-HR" dirty="0"/>
              <a:t>gubici snage u prijenosu (engl. </a:t>
            </a:r>
            <a:r>
              <a:rPr lang="hr-HR" i="1" dirty="0" err="1"/>
              <a:t>transmission</a:t>
            </a:r>
            <a:r>
              <a:rPr lang="hr-HR" i="1" dirty="0"/>
              <a:t> </a:t>
            </a:r>
            <a:r>
              <a:rPr lang="hr-HR" i="1" dirty="0" err="1"/>
              <a:t>loss</a:t>
            </a:r>
            <a:r>
              <a:rPr lang="hr-HR" dirty="0"/>
              <a:t>)</a:t>
            </a:r>
          </a:p>
          <a:p>
            <a:pPr lvl="1"/>
            <a:r>
              <a:rPr lang="hr-HR" dirty="0"/>
              <a:t>neovisno o impedancijama </a:t>
            </a:r>
            <a:r>
              <a:rPr lang="hr-HR" i="1" dirty="0"/>
              <a:t>A</a:t>
            </a:r>
            <a:r>
              <a:rPr lang="hr-HR" baseline="-25000" dirty="0"/>
              <a:t>T</a:t>
            </a:r>
            <a:r>
              <a:rPr lang="hr-HR" dirty="0"/>
              <a:t> = 10log(</a:t>
            </a:r>
            <a:r>
              <a:rPr lang="hr-HR" i="1" dirty="0"/>
              <a:t>P</a:t>
            </a:r>
            <a:r>
              <a:rPr lang="hr-HR" baseline="-25000" dirty="0"/>
              <a:t>1</a:t>
            </a:r>
            <a:r>
              <a:rPr lang="hr-HR" dirty="0"/>
              <a:t>/</a:t>
            </a:r>
            <a:r>
              <a:rPr lang="hr-HR" i="1" dirty="0"/>
              <a:t>P</a:t>
            </a:r>
            <a:r>
              <a:rPr lang="hr-HR" baseline="-25000" dirty="0"/>
              <a:t>2</a:t>
            </a:r>
            <a:r>
              <a:rPr lang="hr-HR" dirty="0"/>
              <a:t>) [dB]</a:t>
            </a:r>
          </a:p>
          <a:p>
            <a:pPr lvl="1"/>
            <a:r>
              <a:rPr lang="hr-HR" i="1" dirty="0"/>
              <a:t>P</a:t>
            </a:r>
            <a:r>
              <a:rPr lang="hr-HR" baseline="-25000" dirty="0"/>
              <a:t>1</a:t>
            </a:r>
            <a:r>
              <a:rPr lang="hr-HR" dirty="0"/>
              <a:t> je snaga signala napona </a:t>
            </a:r>
            <a:r>
              <a:rPr lang="hr-HR" i="1" dirty="0" err="1"/>
              <a:t>V</a:t>
            </a:r>
            <a:r>
              <a:rPr lang="hr-HR" baseline="-25000" dirty="0" err="1"/>
              <a:t>1</a:t>
            </a:r>
            <a:r>
              <a:rPr lang="hr-HR" dirty="0"/>
              <a:t>, a </a:t>
            </a:r>
            <a:r>
              <a:rPr lang="hr-HR" i="1" dirty="0"/>
              <a:t>P</a:t>
            </a:r>
            <a:r>
              <a:rPr lang="hr-HR" baseline="-25000" dirty="0"/>
              <a:t>2</a:t>
            </a:r>
            <a:r>
              <a:rPr lang="hr-HR" dirty="0"/>
              <a:t> je snaga signala napona </a:t>
            </a:r>
            <a:r>
              <a:rPr lang="hr-HR" i="1" dirty="0" err="1"/>
              <a:t>V</a:t>
            </a:r>
            <a:r>
              <a:rPr lang="hr-HR" baseline="-25000" dirty="0" err="1"/>
              <a:t>2</a:t>
            </a:r>
            <a:endParaRPr lang="hr-HR" dirty="0"/>
          </a:p>
          <a:p>
            <a:pPr lvl="1"/>
            <a:r>
              <a:rPr lang="hr-HR" dirty="0"/>
              <a:t>za paricu: ako vrijedi </a:t>
            </a:r>
            <a:r>
              <a:rPr lang="hr-HR" i="1" dirty="0" err="1"/>
              <a:t>Z</a:t>
            </a:r>
            <a:r>
              <a:rPr lang="hr-HR" baseline="-25000" dirty="0" err="1"/>
              <a:t>S</a:t>
            </a:r>
            <a:r>
              <a:rPr lang="hr-HR" dirty="0"/>
              <a:t> = </a:t>
            </a:r>
            <a:r>
              <a:rPr lang="hr-HR" i="1" dirty="0"/>
              <a:t>Z</a:t>
            </a:r>
            <a:r>
              <a:rPr lang="hr-HR" baseline="-25000" dirty="0"/>
              <a:t>0</a:t>
            </a:r>
            <a:r>
              <a:rPr lang="hr-HR" dirty="0"/>
              <a:t> = </a:t>
            </a:r>
            <a:r>
              <a:rPr lang="hr-HR" i="1" dirty="0" err="1"/>
              <a:t>Z</a:t>
            </a:r>
            <a:r>
              <a:rPr lang="hr-HR" baseline="-25000" dirty="0" err="1"/>
              <a:t>L</a:t>
            </a:r>
            <a:r>
              <a:rPr lang="hr-HR" baseline="-25000" dirty="0"/>
              <a:t> </a:t>
            </a:r>
            <a:r>
              <a:rPr lang="hr-HR" dirty="0"/>
              <a:t>tada je </a:t>
            </a:r>
            <a:r>
              <a:rPr lang="hr-HR" i="1" dirty="0"/>
              <a:t>A</a:t>
            </a:r>
            <a:r>
              <a:rPr lang="hr-HR" baseline="-25000" dirty="0"/>
              <a:t>N </a:t>
            </a:r>
            <a:r>
              <a:rPr lang="hr-HR" dirty="0"/>
              <a:t>= </a:t>
            </a:r>
            <a:r>
              <a:rPr lang="hr-HR" i="1" dirty="0"/>
              <a:t>A</a:t>
            </a:r>
            <a:r>
              <a:rPr lang="hr-HR" baseline="-25000" dirty="0"/>
              <a:t>T </a:t>
            </a:r>
            <a:r>
              <a:rPr lang="hr-HR" dirty="0"/>
              <a:t>= </a:t>
            </a:r>
            <a:r>
              <a:rPr lang="el-GR" i="1" dirty="0">
                <a:latin typeface="Arial" panose="020B0604020202020204" pitchFamily="34" charset="0"/>
                <a:cs typeface="Arial" panose="020B0604020202020204" pitchFamily="34" charset="0"/>
              </a:rPr>
              <a:t>α</a:t>
            </a:r>
            <a:r>
              <a:rPr lang="hr-HR" i="1" dirty="0"/>
              <a:t>d</a:t>
            </a:r>
          </a:p>
          <a:p>
            <a:pPr lvl="2"/>
            <a:r>
              <a:rPr lang="hr-HR" i="1" dirty="0"/>
              <a:t>d</a:t>
            </a:r>
            <a:r>
              <a:rPr lang="hr-HR" dirty="0"/>
              <a:t> je duljina linije, izražena jedinicom km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466067-6E5D-4865-BB22-5980F929B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sr-Latn-RS"/>
              <a:t>ožujak 2021.</a:t>
            </a:r>
            <a:endParaRPr lang="en-US" sz="1400">
              <a:latin typeface="Times New Roman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D2BE75-5F41-463F-9974-0CB73A49A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z="1400"/>
              <a:t>Modeliranje upredene parice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B8CA10-26DB-4C11-9540-F4B05A9463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1D7900F-624F-47BF-B4C5-90BAC3E58AD9}" type="slidenum">
              <a:rPr lang="en-US" smtClean="0"/>
              <a:pPr>
                <a:defRPr/>
              </a:pPr>
              <a:t>13</a:t>
            </a:fld>
            <a:endParaRPr lang="en-US" sz="1400" dirty="0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1F08CEBF-FFDC-462F-9B8D-828B8D1217F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2391293"/>
              </p:ext>
            </p:extLst>
          </p:nvPr>
        </p:nvGraphicFramePr>
        <p:xfrm>
          <a:off x="4476750" y="1916113"/>
          <a:ext cx="3355975" cy="183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286" name="Visio" r:id="rId3" imgW="3016225" imgH="1651000" progId="Visio.Drawing.15">
                  <p:embed/>
                </p:oleObj>
              </mc:Choice>
              <mc:Fallback>
                <p:oleObj name="Visio" r:id="rId3" imgW="3016225" imgH="1651000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476750" y="1916113"/>
                        <a:ext cx="3355975" cy="1838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123063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BA1C4-6E64-4F73-837B-C6DA9EED8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Gubici u prijenosu (II)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619AB9-0F5E-4E63-8992-3A3C7A1062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ako je </a:t>
            </a:r>
            <a:r>
              <a:rPr lang="hr-HR" i="1" dirty="0" err="1"/>
              <a:t>Z</a:t>
            </a:r>
            <a:r>
              <a:rPr lang="hr-HR" baseline="-25000" dirty="0" err="1"/>
              <a:t>S</a:t>
            </a:r>
            <a:r>
              <a:rPr lang="hr-HR" dirty="0"/>
              <a:t> ≠ </a:t>
            </a:r>
            <a:r>
              <a:rPr lang="hr-HR" i="1" dirty="0"/>
              <a:t>Z</a:t>
            </a:r>
            <a:r>
              <a:rPr lang="hr-HR" baseline="-25000" dirty="0"/>
              <a:t>0</a:t>
            </a:r>
            <a:r>
              <a:rPr lang="hr-HR" dirty="0"/>
              <a:t> ≠ </a:t>
            </a:r>
            <a:r>
              <a:rPr lang="hr-HR" i="1" dirty="0" err="1"/>
              <a:t>Z</a:t>
            </a:r>
            <a:r>
              <a:rPr lang="hr-HR" baseline="-25000" dirty="0" err="1"/>
              <a:t>L</a:t>
            </a:r>
            <a:r>
              <a:rPr lang="hr-HR" baseline="-25000" dirty="0"/>
              <a:t> </a:t>
            </a:r>
            <a:r>
              <a:rPr lang="hr-HR" dirty="0"/>
              <a:t> tada postoje refleksije signala na ulazu i izlazu </a:t>
            </a:r>
            <a:r>
              <a:rPr lang="hr-HR" dirty="0" err="1"/>
              <a:t>četveropola</a:t>
            </a:r>
            <a:endParaRPr lang="hr-HR" dirty="0"/>
          </a:p>
          <a:p>
            <a:r>
              <a:rPr lang="hr-HR" i="1" dirty="0"/>
              <a:t>A</a:t>
            </a:r>
            <a:r>
              <a:rPr lang="hr-HR" baseline="-25000" dirty="0"/>
              <a:t>T</a:t>
            </a:r>
            <a:r>
              <a:rPr lang="hr-HR" dirty="0"/>
              <a:t> = </a:t>
            </a:r>
            <a:r>
              <a:rPr lang="hr-HR" i="1" dirty="0"/>
              <a:t>A</a:t>
            </a:r>
            <a:r>
              <a:rPr lang="hr-HR" baseline="-25000" dirty="0"/>
              <a:t>N</a:t>
            </a:r>
            <a:r>
              <a:rPr lang="hr-HR" dirty="0"/>
              <a:t> + </a:t>
            </a:r>
            <a:r>
              <a:rPr lang="hr-HR" i="1" dirty="0"/>
              <a:t>A</a:t>
            </a:r>
            <a:r>
              <a:rPr lang="hr-HR" i="1" baseline="-25000" dirty="0"/>
              <a:t>R </a:t>
            </a:r>
            <a:r>
              <a:rPr lang="hr-HR" dirty="0"/>
              <a:t>[dB]</a:t>
            </a:r>
          </a:p>
          <a:p>
            <a:pPr lvl="1"/>
            <a:r>
              <a:rPr lang="hr-HR" i="1" dirty="0"/>
              <a:t>A</a:t>
            </a:r>
            <a:r>
              <a:rPr lang="hr-HR" i="1" baseline="-25000" dirty="0"/>
              <a:t>R </a:t>
            </a:r>
            <a:r>
              <a:rPr lang="hr-HR" dirty="0"/>
              <a:t>predstavlja gubitke snage uslijed refleksija signala (engl. </a:t>
            </a:r>
            <a:r>
              <a:rPr lang="hr-HR" i="1" dirty="0" err="1"/>
              <a:t>reflection</a:t>
            </a:r>
            <a:r>
              <a:rPr lang="hr-HR" i="1" dirty="0"/>
              <a:t> </a:t>
            </a:r>
            <a:r>
              <a:rPr lang="hr-HR" i="1" dirty="0" err="1"/>
              <a:t>losses</a:t>
            </a:r>
            <a:r>
              <a:rPr lang="hr-HR" dirty="0"/>
              <a:t>)</a:t>
            </a:r>
          </a:p>
          <a:p>
            <a:pPr lvl="1"/>
            <a:endParaRPr lang="hr-HR" dirty="0"/>
          </a:p>
          <a:p>
            <a:r>
              <a:rPr lang="hr-HR" dirty="0" err="1"/>
              <a:t>stojni</a:t>
            </a:r>
            <a:r>
              <a:rPr lang="hr-HR" dirty="0"/>
              <a:t> val (engl. </a:t>
            </a:r>
            <a:r>
              <a:rPr lang="hr-HR" i="1" dirty="0" err="1"/>
              <a:t>standing</a:t>
            </a:r>
            <a:r>
              <a:rPr lang="hr-HR" i="1" dirty="0"/>
              <a:t> </a:t>
            </a:r>
            <a:r>
              <a:rPr lang="hr-HR" i="1" dirty="0" err="1"/>
              <a:t>wave</a:t>
            </a:r>
            <a:r>
              <a:rPr lang="hr-HR" dirty="0"/>
              <a:t>)</a:t>
            </a:r>
          </a:p>
          <a:p>
            <a:pPr lvl="1"/>
            <a:r>
              <a:rPr lang="hr-HR" dirty="0"/>
              <a:t>nastaje pod određenim uvjetima</a:t>
            </a:r>
          </a:p>
          <a:p>
            <a:pPr lvl="1"/>
            <a:r>
              <a:rPr lang="hr-HR" dirty="0"/>
              <a:t>u pojedinim točkama na liniji napon je uvijek jednak 0 V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D74A26-3948-4F01-8861-3B1EF3F29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sr-Latn-RS"/>
              <a:t>ožujak 2021.</a:t>
            </a:r>
            <a:endParaRPr lang="en-US" sz="1400">
              <a:latin typeface="Times New Roman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EDB082-3A87-4DA4-8AD3-7CF8E937A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z="1400"/>
              <a:t>Modeliranje upredene parice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A911E-3C0E-49C2-AB1D-5E7C2A00E5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1D7900F-624F-47BF-B4C5-90BAC3E58AD9}" type="slidenum">
              <a:rPr lang="en-US" smtClean="0"/>
              <a:pPr>
                <a:defRPr/>
              </a:pPr>
              <a:t>14</a:t>
            </a:fld>
            <a:endParaRPr lang="en-US" sz="1400" dirty="0"/>
          </a:p>
        </p:txBody>
      </p:sp>
      <p:pic>
        <p:nvPicPr>
          <p:cNvPr id="8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F05D1280-A275-4D62-B404-E70CF4E2D6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4550" y="5177642"/>
            <a:ext cx="3339064" cy="1113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1860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8B1A8-D0FA-44CD-BB43-3BC2087A3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Umetnuto </a:t>
            </a:r>
            <a:r>
              <a:rPr lang="hr-HR" dirty="0" err="1"/>
              <a:t>prigušenje</a:t>
            </a:r>
            <a:r>
              <a:rPr lang="hr-HR" dirty="0"/>
              <a:t> parice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AB771B-27CE-407F-8F45-6D3FF6F831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512" y="980728"/>
            <a:ext cx="8602538" cy="864096"/>
          </a:xfrm>
        </p:spPr>
        <p:txBody>
          <a:bodyPr/>
          <a:lstStyle/>
          <a:p>
            <a:r>
              <a:rPr lang="hr-HR" dirty="0"/>
              <a:t>engl. </a:t>
            </a:r>
            <a:r>
              <a:rPr lang="hr-HR" i="1" dirty="0" err="1"/>
              <a:t>insertion</a:t>
            </a:r>
            <a:r>
              <a:rPr lang="hr-HR" i="1" dirty="0"/>
              <a:t> </a:t>
            </a:r>
            <a:r>
              <a:rPr lang="hr-HR" i="1" dirty="0" err="1"/>
              <a:t>loss</a:t>
            </a:r>
            <a:endParaRPr lang="hr-HR" i="1" dirty="0"/>
          </a:p>
          <a:p>
            <a:endParaRPr lang="hr-HR" i="1" dirty="0"/>
          </a:p>
          <a:p>
            <a:endParaRPr lang="hr-HR" i="1" dirty="0"/>
          </a:p>
          <a:p>
            <a:endParaRPr lang="hr-HR" i="1" dirty="0"/>
          </a:p>
          <a:p>
            <a:r>
              <a:rPr lang="hr-HR" dirty="0"/>
              <a:t>dva scenarija</a:t>
            </a:r>
          </a:p>
          <a:p>
            <a:pPr lvl="1"/>
            <a:r>
              <a:rPr lang="hr-HR" dirty="0"/>
              <a:t>slika lijevo: kad je izvor priključen izravno na opterećenje na njemu se razvija snaga </a:t>
            </a:r>
            <a:r>
              <a:rPr lang="hr-HR" i="1" dirty="0" err="1"/>
              <a:t>P</a:t>
            </a:r>
            <a:r>
              <a:rPr lang="hr-HR" baseline="-25000" dirty="0" err="1"/>
              <a:t>1</a:t>
            </a:r>
            <a:endParaRPr lang="hr-HR" baseline="-25000" dirty="0"/>
          </a:p>
          <a:p>
            <a:pPr lvl="1"/>
            <a:r>
              <a:rPr lang="hr-HR" dirty="0"/>
              <a:t>slika desno: kad je izvor priključen na </a:t>
            </a:r>
            <a:r>
              <a:rPr lang="hr-HR" dirty="0" err="1"/>
              <a:t>četveropol</a:t>
            </a:r>
            <a:r>
              <a:rPr lang="hr-HR" dirty="0"/>
              <a:t> (paricu) na opterećenju se razvija snaga </a:t>
            </a:r>
            <a:r>
              <a:rPr lang="hr-HR" i="1" dirty="0" err="1"/>
              <a:t>P</a:t>
            </a:r>
            <a:r>
              <a:rPr lang="hr-HR" i="1" baseline="-25000" dirty="0" err="1"/>
              <a:t>2</a:t>
            </a:r>
            <a:endParaRPr lang="hr-HR" baseline="-25000" dirty="0"/>
          </a:p>
          <a:p>
            <a:pPr lvl="1"/>
            <a:r>
              <a:rPr lang="hr-HR" dirty="0"/>
              <a:t>umetnuto </a:t>
            </a:r>
            <a:r>
              <a:rPr lang="hr-HR" dirty="0" err="1"/>
              <a:t>prigušenje</a:t>
            </a:r>
            <a:r>
              <a:rPr lang="hr-HR" dirty="0"/>
              <a:t> </a:t>
            </a:r>
            <a:r>
              <a:rPr lang="hr-HR" i="1" dirty="0" err="1"/>
              <a:t>IL</a:t>
            </a:r>
            <a:r>
              <a:rPr lang="hr-HR" dirty="0"/>
              <a:t> moguće je izračunati kao:</a:t>
            </a:r>
          </a:p>
          <a:p>
            <a:endParaRPr lang="hr-HR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934637-2B5A-4360-B928-BF17B03E6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sr-Latn-RS"/>
              <a:t>ožujak 2021.</a:t>
            </a:r>
            <a:endParaRPr lang="en-US" sz="1400">
              <a:latin typeface="Times New Roman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40E9BC-9533-45E6-B81F-E1FBF16F2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z="1400"/>
              <a:t>Modeliranje upredene parice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51BE40-BCA7-4572-856A-78C47BB86B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1D7900F-624F-47BF-B4C5-90BAC3E58AD9}" type="slidenum">
              <a:rPr lang="en-US" smtClean="0"/>
              <a:pPr>
                <a:defRPr/>
              </a:pPr>
              <a:t>15</a:t>
            </a:fld>
            <a:endParaRPr lang="en-US" sz="1400" dirty="0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BFDD626A-5678-45F1-AE38-2A8503F1FCC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4430002"/>
              </p:ext>
            </p:extLst>
          </p:nvPr>
        </p:nvGraphicFramePr>
        <p:xfrm>
          <a:off x="3248025" y="1268413"/>
          <a:ext cx="6440488" cy="2259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668" name="Visio" r:id="rId3" imgW="5764320" imgH="2016720" progId="Visio.Drawing.15">
                  <p:embed/>
                </p:oleObj>
              </mc:Choice>
              <mc:Fallback>
                <p:oleObj name="Visio" r:id="rId3" imgW="5764320" imgH="2016720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48025" y="1268413"/>
                        <a:ext cx="6440488" cy="22590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B7D80A4E-3275-4662-AA9A-BC62B813B96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8330802"/>
              </p:ext>
            </p:extLst>
          </p:nvPr>
        </p:nvGraphicFramePr>
        <p:xfrm>
          <a:off x="4124907" y="5593206"/>
          <a:ext cx="1859967" cy="702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669" name="Equation" r:id="rId5" imgW="1143000" imgH="431640" progId="Equation.DSMT4">
                  <p:embed/>
                </p:oleObj>
              </mc:Choice>
              <mc:Fallback>
                <p:oleObj name="Equation" r:id="rId5" imgW="114300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124907" y="5593206"/>
                        <a:ext cx="1859967" cy="7026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691229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05AD2-4114-41CD-B3EA-7D2205106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Umetnuto </a:t>
            </a:r>
            <a:r>
              <a:rPr lang="hr-HR" dirty="0" err="1"/>
              <a:t>prigušenje</a:t>
            </a:r>
            <a:r>
              <a:rPr lang="hr-HR" dirty="0"/>
              <a:t> parice (II)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811E39-E6C6-4351-AE9C-6720675819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950" y="980728"/>
            <a:ext cx="8420100" cy="1800200"/>
          </a:xfrm>
        </p:spPr>
        <p:txBody>
          <a:bodyPr/>
          <a:lstStyle/>
          <a:p>
            <a:r>
              <a:rPr lang="hr-HR" dirty="0"/>
              <a:t>ako je postignuto </a:t>
            </a:r>
            <a:r>
              <a:rPr lang="hr-HR" dirty="0" err="1"/>
              <a:t>prilagođenje</a:t>
            </a:r>
            <a:r>
              <a:rPr lang="hr-HR" dirty="0"/>
              <a:t> na obje strane</a:t>
            </a:r>
          </a:p>
          <a:p>
            <a:pPr lvl="1"/>
            <a:r>
              <a:rPr lang="hr-HR" dirty="0"/>
              <a:t>tj. ako je </a:t>
            </a:r>
            <a:r>
              <a:rPr lang="hr-HR" i="1" dirty="0" err="1"/>
              <a:t>Z</a:t>
            </a:r>
            <a:r>
              <a:rPr lang="hr-HR" baseline="-25000" dirty="0" err="1"/>
              <a:t>S</a:t>
            </a:r>
            <a:r>
              <a:rPr lang="hr-HR" dirty="0"/>
              <a:t> = </a:t>
            </a:r>
            <a:r>
              <a:rPr lang="hr-HR" i="1" dirty="0" err="1"/>
              <a:t>Z</a:t>
            </a:r>
            <a:r>
              <a:rPr lang="hr-HR" baseline="-25000" dirty="0" err="1"/>
              <a:t>0</a:t>
            </a:r>
            <a:r>
              <a:rPr lang="hr-HR" dirty="0"/>
              <a:t> = </a:t>
            </a:r>
            <a:r>
              <a:rPr lang="hr-HR" i="1" dirty="0" err="1"/>
              <a:t>Z</a:t>
            </a:r>
            <a:r>
              <a:rPr lang="hr-HR" baseline="-25000" dirty="0" err="1"/>
              <a:t>L</a:t>
            </a:r>
            <a:endParaRPr lang="hr-HR" baseline="-25000" dirty="0"/>
          </a:p>
          <a:p>
            <a:pPr lvl="2"/>
            <a:r>
              <a:rPr lang="hr-HR" i="1" dirty="0" err="1"/>
              <a:t>Z</a:t>
            </a:r>
            <a:r>
              <a:rPr lang="hr-HR" baseline="-25000" dirty="0" err="1"/>
              <a:t>0</a:t>
            </a:r>
            <a:r>
              <a:rPr lang="hr-HR" baseline="-25000" dirty="0"/>
              <a:t> </a:t>
            </a:r>
            <a:r>
              <a:rPr lang="hr-HR" dirty="0"/>
              <a:t>je ulazna impedancija </a:t>
            </a:r>
            <a:r>
              <a:rPr lang="hr-HR" dirty="0" err="1"/>
              <a:t>četveropola</a:t>
            </a:r>
            <a:endParaRPr lang="hr-HR" dirty="0"/>
          </a:p>
          <a:p>
            <a:pPr lvl="1"/>
            <a:r>
              <a:rPr lang="hr-HR" dirty="0"/>
              <a:t>tada je ulazna impedancija </a:t>
            </a:r>
            <a:r>
              <a:rPr lang="hr-HR" dirty="0" err="1"/>
              <a:t>četveropola</a:t>
            </a:r>
            <a:r>
              <a:rPr lang="hr-HR" dirty="0"/>
              <a:t> </a:t>
            </a:r>
            <a:r>
              <a:rPr lang="hr-HR" i="1" dirty="0" err="1"/>
              <a:t>Z</a:t>
            </a:r>
            <a:r>
              <a:rPr lang="hr-HR" baseline="-25000" dirty="0" err="1"/>
              <a:t>1</a:t>
            </a:r>
            <a:r>
              <a:rPr lang="hr-HR" dirty="0"/>
              <a:t> = </a:t>
            </a:r>
            <a:r>
              <a:rPr lang="hr-HR" i="1" dirty="0" err="1"/>
              <a:t>Z</a:t>
            </a:r>
            <a:r>
              <a:rPr lang="hr-HR" baseline="-25000" dirty="0" err="1"/>
              <a:t>0</a:t>
            </a:r>
            <a:endParaRPr lang="hr-HR" baseline="-25000" dirty="0"/>
          </a:p>
          <a:p>
            <a:pPr lvl="2"/>
            <a:r>
              <a:rPr lang="hr-HR" dirty="0"/>
              <a:t>promatrano s obje strane </a:t>
            </a:r>
            <a:r>
              <a:rPr lang="hr-HR" dirty="0" err="1"/>
              <a:t>četveropola</a:t>
            </a:r>
            <a:endParaRPr lang="hr-HR" dirty="0"/>
          </a:p>
          <a:p>
            <a:pPr lvl="1"/>
            <a:r>
              <a:rPr lang="hr-HR" dirty="0"/>
              <a:t>pa je </a:t>
            </a:r>
            <a:r>
              <a:rPr lang="hr-HR" dirty="0" err="1"/>
              <a:t>četveropol</a:t>
            </a:r>
            <a:r>
              <a:rPr lang="hr-HR" dirty="0"/>
              <a:t> (parica) idealno zaključen na oba kraja</a:t>
            </a:r>
          </a:p>
          <a:p>
            <a:pPr lvl="2"/>
            <a:r>
              <a:rPr lang="hr-HR" dirty="0"/>
              <a:t>nema refleksije signala ni na strani izvora niti na strani opterećenja</a:t>
            </a:r>
          </a:p>
          <a:p>
            <a:pPr lvl="1"/>
            <a:r>
              <a:rPr lang="hr-HR" dirty="0"/>
              <a:t>tada je umetnuto </a:t>
            </a:r>
            <a:r>
              <a:rPr lang="hr-HR" dirty="0" err="1"/>
              <a:t>prigušenje</a:t>
            </a:r>
            <a:r>
              <a:rPr lang="hr-HR" dirty="0"/>
              <a:t> moguće izračunati i kao:</a:t>
            </a:r>
          </a:p>
          <a:p>
            <a:pPr lvl="1"/>
            <a:endParaRPr lang="hr-HR" dirty="0"/>
          </a:p>
          <a:p>
            <a:pPr lvl="1"/>
            <a:endParaRPr lang="hr-HR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CF9409-3DC2-4CFF-80A4-E0C62FDF9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sr-Latn-RS"/>
              <a:t>ožujak 2021.</a:t>
            </a:r>
            <a:endParaRPr lang="en-US" sz="1400">
              <a:latin typeface="Times New Roman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842091-0C44-4729-858B-D96282613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z="1400"/>
              <a:t>Modeliranje upredene parice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B7DDE5-AF59-4B03-BE7E-4D48F0B4B1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1D7900F-624F-47BF-B4C5-90BAC3E58AD9}" type="slidenum">
              <a:rPr lang="en-US" smtClean="0"/>
              <a:pPr>
                <a:defRPr/>
              </a:pPr>
              <a:t>16</a:t>
            </a:fld>
            <a:endParaRPr lang="en-US" sz="1400" dirty="0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10722FD9-048B-4A7F-8E13-09176FC9D2F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848351"/>
              </p:ext>
            </p:extLst>
          </p:nvPr>
        </p:nvGraphicFramePr>
        <p:xfrm>
          <a:off x="1064568" y="4725144"/>
          <a:ext cx="7980363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577" name="Equation" r:id="rId3" imgW="4597200" imgH="533160" progId="Equation.DSMT4">
                  <p:embed/>
                </p:oleObj>
              </mc:Choice>
              <mc:Fallback>
                <p:oleObj name="Equation" r:id="rId3" imgW="4597200" imgH="533160" progId="Equation.DSMT4">
                  <p:embed/>
                  <p:pic>
                    <p:nvPicPr>
                      <p:cNvPr id="9" name="Object 8">
                        <a:extLst>
                          <a:ext uri="{FF2B5EF4-FFF2-40B4-BE49-F238E27FC236}">
                            <a16:creationId xmlns:a16="http://schemas.microsoft.com/office/drawing/2014/main" id="{85244C89-3E70-44AF-8FFE-8E35B07E9D7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64568" y="4725144"/>
                        <a:ext cx="7980363" cy="923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847422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84B5D-FEAF-44C8-BD43-7810518AF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Veza između decibela i Nepera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D38B8-2661-4291-8090-45A0CBA14F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950" y="980728"/>
            <a:ext cx="8420100" cy="3240360"/>
          </a:xfrm>
        </p:spPr>
        <p:txBody>
          <a:bodyPr/>
          <a:lstStyle/>
          <a:p>
            <a:r>
              <a:rPr lang="hr-HR" dirty="0"/>
              <a:t>ako je parica idealno zaključena na oba kraja</a:t>
            </a:r>
          </a:p>
          <a:p>
            <a:pPr lvl="1"/>
            <a:r>
              <a:rPr lang="hr-HR" dirty="0"/>
              <a:t>dakle, </a:t>
            </a:r>
            <a:r>
              <a:rPr lang="hr-HR" i="1" dirty="0"/>
              <a:t>Z</a:t>
            </a:r>
            <a:r>
              <a:rPr lang="hr-HR" baseline="-25000" dirty="0"/>
              <a:t>S</a:t>
            </a:r>
            <a:r>
              <a:rPr lang="hr-HR" dirty="0"/>
              <a:t> = </a:t>
            </a:r>
            <a:r>
              <a:rPr lang="hr-HR" i="1" dirty="0"/>
              <a:t>Z</a:t>
            </a:r>
            <a:r>
              <a:rPr lang="hr-HR" baseline="-25000" dirty="0"/>
              <a:t>0</a:t>
            </a:r>
            <a:r>
              <a:rPr lang="hr-HR" dirty="0"/>
              <a:t> = </a:t>
            </a:r>
            <a:r>
              <a:rPr lang="hr-HR" i="1" dirty="0"/>
              <a:t>Z</a:t>
            </a:r>
            <a:r>
              <a:rPr lang="hr-HR" baseline="-25000" dirty="0"/>
              <a:t>L</a:t>
            </a:r>
          </a:p>
          <a:p>
            <a:r>
              <a:rPr lang="hr-HR" dirty="0"/>
              <a:t>tada vrijedi: |</a:t>
            </a:r>
            <a:r>
              <a:rPr lang="hr-HR" i="1" dirty="0" err="1"/>
              <a:t>V</a:t>
            </a:r>
            <a:r>
              <a:rPr lang="hr-HR" baseline="-25000" dirty="0" err="1"/>
              <a:t>L</a:t>
            </a:r>
            <a:r>
              <a:rPr lang="hr-HR" dirty="0"/>
              <a:t>|</a:t>
            </a:r>
            <a:r>
              <a:rPr lang="hr-HR" baseline="-25000" dirty="0"/>
              <a:t> </a:t>
            </a:r>
            <a:r>
              <a:rPr lang="hr-HR" dirty="0"/>
              <a:t>= |</a:t>
            </a:r>
            <a:r>
              <a:rPr lang="hr-HR" i="1" dirty="0" err="1"/>
              <a:t>V</a:t>
            </a:r>
            <a:r>
              <a:rPr lang="hr-HR" baseline="-25000" dirty="0" err="1"/>
              <a:t>0</a:t>
            </a:r>
            <a:r>
              <a:rPr lang="hr-HR" dirty="0"/>
              <a:t>|</a:t>
            </a:r>
            <a:r>
              <a:rPr lang="hr-HR" dirty="0">
                <a:latin typeface="Arial" panose="020B0604020202020204" pitchFamily="34" charset="0"/>
                <a:cs typeface="Arial" panose="020B0604020202020204" pitchFamily="34" charset="0"/>
              </a:rPr>
              <a:t>·</a:t>
            </a:r>
            <a:r>
              <a:rPr lang="hr-HR" i="1" dirty="0"/>
              <a:t>e</a:t>
            </a:r>
            <a:r>
              <a:rPr lang="hr-HR" baseline="30000" dirty="0"/>
              <a:t>-</a:t>
            </a:r>
            <a:r>
              <a:rPr lang="el-GR" i="1" baseline="30000" dirty="0">
                <a:latin typeface="+mj-lt"/>
                <a:cs typeface="Times New Roman" panose="02020603050405020304" pitchFamily="18" charset="0"/>
              </a:rPr>
              <a:t>α</a:t>
            </a:r>
            <a:r>
              <a:rPr lang="hr-HR" i="1" baseline="30000" dirty="0"/>
              <a:t>d</a:t>
            </a:r>
          </a:p>
          <a:p>
            <a:pPr lvl="1"/>
            <a:r>
              <a:rPr lang="hr-HR" dirty="0"/>
              <a:t>pri čemu je </a:t>
            </a:r>
            <a:r>
              <a:rPr lang="hr-HR" i="1" dirty="0" err="1"/>
              <a:t>V</a:t>
            </a:r>
            <a:r>
              <a:rPr lang="hr-HR" baseline="-25000" dirty="0" err="1"/>
              <a:t>0</a:t>
            </a:r>
            <a:r>
              <a:rPr lang="hr-HR" baseline="-25000" dirty="0"/>
              <a:t> </a:t>
            </a:r>
            <a:r>
              <a:rPr lang="hr-HR" dirty="0"/>
              <a:t>napon na ulazu (početku), a </a:t>
            </a:r>
            <a:r>
              <a:rPr lang="hr-HR" i="1" dirty="0" err="1"/>
              <a:t>V</a:t>
            </a:r>
            <a:r>
              <a:rPr lang="hr-HR" baseline="-25000" dirty="0" err="1"/>
              <a:t>L</a:t>
            </a:r>
            <a:r>
              <a:rPr lang="hr-HR" baseline="-25000" dirty="0"/>
              <a:t> </a:t>
            </a:r>
            <a:r>
              <a:rPr lang="hr-HR" dirty="0"/>
              <a:t>napon na izlazu (kraju) parice duljine </a:t>
            </a:r>
            <a:r>
              <a:rPr lang="hr-HR" i="1" dirty="0"/>
              <a:t>d</a:t>
            </a:r>
            <a:r>
              <a:rPr lang="hr-HR" dirty="0"/>
              <a:t> [km]</a:t>
            </a:r>
          </a:p>
          <a:p>
            <a:r>
              <a:rPr lang="hr-HR" dirty="0"/>
              <a:t>u tom  slučaju je umetnuto </a:t>
            </a:r>
            <a:r>
              <a:rPr lang="hr-HR" dirty="0" err="1"/>
              <a:t>prigušenje</a:t>
            </a:r>
            <a:r>
              <a:rPr lang="hr-HR" dirty="0"/>
              <a:t> parice, </a:t>
            </a:r>
            <a:r>
              <a:rPr lang="hr-HR" i="1" dirty="0"/>
              <a:t>A</a:t>
            </a:r>
            <a:r>
              <a:rPr lang="hr-HR" dirty="0"/>
              <a:t>, jednako: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99643A-9073-4750-9A58-DFE266CD2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sr-Latn-RS"/>
              <a:t>ožujak 2021.</a:t>
            </a:r>
            <a:endParaRPr lang="en-US" sz="1400">
              <a:latin typeface="Times New Roman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D7802-76DD-4F5C-9B32-B784ECC08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z="1400"/>
              <a:t>Modeliranje upredene parice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682D1D-9C0C-4E8E-A829-51BE39682A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1D7900F-624F-47BF-B4C5-90BAC3E58AD9}" type="slidenum">
              <a:rPr lang="en-US" smtClean="0"/>
              <a:pPr>
                <a:defRPr/>
              </a:pPr>
              <a:t>17</a:t>
            </a:fld>
            <a:endParaRPr lang="en-US" sz="1400" dirty="0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00F2E4E3-042B-46D9-9B77-9989F92F564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0892966"/>
              </p:ext>
            </p:extLst>
          </p:nvPr>
        </p:nvGraphicFramePr>
        <p:xfrm>
          <a:off x="2660969" y="3861048"/>
          <a:ext cx="6089331" cy="23042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201" name="Equation" r:id="rId3" imgW="3759120" imgH="1422360" progId="Equation.DSMT4">
                  <p:embed/>
                </p:oleObj>
              </mc:Choice>
              <mc:Fallback>
                <p:oleObj name="Equation" r:id="rId3" imgW="3759120" imgH="1422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60969" y="3861048"/>
                        <a:ext cx="6089331" cy="23042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811501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1CB58-07DC-40CF-A8A5-E81E9C6ED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Veza između decibela i Nepera (II)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501E98-1CF5-4AF7-9ACA-0AC4EF85A9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950" y="980728"/>
            <a:ext cx="8530530" cy="5328592"/>
          </a:xfrm>
        </p:spPr>
        <p:txBody>
          <a:bodyPr/>
          <a:lstStyle/>
          <a:p>
            <a:r>
              <a:rPr lang="hr-HR" dirty="0"/>
              <a:t>izvorna jedinica konstante </a:t>
            </a:r>
            <a:r>
              <a:rPr lang="hr-HR" dirty="0" err="1"/>
              <a:t>prigušenja</a:t>
            </a:r>
            <a:r>
              <a:rPr lang="hr-HR" dirty="0"/>
              <a:t> je Np/km</a:t>
            </a:r>
          </a:p>
          <a:p>
            <a:r>
              <a:rPr lang="hr-HR" dirty="0"/>
              <a:t>općenito, Neper je definiran kao</a:t>
            </a:r>
          </a:p>
          <a:p>
            <a:r>
              <a:rPr lang="hr-HR" dirty="0"/>
              <a:t>ako je parica idealno zaključena na oba kraja vrijedi:</a:t>
            </a:r>
          </a:p>
          <a:p>
            <a:endParaRPr lang="hr-HR" dirty="0"/>
          </a:p>
          <a:p>
            <a:pPr lvl="1"/>
            <a:r>
              <a:rPr lang="hr-HR" dirty="0"/>
              <a:t>nadalje,</a:t>
            </a:r>
          </a:p>
          <a:p>
            <a:pPr lvl="1"/>
            <a:endParaRPr lang="hr-HR" dirty="0"/>
          </a:p>
          <a:p>
            <a:pPr lvl="2"/>
            <a:r>
              <a:rPr lang="hr-HR" dirty="0"/>
              <a:t>što dokazuje tvrdnju s početka slajda</a:t>
            </a:r>
          </a:p>
          <a:p>
            <a:pPr lvl="1"/>
            <a:r>
              <a:rPr lang="hr-HR" dirty="0"/>
              <a:t>ako se </a:t>
            </a:r>
            <a:r>
              <a:rPr lang="hr-HR" i="1" dirty="0">
                <a:latin typeface="Arial" panose="020B0604020202020204" pitchFamily="34" charset="0"/>
                <a:cs typeface="Arial" panose="020B0604020202020204" pitchFamily="34" charset="0"/>
              </a:rPr>
              <a:t>α </a:t>
            </a:r>
            <a:r>
              <a:rPr lang="hr-HR" dirty="0"/>
              <a:t>želi izraziti u dB/km, kao i za </a:t>
            </a:r>
            <a:r>
              <a:rPr lang="hr-HR" dirty="0" err="1"/>
              <a:t>prigušenje</a:t>
            </a:r>
            <a:r>
              <a:rPr lang="hr-HR" dirty="0"/>
              <a:t> vrijedi:</a:t>
            </a:r>
          </a:p>
          <a:p>
            <a:pPr lvl="1"/>
            <a:endParaRPr lang="hr-HR" dirty="0"/>
          </a:p>
          <a:p>
            <a:pPr lvl="1">
              <a:spcBef>
                <a:spcPts val="2400"/>
              </a:spcBef>
            </a:pPr>
            <a:r>
              <a:rPr lang="hr-HR" dirty="0"/>
              <a:t>za idealno zaključenu paricu: </a:t>
            </a:r>
            <a:r>
              <a:rPr lang="hr-HR" i="1" dirty="0" err="1"/>
              <a:t>IL</a:t>
            </a:r>
            <a:r>
              <a:rPr lang="hr-HR" dirty="0"/>
              <a:t> = </a:t>
            </a:r>
            <a:r>
              <a:rPr lang="hr-HR" i="1" dirty="0">
                <a:latin typeface="Arial" panose="020B0604020202020204" pitchFamily="34" charset="0"/>
                <a:cs typeface="Arial" panose="020B0604020202020204" pitchFamily="34" charset="0"/>
              </a:rPr>
              <a:t>α</a:t>
            </a:r>
            <a:r>
              <a:rPr lang="hr-HR" dirty="0">
                <a:latin typeface="Arial" panose="020B0604020202020204" pitchFamily="34" charset="0"/>
                <a:cs typeface="Arial" panose="020B0604020202020204" pitchFamily="34" charset="0"/>
              </a:rPr>
              <a:t>·</a:t>
            </a:r>
            <a:r>
              <a:rPr lang="hr-HR" i="1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hr-HR" dirty="0">
                <a:latin typeface="Arial" panose="020B0604020202020204" pitchFamily="34" charset="0"/>
                <a:cs typeface="Arial" panose="020B0604020202020204" pitchFamily="34" charset="0"/>
              </a:rPr>
              <a:t> [Np] ili [dB]</a:t>
            </a:r>
            <a:endParaRPr lang="hr-HR" dirty="0"/>
          </a:p>
          <a:p>
            <a:pPr marL="457200" lvl="1" indent="0">
              <a:buNone/>
            </a:pPr>
            <a:endParaRPr lang="hr-HR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F95540-592F-4937-AED6-89E1A9108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sr-Latn-RS"/>
              <a:t>ožujak 2021.</a:t>
            </a:r>
            <a:endParaRPr lang="en-US" sz="1400">
              <a:latin typeface="Times New Roman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768549-3E75-4A2C-B54B-056D214F4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z="1400"/>
              <a:t>Modeliranje upredene parice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C0DDDD-AAED-4D51-9A3C-84DFF132D3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1D7900F-624F-47BF-B4C5-90BAC3E58AD9}" type="slidenum">
              <a:rPr lang="en-US" smtClean="0"/>
              <a:pPr>
                <a:defRPr/>
              </a:pPr>
              <a:t>18</a:t>
            </a:fld>
            <a:endParaRPr lang="en-US" sz="1400" dirty="0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16544637-8624-42B2-A179-9FA4F1910E5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0412224"/>
              </p:ext>
            </p:extLst>
          </p:nvPr>
        </p:nvGraphicFramePr>
        <p:xfrm>
          <a:off x="6321152" y="1544179"/>
          <a:ext cx="1649442" cy="4987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016" name="Equation" r:id="rId3" imgW="838080" imgH="253800" progId="Equation.DSMT4">
                  <p:embed/>
                </p:oleObj>
              </mc:Choice>
              <mc:Fallback>
                <p:oleObj name="Equation" r:id="rId3" imgW="83808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321152" y="1544179"/>
                        <a:ext cx="1649442" cy="4987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7528771B-3203-4F51-91DE-D1F6C8202EA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8559289"/>
              </p:ext>
            </p:extLst>
          </p:nvPr>
        </p:nvGraphicFramePr>
        <p:xfrm>
          <a:off x="2792760" y="2533966"/>
          <a:ext cx="2819400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017" name="Equation" r:id="rId5" imgW="1536480" imgH="431640" progId="Equation.DSMT4">
                  <p:embed/>
                </p:oleObj>
              </mc:Choice>
              <mc:Fallback>
                <p:oleObj name="Equation" r:id="rId5" imgW="1536480" imgH="431640" progId="Equation.DSMT4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16544637-8624-42B2-A179-9FA4F1910E5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792760" y="2533966"/>
                        <a:ext cx="2819400" cy="792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646AFA17-EFD5-4C06-8782-B7D296C9348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7621351"/>
              </p:ext>
            </p:extLst>
          </p:nvPr>
        </p:nvGraphicFramePr>
        <p:xfrm>
          <a:off x="3032918" y="3474361"/>
          <a:ext cx="4754563" cy="79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018" name="Equation" r:id="rId7" imgW="2590560" imgH="431640" progId="Equation.DSMT4">
                  <p:embed/>
                </p:oleObj>
              </mc:Choice>
              <mc:Fallback>
                <p:oleObj name="Equation" r:id="rId7" imgW="2590560" imgH="431640" progId="Equation.DSMT4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7528771B-3203-4F51-91DE-D1F6C8202EA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032918" y="3474361"/>
                        <a:ext cx="4754563" cy="7921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F7B62039-31A1-49D0-9524-13A79F07A9E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4979623"/>
              </p:ext>
            </p:extLst>
          </p:nvPr>
        </p:nvGraphicFramePr>
        <p:xfrm>
          <a:off x="4495800" y="3328988"/>
          <a:ext cx="914400" cy="198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019" name="Equation" r:id="rId9" imgW="914400" imgH="198720" progId="Equation.DSMT4">
                  <p:embed/>
                </p:oleObj>
              </mc:Choice>
              <mc:Fallback>
                <p:oleObj name="Equation" r:id="rId9" imgW="914400" imgH="19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495800" y="3328988"/>
                        <a:ext cx="914400" cy="1984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6007E7F8-5436-4EB4-85B0-7550BDF4F52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6730038"/>
              </p:ext>
            </p:extLst>
          </p:nvPr>
        </p:nvGraphicFramePr>
        <p:xfrm>
          <a:off x="3080792" y="5234488"/>
          <a:ext cx="3528392" cy="4768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020" name="Equation" r:id="rId11" imgW="1879560" imgH="253800" progId="Equation.DSMT4">
                  <p:embed/>
                </p:oleObj>
              </mc:Choice>
              <mc:Fallback>
                <p:oleObj name="Equation" r:id="rId11" imgW="187956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080792" y="5234488"/>
                        <a:ext cx="3528392" cy="4768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964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B18BB-62ED-41A4-A7EA-DF1CEFAEB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Fazna brzina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7A12B6-7B62-44D5-B319-4C1B709332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6496" y="908720"/>
            <a:ext cx="9241854" cy="5400600"/>
          </a:xfrm>
        </p:spPr>
        <p:txBody>
          <a:bodyPr/>
          <a:lstStyle/>
          <a:p>
            <a:r>
              <a:rPr lang="hr-HR" dirty="0"/>
              <a:t>na svakoj frekvenciji </a:t>
            </a:r>
            <a:r>
              <a:rPr lang="hr-HR" i="1" dirty="0"/>
              <a:t>f</a:t>
            </a:r>
            <a:r>
              <a:rPr lang="hr-HR" dirty="0"/>
              <a:t> [Hz] napon </a:t>
            </a:r>
            <a:r>
              <a:rPr lang="hr-HR" i="1" dirty="0"/>
              <a:t>U</a:t>
            </a:r>
            <a:r>
              <a:rPr lang="hr-HR" dirty="0"/>
              <a:t> = </a:t>
            </a:r>
            <a:r>
              <a:rPr lang="hr-HR" i="1" dirty="0"/>
              <a:t>U</a:t>
            </a:r>
            <a:r>
              <a:rPr lang="hr-HR" baseline="-25000" dirty="0"/>
              <a:t>0</a:t>
            </a:r>
            <a:r>
              <a:rPr lang="hr-HR" dirty="0"/>
              <a:t>sin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hr-HR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l-GR" i="1" dirty="0">
                <a:latin typeface="Arial" panose="020B0604020202020204" pitchFamily="34" charset="0"/>
                <a:cs typeface="Arial" panose="020B0604020202020204" pitchFamily="34" charset="0"/>
              </a:rPr>
              <a:t>ω</a:t>
            </a:r>
            <a:r>
              <a:rPr lang="hr-HR" dirty="0">
                <a:latin typeface="+mj-lt"/>
                <a:cs typeface="Times New Roman" panose="02020603050405020304" pitchFamily="18" charset="0"/>
              </a:rPr>
              <a:t>, </a:t>
            </a:r>
            <a:r>
              <a:rPr lang="hr-HR" i="1" dirty="0">
                <a:latin typeface="+mj-lt"/>
                <a:cs typeface="Times New Roman" panose="02020603050405020304" pitchFamily="18" charset="0"/>
              </a:rPr>
              <a:t>x</a:t>
            </a:r>
            <a:r>
              <a:rPr lang="hr-HR" dirty="0">
                <a:latin typeface="+mj-lt"/>
                <a:cs typeface="Times New Roman" panose="02020603050405020304" pitchFamily="18" charset="0"/>
              </a:rPr>
              <a:t>) ima fazu 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hr-HR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l-GR" i="1" dirty="0">
                <a:latin typeface="Arial" panose="020B0604020202020204" pitchFamily="34" charset="0"/>
                <a:cs typeface="Arial" panose="020B0604020202020204" pitchFamily="34" charset="0"/>
              </a:rPr>
              <a:t>ω</a:t>
            </a:r>
            <a:r>
              <a:rPr lang="hr-HR" dirty="0">
                <a:cs typeface="Times New Roman" panose="02020603050405020304" pitchFamily="18" charset="0"/>
              </a:rPr>
              <a:t>, </a:t>
            </a:r>
            <a:r>
              <a:rPr lang="hr-HR" i="1" dirty="0">
                <a:cs typeface="Times New Roman" panose="02020603050405020304" pitchFamily="18" charset="0"/>
              </a:rPr>
              <a:t>x</a:t>
            </a:r>
            <a:r>
              <a:rPr lang="hr-HR" dirty="0">
                <a:cs typeface="Times New Roman" panose="02020603050405020304" pitchFamily="18" charset="0"/>
              </a:rPr>
              <a:t>) = </a:t>
            </a:r>
            <a:r>
              <a:rPr lang="el-GR" i="1" dirty="0">
                <a:latin typeface="Arial" panose="020B0604020202020204" pitchFamily="34" charset="0"/>
                <a:cs typeface="Arial" panose="020B0604020202020204" pitchFamily="34" charset="0"/>
              </a:rPr>
              <a:t>ω</a:t>
            </a:r>
            <a:r>
              <a:rPr lang="hr-HR" i="1" dirty="0">
                <a:cs typeface="Times New Roman" panose="02020603050405020304" pitchFamily="18" charset="0"/>
              </a:rPr>
              <a:t>t</a:t>
            </a:r>
            <a:r>
              <a:rPr lang="hr-HR" dirty="0">
                <a:cs typeface="Times New Roman" panose="02020603050405020304" pitchFamily="18" charset="0"/>
              </a:rPr>
              <a:t> – </a:t>
            </a:r>
            <a:r>
              <a:rPr lang="el-GR" i="1" dirty="0">
                <a:latin typeface="Arial" panose="020B0604020202020204" pitchFamily="34" charset="0"/>
                <a:cs typeface="Arial" panose="020B0604020202020204" pitchFamily="34" charset="0"/>
              </a:rPr>
              <a:t>β</a:t>
            </a:r>
            <a:r>
              <a:rPr lang="hr-HR" i="1" dirty="0">
                <a:cs typeface="Times New Roman" panose="02020603050405020304" pitchFamily="18" charset="0"/>
              </a:rPr>
              <a:t>x</a:t>
            </a:r>
            <a:r>
              <a:rPr lang="hr-HR" dirty="0">
                <a:cs typeface="Times New Roman" panose="02020603050405020304" pitchFamily="18" charset="0"/>
              </a:rPr>
              <a:t> + </a:t>
            </a:r>
            <a:r>
              <a:rPr lang="el-GR" i="1" dirty="0">
                <a:latin typeface="Arial" panose="020B0604020202020204" pitchFamily="34" charset="0"/>
                <a:cs typeface="Arial" panose="020B0604020202020204" pitchFamily="34" charset="0"/>
              </a:rPr>
              <a:t>φ</a:t>
            </a:r>
            <a:endParaRPr lang="hr-HR" i="1" dirty="0">
              <a:cs typeface="Times New Roman" panose="02020603050405020304" pitchFamily="18" charset="0"/>
            </a:endParaRPr>
          </a:p>
          <a:p>
            <a:pPr lvl="1"/>
            <a:r>
              <a:rPr lang="el-GR" i="1" dirty="0">
                <a:latin typeface="Arial" panose="020B0604020202020204" pitchFamily="34" charset="0"/>
                <a:cs typeface="Arial" panose="020B0604020202020204" pitchFamily="34" charset="0"/>
              </a:rPr>
              <a:t>ω</a:t>
            </a:r>
            <a:r>
              <a:rPr lang="el-G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r-HR" dirty="0"/>
              <a:t>= 2</a:t>
            </a:r>
            <a:r>
              <a:rPr lang="el-GR" dirty="0">
                <a:latin typeface="Arial" panose="020B0604020202020204" pitchFamily="34" charset="0"/>
                <a:cs typeface="Arial" panose="020B0604020202020204" pitchFamily="34" charset="0"/>
              </a:rPr>
              <a:t>π</a:t>
            </a:r>
            <a:r>
              <a:rPr lang="hr-HR" i="1" dirty="0"/>
              <a:t>f </a:t>
            </a:r>
            <a:r>
              <a:rPr lang="hr-HR" dirty="0"/>
              <a:t>i neka je </a:t>
            </a:r>
            <a:r>
              <a:rPr lang="el-GR" i="1" dirty="0">
                <a:latin typeface="Arial" panose="020B0604020202020204" pitchFamily="34" charset="0"/>
                <a:cs typeface="Arial" panose="020B0604020202020204" pitchFamily="34" charset="0"/>
              </a:rPr>
              <a:t>φ </a:t>
            </a:r>
            <a:r>
              <a:rPr lang="hr-HR" dirty="0"/>
              <a:t>= 0:</a:t>
            </a:r>
            <a:endParaRPr lang="hr-HR" dirty="0">
              <a:cs typeface="Times New Roman" panose="02020603050405020304" pitchFamily="18" charset="0"/>
            </a:endParaRPr>
          </a:p>
          <a:p>
            <a:r>
              <a:rPr lang="hr-HR" dirty="0">
                <a:latin typeface="+mj-lt"/>
              </a:rPr>
              <a:t>ako promatramo promjenu faze u jedinici vremena, vrijedi:</a:t>
            </a:r>
          </a:p>
          <a:p>
            <a:endParaRPr lang="hr-HR" i="1" dirty="0">
              <a:latin typeface="+mj-lt"/>
            </a:endParaRPr>
          </a:p>
          <a:p>
            <a:r>
              <a:rPr lang="hr-HR" dirty="0">
                <a:latin typeface="+mj-lt"/>
              </a:rPr>
              <a:t>ako to izjednačimo s nulom, dobivamo:</a:t>
            </a:r>
          </a:p>
          <a:p>
            <a:endParaRPr lang="hr-HR" i="1" dirty="0">
              <a:latin typeface="+mj-lt"/>
            </a:endParaRPr>
          </a:p>
          <a:p>
            <a:endParaRPr lang="hr-HR" i="1" dirty="0">
              <a:latin typeface="+mj-lt"/>
            </a:endParaRPr>
          </a:p>
          <a:p>
            <a:r>
              <a:rPr lang="hr-HR" i="1" dirty="0" err="1">
                <a:latin typeface="+mj-lt"/>
              </a:rPr>
              <a:t>v</a:t>
            </a:r>
            <a:r>
              <a:rPr lang="hr-HR" baseline="-25000" dirty="0" err="1">
                <a:latin typeface="+mj-lt"/>
              </a:rPr>
              <a:t>p</a:t>
            </a:r>
            <a:r>
              <a:rPr lang="hr-HR" dirty="0">
                <a:latin typeface="+mj-lt"/>
              </a:rPr>
              <a:t> je fazna brzina tj. brzina kretanja faze po liniji, [km/s]</a:t>
            </a:r>
          </a:p>
          <a:p>
            <a:pPr lvl="1"/>
            <a:r>
              <a:rPr lang="hr-HR" dirty="0">
                <a:latin typeface="+mj-lt"/>
              </a:rPr>
              <a:t>pri tome je </a:t>
            </a:r>
            <a:r>
              <a:rPr lang="el-GR" i="1" dirty="0">
                <a:latin typeface="Arial" panose="020B0604020202020204" pitchFamily="34" charset="0"/>
                <a:cs typeface="Arial" panose="020B0604020202020204" pitchFamily="34" charset="0"/>
              </a:rPr>
              <a:t>β</a:t>
            </a:r>
            <a:r>
              <a:rPr lang="hr-H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r-HR" dirty="0">
                <a:latin typeface="+mj-lt"/>
              </a:rPr>
              <a:t>promjena faze po jedinici duljine linije, [rad/km]</a:t>
            </a:r>
          </a:p>
          <a:p>
            <a:pPr lvl="1"/>
            <a:endParaRPr lang="en-US" dirty="0">
              <a:latin typeface="+mj-lt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28933D-A38E-40E9-9C51-61D8EBAF3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sr-Latn-RS"/>
              <a:t>ožujak 2021.</a:t>
            </a:r>
            <a:endParaRPr lang="en-US" sz="1400">
              <a:latin typeface="Times New Roman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0D397B-CB30-4D42-AB99-28438F068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z="1400"/>
              <a:t>Modeliranje upredene parice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BE85CF-99F0-4445-A527-0A59C7DAE0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1D7900F-624F-47BF-B4C5-90BAC3E58AD9}" type="slidenum">
              <a:rPr lang="en-US" smtClean="0"/>
              <a:pPr>
                <a:defRPr/>
              </a:pPr>
              <a:t>19</a:t>
            </a:fld>
            <a:endParaRPr lang="en-US" sz="1400" dirty="0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118D2BF8-DF26-4076-8268-2D4F8A8B1B0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1904055"/>
              </p:ext>
            </p:extLst>
          </p:nvPr>
        </p:nvGraphicFramePr>
        <p:xfrm>
          <a:off x="4448944" y="1708796"/>
          <a:ext cx="5294883" cy="7161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51" name="Equation" r:id="rId3" imgW="2908080" imgH="393480" progId="Equation.DSMT4">
                  <p:embed/>
                </p:oleObj>
              </mc:Choice>
              <mc:Fallback>
                <p:oleObj name="Equation" r:id="rId3" imgW="290808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448944" y="1708796"/>
                        <a:ext cx="5294883" cy="7161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B4DEB9C4-23FA-468E-B30F-64F620631CE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170173"/>
              </p:ext>
            </p:extLst>
          </p:nvPr>
        </p:nvGraphicFramePr>
        <p:xfrm>
          <a:off x="2648744" y="2891438"/>
          <a:ext cx="4166203" cy="8135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52" name="Equation" r:id="rId5" imgW="2145960" imgH="419040" progId="Equation.DSMT4">
                  <p:embed/>
                </p:oleObj>
              </mc:Choice>
              <mc:Fallback>
                <p:oleObj name="Equation" r:id="rId5" imgW="214596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648744" y="2891438"/>
                        <a:ext cx="4166203" cy="8135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A56D1BC1-FE4B-42C6-B0F5-CCAF33CAAF5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3180498"/>
              </p:ext>
            </p:extLst>
          </p:nvPr>
        </p:nvGraphicFramePr>
        <p:xfrm>
          <a:off x="3135313" y="4368800"/>
          <a:ext cx="3278187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53" name="Equation" r:id="rId7" imgW="1688760" imgH="419040" progId="Equation.DSMT4">
                  <p:embed/>
                </p:oleObj>
              </mc:Choice>
              <mc:Fallback>
                <p:oleObj name="Equation" r:id="rId7" imgW="1688760" imgH="419040" progId="Equation.DSMT4">
                  <p:embed/>
                  <p:pic>
                    <p:nvPicPr>
                      <p:cNvPr id="9" name="Object 8">
                        <a:extLst>
                          <a:ext uri="{FF2B5EF4-FFF2-40B4-BE49-F238E27FC236}">
                            <a16:creationId xmlns:a16="http://schemas.microsoft.com/office/drawing/2014/main" id="{B4DEB9C4-23FA-468E-B30F-64F620631CE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135313" y="4368800"/>
                        <a:ext cx="3278187" cy="812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06423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A193A-1370-40B1-8A4D-E1A01C241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Modeliranje upredene parice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472516-587C-49CB-B79F-B0C8BDC6E9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517" y="980728"/>
            <a:ext cx="8965275" cy="2736304"/>
          </a:xfrm>
        </p:spPr>
        <p:txBody>
          <a:bodyPr/>
          <a:lstStyle/>
          <a:p>
            <a:r>
              <a:rPr lang="hr-HR" dirty="0"/>
              <a:t>model upredene parice temelji se na modelu </a:t>
            </a:r>
            <a:r>
              <a:rPr lang="hr-HR" dirty="0" err="1"/>
              <a:t>četveropola</a:t>
            </a:r>
            <a:r>
              <a:rPr lang="hr-HR" dirty="0"/>
              <a:t> (engl. </a:t>
            </a:r>
            <a:r>
              <a:rPr lang="hr-HR" i="1" dirty="0" err="1"/>
              <a:t>two</a:t>
            </a:r>
            <a:r>
              <a:rPr lang="hr-HR" i="1" dirty="0"/>
              <a:t>-pole</a:t>
            </a:r>
            <a:r>
              <a:rPr lang="hr-HR" dirty="0"/>
              <a:t>)</a:t>
            </a:r>
          </a:p>
          <a:p>
            <a:r>
              <a:rPr lang="hr-HR" dirty="0"/>
              <a:t>takav model se naziva i model </a:t>
            </a:r>
            <a:r>
              <a:rPr lang="hr-HR" dirty="0" err="1"/>
              <a:t>ABCD</a:t>
            </a:r>
            <a:endParaRPr lang="hr-HR" dirty="0"/>
          </a:p>
          <a:p>
            <a:pPr lvl="1"/>
            <a:r>
              <a:rPr lang="hr-HR" dirty="0"/>
              <a:t>omogućava analizu parice kategorije 3 do 30 MHz</a:t>
            </a:r>
          </a:p>
          <a:p>
            <a:pPr lvl="1"/>
            <a:r>
              <a:rPr lang="hr-HR" dirty="0"/>
              <a:t>parica kategorije 5 slijedi model do 150 MHz</a:t>
            </a:r>
          </a:p>
          <a:p>
            <a:pPr lvl="1"/>
            <a:endParaRPr lang="hr-HR" dirty="0"/>
          </a:p>
          <a:p>
            <a:pPr lvl="1"/>
            <a:endParaRPr lang="hr-HR" dirty="0"/>
          </a:p>
          <a:p>
            <a:pPr lvl="1"/>
            <a:endParaRPr lang="hr-HR" dirty="0"/>
          </a:p>
          <a:p>
            <a:pPr lvl="1"/>
            <a:endParaRPr lang="hr-HR" dirty="0"/>
          </a:p>
          <a:p>
            <a:pPr marL="457200" lvl="1" indent="0">
              <a:buNone/>
            </a:pPr>
            <a:endParaRPr lang="hr-HR" dirty="0"/>
          </a:p>
          <a:p>
            <a:pPr lvl="1"/>
            <a:r>
              <a:rPr lang="hr-HR" dirty="0"/>
              <a:t>prilikom modeliranja parice, </a:t>
            </a:r>
            <a:r>
              <a:rPr lang="hr-HR" dirty="0" err="1"/>
              <a:t>četveropol</a:t>
            </a:r>
            <a:r>
              <a:rPr lang="hr-HR" dirty="0"/>
              <a:t> = parica</a:t>
            </a:r>
          </a:p>
          <a:p>
            <a:pPr lvl="1"/>
            <a:r>
              <a:rPr lang="hr-HR" dirty="0"/>
              <a:t>opterećenje = zaključenje = ulazna impedancija prijemnika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AE2403-201F-4726-8B80-94C813AC3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sr-Latn-RS"/>
              <a:t>ožujak 2021.</a:t>
            </a:r>
            <a:endParaRPr lang="en-US" sz="1400">
              <a:latin typeface="Times New Roman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2433DE-FBA1-4963-87D0-CAB64CBEE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z="1400"/>
              <a:t>Modeliranje upredene parice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1AD2CF-54C5-4560-AE84-02277824E7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1D7900F-624F-47BF-B4C5-90BAC3E58AD9}" type="slidenum">
              <a:rPr lang="en-US" smtClean="0"/>
              <a:pPr>
                <a:defRPr/>
              </a:pPr>
              <a:t>2</a:t>
            </a:fld>
            <a:endParaRPr lang="en-US" sz="1400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D866418-F637-4125-8E29-B54123F17B58}"/>
              </a:ext>
            </a:extLst>
          </p:cNvPr>
          <p:cNvGrpSpPr/>
          <p:nvPr/>
        </p:nvGrpSpPr>
        <p:grpSpPr>
          <a:xfrm>
            <a:off x="1280592" y="3356992"/>
            <a:ext cx="7140388" cy="2154918"/>
            <a:chOff x="1280592" y="3356992"/>
            <a:chExt cx="7140388" cy="2154918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B6E0F5A-1AA9-437A-B56A-6D1AF0E63D5A}"/>
                </a:ext>
              </a:extLst>
            </p:cNvPr>
            <p:cNvSpPr/>
            <p:nvPr/>
          </p:nvSpPr>
          <p:spPr bwMode="auto">
            <a:xfrm>
              <a:off x="1766622" y="4128098"/>
              <a:ext cx="432048" cy="3810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hr-HR" dirty="0">
                  <a:cs typeface="Arial" panose="020B0604020202020204" pitchFamily="34" charset="0"/>
                </a:rPr>
                <a:t>~</a:t>
              </a:r>
              <a:endParaRPr kumimoji="0" lang="hr-H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F56C305-E9A6-497F-A70B-19ED11E4E5AD}"/>
                </a:ext>
              </a:extLst>
            </p:cNvPr>
            <p:cNvSpPr txBox="1"/>
            <p:nvPr/>
          </p:nvSpPr>
          <p:spPr>
            <a:xfrm>
              <a:off x="1280592" y="4063523"/>
              <a:ext cx="43633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r-HR" sz="2000" i="1" dirty="0"/>
                <a:t>V</a:t>
              </a:r>
              <a:r>
                <a:rPr lang="hr-HR" sz="2000" baseline="-25000" dirty="0"/>
                <a:t>S</a:t>
              </a:r>
              <a:endParaRPr lang="hr-HR" baseline="-25000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FB54A07-8D60-4E26-9CD1-7D825BD30A53}"/>
                </a:ext>
              </a:extLst>
            </p:cNvPr>
            <p:cNvSpPr txBox="1"/>
            <p:nvPr/>
          </p:nvSpPr>
          <p:spPr>
            <a:xfrm>
              <a:off x="1689945" y="3879328"/>
              <a:ext cx="285656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ctr" anchorCtr="0">
              <a:spAutoFit/>
            </a:bodyPr>
            <a:lstStyle/>
            <a:p>
              <a:r>
                <a:rPr lang="hr-HR" sz="1400" dirty="0"/>
                <a:t>+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3D4E961B-86FD-4BF6-9381-FAEB2A88E251}"/>
                </a:ext>
              </a:extLst>
            </p:cNvPr>
            <p:cNvSpPr/>
            <p:nvPr/>
          </p:nvSpPr>
          <p:spPr bwMode="auto">
            <a:xfrm>
              <a:off x="3888318" y="3767014"/>
              <a:ext cx="66268" cy="80217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hr-H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DCDEC1B-CEE7-44BC-AC5E-1B8D51F1BE52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1982646" y="3799372"/>
              <a:ext cx="0" cy="333567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CA1E430C-767B-429B-BD7E-BEB29C1E5ECE}"/>
                </a:ext>
              </a:extLst>
            </p:cNvPr>
            <p:cNvCxnSpPr>
              <a:cxnSpLocks/>
              <a:endCxn id="11" idx="1"/>
            </p:cNvCxnSpPr>
            <p:nvPr/>
          </p:nvCxnSpPr>
          <p:spPr bwMode="auto">
            <a:xfrm>
              <a:off x="2382414" y="3762045"/>
              <a:ext cx="0" cy="6016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2D52BFCD-F996-43D9-97B3-8F88AB2439D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982646" y="4842665"/>
              <a:ext cx="5850674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17B47263-B8A7-4FB9-AB4F-5DB309A3DD6D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1982646" y="4509098"/>
              <a:ext cx="0" cy="333567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7DF1591-C62C-44DB-8ADA-5629494206E9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1982646" y="3793700"/>
              <a:ext cx="5829166" cy="17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7A2F841E-6D56-49D4-8729-5155E6834446}"/>
                </a:ext>
              </a:extLst>
            </p:cNvPr>
            <p:cNvSpPr/>
            <p:nvPr/>
          </p:nvSpPr>
          <p:spPr bwMode="auto">
            <a:xfrm>
              <a:off x="3899575" y="4802556"/>
              <a:ext cx="66268" cy="80217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hr-H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4EDCF417-AB9D-4EC4-8D41-D3FB7E47CBC2}"/>
                </a:ext>
              </a:extLst>
            </p:cNvPr>
            <p:cNvSpPr/>
            <p:nvPr/>
          </p:nvSpPr>
          <p:spPr bwMode="auto">
            <a:xfrm>
              <a:off x="4664967" y="3541552"/>
              <a:ext cx="1595431" cy="152265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hr-H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097B149A-2CE0-476C-AD42-D34B0C096591}"/>
                </a:ext>
              </a:extLst>
            </p:cNvPr>
            <p:cNvSpPr/>
            <p:nvPr/>
          </p:nvSpPr>
          <p:spPr bwMode="auto">
            <a:xfrm>
              <a:off x="6969222" y="3762980"/>
              <a:ext cx="66268" cy="80217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hr-H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2314D9FA-9D74-4B1B-B39D-B8362644E675}"/>
                </a:ext>
              </a:extLst>
            </p:cNvPr>
            <p:cNvSpPr/>
            <p:nvPr/>
          </p:nvSpPr>
          <p:spPr bwMode="auto">
            <a:xfrm>
              <a:off x="6968183" y="4811102"/>
              <a:ext cx="66268" cy="80217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hr-H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1CC23E1F-1EC2-4E7C-825B-B71D58816ED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811812" y="3790446"/>
              <a:ext cx="0" cy="106076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9AB5FA9B-EC98-4497-BEE7-50042D4320B6}"/>
                </a:ext>
              </a:extLst>
            </p:cNvPr>
            <p:cNvSpPr/>
            <p:nvPr/>
          </p:nvSpPr>
          <p:spPr bwMode="auto">
            <a:xfrm>
              <a:off x="7617296" y="3884995"/>
              <a:ext cx="432048" cy="826441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hr-HR" sz="2000" b="0" i="1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Z</a:t>
              </a:r>
              <a:r>
                <a:rPr kumimoji="0" lang="hr-HR" sz="2000" b="0" i="0" u="none" strike="noStrike" cap="none" normalizeH="0" baseline="-2500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L</a:t>
              </a:r>
              <a:endParaRPr kumimoji="0" lang="hr-HR" sz="20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graphicFrame>
          <p:nvGraphicFramePr>
            <p:cNvPr id="50" name="Object 49">
              <a:extLst>
                <a:ext uri="{FF2B5EF4-FFF2-40B4-BE49-F238E27FC236}">
                  <a16:creationId xmlns:a16="http://schemas.microsoft.com/office/drawing/2014/main" id="{064AF1A8-24CA-4C3F-A466-4EA0F5C213E2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86431622"/>
                </p:ext>
              </p:extLst>
            </p:nvPr>
          </p:nvGraphicFramePr>
          <p:xfrm>
            <a:off x="4903582" y="3822210"/>
            <a:ext cx="1129124" cy="9238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1375" name="Equation" r:id="rId3" imgW="558720" imgH="457200" progId="Equation.DSMT4">
                    <p:embed/>
                  </p:oleObj>
                </mc:Choice>
                <mc:Fallback>
                  <p:oleObj name="Equation" r:id="rId3" imgW="558720" imgH="4572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4903582" y="3822210"/>
                          <a:ext cx="1129124" cy="92382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4E8596D7-E868-4D7E-88D6-14EA5D739D86}"/>
                </a:ext>
              </a:extLst>
            </p:cNvPr>
            <p:cNvSpPr txBox="1"/>
            <p:nvPr/>
          </p:nvSpPr>
          <p:spPr>
            <a:xfrm>
              <a:off x="3793608" y="3856157"/>
              <a:ext cx="330226" cy="95410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hr-HR" sz="1400" dirty="0"/>
                <a:t>+</a:t>
              </a:r>
            </a:p>
            <a:p>
              <a:endParaRPr lang="hr-HR" sz="1400" dirty="0"/>
            </a:p>
            <a:p>
              <a:endParaRPr lang="hr-HR" sz="1400" dirty="0"/>
            </a:p>
            <a:p>
              <a:r>
                <a:rPr lang="hr-HR" sz="1400" dirty="0"/>
                <a:t>–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DE92C6FB-6814-4A49-8632-092E815A3AF5}"/>
                </a:ext>
              </a:extLst>
            </p:cNvPr>
            <p:cNvSpPr txBox="1"/>
            <p:nvPr/>
          </p:nvSpPr>
          <p:spPr>
            <a:xfrm>
              <a:off x="6869338" y="3825432"/>
              <a:ext cx="330226" cy="95410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hr-HR" sz="1400" dirty="0"/>
                <a:t>+</a:t>
              </a:r>
            </a:p>
            <a:p>
              <a:endParaRPr lang="hr-HR" sz="1400" dirty="0"/>
            </a:p>
            <a:p>
              <a:endParaRPr lang="hr-HR" sz="1400" dirty="0"/>
            </a:p>
            <a:p>
              <a:r>
                <a:rPr lang="hr-HR" sz="1400" dirty="0"/>
                <a:t>–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B67138A2-1900-4EA7-9BAE-B56D23CD5A0D}"/>
                </a:ext>
              </a:extLst>
            </p:cNvPr>
            <p:cNvSpPr txBox="1"/>
            <p:nvPr/>
          </p:nvSpPr>
          <p:spPr>
            <a:xfrm>
              <a:off x="3728864" y="4119501"/>
              <a:ext cx="4267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r-HR" sz="2000" i="1" dirty="0" err="1"/>
                <a:t>V</a:t>
              </a:r>
              <a:r>
                <a:rPr lang="hr-HR" sz="2000" baseline="-25000" dirty="0" err="1"/>
                <a:t>1</a:t>
              </a:r>
              <a:endParaRPr lang="hr-HR" baseline="-25000" dirty="0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D5962BB6-5073-441A-A91C-5E8AF87A0EF1}"/>
                </a:ext>
              </a:extLst>
            </p:cNvPr>
            <p:cNvSpPr txBox="1"/>
            <p:nvPr/>
          </p:nvSpPr>
          <p:spPr>
            <a:xfrm>
              <a:off x="6548671" y="4100820"/>
              <a:ext cx="98937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r-HR" sz="2000" i="1" dirty="0" err="1"/>
                <a:t>V</a:t>
              </a:r>
              <a:r>
                <a:rPr lang="hr-HR" sz="2000" baseline="-25000" dirty="0" err="1"/>
                <a:t>2</a:t>
              </a:r>
              <a:r>
                <a:rPr lang="hr-HR" sz="2000" i="1" dirty="0"/>
                <a:t> = </a:t>
              </a:r>
              <a:r>
                <a:rPr lang="hr-HR" sz="2000" i="1" dirty="0" err="1"/>
                <a:t>V</a:t>
              </a:r>
              <a:r>
                <a:rPr lang="hr-HR" sz="2000" baseline="-25000" dirty="0" err="1"/>
                <a:t>L</a:t>
              </a:r>
              <a:endParaRPr lang="hr-HR" baseline="-25000" dirty="0"/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42230985-6365-48E8-9C6E-D44A1817A94A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123834" y="3884995"/>
              <a:ext cx="432048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42EE5AB-1248-4DCE-9C34-3EEBFC914C4E}"/>
                </a:ext>
              </a:extLst>
            </p:cNvPr>
            <p:cNvSpPr/>
            <p:nvPr/>
          </p:nvSpPr>
          <p:spPr bwMode="auto">
            <a:xfrm>
              <a:off x="2382414" y="3650636"/>
              <a:ext cx="951830" cy="343147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hr-HR" sz="2000" b="0" i="1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Z</a:t>
              </a:r>
              <a:r>
                <a:rPr kumimoji="0" lang="hr-HR" sz="2000" b="0" i="0" u="none" strike="noStrike" cap="none" normalizeH="0" baseline="-2500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S</a:t>
              </a:r>
              <a:endParaRPr kumimoji="0" lang="hr-HR" sz="20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22A555FE-46CD-4C51-A1EE-8172BEF875B7}"/>
                </a:ext>
              </a:extLst>
            </p:cNvPr>
            <p:cNvSpPr txBox="1"/>
            <p:nvPr/>
          </p:nvSpPr>
          <p:spPr>
            <a:xfrm>
              <a:off x="4172167" y="3356992"/>
              <a:ext cx="35458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r-HR" sz="2000" i="1" dirty="0" err="1"/>
                <a:t>I</a:t>
              </a:r>
              <a:r>
                <a:rPr lang="hr-HR" sz="2000" baseline="-25000" dirty="0" err="1"/>
                <a:t>1</a:t>
              </a:r>
              <a:endParaRPr lang="hr-HR" baseline="-25000" dirty="0"/>
            </a:p>
          </p:txBody>
        </p: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7551FC1E-AAD4-47E8-8D88-07C95FEE35BA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354670" y="3884995"/>
              <a:ext cx="432048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1964A114-A8E8-475F-AD0B-9669CBAC81A1}"/>
                </a:ext>
              </a:extLst>
            </p:cNvPr>
            <p:cNvSpPr txBox="1"/>
            <p:nvPr/>
          </p:nvSpPr>
          <p:spPr>
            <a:xfrm>
              <a:off x="6400660" y="3363067"/>
              <a:ext cx="35458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r-HR" sz="2000" i="1" dirty="0" err="1"/>
                <a:t>I</a:t>
              </a:r>
              <a:r>
                <a:rPr lang="hr-HR" sz="2000" baseline="-25000" dirty="0" err="1"/>
                <a:t>2</a:t>
              </a:r>
              <a:endParaRPr lang="hr-HR" baseline="-25000" dirty="0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4B59CBF6-B1AB-4899-8B10-7DA76EF982C0}"/>
                </a:ext>
              </a:extLst>
            </p:cNvPr>
            <p:cNvSpPr txBox="1"/>
            <p:nvPr/>
          </p:nvSpPr>
          <p:spPr>
            <a:xfrm>
              <a:off x="2500361" y="4880968"/>
              <a:ext cx="72487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r-HR" sz="2000" dirty="0"/>
                <a:t>Izvor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9840DA56-412B-4013-BF16-3BA06D694687}"/>
                </a:ext>
              </a:extLst>
            </p:cNvPr>
            <p:cNvSpPr txBox="1"/>
            <p:nvPr/>
          </p:nvSpPr>
          <p:spPr>
            <a:xfrm>
              <a:off x="4709974" y="5111800"/>
              <a:ext cx="132279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r-HR" sz="2000" dirty="0" err="1"/>
                <a:t>Četveropol</a:t>
              </a:r>
              <a:endParaRPr lang="hr-HR" sz="2000" dirty="0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9787F3E9-261F-4AC3-B10B-06C83EA30BA0}"/>
                </a:ext>
              </a:extLst>
            </p:cNvPr>
            <p:cNvSpPr txBox="1"/>
            <p:nvPr/>
          </p:nvSpPr>
          <p:spPr>
            <a:xfrm>
              <a:off x="6998796" y="4873550"/>
              <a:ext cx="142218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r-HR" sz="2000" dirty="0"/>
                <a:t>Opterećenje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337277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38666-C165-48FD-9A15-0F248DCE1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Fazna brzina, valna duljina i fazno kašnjenje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E66FB8-D77E-41FA-9490-6028E67630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950" y="980728"/>
            <a:ext cx="8746554" cy="5328592"/>
          </a:xfrm>
        </p:spPr>
        <p:txBody>
          <a:bodyPr/>
          <a:lstStyle/>
          <a:p>
            <a:r>
              <a:rPr lang="hr-HR" dirty="0"/>
              <a:t>dvije točke na liniji u kojima su naponi u istoj fazi razmaknute su za </a:t>
            </a:r>
            <a:r>
              <a:rPr lang="hr-HR" i="1" dirty="0"/>
              <a:t>n</a:t>
            </a:r>
            <a:r>
              <a:rPr lang="hr-HR" dirty="0"/>
              <a:t>∙</a:t>
            </a:r>
            <a:r>
              <a:rPr lang="el-GR" i="1" dirty="0">
                <a:latin typeface="Arial" panose="020B0604020202020204" pitchFamily="34" charset="0"/>
                <a:cs typeface="Arial" panose="020B0604020202020204" pitchFamily="34" charset="0"/>
              </a:rPr>
              <a:t>λ</a:t>
            </a:r>
            <a:r>
              <a:rPr lang="hr-HR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hr-HR" i="1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hr-HR" dirty="0">
                <a:latin typeface="Arial" panose="020B0604020202020204" pitchFamily="34" charset="0"/>
                <a:cs typeface="Arial" panose="020B0604020202020204" pitchFamily="34" charset="0"/>
              </a:rPr>
              <a:t> je prirodni broj</a:t>
            </a:r>
            <a:endParaRPr lang="hr-HR" dirty="0"/>
          </a:p>
          <a:p>
            <a:pPr lvl="1"/>
            <a:endParaRPr lang="hr-HR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hr-HR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l-GR" i="1" dirty="0">
                <a:latin typeface="Arial" panose="020B0604020202020204" pitchFamily="34" charset="0"/>
                <a:cs typeface="Arial" panose="020B0604020202020204" pitchFamily="34" charset="0"/>
              </a:rPr>
              <a:t>λ </a:t>
            </a:r>
            <a:r>
              <a:rPr lang="hr-HR" dirty="0"/>
              <a:t>je valna duljina, [km]</a:t>
            </a:r>
          </a:p>
          <a:p>
            <a:pPr lvl="1"/>
            <a:r>
              <a:rPr lang="hr-HR" dirty="0"/>
              <a:t>i vrijedi: </a:t>
            </a:r>
            <a:r>
              <a:rPr lang="hr-HR" i="1" dirty="0" err="1"/>
              <a:t>v</a:t>
            </a:r>
            <a:r>
              <a:rPr lang="hr-HR" baseline="-25000" dirty="0" err="1"/>
              <a:t>p</a:t>
            </a:r>
            <a:r>
              <a:rPr lang="hr-HR" dirty="0"/>
              <a:t> = </a:t>
            </a:r>
            <a:r>
              <a:rPr lang="el-GR" i="1" dirty="0">
                <a:latin typeface="Arial" panose="020B0604020202020204" pitchFamily="34" charset="0"/>
                <a:cs typeface="Arial" panose="020B0604020202020204" pitchFamily="34" charset="0"/>
              </a:rPr>
              <a:t>λ</a:t>
            </a:r>
            <a:r>
              <a:rPr lang="hr-HR" sz="2000" dirty="0"/>
              <a:t>∙</a:t>
            </a:r>
            <a:r>
              <a:rPr lang="hr-HR" i="1" dirty="0"/>
              <a:t>f</a:t>
            </a:r>
            <a:r>
              <a:rPr lang="hr-HR" dirty="0"/>
              <a:t>,</a:t>
            </a:r>
          </a:p>
          <a:p>
            <a:pPr lvl="1"/>
            <a:r>
              <a:rPr lang="hr-HR" dirty="0"/>
              <a:t>a fazno kašnjenje po jedinici duljine iznosi: </a:t>
            </a:r>
            <a:r>
              <a:rPr lang="el-GR" i="1" dirty="0">
                <a:latin typeface="Arial" panose="020B0604020202020204" pitchFamily="34" charset="0"/>
                <a:cs typeface="Arial" panose="020B0604020202020204" pitchFamily="34" charset="0"/>
              </a:rPr>
              <a:t>τ</a:t>
            </a:r>
            <a:r>
              <a:rPr lang="hr-HR" baseline="-25000" dirty="0"/>
              <a:t>p</a:t>
            </a:r>
            <a:r>
              <a:rPr lang="hr-HR" dirty="0"/>
              <a:t> = 1/</a:t>
            </a:r>
            <a:r>
              <a:rPr lang="hr-HR" sz="2000" i="1" dirty="0" err="1"/>
              <a:t>v</a:t>
            </a:r>
            <a:r>
              <a:rPr lang="hr-HR" sz="2000" baseline="-25000" dirty="0" err="1"/>
              <a:t>p</a:t>
            </a:r>
            <a:r>
              <a:rPr lang="hr-HR" dirty="0"/>
              <a:t> = </a:t>
            </a:r>
            <a:r>
              <a:rPr lang="el-GR" i="1" dirty="0">
                <a:latin typeface="Arial" panose="020B0604020202020204" pitchFamily="34" charset="0"/>
                <a:cs typeface="Arial" panose="020B0604020202020204" pitchFamily="34" charset="0"/>
              </a:rPr>
              <a:t>β</a:t>
            </a:r>
            <a:r>
              <a:rPr lang="hr-HR" dirty="0"/>
              <a:t>/</a:t>
            </a:r>
            <a:r>
              <a:rPr lang="el-GR" i="1" dirty="0">
                <a:latin typeface="Arial" panose="020B0604020202020204" pitchFamily="34" charset="0"/>
                <a:cs typeface="Arial" panose="020B0604020202020204" pitchFamily="34" charset="0"/>
              </a:rPr>
              <a:t>ω</a:t>
            </a:r>
            <a:endParaRPr lang="hr-HR" dirty="0"/>
          </a:p>
          <a:p>
            <a:pPr lvl="2"/>
            <a:r>
              <a:rPr lang="hr-HR" dirty="0"/>
              <a:t>jedinica za </a:t>
            </a:r>
            <a:r>
              <a:rPr lang="el-GR" i="1" dirty="0">
                <a:latin typeface="Arial" panose="020B0604020202020204" pitchFamily="34" charset="0"/>
                <a:cs typeface="Arial" panose="020B0604020202020204" pitchFamily="34" charset="0"/>
              </a:rPr>
              <a:t>τ</a:t>
            </a:r>
            <a:r>
              <a:rPr lang="hr-HR" baseline="-25000" dirty="0"/>
              <a:t>p </a:t>
            </a:r>
            <a:r>
              <a:rPr lang="hr-HR" dirty="0"/>
              <a:t>je s/km</a:t>
            </a:r>
          </a:p>
          <a:p>
            <a:pPr lvl="2"/>
            <a:r>
              <a:rPr lang="hr-HR" dirty="0"/>
              <a:t>u paricama ono iznosi približno 5 </a:t>
            </a:r>
            <a:r>
              <a:rPr lang="el-GR" dirty="0">
                <a:latin typeface="Arial" panose="020B0604020202020204" pitchFamily="34" charset="0"/>
                <a:cs typeface="Arial" panose="020B0604020202020204" pitchFamily="34" charset="0"/>
              </a:rPr>
              <a:t>μ</a:t>
            </a:r>
            <a:r>
              <a:rPr lang="hr-HR" dirty="0"/>
              <a:t>s/km na frekvencijama iznad 10 </a:t>
            </a:r>
            <a:r>
              <a:rPr lang="hr-HR" dirty="0" err="1"/>
              <a:t>kHz</a:t>
            </a:r>
            <a:endParaRPr lang="hr-HR" dirty="0"/>
          </a:p>
          <a:p>
            <a:pPr lvl="1"/>
            <a:r>
              <a:rPr lang="hr-HR" i="1" dirty="0" err="1"/>
              <a:t>v</a:t>
            </a:r>
            <a:r>
              <a:rPr lang="hr-HR" baseline="-25000" dirty="0" err="1"/>
              <a:t>p</a:t>
            </a:r>
            <a:r>
              <a:rPr lang="hr-HR" dirty="0"/>
              <a:t>, </a:t>
            </a:r>
            <a:r>
              <a:rPr lang="el-GR" i="1" dirty="0">
                <a:latin typeface="Arial" panose="020B0604020202020204" pitchFamily="34" charset="0"/>
                <a:cs typeface="Arial" panose="020B0604020202020204" pitchFamily="34" charset="0"/>
              </a:rPr>
              <a:t>λ</a:t>
            </a:r>
            <a:r>
              <a:rPr lang="hr-HR" dirty="0"/>
              <a:t> i </a:t>
            </a:r>
            <a:r>
              <a:rPr lang="el-GR" i="1" dirty="0">
                <a:latin typeface="Arial" panose="020B0604020202020204" pitchFamily="34" charset="0"/>
                <a:cs typeface="Arial" panose="020B0604020202020204" pitchFamily="34" charset="0"/>
              </a:rPr>
              <a:t>τ</a:t>
            </a:r>
            <a:r>
              <a:rPr lang="hr-HR" baseline="-25000" dirty="0"/>
              <a:t>p</a:t>
            </a:r>
            <a:r>
              <a:rPr lang="hr-HR" dirty="0"/>
              <a:t> su frekvencijski ovisne veličine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C7CAD9-A0B4-4940-8F5C-E40F538BC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sr-Latn-RS"/>
              <a:t>ožujak 2021.</a:t>
            </a:r>
            <a:endParaRPr lang="en-US" sz="1400">
              <a:latin typeface="Times New Roman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5680C4-13EA-4E9C-89F1-BEDB48867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z="1400"/>
              <a:t>Modeliranje upredene parice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124583-4D25-43DE-BAD7-ED29BF88F2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1D7900F-624F-47BF-B4C5-90BAC3E58AD9}" type="slidenum">
              <a:rPr lang="en-US" smtClean="0"/>
              <a:pPr>
                <a:defRPr/>
              </a:pPr>
              <a:t>20</a:t>
            </a:fld>
            <a:endParaRPr lang="en-US" sz="1400" dirty="0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FAF1DDC3-6D12-47AA-A9BD-B5DB76BA65E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5923024"/>
              </p:ext>
            </p:extLst>
          </p:nvPr>
        </p:nvGraphicFramePr>
        <p:xfrm>
          <a:off x="2173461" y="1988840"/>
          <a:ext cx="5885532" cy="8529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606" name="Equation" r:id="rId3" imgW="3504960" imgH="507960" progId="Equation.DSMT4">
                  <p:embed/>
                </p:oleObj>
              </mc:Choice>
              <mc:Fallback>
                <p:oleObj name="Equation" r:id="rId3" imgW="3504960" imgH="507960" progId="Equation.DSMT4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A8A670C5-E055-4FDB-A8F0-3B76D8472A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73461" y="1988840"/>
                        <a:ext cx="5885532" cy="8529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659867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0783E-83A5-47E2-8144-783D14E74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Grupna brzina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2E7DC7-E0CF-4917-B1A0-732D4793A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520" y="980728"/>
            <a:ext cx="8784976" cy="5328592"/>
          </a:xfrm>
        </p:spPr>
        <p:txBody>
          <a:bodyPr/>
          <a:lstStyle/>
          <a:p>
            <a:r>
              <a:rPr lang="hr-HR" dirty="0"/>
              <a:t>ako na liniji postoji disperzija</a:t>
            </a:r>
          </a:p>
          <a:p>
            <a:pPr lvl="1"/>
            <a:r>
              <a:rPr lang="hr-HR" dirty="0"/>
              <a:t>frekvencijske komponente prostiru se različitim brzinama</a:t>
            </a:r>
          </a:p>
          <a:p>
            <a:r>
              <a:rPr lang="hr-HR" dirty="0"/>
              <a:t>tada je zanimljiva relativna brzina između komponenata</a:t>
            </a:r>
          </a:p>
          <a:p>
            <a:endParaRPr lang="hr-HR" dirty="0"/>
          </a:p>
          <a:p>
            <a:endParaRPr lang="hr-HR" dirty="0"/>
          </a:p>
          <a:p>
            <a:r>
              <a:rPr lang="hr-HR" dirty="0"/>
              <a:t>komponenta faze </a:t>
            </a:r>
            <a:r>
              <a:rPr lang="el-GR" i="1" dirty="0">
                <a:latin typeface="Arial" panose="020B0604020202020204" pitchFamily="34" charset="0"/>
                <a:cs typeface="Arial" panose="020B0604020202020204" pitchFamily="34" charset="0"/>
              </a:rPr>
              <a:t>ω</a:t>
            </a:r>
            <a:r>
              <a:rPr lang="hr-HR" i="1" dirty="0">
                <a:cs typeface="Times New Roman" panose="02020603050405020304" pitchFamily="18" charset="0"/>
              </a:rPr>
              <a:t>t</a:t>
            </a:r>
            <a:r>
              <a:rPr lang="hr-HR" dirty="0">
                <a:cs typeface="Times New Roman" panose="02020603050405020304" pitchFamily="18" charset="0"/>
              </a:rPr>
              <a:t> – </a:t>
            </a:r>
            <a:r>
              <a:rPr lang="el-GR" i="1" dirty="0">
                <a:latin typeface="Arial" panose="020B0604020202020204" pitchFamily="34" charset="0"/>
                <a:cs typeface="Arial" panose="020B0604020202020204" pitchFamily="34" charset="0"/>
              </a:rPr>
              <a:t>β</a:t>
            </a:r>
            <a:r>
              <a:rPr lang="hr-HR" i="1" dirty="0">
                <a:cs typeface="Times New Roman" panose="02020603050405020304" pitchFamily="18" charset="0"/>
              </a:rPr>
              <a:t>x </a:t>
            </a:r>
            <a:r>
              <a:rPr lang="hr-HR" dirty="0">
                <a:cs typeface="Times New Roman" panose="02020603050405020304" pitchFamily="18" charset="0"/>
              </a:rPr>
              <a:t>(frekvencija </a:t>
            </a:r>
            <a:r>
              <a:rPr lang="hr-HR" i="1" dirty="0">
                <a:cs typeface="Times New Roman" panose="02020603050405020304" pitchFamily="18" charset="0"/>
              </a:rPr>
              <a:t>f</a:t>
            </a:r>
            <a:r>
              <a:rPr lang="hr-HR" dirty="0">
                <a:cs typeface="Times New Roman" panose="02020603050405020304" pitchFamily="18" charset="0"/>
              </a:rPr>
              <a:t>) je brza komponenta</a:t>
            </a:r>
          </a:p>
          <a:p>
            <a:pPr lvl="1"/>
            <a:r>
              <a:rPr lang="hr-HR" dirty="0">
                <a:cs typeface="Times New Roman" panose="02020603050405020304" pitchFamily="18" charset="0"/>
              </a:rPr>
              <a:t>njena amplituda modulirana je sporom komponentom frekvencije </a:t>
            </a:r>
            <a:r>
              <a:rPr lang="hr-H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el-GR" i="1" dirty="0">
                <a:latin typeface="Arial" panose="020B0604020202020204" pitchFamily="34" charset="0"/>
                <a:cs typeface="Arial" panose="020B0604020202020204" pitchFamily="34" charset="0"/>
              </a:rPr>
              <a:t>ω</a:t>
            </a:r>
            <a:r>
              <a:rPr lang="hr-H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hr-HR" dirty="0"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F691BD-19D2-4DAB-BFD4-65B61FFCC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sr-Latn-RS"/>
              <a:t>ožujak 2021.</a:t>
            </a:r>
            <a:endParaRPr lang="en-US" sz="1400">
              <a:latin typeface="Times New Roman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B2415D-8DF2-4980-B84F-F3347138D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z="1400"/>
              <a:t>Modeliranje upredene parice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158957-FDBC-4430-85E7-B9D11A809F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1D7900F-624F-47BF-B4C5-90BAC3E58AD9}" type="slidenum">
              <a:rPr lang="en-US" smtClean="0"/>
              <a:pPr>
                <a:defRPr/>
              </a:pPr>
              <a:t>21</a:t>
            </a:fld>
            <a:endParaRPr lang="en-US" sz="1400" dirty="0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17D763C6-42EF-4CE2-A597-23E67028F5C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5195402"/>
              </p:ext>
            </p:extLst>
          </p:nvPr>
        </p:nvGraphicFramePr>
        <p:xfrm>
          <a:off x="3296816" y="2636912"/>
          <a:ext cx="6529184" cy="12904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3714" name="Equation" r:id="rId3" imgW="4114800" imgH="812520" progId="Equation.DSMT4">
                  <p:embed/>
                </p:oleObj>
              </mc:Choice>
              <mc:Fallback>
                <p:oleObj name="Equation" r:id="rId3" imgW="4114800" imgH="8125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96816" y="2636912"/>
                        <a:ext cx="6529184" cy="12904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47524E94-9E82-46EE-AD80-473DECD9B91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2628794"/>
              </p:ext>
            </p:extLst>
          </p:nvPr>
        </p:nvGraphicFramePr>
        <p:xfrm>
          <a:off x="3728864" y="5445224"/>
          <a:ext cx="3240360" cy="7248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3715" name="Equation" r:id="rId5" imgW="1930320" imgH="431640" progId="Equation.DSMT4">
                  <p:embed/>
                </p:oleObj>
              </mc:Choice>
              <mc:Fallback>
                <p:oleObj name="Equation" r:id="rId5" imgW="193032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728864" y="5445224"/>
                        <a:ext cx="3240360" cy="72481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364871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64" name="Picture 4">
            <a:extLst>
              <a:ext uri="{FF2B5EF4-FFF2-40B4-BE49-F238E27FC236}">
                <a16:creationId xmlns:a16="http://schemas.microsoft.com/office/drawing/2014/main" id="{9E3246DA-56E7-439C-AE6A-B4B83EE347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950" y="2062361"/>
            <a:ext cx="5674212" cy="4255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8BD2586-97F7-4FAC-8A06-046CA1AAB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Grupna brzina (II)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55CCBA-C476-4E2E-9919-852993AD73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950" y="908720"/>
            <a:ext cx="8420100" cy="5400600"/>
          </a:xfrm>
        </p:spPr>
        <p:txBody>
          <a:bodyPr/>
          <a:lstStyle/>
          <a:p>
            <a:r>
              <a:rPr lang="hr-HR" dirty="0"/>
              <a:t>u uvjetima kad </a:t>
            </a:r>
            <a:r>
              <a:rPr lang="hr-H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el-GR" i="1" dirty="0">
                <a:latin typeface="Arial" panose="020B0604020202020204" pitchFamily="34" charset="0"/>
                <a:cs typeface="Arial" panose="020B0604020202020204" pitchFamily="34" charset="0"/>
              </a:rPr>
              <a:t>ω</a:t>
            </a:r>
            <a:r>
              <a:rPr lang="hr-HR" dirty="0">
                <a:latin typeface="Arial" panose="020B0604020202020204" pitchFamily="34" charset="0"/>
                <a:cs typeface="Arial" panose="020B0604020202020204" pitchFamily="34" charset="0"/>
              </a:rPr>
              <a:t> i </a:t>
            </a:r>
            <a:r>
              <a:rPr lang="hr-H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el-GR" i="1" dirty="0">
                <a:latin typeface="Arial" panose="020B0604020202020204" pitchFamily="34" charset="0"/>
                <a:cs typeface="Arial" panose="020B0604020202020204" pitchFamily="34" charset="0"/>
              </a:rPr>
              <a:t>β</a:t>
            </a:r>
            <a:r>
              <a:rPr lang="hr-HR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r-HR" dirty="0">
                <a:latin typeface="Arial" panose="020B0604020202020204" pitchFamily="34" charset="0"/>
                <a:cs typeface="Arial" panose="020B0604020202020204" pitchFamily="34" charset="0"/>
              </a:rPr>
              <a:t>teže u nulu vrijedi:</a:t>
            </a:r>
          </a:p>
          <a:p>
            <a:pPr lvl="1"/>
            <a:r>
              <a:rPr lang="hr-HR" i="1" dirty="0" err="1"/>
              <a:t>v</a:t>
            </a:r>
            <a:r>
              <a:rPr lang="hr-HR" baseline="-25000" dirty="0" err="1"/>
              <a:t>g</a:t>
            </a:r>
            <a:r>
              <a:rPr lang="hr-HR" dirty="0"/>
              <a:t> je grupna brzina, [km/s]</a:t>
            </a:r>
          </a:p>
          <a:p>
            <a:pPr lvl="1"/>
            <a:r>
              <a:rPr lang="el-GR" i="1" dirty="0">
                <a:latin typeface="Arial" panose="020B0604020202020204" pitchFamily="34" charset="0"/>
                <a:cs typeface="Arial" panose="020B0604020202020204" pitchFamily="34" charset="0"/>
              </a:rPr>
              <a:t>τ</a:t>
            </a:r>
            <a:r>
              <a:rPr lang="hr-HR" baseline="-25000" dirty="0"/>
              <a:t>g </a:t>
            </a:r>
            <a:r>
              <a:rPr lang="hr-HR" dirty="0"/>
              <a:t>je grupno kašnjenje, [s/km]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B2F0A7-4FFE-446D-85AE-8C8E85000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sr-Latn-RS"/>
              <a:t>ožujak 2021.</a:t>
            </a:r>
            <a:endParaRPr lang="en-US" sz="1400">
              <a:latin typeface="Times New Roman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398DED-C7FE-429A-B7D7-0DF3B3300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z="1400"/>
              <a:t>Modeliranje upredene parice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02508-8836-4421-82BA-4FB7E7C419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1D7900F-624F-47BF-B4C5-90BAC3E58AD9}" type="slidenum">
              <a:rPr lang="en-US" smtClean="0"/>
              <a:pPr>
                <a:defRPr/>
              </a:pPr>
              <a:t>22</a:t>
            </a:fld>
            <a:endParaRPr lang="en-US" sz="1400" dirty="0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67C109A8-020A-458A-8B1D-82FC899BEC4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0819153"/>
              </p:ext>
            </p:extLst>
          </p:nvPr>
        </p:nvGraphicFramePr>
        <p:xfrm>
          <a:off x="7640290" y="1341433"/>
          <a:ext cx="1558528" cy="852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39" name="Equation" r:id="rId4" imgW="812520" imgH="444240" progId="Equation.DSMT4">
                  <p:embed/>
                </p:oleObj>
              </mc:Choice>
              <mc:Fallback>
                <p:oleObj name="Equation" r:id="rId4" imgW="81252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640290" y="1341433"/>
                        <a:ext cx="1558528" cy="8523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E6DC644C-9314-4D2D-83E8-4B0F7240A47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2565208"/>
              </p:ext>
            </p:extLst>
          </p:nvPr>
        </p:nvGraphicFramePr>
        <p:xfrm>
          <a:off x="6637978" y="3113433"/>
          <a:ext cx="2304256" cy="9619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40" name="Equation" r:id="rId6" imgW="1307880" imgH="545760" progId="Equation.DSMT4">
                  <p:embed/>
                </p:oleObj>
              </mc:Choice>
              <mc:Fallback>
                <p:oleObj name="Equation" r:id="rId6" imgW="1307880" imgH="5457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637978" y="3113433"/>
                        <a:ext cx="2304256" cy="96197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9EEB9E69-78AD-43C3-A978-305E7E8DF944}"/>
              </a:ext>
            </a:extLst>
          </p:cNvPr>
          <p:cNvSpPr txBox="1"/>
          <p:nvPr/>
        </p:nvSpPr>
        <p:spPr>
          <a:xfrm>
            <a:off x="6135647" y="2728519"/>
            <a:ext cx="3308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1600" dirty="0">
                <a:latin typeface="+mj-lt"/>
              </a:rPr>
              <a:t>veza između fazne i grupne brzine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A444FCF-29D3-4304-A7E4-CD349BC60226}"/>
              </a:ext>
            </a:extLst>
          </p:cNvPr>
          <p:cNvSpPr txBox="1"/>
          <p:nvPr/>
        </p:nvSpPr>
        <p:spPr>
          <a:xfrm>
            <a:off x="6249144" y="4349641"/>
            <a:ext cx="33089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600" dirty="0">
                <a:latin typeface="+mj-lt"/>
              </a:rPr>
              <a:t>ako vrijedi </a:t>
            </a:r>
            <a:r>
              <a:rPr lang="hr-HR" sz="1600" i="1" dirty="0" err="1">
                <a:latin typeface="+mj-lt"/>
              </a:rPr>
              <a:t>dv</a:t>
            </a:r>
            <a:r>
              <a:rPr lang="hr-HR" sz="1600" baseline="-25000" dirty="0" err="1">
                <a:latin typeface="+mj-lt"/>
              </a:rPr>
              <a:t>p</a:t>
            </a:r>
            <a:r>
              <a:rPr lang="hr-HR" sz="1600" dirty="0">
                <a:latin typeface="+mj-lt"/>
              </a:rPr>
              <a:t>/</a:t>
            </a:r>
            <a:r>
              <a:rPr lang="hr-HR" sz="1600" i="1" dirty="0">
                <a:latin typeface="+mj-lt"/>
              </a:rPr>
              <a:t>d</a:t>
            </a:r>
            <a:r>
              <a:rPr lang="el-GR" sz="1600" i="1" dirty="0">
                <a:latin typeface="Arial" panose="020B0604020202020204" pitchFamily="34" charset="0"/>
                <a:cs typeface="Arial" panose="020B0604020202020204" pitchFamily="34" charset="0"/>
              </a:rPr>
              <a:t>ω</a:t>
            </a:r>
            <a:r>
              <a:rPr lang="hr-HR" sz="1600" dirty="0">
                <a:latin typeface="+mj-lt"/>
              </a:rPr>
              <a:t> = 0 tada nema disperzije i vrijedi </a:t>
            </a:r>
            <a:r>
              <a:rPr lang="hr-HR" sz="1600" i="1" dirty="0" err="1">
                <a:latin typeface="+mj-lt"/>
              </a:rPr>
              <a:t>v</a:t>
            </a:r>
            <a:r>
              <a:rPr lang="hr-HR" sz="1600" baseline="-25000" dirty="0" err="1">
                <a:latin typeface="+mj-lt"/>
              </a:rPr>
              <a:t>g</a:t>
            </a:r>
            <a:r>
              <a:rPr lang="hr-HR" sz="1600" dirty="0">
                <a:latin typeface="+mj-lt"/>
              </a:rPr>
              <a:t> = </a:t>
            </a:r>
            <a:r>
              <a:rPr lang="hr-HR" sz="1600" i="1" dirty="0" err="1">
                <a:latin typeface="+mj-lt"/>
              </a:rPr>
              <a:t>v</a:t>
            </a:r>
            <a:r>
              <a:rPr lang="hr-HR" sz="1600" baseline="-25000" dirty="0" err="1">
                <a:latin typeface="+mj-lt"/>
              </a:rPr>
              <a:t>p</a:t>
            </a:r>
            <a:endParaRPr lang="hr-HR" sz="1600" baseline="-25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217109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79ECF-A744-425D-B392-02F540843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Jednostavni modeli linije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7BF842-51CE-45B7-8870-0A490F9D7A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linija bez gubitaka: </a:t>
            </a:r>
          </a:p>
          <a:p>
            <a:pPr lvl="1">
              <a:spcBef>
                <a:spcPts val="1800"/>
              </a:spcBef>
            </a:pPr>
            <a:r>
              <a:rPr lang="hr-HR" dirty="0"/>
              <a:t>takva linija nema disperzije, sve se frekvencijske komponente signala prostiru istom brzinom</a:t>
            </a:r>
          </a:p>
          <a:p>
            <a:pPr lvl="1"/>
            <a:r>
              <a:rPr lang="hr-HR" dirty="0"/>
              <a:t>u stvarnosti frekvencijske komponente signala putuju različitim brzinama, nastupa disperzija signala (proširenje) što dovodi do </a:t>
            </a:r>
            <a:r>
              <a:rPr lang="hr-HR" dirty="0" err="1"/>
              <a:t>ISI</a:t>
            </a:r>
            <a:r>
              <a:rPr lang="hr-HR" dirty="0"/>
              <a:t>-a – </a:t>
            </a:r>
            <a:r>
              <a:rPr lang="hr-HR" dirty="0" err="1"/>
              <a:t>međusimbolna</a:t>
            </a:r>
            <a:r>
              <a:rPr lang="hr-HR" dirty="0"/>
              <a:t> interferencija</a:t>
            </a:r>
          </a:p>
          <a:p>
            <a:r>
              <a:rPr lang="hr-HR" dirty="0"/>
              <a:t>jako dugačka linija, </a:t>
            </a:r>
            <a:r>
              <a:rPr lang="hr-HR" i="1" dirty="0"/>
              <a:t>d</a:t>
            </a:r>
            <a:r>
              <a:rPr lang="hr-HR" dirty="0"/>
              <a:t> </a:t>
            </a:r>
            <a:r>
              <a:rPr lang="hr-HR" dirty="0">
                <a:latin typeface="Arial" panose="020B0604020202020204" pitchFamily="34" charset="0"/>
                <a:cs typeface="Arial" panose="020B0604020202020204" pitchFamily="34" charset="0"/>
              </a:rPr>
              <a:t>→ ∞</a:t>
            </a:r>
          </a:p>
          <a:p>
            <a:pPr lvl="1"/>
            <a:r>
              <a:rPr lang="hr-HR" dirty="0">
                <a:latin typeface="Arial" panose="020B0604020202020204" pitchFamily="34" charset="0"/>
                <a:cs typeface="Arial" panose="020B0604020202020204" pitchFamily="34" charset="0"/>
              </a:rPr>
              <a:t>tada </a:t>
            </a:r>
            <a:r>
              <a:rPr lang="hr-HR" dirty="0" err="1"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hr-HR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l-GR" i="1" dirty="0">
                <a:cs typeface="Times New Roman" panose="02020603050405020304" pitchFamily="18" charset="0"/>
              </a:rPr>
              <a:t>γ</a:t>
            </a:r>
            <a:r>
              <a:rPr lang="hr-HR" i="1" dirty="0">
                <a:cs typeface="Times New Roman" panose="02020603050405020304" pitchFamily="18" charset="0"/>
              </a:rPr>
              <a:t>d</a:t>
            </a:r>
            <a:r>
              <a:rPr lang="hr-HR" dirty="0">
                <a:latin typeface="Arial" panose="020B0604020202020204" pitchFamily="34" charset="0"/>
                <a:cs typeface="Arial" panose="020B0604020202020204" pitchFamily="34" charset="0"/>
              </a:rPr>
              <a:t>) → 1 i </a:t>
            </a:r>
            <a:r>
              <a:rPr lang="hr-HR" i="1" dirty="0"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r>
              <a:rPr lang="hr-HR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hr-HR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hr-HR" i="1" dirty="0"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r>
              <a:rPr lang="hr-HR" baseline="-250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  <a:p>
            <a:pPr lvl="2"/>
            <a:r>
              <a:rPr lang="hr-HR" i="1" dirty="0"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r>
              <a:rPr lang="hr-HR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hr-HR" dirty="0">
                <a:latin typeface="Arial" panose="020B0604020202020204" pitchFamily="34" charset="0"/>
                <a:cs typeface="Arial" panose="020B0604020202020204" pitchFamily="34" charset="0"/>
              </a:rPr>
              <a:t> je ulazna impedancija linije</a:t>
            </a:r>
          </a:p>
          <a:p>
            <a:r>
              <a:rPr lang="hr-HR" dirty="0">
                <a:latin typeface="Arial" panose="020B0604020202020204" pitchFamily="34" charset="0"/>
                <a:cs typeface="Arial" panose="020B0604020202020204" pitchFamily="34" charset="0"/>
              </a:rPr>
              <a:t>linija idealno zaključena na oba kraja</a:t>
            </a:r>
          </a:p>
          <a:p>
            <a:pPr lvl="1"/>
            <a:r>
              <a:rPr lang="hr-HR" dirty="0">
                <a:latin typeface="Arial" panose="020B0604020202020204" pitchFamily="34" charset="0"/>
                <a:cs typeface="Arial" panose="020B0604020202020204" pitchFamily="34" charset="0"/>
              </a:rPr>
              <a:t>vrijedi </a:t>
            </a:r>
            <a:r>
              <a:rPr lang="hr-HR" i="1" dirty="0" err="1"/>
              <a:t>Z</a:t>
            </a:r>
            <a:r>
              <a:rPr lang="hr-HR" baseline="-25000" dirty="0" err="1"/>
              <a:t>S</a:t>
            </a:r>
            <a:r>
              <a:rPr lang="hr-HR" dirty="0"/>
              <a:t> = </a:t>
            </a:r>
            <a:r>
              <a:rPr lang="hr-HR" i="1" dirty="0" err="1"/>
              <a:t>Z</a:t>
            </a:r>
            <a:r>
              <a:rPr lang="hr-HR" baseline="-25000" dirty="0" err="1"/>
              <a:t>0</a:t>
            </a:r>
            <a:r>
              <a:rPr lang="hr-HR" dirty="0"/>
              <a:t> = </a:t>
            </a:r>
            <a:r>
              <a:rPr lang="hr-HR" i="1" dirty="0" err="1"/>
              <a:t>Z</a:t>
            </a:r>
            <a:r>
              <a:rPr lang="hr-HR" baseline="-25000" dirty="0" err="1"/>
              <a:t>L</a:t>
            </a:r>
            <a:r>
              <a:rPr lang="hr-HR" dirty="0"/>
              <a:t> i </a:t>
            </a:r>
            <a:r>
              <a:rPr lang="hr-HR" i="1" dirty="0" err="1"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r>
              <a:rPr lang="hr-HR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hr-HR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hr-HR" i="1" dirty="0" err="1"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r>
              <a:rPr lang="hr-HR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hr-HR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E49C5B-EC63-49DB-BA62-3FE4525E8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sr-Latn-RS"/>
              <a:t>ožujak 2021.</a:t>
            </a:r>
            <a:endParaRPr lang="en-US" sz="1400">
              <a:latin typeface="Times New Roman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A289E8-B9CC-4DD2-AC50-D7853A87C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z="1400" dirty="0" err="1"/>
              <a:t>Modeliranje</a:t>
            </a:r>
            <a:r>
              <a:rPr lang="en-US" sz="1400" dirty="0"/>
              <a:t> </a:t>
            </a:r>
            <a:r>
              <a:rPr lang="en-US" sz="1400" dirty="0" err="1"/>
              <a:t>upredene</a:t>
            </a:r>
            <a:r>
              <a:rPr lang="en-US" sz="1400" dirty="0"/>
              <a:t> </a:t>
            </a:r>
            <a:r>
              <a:rPr lang="en-US" sz="1400" dirty="0" err="1"/>
              <a:t>parice</a:t>
            </a:r>
            <a:endParaRPr lang="en-US" sz="14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CAD6F7-A75D-49F9-95DA-D702FEBED8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1D7900F-624F-47BF-B4C5-90BAC3E58AD9}" type="slidenum">
              <a:rPr lang="en-US" smtClean="0"/>
              <a:pPr>
                <a:defRPr/>
              </a:pPr>
              <a:t>23</a:t>
            </a:fld>
            <a:endParaRPr lang="en-US" sz="1400" dirty="0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6AEC061A-7982-4BBF-897D-B9F917F76CA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6674862"/>
              </p:ext>
            </p:extLst>
          </p:nvPr>
        </p:nvGraphicFramePr>
        <p:xfrm>
          <a:off x="5923327" y="980728"/>
          <a:ext cx="2857983" cy="792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278" name="Equation" r:id="rId3" imgW="1511280" imgH="419040" progId="Equation.DSMT4">
                  <p:embed/>
                </p:oleObj>
              </mc:Choice>
              <mc:Fallback>
                <p:oleObj name="Equation" r:id="rId3" imgW="151128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923327" y="980728"/>
                        <a:ext cx="2857983" cy="7920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435493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79EC5-FDA6-44BA-9725-E1F7FE27A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Prijenos snage na liniju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1D131B-BD98-499D-AB13-972158A430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950" y="980728"/>
            <a:ext cx="8420100" cy="1224136"/>
          </a:xfrm>
        </p:spPr>
        <p:txBody>
          <a:bodyPr/>
          <a:lstStyle/>
          <a:p>
            <a:r>
              <a:rPr lang="hr-HR" dirty="0"/>
              <a:t>na izvor napona </a:t>
            </a:r>
            <a:r>
              <a:rPr lang="hr-HR" i="1" dirty="0"/>
              <a:t>V</a:t>
            </a:r>
            <a:r>
              <a:rPr lang="hr-HR" baseline="-25000" dirty="0"/>
              <a:t>S</a:t>
            </a:r>
            <a:r>
              <a:rPr lang="hr-HR" dirty="0"/>
              <a:t> spojeno je opterećenje </a:t>
            </a:r>
            <a:r>
              <a:rPr lang="hr-HR" i="1" dirty="0" err="1"/>
              <a:t>Z</a:t>
            </a:r>
            <a:r>
              <a:rPr lang="hr-HR" baseline="-25000" dirty="0" err="1"/>
              <a:t>L</a:t>
            </a:r>
            <a:endParaRPr lang="hr-HR" baseline="-25000" dirty="0"/>
          </a:p>
          <a:p>
            <a:pPr lvl="1"/>
            <a:r>
              <a:rPr lang="hr-HR" dirty="0"/>
              <a:t>npr. ulazna impedancija linije</a:t>
            </a:r>
          </a:p>
          <a:p>
            <a:pPr lvl="1"/>
            <a:endParaRPr lang="hr-HR" dirty="0"/>
          </a:p>
          <a:p>
            <a:pPr lvl="1"/>
            <a:endParaRPr lang="hr-HR" dirty="0"/>
          </a:p>
          <a:p>
            <a:pPr lvl="1"/>
            <a:endParaRPr lang="hr-HR" dirty="0"/>
          </a:p>
          <a:p>
            <a:pPr lvl="1"/>
            <a:r>
              <a:rPr lang="hr-HR" dirty="0"/>
              <a:t>neka je </a:t>
            </a:r>
            <a:r>
              <a:rPr lang="hr-HR" i="1" dirty="0" err="1"/>
              <a:t>Z</a:t>
            </a:r>
            <a:r>
              <a:rPr lang="hr-HR" baseline="-25000" dirty="0" err="1"/>
              <a:t>S</a:t>
            </a:r>
            <a:r>
              <a:rPr lang="hr-HR" dirty="0"/>
              <a:t> = </a:t>
            </a:r>
            <a:r>
              <a:rPr lang="hr-HR" i="1" dirty="0"/>
              <a:t>R</a:t>
            </a:r>
            <a:r>
              <a:rPr lang="hr-HR" baseline="-25000" dirty="0"/>
              <a:t>S</a:t>
            </a:r>
            <a:r>
              <a:rPr lang="hr-HR" dirty="0"/>
              <a:t> + </a:t>
            </a:r>
            <a:r>
              <a:rPr lang="hr-HR" i="1" dirty="0" err="1"/>
              <a:t>j</a:t>
            </a:r>
            <a:r>
              <a:rPr lang="hr-HR" dirty="0" err="1">
                <a:latin typeface="Arial" panose="020B0604020202020204" pitchFamily="34" charset="0"/>
                <a:cs typeface="Arial" panose="020B0604020202020204" pitchFamily="34" charset="0"/>
              </a:rPr>
              <a:t>·</a:t>
            </a:r>
            <a:r>
              <a:rPr lang="hr-HR" i="1" dirty="0" err="1"/>
              <a:t>X</a:t>
            </a:r>
            <a:r>
              <a:rPr lang="hr-HR" baseline="-25000" dirty="0" err="1"/>
              <a:t>S</a:t>
            </a:r>
            <a:r>
              <a:rPr lang="hr-HR" dirty="0"/>
              <a:t> i </a:t>
            </a:r>
            <a:r>
              <a:rPr lang="hr-HR" i="1" dirty="0" err="1"/>
              <a:t>Z</a:t>
            </a:r>
            <a:r>
              <a:rPr lang="hr-HR" baseline="-25000" dirty="0" err="1"/>
              <a:t>L</a:t>
            </a:r>
            <a:r>
              <a:rPr lang="hr-HR" dirty="0"/>
              <a:t> = </a:t>
            </a:r>
            <a:r>
              <a:rPr lang="hr-HR" i="1" dirty="0" err="1"/>
              <a:t>R</a:t>
            </a:r>
            <a:r>
              <a:rPr lang="hr-HR" baseline="-25000" dirty="0" err="1"/>
              <a:t>L</a:t>
            </a:r>
            <a:r>
              <a:rPr lang="hr-HR" dirty="0"/>
              <a:t> + </a:t>
            </a:r>
            <a:r>
              <a:rPr lang="hr-HR" i="1" dirty="0" err="1"/>
              <a:t>j</a:t>
            </a:r>
            <a:r>
              <a:rPr lang="hr-HR" dirty="0" err="1">
                <a:latin typeface="Arial" panose="020B0604020202020204" pitchFamily="34" charset="0"/>
                <a:cs typeface="Arial" panose="020B0604020202020204" pitchFamily="34" charset="0"/>
              </a:rPr>
              <a:t>·</a:t>
            </a:r>
            <a:r>
              <a:rPr lang="hr-HR" i="1" dirty="0" err="1"/>
              <a:t>X</a:t>
            </a:r>
            <a:r>
              <a:rPr lang="hr-HR" baseline="-25000" dirty="0" err="1"/>
              <a:t>L</a:t>
            </a:r>
            <a:endParaRPr lang="hr-HR" baseline="-25000" dirty="0"/>
          </a:p>
          <a:p>
            <a:pPr lvl="1"/>
            <a:r>
              <a:rPr lang="hr-HR" dirty="0"/>
              <a:t>ako sinusni napon na impedanciji </a:t>
            </a:r>
            <a:r>
              <a:rPr lang="hr-HR" i="1" dirty="0" err="1"/>
              <a:t>Z</a:t>
            </a:r>
            <a:r>
              <a:rPr lang="hr-HR" baseline="-25000" dirty="0" err="1"/>
              <a:t>L</a:t>
            </a:r>
            <a:r>
              <a:rPr lang="hr-HR" dirty="0"/>
              <a:t> ima amplitudu </a:t>
            </a:r>
            <a:r>
              <a:rPr lang="hr-HR" i="1" dirty="0"/>
              <a:t>V</a:t>
            </a:r>
            <a:r>
              <a:rPr lang="hr-HR" dirty="0"/>
              <a:t> i kroz nju teče struja amplitude </a:t>
            </a:r>
            <a:r>
              <a:rPr lang="hr-HR" i="1" dirty="0"/>
              <a:t>I</a:t>
            </a:r>
            <a:r>
              <a:rPr lang="hr-HR" dirty="0"/>
              <a:t>, tada je srednja snaga sinusnog signala na toj impedanciji:</a:t>
            </a:r>
          </a:p>
          <a:p>
            <a:pPr lvl="1"/>
            <a:endParaRPr lang="hr-HR" dirty="0"/>
          </a:p>
          <a:p>
            <a:pPr lvl="1"/>
            <a:r>
              <a:rPr lang="hr-HR" dirty="0"/>
              <a:t>u ovom modelu napon, struja i impedancija su kompleksne veličine</a:t>
            </a:r>
          </a:p>
          <a:p>
            <a:pPr lvl="1"/>
            <a:endParaRPr lang="hr-HR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B2EB1E-72C0-4129-A159-31583DB77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sr-Latn-RS"/>
              <a:t>ožujak 2021.</a:t>
            </a:r>
            <a:endParaRPr lang="en-US" sz="1400">
              <a:latin typeface="Times New Roman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C4F87E-637F-4364-82F8-5B4EFEDFD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z="1400"/>
              <a:t>Modeliranje upredene parice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CA5E22-9475-405D-B8BD-466C347F6F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1D7900F-624F-47BF-B4C5-90BAC3E58AD9}" type="slidenum">
              <a:rPr lang="en-US" smtClean="0"/>
              <a:pPr>
                <a:defRPr/>
              </a:pPr>
              <a:t>24</a:t>
            </a:fld>
            <a:endParaRPr lang="en-US" sz="140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27CB9AD-C91B-4B74-A5F5-9E02FE2C25F9}"/>
              </a:ext>
            </a:extLst>
          </p:cNvPr>
          <p:cNvGrpSpPr/>
          <p:nvPr/>
        </p:nvGrpSpPr>
        <p:grpSpPr>
          <a:xfrm>
            <a:off x="5097016" y="1556792"/>
            <a:ext cx="4066034" cy="1656184"/>
            <a:chOff x="5097016" y="1556792"/>
            <a:chExt cx="4066034" cy="1656184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75F91716-AFAC-4854-9B2F-FDF566B6C6D0}"/>
                </a:ext>
              </a:extLst>
            </p:cNvPr>
            <p:cNvSpPr/>
            <p:nvPr/>
          </p:nvSpPr>
          <p:spPr bwMode="auto">
            <a:xfrm>
              <a:off x="5603031" y="2393802"/>
              <a:ext cx="449813" cy="413563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hr-HR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~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2E2B046-4E46-49D3-A69A-769BA50FE685}"/>
                </a:ext>
              </a:extLst>
            </p:cNvPr>
            <p:cNvSpPr txBox="1"/>
            <p:nvPr/>
          </p:nvSpPr>
          <p:spPr>
            <a:xfrm>
              <a:off x="5097016" y="2323708"/>
              <a:ext cx="454279" cy="4343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r-HR" sz="2000" i="1" dirty="0"/>
                <a:t>V</a:t>
              </a:r>
              <a:r>
                <a:rPr lang="hr-HR" sz="2000" baseline="-25000" dirty="0"/>
                <a:t>S</a:t>
              </a:r>
              <a:endParaRPr lang="hr-HR" baseline="-25000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B84A734-3BB6-437A-ACAF-F232BAAB56A8}"/>
                </a:ext>
              </a:extLst>
            </p:cNvPr>
            <p:cNvSpPr txBox="1"/>
            <p:nvPr/>
          </p:nvSpPr>
          <p:spPr>
            <a:xfrm>
              <a:off x="5558999" y="2133749"/>
              <a:ext cx="285656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hr-HR" sz="1400" dirty="0"/>
                <a:t>+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43A9FCB-1892-4D61-92E0-F3AC2B46A72B}"/>
                </a:ext>
              </a:extLst>
            </p:cNvPr>
            <p:cNvSpPr/>
            <p:nvPr/>
          </p:nvSpPr>
          <p:spPr bwMode="auto">
            <a:xfrm>
              <a:off x="7811966" y="2001857"/>
              <a:ext cx="68993" cy="87073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hr-H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46DE67C-4F8B-4795-9DF7-CF7BC08538DC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5827937" y="2036981"/>
              <a:ext cx="0" cy="362076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E70177A-B223-4EDB-915A-981BACF9CE3B}"/>
                </a:ext>
              </a:extLst>
            </p:cNvPr>
            <p:cNvCxnSpPr>
              <a:cxnSpLocks/>
              <a:endCxn id="29" idx="1"/>
            </p:cNvCxnSpPr>
            <p:nvPr/>
          </p:nvCxnSpPr>
          <p:spPr bwMode="auto">
            <a:xfrm>
              <a:off x="6244143" y="1996463"/>
              <a:ext cx="0" cy="65307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56602C4-CD77-477D-A18E-B7D9E2BFF3C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827937" y="3169440"/>
              <a:ext cx="3087814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505B256-7692-47C8-814B-56EEF3B4DD5A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5827937" y="2807364"/>
              <a:ext cx="0" cy="362076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6534039-E28C-4769-97E1-12AC6A74A524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5827937" y="2031009"/>
              <a:ext cx="3092489" cy="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432EAFB-DA74-4F34-90A3-1DC0C9109825}"/>
                </a:ext>
              </a:extLst>
            </p:cNvPr>
            <p:cNvSpPr/>
            <p:nvPr/>
          </p:nvSpPr>
          <p:spPr bwMode="auto">
            <a:xfrm>
              <a:off x="7823686" y="3125903"/>
              <a:ext cx="68993" cy="87073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hr-H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0262EB3-3E5A-4330-94EF-5BDDF66B234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8915751" y="2027292"/>
              <a:ext cx="0" cy="115142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5EA5D9A-B568-40DD-9A60-7127FFCB29B3}"/>
                </a:ext>
              </a:extLst>
            </p:cNvPr>
            <p:cNvSpPr/>
            <p:nvPr/>
          </p:nvSpPr>
          <p:spPr bwMode="auto">
            <a:xfrm>
              <a:off x="8713237" y="2129922"/>
              <a:ext cx="449813" cy="897074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hr-HR" sz="2000" b="0" i="1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Z</a:t>
              </a:r>
              <a:r>
                <a:rPr kumimoji="0" lang="hr-HR" sz="2000" b="0" i="0" u="none" strike="noStrike" cap="none" normalizeH="0" baseline="-2500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L</a:t>
              </a:r>
              <a:endParaRPr kumimoji="0" lang="hr-HR" sz="20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B489C83-51D8-43DA-8BAF-EE109C4D8F59}"/>
                </a:ext>
              </a:extLst>
            </p:cNvPr>
            <p:cNvSpPr txBox="1"/>
            <p:nvPr/>
          </p:nvSpPr>
          <p:spPr>
            <a:xfrm>
              <a:off x="7713362" y="2098619"/>
              <a:ext cx="343804" cy="103565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hr-HR" sz="1400" dirty="0"/>
                <a:t>+</a:t>
              </a:r>
            </a:p>
            <a:p>
              <a:endParaRPr lang="hr-HR" sz="1400" dirty="0"/>
            </a:p>
            <a:p>
              <a:endParaRPr lang="hr-HR" sz="1400" dirty="0"/>
            </a:p>
            <a:p>
              <a:r>
                <a:rPr lang="hr-HR" sz="1400" dirty="0"/>
                <a:t>–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3EB02D1-62EC-479B-8118-0E541E727023}"/>
                </a:ext>
              </a:extLst>
            </p:cNvPr>
            <p:cNvSpPr txBox="1"/>
            <p:nvPr/>
          </p:nvSpPr>
          <p:spPr>
            <a:xfrm>
              <a:off x="7645956" y="2384470"/>
              <a:ext cx="355812" cy="4343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r-HR" sz="2000" i="1" dirty="0"/>
                <a:t>V</a:t>
              </a:r>
              <a:endParaRPr lang="hr-HR" baseline="-25000" dirty="0"/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37BB2DD3-A46C-415D-8BD2-F6A2E8A1045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8057166" y="2129922"/>
              <a:ext cx="449813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99F6AEDE-18D6-410D-96AF-A0B77A06C1FC}"/>
                </a:ext>
              </a:extLst>
            </p:cNvPr>
            <p:cNvSpPr/>
            <p:nvPr/>
          </p:nvSpPr>
          <p:spPr bwMode="auto">
            <a:xfrm>
              <a:off x="6244143" y="1875533"/>
              <a:ext cx="990967" cy="372475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hr-HR" sz="2000" b="0" i="1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Z</a:t>
              </a:r>
              <a:r>
                <a:rPr kumimoji="0" lang="hr-HR" sz="2000" b="0" i="0" u="none" strike="noStrike" cap="none" normalizeH="0" baseline="-2500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S</a:t>
              </a:r>
              <a:endParaRPr kumimoji="0" lang="hr-HR" sz="20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B525E81-AC59-4254-838A-B343ACEF253F}"/>
                </a:ext>
              </a:extLst>
            </p:cNvPr>
            <p:cNvSpPr txBox="1"/>
            <p:nvPr/>
          </p:nvSpPr>
          <p:spPr>
            <a:xfrm>
              <a:off x="8107487" y="1556792"/>
              <a:ext cx="280712" cy="4343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r-HR" sz="2000" i="1" dirty="0"/>
                <a:t>I</a:t>
              </a:r>
              <a:endParaRPr lang="hr-HR" baseline="-25000" dirty="0"/>
            </a:p>
          </p:txBody>
        </p:sp>
      </p:grpSp>
      <p:graphicFrame>
        <p:nvGraphicFramePr>
          <p:cNvPr id="39" name="Object 38">
            <a:extLst>
              <a:ext uri="{FF2B5EF4-FFF2-40B4-BE49-F238E27FC236}">
                <a16:creationId xmlns:a16="http://schemas.microsoft.com/office/drawing/2014/main" id="{0422BFD4-CE1B-4F5A-8739-BA683FC4E90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4709530"/>
              </p:ext>
            </p:extLst>
          </p:nvPr>
        </p:nvGraphicFramePr>
        <p:xfrm>
          <a:off x="6604000" y="4521200"/>
          <a:ext cx="2155825" cy="779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673" name="Equation" r:id="rId3" imgW="1193760" imgH="431640" progId="Equation.DSMT4">
                  <p:embed/>
                </p:oleObj>
              </mc:Choice>
              <mc:Fallback>
                <p:oleObj name="Equation" r:id="rId3" imgW="119376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604000" y="4521200"/>
                        <a:ext cx="2155825" cy="7794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622853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D0DE2-D2FB-4B60-A4BB-FDF62592B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Prijenos snage na liniju (II)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570DA5-E186-480F-8576-8C3FCB929E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520" y="980728"/>
            <a:ext cx="8530530" cy="5328592"/>
          </a:xfrm>
        </p:spPr>
        <p:txBody>
          <a:bodyPr/>
          <a:lstStyle/>
          <a:p>
            <a:r>
              <a:rPr lang="hr-HR" dirty="0"/>
              <a:t>s obzirom da je </a:t>
            </a:r>
            <a:r>
              <a:rPr lang="hr-HR" i="1" dirty="0"/>
              <a:t>V</a:t>
            </a:r>
            <a:r>
              <a:rPr lang="hr-HR" dirty="0"/>
              <a:t> = </a:t>
            </a:r>
            <a:r>
              <a:rPr lang="hr-HR" i="1" dirty="0" err="1"/>
              <a:t>I</a:t>
            </a:r>
            <a:r>
              <a:rPr lang="hr-HR" dirty="0" err="1">
                <a:latin typeface="Arial" panose="020B0604020202020204" pitchFamily="34" charset="0"/>
                <a:cs typeface="Arial" panose="020B0604020202020204" pitchFamily="34" charset="0"/>
              </a:rPr>
              <a:t>·</a:t>
            </a:r>
            <a:r>
              <a:rPr lang="hr-HR" i="1" dirty="0" err="1"/>
              <a:t>Z</a:t>
            </a:r>
            <a:r>
              <a:rPr lang="hr-HR" baseline="-25000" dirty="0" err="1"/>
              <a:t>L</a:t>
            </a:r>
            <a:r>
              <a:rPr lang="hr-HR" dirty="0"/>
              <a:t> vrijedi:</a:t>
            </a:r>
          </a:p>
          <a:p>
            <a:endParaRPr lang="hr-HR" dirty="0"/>
          </a:p>
          <a:p>
            <a:r>
              <a:rPr lang="hr-HR" dirty="0"/>
              <a:t>kad vrijedi </a:t>
            </a:r>
            <a:r>
              <a:rPr lang="hr-HR" i="1" dirty="0" err="1"/>
              <a:t>Z</a:t>
            </a:r>
            <a:r>
              <a:rPr lang="hr-HR" baseline="-25000" dirty="0" err="1"/>
              <a:t>S</a:t>
            </a:r>
            <a:r>
              <a:rPr lang="hr-HR" dirty="0"/>
              <a:t> = </a:t>
            </a:r>
            <a:r>
              <a:rPr lang="hr-HR" i="1" dirty="0" err="1"/>
              <a:t>Z</a:t>
            </a:r>
            <a:r>
              <a:rPr lang="hr-HR" baseline="-25000" dirty="0" err="1"/>
              <a:t>L</a:t>
            </a:r>
            <a:r>
              <a:rPr lang="hr-HR" baseline="-25000" dirty="0"/>
              <a:t> </a:t>
            </a:r>
            <a:r>
              <a:rPr lang="hr-HR" dirty="0"/>
              <a:t>nema refleksije,</a:t>
            </a:r>
          </a:p>
          <a:p>
            <a:r>
              <a:rPr lang="hr-HR" dirty="0"/>
              <a:t>ali maksimalni prijenos snage nastupa kad je</a:t>
            </a:r>
          </a:p>
          <a:p>
            <a:endParaRPr lang="hr-HR" dirty="0"/>
          </a:p>
          <a:p>
            <a:pPr lvl="1"/>
            <a:r>
              <a:rPr lang="hr-HR" dirty="0"/>
              <a:t>pola snage izvora troši se na opterećenju</a:t>
            </a:r>
          </a:p>
          <a:p>
            <a:r>
              <a:rPr lang="hr-HR" dirty="0"/>
              <a:t>kako bi prenijeli maksimalnu snagu s linije na opterećenje mora vrijediti:</a:t>
            </a:r>
          </a:p>
          <a:p>
            <a:pPr lvl="1"/>
            <a:r>
              <a:rPr lang="hr-HR" dirty="0"/>
              <a:t>pri čemu je </a:t>
            </a:r>
            <a:r>
              <a:rPr lang="hr-HR" i="1" dirty="0" err="1"/>
              <a:t>Z</a:t>
            </a:r>
            <a:r>
              <a:rPr lang="hr-HR" baseline="-25000" dirty="0" err="1"/>
              <a:t>2</a:t>
            </a:r>
            <a:r>
              <a:rPr lang="hr-HR" dirty="0"/>
              <a:t> ulazna impedancija linije promatrana s opterećenja prema liniji (slika na sljedećem slajdu)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D205F0-9B0F-4DB7-B17A-B9B005F23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sr-Latn-RS"/>
              <a:t>ožujak 2021.</a:t>
            </a:r>
            <a:endParaRPr lang="en-US" sz="1400">
              <a:latin typeface="Times New Roman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FB2FD3-35A4-44E2-B49E-1822C25E6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z="1400"/>
              <a:t>Modeliranje upredene parice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E44080-A813-4BF4-87AF-2636A6C91A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1D7900F-624F-47BF-B4C5-90BAC3E58AD9}" type="slidenum">
              <a:rPr lang="en-US" smtClean="0"/>
              <a:pPr>
                <a:defRPr/>
              </a:pPr>
              <a:t>25</a:t>
            </a:fld>
            <a:endParaRPr lang="en-US" sz="1400" dirty="0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8067AD21-8F95-4FD7-9633-5A25C0D76E6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4791418"/>
              </p:ext>
            </p:extLst>
          </p:nvPr>
        </p:nvGraphicFramePr>
        <p:xfrm>
          <a:off x="5241032" y="1244953"/>
          <a:ext cx="4417318" cy="8879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944" name="Equation" r:id="rId3" imgW="2527200" imgH="507960" progId="Equation.DSMT4">
                  <p:embed/>
                </p:oleObj>
              </mc:Choice>
              <mc:Fallback>
                <p:oleObj name="Equation" r:id="rId3" imgW="2527200" imgH="507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241032" y="1244953"/>
                        <a:ext cx="4417318" cy="8879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634DA5BC-2A7E-4A97-982C-D538722537F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6177707"/>
              </p:ext>
            </p:extLst>
          </p:nvPr>
        </p:nvGraphicFramePr>
        <p:xfrm>
          <a:off x="3832808" y="3068960"/>
          <a:ext cx="2240384" cy="487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945" name="Equation" r:id="rId5" imgW="1168200" imgH="253800" progId="Equation.DSMT4">
                  <p:embed/>
                </p:oleObj>
              </mc:Choice>
              <mc:Fallback>
                <p:oleObj name="Equation" r:id="rId5" imgW="116820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832808" y="3068960"/>
                        <a:ext cx="2240384" cy="4870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3AE04A6D-DC5A-4536-8FB9-EF150A7F38E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9995317"/>
              </p:ext>
            </p:extLst>
          </p:nvPr>
        </p:nvGraphicFramePr>
        <p:xfrm>
          <a:off x="5241032" y="4448191"/>
          <a:ext cx="1080120" cy="5539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946" name="Equation" r:id="rId7" imgW="495000" imgH="253800" progId="Equation.DSMT4">
                  <p:embed/>
                </p:oleObj>
              </mc:Choice>
              <mc:Fallback>
                <p:oleObj name="Equation" r:id="rId7" imgW="49500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241032" y="4448191"/>
                        <a:ext cx="1080120" cy="5539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C1806451-6275-47FD-BF51-5C17E42CDCB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3172237"/>
              </p:ext>
            </p:extLst>
          </p:nvPr>
        </p:nvGraphicFramePr>
        <p:xfrm>
          <a:off x="4027214" y="5626703"/>
          <a:ext cx="2293938" cy="75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947" name="Equation" r:id="rId9" imgW="1434960" imgH="469800" progId="Equation.DSMT4">
                  <p:embed/>
                </p:oleObj>
              </mc:Choice>
              <mc:Fallback>
                <p:oleObj name="Equation" r:id="rId9" imgW="1434960" imgH="469800" progId="Equation.DSMT4">
                  <p:embed/>
                  <p:pic>
                    <p:nvPicPr>
                      <p:cNvPr id="9" name="Object 8">
                        <a:extLst>
                          <a:ext uri="{FF2B5EF4-FFF2-40B4-BE49-F238E27FC236}">
                            <a16:creationId xmlns:a16="http://schemas.microsoft.com/office/drawing/2014/main" id="{EF33C4C4-7B61-479B-84E0-16E01133F84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027214" y="5626703"/>
                        <a:ext cx="2293938" cy="752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265445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27732-74BC-44D3-B4E4-990AED4D4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Prijenos snage na liniju (III)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84937-B728-404B-B1C3-891BC5F4E6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950" y="3325831"/>
            <a:ext cx="8420100" cy="2983490"/>
          </a:xfrm>
        </p:spPr>
        <p:txBody>
          <a:bodyPr/>
          <a:lstStyle/>
          <a:p>
            <a:pPr lvl="1"/>
            <a:r>
              <a:rPr lang="hr-HR" dirty="0"/>
              <a:t>kad je linija jako dugačka vrijedi </a:t>
            </a:r>
            <a:r>
              <a:rPr lang="hr-HR" i="1" dirty="0" err="1"/>
              <a:t>Z</a:t>
            </a:r>
            <a:r>
              <a:rPr lang="hr-HR" baseline="-25000" dirty="0" err="1"/>
              <a:t>2</a:t>
            </a:r>
            <a:r>
              <a:rPr lang="hr-HR" dirty="0"/>
              <a:t> = </a:t>
            </a:r>
            <a:r>
              <a:rPr lang="hr-HR" dirty="0" err="1"/>
              <a:t>Z</a:t>
            </a:r>
            <a:r>
              <a:rPr lang="hr-HR" baseline="-25000" dirty="0" err="1"/>
              <a:t>0</a:t>
            </a:r>
            <a:r>
              <a:rPr lang="hr-HR" dirty="0"/>
              <a:t> pa za maksimalni prijenos snage mora vrijediti:</a:t>
            </a:r>
          </a:p>
          <a:p>
            <a:r>
              <a:rPr lang="hr-HR" dirty="0"/>
              <a:t>kako bi prenijeli maksimalnu snagu s izvora na liniju mora vrijediti:</a:t>
            </a:r>
          </a:p>
          <a:p>
            <a:pPr lvl="1"/>
            <a:r>
              <a:rPr lang="hr-HR" dirty="0"/>
              <a:t>kad je linija jako dugačka vrijedi </a:t>
            </a:r>
            <a:r>
              <a:rPr lang="hr-HR" i="1" dirty="0" err="1"/>
              <a:t>Z</a:t>
            </a:r>
            <a:r>
              <a:rPr lang="hr-HR" baseline="-25000" dirty="0" err="1"/>
              <a:t>1</a:t>
            </a:r>
            <a:r>
              <a:rPr lang="hr-HR" dirty="0"/>
              <a:t> = </a:t>
            </a:r>
            <a:r>
              <a:rPr lang="hr-HR" i="1" dirty="0" err="1"/>
              <a:t>Z</a:t>
            </a:r>
            <a:r>
              <a:rPr lang="hr-HR" baseline="-25000" dirty="0" err="1"/>
              <a:t>0</a:t>
            </a:r>
            <a:r>
              <a:rPr lang="hr-HR" dirty="0"/>
              <a:t> pa za maksimalni prijenos snage mora vrijediti:</a:t>
            </a:r>
          </a:p>
          <a:p>
            <a:pPr lvl="1"/>
            <a:r>
              <a:rPr lang="hr-HR" dirty="0"/>
              <a:t>konačni uvjet za maksimalnu snagu: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E75934-B790-48D7-A1AC-587D4E849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sr-Latn-RS"/>
              <a:t>ožujak 2021.</a:t>
            </a:r>
            <a:endParaRPr lang="en-US" sz="1400">
              <a:latin typeface="Times New Roman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FA7CC9-24D2-4EE7-856B-9531847C4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z="1400"/>
              <a:t>Modeliranje upredene parice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33E3BF-4D91-453B-AEAD-F9F066EDC9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1D7900F-624F-47BF-B4C5-90BAC3E58AD9}" type="slidenum">
              <a:rPr lang="en-US" smtClean="0"/>
              <a:pPr>
                <a:defRPr/>
              </a:pPr>
              <a:t>26</a:t>
            </a:fld>
            <a:endParaRPr lang="en-US" sz="140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15BA59E-D24D-4072-AF6F-1E325046D039}"/>
              </a:ext>
            </a:extLst>
          </p:cNvPr>
          <p:cNvGrpSpPr/>
          <p:nvPr/>
        </p:nvGrpSpPr>
        <p:grpSpPr>
          <a:xfrm>
            <a:off x="945474" y="1021069"/>
            <a:ext cx="7140388" cy="2355712"/>
            <a:chOff x="1136576" y="980728"/>
            <a:chExt cx="7140388" cy="2355712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7CDBDBF5-A275-4C7A-B51E-C7046A1E8324}"/>
                </a:ext>
              </a:extLst>
            </p:cNvPr>
            <p:cNvGrpSpPr/>
            <p:nvPr/>
          </p:nvGrpSpPr>
          <p:grpSpPr>
            <a:xfrm>
              <a:off x="1136576" y="980728"/>
              <a:ext cx="7140388" cy="2156679"/>
              <a:chOff x="1568624" y="3449982"/>
              <a:chExt cx="7140388" cy="2156679"/>
            </a:xfrm>
          </p:grpSpPr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173DC714-02DA-4B68-86FC-EFC5E43D21CE}"/>
                  </a:ext>
                </a:extLst>
              </p:cNvPr>
              <p:cNvSpPr/>
              <p:nvPr/>
            </p:nvSpPr>
            <p:spPr bwMode="auto">
              <a:xfrm>
                <a:off x="2054654" y="4221088"/>
                <a:ext cx="432048" cy="381000"/>
              </a:xfrm>
              <a:prstGeom prst="ellips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hr-HR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</a:rPr>
                  <a:t>~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066A305-A1D7-4C73-9A9D-8B358BC370ED}"/>
                  </a:ext>
                </a:extLst>
              </p:cNvPr>
              <p:cNvSpPr txBox="1"/>
              <p:nvPr/>
            </p:nvSpPr>
            <p:spPr>
              <a:xfrm>
                <a:off x="1568624" y="4156513"/>
                <a:ext cx="43633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r-HR" sz="2000" i="1" dirty="0"/>
                  <a:t>V</a:t>
                </a:r>
                <a:r>
                  <a:rPr lang="hr-HR" sz="2000" baseline="-25000" dirty="0"/>
                  <a:t>S</a:t>
                </a:r>
                <a:endParaRPr lang="hr-HR" baseline="-25000" dirty="0"/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421FF29-FD4F-4BDA-B630-9E1DB78E00DF}"/>
                  </a:ext>
                </a:extLst>
              </p:cNvPr>
              <p:cNvSpPr txBox="1"/>
              <p:nvPr/>
            </p:nvSpPr>
            <p:spPr>
              <a:xfrm>
                <a:off x="1978226" y="3972988"/>
                <a:ext cx="285656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hr-HR" sz="1400" dirty="0"/>
                  <a:t>+</a:t>
                </a:r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EA21DA62-50C3-432C-ADF9-97E2272AEF90}"/>
                  </a:ext>
                </a:extLst>
              </p:cNvPr>
              <p:cNvSpPr/>
              <p:nvPr/>
            </p:nvSpPr>
            <p:spPr bwMode="auto">
              <a:xfrm>
                <a:off x="4176350" y="3860004"/>
                <a:ext cx="66268" cy="80217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hr-HR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4D441451-DD7E-41DE-A373-DBDC2132C220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2270678" y="3892362"/>
                <a:ext cx="0" cy="333567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6F0AD505-2047-4180-B2A7-05A01302C6EF}"/>
                  </a:ext>
                </a:extLst>
              </p:cNvPr>
              <p:cNvCxnSpPr>
                <a:cxnSpLocks/>
                <a:endCxn id="47" idx="1"/>
              </p:cNvCxnSpPr>
              <p:nvPr/>
            </p:nvCxnSpPr>
            <p:spPr bwMode="auto">
              <a:xfrm>
                <a:off x="2670446" y="3855035"/>
                <a:ext cx="0" cy="60165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4B5244FF-3A5E-4026-B468-6CB71962FFBB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2270678" y="4935655"/>
                <a:ext cx="5850674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6AC96B4A-B2F8-4976-B54A-81DF6DFD1E7D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2270678" y="4602088"/>
                <a:ext cx="0" cy="333567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E0DE78F3-2ADB-4A93-BC23-07E201709F40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2270678" y="3886690"/>
                <a:ext cx="5829166" cy="171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1DCE926F-BF84-461A-9518-43C868EEB282}"/>
                  </a:ext>
                </a:extLst>
              </p:cNvPr>
              <p:cNvSpPr/>
              <p:nvPr/>
            </p:nvSpPr>
            <p:spPr bwMode="auto">
              <a:xfrm>
                <a:off x="4187607" y="4895546"/>
                <a:ext cx="66268" cy="80217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hr-HR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F22C7D93-D8E1-4801-AB41-7BC6C734DE3B}"/>
                  </a:ext>
                </a:extLst>
              </p:cNvPr>
              <p:cNvSpPr/>
              <p:nvPr/>
            </p:nvSpPr>
            <p:spPr bwMode="auto">
              <a:xfrm>
                <a:off x="4952999" y="3634542"/>
                <a:ext cx="1595431" cy="1522650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hr-HR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2EBA7598-F217-439F-ABF2-B8F8912CEEAD}"/>
                  </a:ext>
                </a:extLst>
              </p:cNvPr>
              <p:cNvSpPr/>
              <p:nvPr/>
            </p:nvSpPr>
            <p:spPr bwMode="auto">
              <a:xfrm>
                <a:off x="7257254" y="3855970"/>
                <a:ext cx="66268" cy="80217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hr-HR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85BAAC91-BB02-43C1-986A-1B2D19417036}"/>
                  </a:ext>
                </a:extLst>
              </p:cNvPr>
              <p:cNvSpPr/>
              <p:nvPr/>
            </p:nvSpPr>
            <p:spPr bwMode="auto">
              <a:xfrm>
                <a:off x="7256215" y="4904092"/>
                <a:ext cx="66268" cy="80217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hr-HR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9C46555C-6A26-43ED-AB3E-5FD670D30F06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8099844" y="3883436"/>
                <a:ext cx="0" cy="1060764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3EEE604A-5E80-435A-A6A1-5644610CE5D9}"/>
                  </a:ext>
                </a:extLst>
              </p:cNvPr>
              <p:cNvSpPr/>
              <p:nvPr/>
            </p:nvSpPr>
            <p:spPr bwMode="auto">
              <a:xfrm>
                <a:off x="7905328" y="3977985"/>
                <a:ext cx="432048" cy="826441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hr-HR" sz="2000" b="0" i="1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</a:rPr>
                  <a:t>Z</a:t>
                </a:r>
                <a:r>
                  <a:rPr kumimoji="0" lang="hr-HR" sz="2000" b="0" i="0" u="none" strike="noStrike" cap="none" normalizeH="0" baseline="-2500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</a:rPr>
                  <a:t>L</a:t>
                </a:r>
                <a:endParaRPr kumimoji="0" lang="hr-HR" sz="2000" b="0" i="0" u="none" strike="noStrike" cap="none" normalizeH="0" baseline="-2500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graphicFrame>
            <p:nvGraphicFramePr>
              <p:cNvPr id="41" name="Object 40">
                <a:extLst>
                  <a:ext uri="{FF2B5EF4-FFF2-40B4-BE49-F238E27FC236}">
                    <a16:creationId xmlns:a16="http://schemas.microsoft.com/office/drawing/2014/main" id="{48B821D1-941E-4E6C-8241-93DF2CC62699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31979558"/>
                  </p:ext>
                </p:extLst>
              </p:nvPr>
            </p:nvGraphicFramePr>
            <p:xfrm>
              <a:off x="5241905" y="3899279"/>
              <a:ext cx="1129124" cy="92382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98040" name="Equation" r:id="rId3" imgW="558720" imgH="457200" progId="Equation.DSMT4">
                      <p:embed/>
                    </p:oleObj>
                  </mc:Choice>
                  <mc:Fallback>
                    <p:oleObj name="Equation" r:id="rId3" imgW="558720" imgH="457200" progId="Equation.DSMT4">
                      <p:embed/>
                      <p:pic>
                        <p:nvPicPr>
                          <p:cNvPr id="50" name="Object 49">
                            <a:extLst>
                              <a:ext uri="{FF2B5EF4-FFF2-40B4-BE49-F238E27FC236}">
                                <a16:creationId xmlns:a16="http://schemas.microsoft.com/office/drawing/2014/main" id="{064AF1A8-24CA-4C3F-A466-4EA0F5C213E2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4"/>
                          <a:stretch>
                            <a:fillRect/>
                          </a:stretch>
                        </p:blipFill>
                        <p:spPr>
                          <a:xfrm>
                            <a:off x="5241905" y="3899279"/>
                            <a:ext cx="1129124" cy="923829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8894FD3F-498D-4618-97FF-76556E9593E9}"/>
                  </a:ext>
                </a:extLst>
              </p:cNvPr>
              <p:cNvSpPr txBox="1"/>
              <p:nvPr/>
            </p:nvSpPr>
            <p:spPr>
              <a:xfrm>
                <a:off x="4081640" y="3949147"/>
                <a:ext cx="330226" cy="9541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hr-HR" sz="1400" dirty="0"/>
                  <a:t>+</a:t>
                </a:r>
              </a:p>
              <a:p>
                <a:endParaRPr lang="hr-HR" sz="1400" dirty="0"/>
              </a:p>
              <a:p>
                <a:endParaRPr lang="hr-HR" sz="1400" dirty="0"/>
              </a:p>
              <a:p>
                <a:r>
                  <a:rPr lang="hr-HR" sz="1400" dirty="0"/>
                  <a:t>–</a:t>
                </a: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38DABFD8-D0A3-47B1-82A8-0D077F8B1328}"/>
                  </a:ext>
                </a:extLst>
              </p:cNvPr>
              <p:cNvSpPr txBox="1"/>
              <p:nvPr/>
            </p:nvSpPr>
            <p:spPr>
              <a:xfrm>
                <a:off x="7157370" y="3918422"/>
                <a:ext cx="330226" cy="9541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hr-HR" sz="1400" dirty="0"/>
                  <a:t>+</a:t>
                </a:r>
              </a:p>
              <a:p>
                <a:endParaRPr lang="hr-HR" sz="1400" dirty="0"/>
              </a:p>
              <a:p>
                <a:endParaRPr lang="hr-HR" sz="1400" dirty="0"/>
              </a:p>
              <a:p>
                <a:r>
                  <a:rPr lang="hr-HR" sz="1400" dirty="0"/>
                  <a:t>–</a:t>
                </a: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CDAD1190-8103-41D9-8C6E-E4203EC8620B}"/>
                  </a:ext>
                </a:extLst>
              </p:cNvPr>
              <p:cNvSpPr txBox="1"/>
              <p:nvPr/>
            </p:nvSpPr>
            <p:spPr>
              <a:xfrm>
                <a:off x="4016896" y="4212491"/>
                <a:ext cx="42672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r-HR" sz="2000" i="1" dirty="0" err="1"/>
                  <a:t>V</a:t>
                </a:r>
                <a:r>
                  <a:rPr lang="hr-HR" sz="2000" baseline="-25000" dirty="0" err="1"/>
                  <a:t>1</a:t>
                </a:r>
                <a:endParaRPr lang="hr-HR" baseline="-25000" dirty="0"/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D6FFFB0D-9282-4E68-A45A-FFBF757B27E7}"/>
                  </a:ext>
                </a:extLst>
              </p:cNvPr>
              <p:cNvSpPr txBox="1"/>
              <p:nvPr/>
            </p:nvSpPr>
            <p:spPr>
              <a:xfrm>
                <a:off x="6836703" y="4193810"/>
                <a:ext cx="98937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r-HR" sz="2000" i="1" dirty="0" err="1"/>
                  <a:t>V</a:t>
                </a:r>
                <a:r>
                  <a:rPr lang="hr-HR" sz="2000" baseline="-25000" dirty="0" err="1"/>
                  <a:t>2</a:t>
                </a:r>
                <a:r>
                  <a:rPr lang="hr-HR" sz="2000" i="1" dirty="0"/>
                  <a:t> = </a:t>
                </a:r>
                <a:r>
                  <a:rPr lang="hr-HR" sz="2000" i="1" dirty="0" err="1"/>
                  <a:t>V</a:t>
                </a:r>
                <a:r>
                  <a:rPr lang="hr-HR" sz="2000" baseline="-25000" dirty="0" err="1"/>
                  <a:t>L</a:t>
                </a:r>
                <a:endParaRPr lang="hr-HR" baseline="-25000" dirty="0"/>
              </a:p>
            </p:txBody>
          </p: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3E9EF828-B666-4231-A5F4-E4A885605ACA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4411866" y="3977985"/>
                <a:ext cx="432048" cy="0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9A5B0864-9126-4E79-8D55-44706BF107D8}"/>
                  </a:ext>
                </a:extLst>
              </p:cNvPr>
              <p:cNvSpPr/>
              <p:nvPr/>
            </p:nvSpPr>
            <p:spPr bwMode="auto">
              <a:xfrm>
                <a:off x="2670446" y="3743626"/>
                <a:ext cx="951830" cy="343147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hr-HR" sz="2000" b="0" i="1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</a:rPr>
                  <a:t>Z</a:t>
                </a:r>
                <a:r>
                  <a:rPr kumimoji="0" lang="hr-HR" sz="2000" b="0" i="0" u="none" strike="noStrike" cap="none" normalizeH="0" baseline="-2500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</a:rPr>
                  <a:t>S</a:t>
                </a:r>
                <a:endParaRPr kumimoji="0" lang="hr-HR" sz="2000" b="0" i="0" u="none" strike="noStrike" cap="none" normalizeH="0" baseline="-2500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4FA9F998-013B-41BF-9C5D-6BE82D63D454}"/>
                  </a:ext>
                </a:extLst>
              </p:cNvPr>
              <p:cNvSpPr txBox="1"/>
              <p:nvPr/>
            </p:nvSpPr>
            <p:spPr>
              <a:xfrm>
                <a:off x="4460199" y="3449982"/>
                <a:ext cx="35458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r-HR" sz="2000" i="1" dirty="0" err="1"/>
                  <a:t>I</a:t>
                </a:r>
                <a:r>
                  <a:rPr lang="hr-HR" sz="2000" baseline="-25000" dirty="0" err="1"/>
                  <a:t>1</a:t>
                </a:r>
                <a:endParaRPr lang="hr-HR" baseline="-25000" dirty="0"/>
              </a:p>
            </p:txBody>
          </p: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FE20476E-45E3-4C38-9646-93BF4142AB85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6642702" y="3977985"/>
                <a:ext cx="432048" cy="0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33F54422-12C7-4695-8B27-BF5201C155F1}"/>
                  </a:ext>
                </a:extLst>
              </p:cNvPr>
              <p:cNvSpPr txBox="1"/>
              <p:nvPr/>
            </p:nvSpPr>
            <p:spPr>
              <a:xfrm>
                <a:off x="6688692" y="3456057"/>
                <a:ext cx="35458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r-HR" sz="2000" i="1" dirty="0" err="1"/>
                  <a:t>I</a:t>
                </a:r>
                <a:r>
                  <a:rPr lang="hr-HR" sz="2000" baseline="-25000" dirty="0" err="1"/>
                  <a:t>2</a:t>
                </a:r>
                <a:endParaRPr lang="hr-HR" baseline="-25000" dirty="0"/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76307BFD-A37E-4364-A2C2-5B626CBEF26E}"/>
                  </a:ext>
                </a:extLst>
              </p:cNvPr>
              <p:cNvSpPr txBox="1"/>
              <p:nvPr/>
            </p:nvSpPr>
            <p:spPr>
              <a:xfrm>
                <a:off x="2788393" y="4973958"/>
                <a:ext cx="72487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r-HR" sz="2000" dirty="0"/>
                  <a:t>Izvor</a:t>
                </a: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382EA099-B5D7-438E-9E95-34CBB4252D55}"/>
                  </a:ext>
                </a:extLst>
              </p:cNvPr>
              <p:cNvSpPr txBox="1"/>
              <p:nvPr/>
            </p:nvSpPr>
            <p:spPr>
              <a:xfrm>
                <a:off x="5408761" y="5206551"/>
                <a:ext cx="79541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r-HR" sz="2000" dirty="0"/>
                  <a:t>Linija</a:t>
                </a: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ADC61B3B-33EF-47AB-A820-1A56EA3E5FFB}"/>
                  </a:ext>
                </a:extLst>
              </p:cNvPr>
              <p:cNvSpPr txBox="1"/>
              <p:nvPr/>
            </p:nvSpPr>
            <p:spPr>
              <a:xfrm>
                <a:off x="7286828" y="4966540"/>
                <a:ext cx="142218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r-HR" sz="2000" dirty="0"/>
                  <a:t>Opterećenje</a:t>
                </a:r>
              </a:p>
            </p:txBody>
          </p:sp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F69AAFB9-CB0E-408C-A309-3C225E894022}"/>
                </a:ext>
              </a:extLst>
            </p:cNvPr>
            <p:cNvGrpSpPr/>
            <p:nvPr/>
          </p:nvGrpSpPr>
          <p:grpSpPr>
            <a:xfrm>
              <a:off x="4183416" y="2203944"/>
              <a:ext cx="199319" cy="693452"/>
              <a:chOff x="4016896" y="2416119"/>
              <a:chExt cx="199319" cy="693452"/>
            </a:xfrm>
          </p:grpSpPr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D20DC245-772C-44BD-B0DB-43721BFE7A87}"/>
                  </a:ext>
                </a:extLst>
              </p:cNvPr>
              <p:cNvCxnSpPr/>
              <p:nvPr/>
            </p:nvCxnSpPr>
            <p:spPr bwMode="auto">
              <a:xfrm flipV="1">
                <a:off x="4016896" y="2416119"/>
                <a:ext cx="0" cy="693452"/>
              </a:xfrm>
              <a:prstGeom prst="line">
                <a:avLst/>
              </a:prstGeom>
              <a:solidFill>
                <a:schemeClr val="accent1"/>
              </a:solidFill>
              <a:ln w="63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BCDB0EBB-DB1A-4252-9331-75DBF4AD22B6}"/>
                  </a:ext>
                </a:extLst>
              </p:cNvPr>
              <p:cNvCxnSpPr/>
              <p:nvPr/>
            </p:nvCxnSpPr>
            <p:spPr bwMode="auto">
              <a:xfrm>
                <a:off x="4016896" y="2416119"/>
                <a:ext cx="199319" cy="0"/>
              </a:xfrm>
              <a:prstGeom prst="line">
                <a:avLst/>
              </a:prstGeom>
              <a:solidFill>
                <a:schemeClr val="accent1"/>
              </a:solidFill>
              <a:ln w="63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</p:grp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E714D772-465D-4160-866D-901D70BBF445}"/>
                </a:ext>
              </a:extLst>
            </p:cNvPr>
            <p:cNvSpPr txBox="1"/>
            <p:nvPr/>
          </p:nvSpPr>
          <p:spPr>
            <a:xfrm>
              <a:off x="3598597" y="2854338"/>
              <a:ext cx="14173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r-HR" i="1" dirty="0" err="1"/>
                <a:t>Z</a:t>
              </a:r>
              <a:r>
                <a:rPr lang="hr-HR" baseline="-25000" dirty="0" err="1"/>
                <a:t>1</a:t>
              </a:r>
              <a:r>
                <a:rPr lang="hr-HR" dirty="0"/>
                <a:t>= </a:t>
              </a:r>
              <a:r>
                <a:rPr lang="hr-HR" i="1" dirty="0" err="1"/>
                <a:t>V</a:t>
              </a:r>
              <a:r>
                <a:rPr lang="hr-HR" baseline="-25000" dirty="0" err="1"/>
                <a:t>1</a:t>
              </a:r>
              <a:r>
                <a:rPr lang="hr-HR" dirty="0"/>
                <a:t>/</a:t>
              </a:r>
              <a:r>
                <a:rPr lang="hr-HR" i="1" dirty="0" err="1"/>
                <a:t>I</a:t>
              </a:r>
              <a:r>
                <a:rPr lang="hr-HR" baseline="-25000" dirty="0" err="1"/>
                <a:t>1</a:t>
              </a:r>
              <a:r>
                <a:rPr lang="hr-HR" dirty="0"/>
                <a:t> </a:t>
              </a:r>
            </a:p>
          </p:txBody>
        </p: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6545BB89-6A16-43C7-9239-F3EE7D6F0FB2}"/>
                </a:ext>
              </a:extLst>
            </p:cNvPr>
            <p:cNvGrpSpPr/>
            <p:nvPr/>
          </p:nvGrpSpPr>
          <p:grpSpPr>
            <a:xfrm flipH="1">
              <a:off x="6219879" y="2203944"/>
              <a:ext cx="199319" cy="693452"/>
              <a:chOff x="4016896" y="2416119"/>
              <a:chExt cx="199319" cy="693452"/>
            </a:xfrm>
          </p:grpSpPr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2F39EF94-7AC3-47EC-843A-993DA2698555}"/>
                  </a:ext>
                </a:extLst>
              </p:cNvPr>
              <p:cNvCxnSpPr/>
              <p:nvPr/>
            </p:nvCxnSpPr>
            <p:spPr bwMode="auto">
              <a:xfrm flipV="1">
                <a:off x="4016896" y="2416119"/>
                <a:ext cx="0" cy="693452"/>
              </a:xfrm>
              <a:prstGeom prst="line">
                <a:avLst/>
              </a:prstGeom>
              <a:solidFill>
                <a:schemeClr val="accent1"/>
              </a:solidFill>
              <a:ln w="63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1DF88F1E-D4AE-4EFD-ADE5-9D2A2BD9FDAC}"/>
                  </a:ext>
                </a:extLst>
              </p:cNvPr>
              <p:cNvCxnSpPr/>
              <p:nvPr/>
            </p:nvCxnSpPr>
            <p:spPr bwMode="auto">
              <a:xfrm>
                <a:off x="4016896" y="2416119"/>
                <a:ext cx="199319" cy="0"/>
              </a:xfrm>
              <a:prstGeom prst="line">
                <a:avLst/>
              </a:prstGeom>
              <a:solidFill>
                <a:schemeClr val="accent1"/>
              </a:solidFill>
              <a:ln w="63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</p:grp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93D38B21-3D14-4361-AD4C-17B9515498F3}"/>
                </a:ext>
              </a:extLst>
            </p:cNvPr>
            <p:cNvSpPr txBox="1"/>
            <p:nvPr/>
          </p:nvSpPr>
          <p:spPr>
            <a:xfrm>
              <a:off x="6204947" y="2874775"/>
              <a:ext cx="4587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r-HR" i="1" dirty="0" err="1"/>
                <a:t>Z</a:t>
              </a:r>
              <a:r>
                <a:rPr lang="hr-HR" baseline="-25000" dirty="0" err="1"/>
                <a:t>2</a:t>
              </a:r>
              <a:endParaRPr lang="hr-HR" dirty="0"/>
            </a:p>
          </p:txBody>
        </p:sp>
      </p:grpSp>
      <p:graphicFrame>
        <p:nvGraphicFramePr>
          <p:cNvPr id="65" name="Object 64">
            <a:extLst>
              <a:ext uri="{FF2B5EF4-FFF2-40B4-BE49-F238E27FC236}">
                <a16:creationId xmlns:a16="http://schemas.microsoft.com/office/drawing/2014/main" id="{1BFEA2E0-963B-4FE1-B46B-1C6E91F6AC5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9259667"/>
              </p:ext>
            </p:extLst>
          </p:nvPr>
        </p:nvGraphicFramePr>
        <p:xfrm>
          <a:off x="7105119" y="3659399"/>
          <a:ext cx="1080120" cy="5539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041" name="Equation" r:id="rId5" imgW="495000" imgH="253800" progId="Equation.DSMT4">
                  <p:embed/>
                </p:oleObj>
              </mc:Choice>
              <mc:Fallback>
                <p:oleObj name="Equation" r:id="rId5" imgW="495000" imgH="253800" progId="Equation.DSMT4">
                  <p:embed/>
                  <p:pic>
                    <p:nvPicPr>
                      <p:cNvPr id="9" name="Object 8">
                        <a:extLst>
                          <a:ext uri="{FF2B5EF4-FFF2-40B4-BE49-F238E27FC236}">
                            <a16:creationId xmlns:a16="http://schemas.microsoft.com/office/drawing/2014/main" id="{3AE04A6D-DC5A-4536-8FB9-EF150A7F38E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105119" y="3659399"/>
                        <a:ext cx="1080120" cy="5539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" name="Object 65">
            <a:extLst>
              <a:ext uri="{FF2B5EF4-FFF2-40B4-BE49-F238E27FC236}">
                <a16:creationId xmlns:a16="http://schemas.microsoft.com/office/drawing/2014/main" id="{6A22FE92-3B07-494D-991B-B715DBBB86C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2797038"/>
              </p:ext>
            </p:extLst>
          </p:nvPr>
        </p:nvGraphicFramePr>
        <p:xfrm>
          <a:off x="4088904" y="4586045"/>
          <a:ext cx="1023938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042" name="Equation" r:id="rId7" imgW="469800" imgH="253800" progId="Equation.DSMT4">
                  <p:embed/>
                </p:oleObj>
              </mc:Choice>
              <mc:Fallback>
                <p:oleObj name="Equation" r:id="rId7" imgW="469800" imgH="253800" progId="Equation.DSMT4">
                  <p:embed/>
                  <p:pic>
                    <p:nvPicPr>
                      <p:cNvPr id="9" name="Object 8">
                        <a:extLst>
                          <a:ext uri="{FF2B5EF4-FFF2-40B4-BE49-F238E27FC236}">
                            <a16:creationId xmlns:a16="http://schemas.microsoft.com/office/drawing/2014/main" id="{3AE04A6D-DC5A-4536-8FB9-EF150A7F38E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088904" y="4586045"/>
                        <a:ext cx="1023938" cy="5540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" name="Object 66">
            <a:extLst>
              <a:ext uri="{FF2B5EF4-FFF2-40B4-BE49-F238E27FC236}">
                <a16:creationId xmlns:a16="http://schemas.microsoft.com/office/drawing/2014/main" id="{47AB62C5-F4FD-4F58-BB05-9F1C5D5C686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4204723"/>
              </p:ext>
            </p:extLst>
          </p:nvPr>
        </p:nvGraphicFramePr>
        <p:xfrm>
          <a:off x="7069137" y="5404381"/>
          <a:ext cx="1050925" cy="554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043" name="Equation" r:id="rId9" imgW="482400" imgH="253800" progId="Equation.DSMT4">
                  <p:embed/>
                </p:oleObj>
              </mc:Choice>
              <mc:Fallback>
                <p:oleObj name="Equation" r:id="rId9" imgW="482400" imgH="253800" progId="Equation.DSMT4">
                  <p:embed/>
                  <p:pic>
                    <p:nvPicPr>
                      <p:cNvPr id="65" name="Object 64">
                        <a:extLst>
                          <a:ext uri="{FF2B5EF4-FFF2-40B4-BE49-F238E27FC236}">
                            <a16:creationId xmlns:a16="http://schemas.microsoft.com/office/drawing/2014/main" id="{1BFEA2E0-963B-4FE1-B46B-1C6E91F6AC5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069137" y="5404381"/>
                        <a:ext cx="1050925" cy="5540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" name="Object 67">
            <a:extLst>
              <a:ext uri="{FF2B5EF4-FFF2-40B4-BE49-F238E27FC236}">
                <a16:creationId xmlns:a16="http://schemas.microsoft.com/office/drawing/2014/main" id="{7D1FDC32-7FAB-4FDF-A5ED-C702FA5AB32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8749139"/>
              </p:ext>
            </p:extLst>
          </p:nvPr>
        </p:nvGraphicFramePr>
        <p:xfrm>
          <a:off x="6460144" y="5860145"/>
          <a:ext cx="1658938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044" name="Equation" r:id="rId11" imgW="761760" imgH="253800" progId="Equation.DSMT4">
                  <p:embed/>
                </p:oleObj>
              </mc:Choice>
              <mc:Fallback>
                <p:oleObj name="Equation" r:id="rId11" imgW="761760" imgH="253800" progId="Equation.DSMT4">
                  <p:embed/>
                  <p:pic>
                    <p:nvPicPr>
                      <p:cNvPr id="67" name="Object 66">
                        <a:extLst>
                          <a:ext uri="{FF2B5EF4-FFF2-40B4-BE49-F238E27FC236}">
                            <a16:creationId xmlns:a16="http://schemas.microsoft.com/office/drawing/2014/main" id="{47AB62C5-F4FD-4F58-BB05-9F1C5D5C686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460144" y="5860145"/>
                        <a:ext cx="1658938" cy="5540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904012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FE8EF-5A0B-4049-A719-D009D4E17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Koeficijent refleksije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50247C-9D33-4167-A954-8DAC27EDC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koeficijent refleksije </a:t>
            </a:r>
            <a:r>
              <a:rPr lang="el-GR" i="1" dirty="0">
                <a:latin typeface="Arial" panose="020B0604020202020204" pitchFamily="34" charset="0"/>
                <a:cs typeface="Arial" panose="020B0604020202020204" pitchFamily="34" charset="0"/>
              </a:rPr>
              <a:t>ρ</a:t>
            </a:r>
            <a:r>
              <a:rPr lang="hr-H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r-HR" dirty="0"/>
              <a:t>je omjer reflektiranog i upadnog vala u nekoj točki</a:t>
            </a:r>
          </a:p>
          <a:p>
            <a:r>
              <a:rPr lang="el-GR" i="1" dirty="0">
                <a:latin typeface="Arial" panose="020B0604020202020204" pitchFamily="34" charset="0"/>
                <a:cs typeface="Arial" panose="020B0604020202020204" pitchFamily="34" charset="0"/>
              </a:rPr>
              <a:t>ρ </a:t>
            </a:r>
            <a:r>
              <a:rPr lang="hr-HR" dirty="0"/>
              <a:t>na opterećenju jednak je</a:t>
            </a:r>
          </a:p>
          <a:p>
            <a:pPr lvl="1"/>
            <a:r>
              <a:rPr lang="hr-HR" dirty="0"/>
              <a:t>kad je </a:t>
            </a:r>
            <a:r>
              <a:rPr lang="hr-HR" i="1" dirty="0" err="1"/>
              <a:t>Z</a:t>
            </a:r>
            <a:r>
              <a:rPr lang="hr-HR" baseline="-25000" dirty="0" err="1"/>
              <a:t>L</a:t>
            </a:r>
            <a:r>
              <a:rPr lang="hr-HR" dirty="0"/>
              <a:t> = </a:t>
            </a:r>
            <a:r>
              <a:rPr lang="hr-HR" i="1" dirty="0" err="1"/>
              <a:t>Z</a:t>
            </a:r>
            <a:r>
              <a:rPr lang="hr-HR" baseline="-25000" dirty="0" err="1"/>
              <a:t>0</a:t>
            </a:r>
            <a:r>
              <a:rPr lang="hr-HR" dirty="0"/>
              <a:t> nema refleksije</a:t>
            </a:r>
          </a:p>
          <a:p>
            <a:r>
              <a:rPr lang="hr-HR" dirty="0"/>
              <a:t>gubitak snage uslijed refleksije (engl. </a:t>
            </a:r>
            <a:r>
              <a:rPr lang="hr-HR" i="1" dirty="0" err="1"/>
              <a:t>return</a:t>
            </a:r>
            <a:r>
              <a:rPr lang="hr-HR" i="1" dirty="0"/>
              <a:t> </a:t>
            </a:r>
            <a:r>
              <a:rPr lang="hr-HR" i="1" dirty="0" err="1"/>
              <a:t>loss</a:t>
            </a:r>
            <a:r>
              <a:rPr lang="hr-HR" dirty="0"/>
              <a:t>):</a:t>
            </a:r>
          </a:p>
          <a:p>
            <a:endParaRPr lang="hr-HR" dirty="0"/>
          </a:p>
          <a:p>
            <a:endParaRPr lang="hr-HR" dirty="0"/>
          </a:p>
          <a:p>
            <a:r>
              <a:rPr lang="hr-HR" dirty="0"/>
              <a:t>val koji se prostire linijom od izvora do opterećenja reflektira se na opterećenju i vraća prema izvoru</a:t>
            </a:r>
          </a:p>
          <a:p>
            <a:pPr lvl="1"/>
            <a:r>
              <a:rPr lang="hr-HR" dirty="0"/>
              <a:t>taj val ne „vidi” izvor već samo njegovu impedanciju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3A0C84-16CF-4641-8E8C-A025470C8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sr-Latn-RS"/>
              <a:t>ožujak 2021.</a:t>
            </a:r>
            <a:endParaRPr lang="en-US" sz="1400">
              <a:latin typeface="Times New Roman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4506FF-69CB-451D-8E9F-AC6B6FEF8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z="1400"/>
              <a:t>Modeliranje upredene parice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519C5C-A626-4700-8824-EB2484C013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1D7900F-624F-47BF-B4C5-90BAC3E58AD9}" type="slidenum">
              <a:rPr lang="en-US" smtClean="0"/>
              <a:pPr>
                <a:defRPr/>
              </a:pPr>
              <a:t>27</a:t>
            </a:fld>
            <a:endParaRPr lang="en-US" sz="1400" dirty="0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8CD6282F-C091-4EC8-B58F-F9C3565DCD6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2790168"/>
              </p:ext>
            </p:extLst>
          </p:nvPr>
        </p:nvGraphicFramePr>
        <p:xfrm>
          <a:off x="5601072" y="1754243"/>
          <a:ext cx="2664296" cy="9312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819" name="Equation" r:id="rId3" imgW="1307880" imgH="457200" progId="Equation.DSMT4">
                  <p:embed/>
                </p:oleObj>
              </mc:Choice>
              <mc:Fallback>
                <p:oleObj name="Equation" r:id="rId3" imgW="130788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601072" y="1754243"/>
                        <a:ext cx="2664296" cy="9312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1739E018-312F-4E99-B2D6-AE652C6B205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9384229"/>
              </p:ext>
            </p:extLst>
          </p:nvPr>
        </p:nvGraphicFramePr>
        <p:xfrm>
          <a:off x="3800871" y="3474399"/>
          <a:ext cx="2266252" cy="8575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820" name="Equation" r:id="rId5" imgW="1409400" imgH="533160" progId="Equation.DSMT4">
                  <p:embed/>
                </p:oleObj>
              </mc:Choice>
              <mc:Fallback>
                <p:oleObj name="Equation" r:id="rId5" imgW="1409400" imgH="533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800871" y="3474399"/>
                        <a:ext cx="2266252" cy="85750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397954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89D28-5F75-40E0-A320-4206EBF8D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Koeficijent refleksije na izvoru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844387-8EA7-426D-B920-0AC126DC51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6496" y="922713"/>
            <a:ext cx="9073008" cy="5386607"/>
          </a:xfrm>
        </p:spPr>
        <p:txBody>
          <a:bodyPr/>
          <a:lstStyle/>
          <a:p>
            <a:r>
              <a:rPr lang="hr-HR" dirty="0"/>
              <a:t>neka su </a:t>
            </a:r>
            <a:r>
              <a:rPr lang="hr-HR" i="1" dirty="0"/>
              <a:t>V</a:t>
            </a:r>
            <a:r>
              <a:rPr lang="hr-HR" dirty="0"/>
              <a:t>(0) i </a:t>
            </a:r>
            <a:r>
              <a:rPr lang="hr-HR" i="1" dirty="0"/>
              <a:t>I</a:t>
            </a:r>
            <a:r>
              <a:rPr lang="hr-HR" dirty="0"/>
              <a:t>(0) napon i struja na početku linije</a:t>
            </a:r>
          </a:p>
          <a:p>
            <a:pPr lvl="1"/>
            <a:r>
              <a:rPr lang="hr-HR" dirty="0"/>
              <a:t>ako promatramo val koji dolazi s drugog kraja linije, onda je upadna, a     reflektirana komponenta</a:t>
            </a:r>
          </a:p>
          <a:p>
            <a:pPr lvl="1"/>
            <a:endParaRPr lang="hr-HR" dirty="0"/>
          </a:p>
          <a:p>
            <a:pPr lvl="1"/>
            <a:endParaRPr lang="hr-HR" dirty="0"/>
          </a:p>
          <a:p>
            <a:pPr lvl="1"/>
            <a:endParaRPr lang="hr-HR" dirty="0"/>
          </a:p>
          <a:p>
            <a:pPr lvl="1"/>
            <a:endParaRPr lang="hr-HR" dirty="0"/>
          </a:p>
          <a:p>
            <a:pPr lvl="1"/>
            <a:endParaRPr lang="hr-HR" dirty="0"/>
          </a:p>
          <a:p>
            <a:pPr lvl="1"/>
            <a:r>
              <a:rPr lang="hr-HR" dirty="0"/>
              <a:t>koeficijent refleksije </a:t>
            </a:r>
            <a:r>
              <a:rPr lang="el-GR" i="1" dirty="0">
                <a:latin typeface="Arial" panose="020B0604020202020204" pitchFamily="34" charset="0"/>
                <a:cs typeface="Arial" panose="020B0604020202020204" pitchFamily="34" charset="0"/>
              </a:rPr>
              <a:t>ρ</a:t>
            </a:r>
            <a:r>
              <a:rPr lang="hr-HR" baseline="-250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l-GR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r-HR" dirty="0"/>
              <a:t>na strani izvora jednak je</a:t>
            </a:r>
          </a:p>
          <a:p>
            <a:pPr lvl="1"/>
            <a:endParaRPr lang="hr-HR" dirty="0"/>
          </a:p>
          <a:p>
            <a:pPr lvl="1"/>
            <a:endParaRPr lang="hr-HR" dirty="0"/>
          </a:p>
          <a:p>
            <a:pPr lvl="2"/>
            <a:r>
              <a:rPr lang="hr-HR" dirty="0"/>
              <a:t>prostiranje signalnog vala linijom sastoji se od višestrukih refleksija ukoliko na njenim krajevima nije postignuta prilagodba impedancija</a:t>
            </a:r>
          </a:p>
          <a:p>
            <a:pPr lvl="1"/>
            <a:endParaRPr lang="hr-HR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36936F-D52B-4963-AA65-F18655988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sr-Latn-RS"/>
              <a:t>ožujak 2021.</a:t>
            </a:r>
            <a:endParaRPr lang="en-US" sz="1400">
              <a:latin typeface="Times New Roman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68204-93AE-404E-8788-2F2AA0CD9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z="1400"/>
              <a:t>Modeliranje upredene parice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A6B7A9-D1F7-4178-99CA-3585402301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1D7900F-624F-47BF-B4C5-90BAC3E58AD9}" type="slidenum">
              <a:rPr lang="en-US" smtClean="0"/>
              <a:pPr>
                <a:defRPr/>
              </a:pPr>
              <a:t>28</a:t>
            </a:fld>
            <a:endParaRPr lang="en-US" sz="1400" dirty="0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A53F1AF2-9710-42E1-AC0C-F5D1E3587E0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8143722"/>
              </p:ext>
            </p:extLst>
          </p:nvPr>
        </p:nvGraphicFramePr>
        <p:xfrm>
          <a:off x="2546102" y="2279618"/>
          <a:ext cx="4813796" cy="20357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979" name="Equation" r:id="rId3" imgW="2882880" imgH="1218960" progId="Equation.DSMT4">
                  <p:embed/>
                </p:oleObj>
              </mc:Choice>
              <mc:Fallback>
                <p:oleObj name="Equation" r:id="rId3" imgW="2882880" imgH="1218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46102" y="2279618"/>
                        <a:ext cx="4813796" cy="20357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73F94449-6E92-48E8-963B-191B5C1632C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8767897"/>
              </p:ext>
            </p:extLst>
          </p:nvPr>
        </p:nvGraphicFramePr>
        <p:xfrm>
          <a:off x="3571875" y="4869160"/>
          <a:ext cx="1936750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980" name="Equation" r:id="rId5" imgW="1117440" imgH="457200" progId="Equation.DSMT4">
                  <p:embed/>
                </p:oleObj>
              </mc:Choice>
              <mc:Fallback>
                <p:oleObj name="Equation" r:id="rId5" imgW="1117440" imgH="457200" progId="Equation.DSMT4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DFE061CF-05A2-49DF-B7F1-8E10003A8DF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571875" y="4869160"/>
                        <a:ext cx="1936750" cy="792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D8EC7DF7-9264-41B7-B0F0-CCB11F766C7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345104"/>
              </p:ext>
            </p:extLst>
          </p:nvPr>
        </p:nvGraphicFramePr>
        <p:xfrm>
          <a:off x="848544" y="1782633"/>
          <a:ext cx="389632" cy="4626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981" name="Equation" r:id="rId7" imgW="203040" imgH="241200" progId="Equation.DSMT4">
                  <p:embed/>
                </p:oleObj>
              </mc:Choice>
              <mc:Fallback>
                <p:oleObj name="Equation" r:id="rId7" imgW="20304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48544" y="1782633"/>
                        <a:ext cx="389632" cy="4626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3CD5F40C-FB22-49F7-B088-94DA400991B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7044980"/>
              </p:ext>
            </p:extLst>
          </p:nvPr>
        </p:nvGraphicFramePr>
        <p:xfrm>
          <a:off x="2648744" y="1811247"/>
          <a:ext cx="389632" cy="4626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982" name="Equation" r:id="rId9" imgW="203040" imgH="241200" progId="Equation.DSMT4">
                  <p:embed/>
                </p:oleObj>
              </mc:Choice>
              <mc:Fallback>
                <p:oleObj name="Equation" r:id="rId9" imgW="203040" imgH="241200" progId="Equation.DSMT4">
                  <p:embed/>
                  <p:pic>
                    <p:nvPicPr>
                      <p:cNvPr id="9" name="Object 8">
                        <a:extLst>
                          <a:ext uri="{FF2B5EF4-FFF2-40B4-BE49-F238E27FC236}">
                            <a16:creationId xmlns:a16="http://schemas.microsoft.com/office/drawing/2014/main" id="{D8EC7DF7-9264-41B7-B0F0-CCB11F766C7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648744" y="1811247"/>
                        <a:ext cx="389632" cy="4626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885975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3AB1E-8D9D-4867-91E1-746886FFB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Mjera za promjer parice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042031-AA91-411C-95A9-2A16DE2759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950" y="980728"/>
            <a:ext cx="8420100" cy="5328592"/>
          </a:xfrm>
        </p:spPr>
        <p:txBody>
          <a:bodyPr/>
          <a:lstStyle/>
          <a:p>
            <a:r>
              <a:rPr lang="hr-HR" dirty="0"/>
              <a:t>AWG (</a:t>
            </a:r>
            <a:r>
              <a:rPr lang="hr-HR" i="1" dirty="0"/>
              <a:t>American </a:t>
            </a:r>
            <a:r>
              <a:rPr lang="hr-HR" i="1" dirty="0" err="1"/>
              <a:t>Wire</a:t>
            </a:r>
            <a:r>
              <a:rPr lang="hr-HR" i="1" dirty="0"/>
              <a:t> </a:t>
            </a:r>
            <a:r>
              <a:rPr lang="hr-HR" i="1" dirty="0" err="1"/>
              <a:t>Gauge</a:t>
            </a:r>
            <a:r>
              <a:rPr lang="hr-HR" dirty="0"/>
              <a:t>)</a:t>
            </a:r>
          </a:p>
          <a:p>
            <a:r>
              <a:rPr lang="hr-HR" dirty="0"/>
              <a:t>veza AWG-a i mm:</a:t>
            </a:r>
          </a:p>
          <a:p>
            <a:endParaRPr lang="hr-HR" dirty="0"/>
          </a:p>
          <a:p>
            <a:endParaRPr lang="hr-HR" dirty="0"/>
          </a:p>
          <a:p>
            <a:endParaRPr lang="hr-HR" dirty="0"/>
          </a:p>
          <a:p>
            <a:endParaRPr lang="hr-HR" dirty="0"/>
          </a:p>
          <a:p>
            <a:endParaRPr lang="hr-HR" dirty="0"/>
          </a:p>
          <a:p>
            <a:r>
              <a:rPr lang="hr-HR" dirty="0"/>
              <a:t>u hrvatskoj mreži najzastupljenije su parice promjera 0,4 mm</a:t>
            </a:r>
          </a:p>
          <a:p>
            <a:pPr lvl="1"/>
            <a:r>
              <a:rPr lang="hr-HR" dirty="0"/>
              <a:t>mali promjer daje veći otpor i veće </a:t>
            </a:r>
            <a:r>
              <a:rPr lang="hr-HR" dirty="0" err="1"/>
              <a:t>prigušenje</a:t>
            </a:r>
            <a:r>
              <a:rPr lang="hr-HR" dirty="0"/>
              <a:t> </a:t>
            </a:r>
            <a:r>
              <a:rPr lang="hr-HR" b="1" dirty="0"/>
              <a:t>–</a:t>
            </a:r>
            <a:r>
              <a:rPr lang="hr-HR" dirty="0"/>
              <a:t> </a:t>
            </a:r>
          </a:p>
          <a:p>
            <a:pPr lvl="1"/>
            <a:r>
              <a:rPr lang="hr-HR" dirty="0"/>
              <a:t>ali omogućava manje dimenzije </a:t>
            </a:r>
            <a:r>
              <a:rPr lang="hr-HR" dirty="0" err="1"/>
              <a:t>paričnog</a:t>
            </a:r>
            <a:r>
              <a:rPr lang="hr-HR" dirty="0"/>
              <a:t> kabela </a:t>
            </a:r>
            <a:r>
              <a:rPr lang="hr-HR" b="1" dirty="0"/>
              <a:t>+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EBA98B-4169-4737-B233-643B4B024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sr-Latn-RS"/>
              <a:t>ožujak 2021.</a:t>
            </a:r>
            <a:endParaRPr lang="en-US" sz="1400">
              <a:latin typeface="Times New Roman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1BAE80-AA97-41AA-AFCF-1F9FED444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z="1400"/>
              <a:t>Modeliranje upredene parice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F9CF68-3896-407E-B83A-5CA40342B2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1D7900F-624F-47BF-B4C5-90BAC3E58AD9}" type="slidenum">
              <a:rPr lang="en-US" smtClean="0"/>
              <a:pPr>
                <a:defRPr/>
              </a:pPr>
              <a:t>29</a:t>
            </a:fld>
            <a:endParaRPr lang="en-US" sz="1400" dirty="0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6CA7A2B3-DFAF-48C9-83C3-C4C20341053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9992590"/>
              </p:ext>
            </p:extLst>
          </p:nvPr>
        </p:nvGraphicFramePr>
        <p:xfrm>
          <a:off x="4448944" y="1556792"/>
          <a:ext cx="3688549" cy="5653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260" name="Equation" r:id="rId3" imgW="1739880" imgH="266400" progId="Equation.DSMT4">
                  <p:embed/>
                </p:oleObj>
              </mc:Choice>
              <mc:Fallback>
                <p:oleObj name="Equation" r:id="rId3" imgW="1739880" imgH="266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448944" y="1556792"/>
                        <a:ext cx="3688549" cy="56539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E1972B4-EA4D-459C-A151-A57AAE031F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1277679"/>
              </p:ext>
            </p:extLst>
          </p:nvPr>
        </p:nvGraphicFramePr>
        <p:xfrm>
          <a:off x="3460130" y="2501900"/>
          <a:ext cx="216024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9034">
                  <a:extLst>
                    <a:ext uri="{9D8B030D-6E8A-4147-A177-3AD203B41FA5}">
                      <a16:colId xmlns:a16="http://schemas.microsoft.com/office/drawing/2014/main" val="2298574986"/>
                    </a:ext>
                  </a:extLst>
                </a:gridCol>
                <a:gridCol w="1181206">
                  <a:extLst>
                    <a:ext uri="{9D8B030D-6E8A-4147-A177-3AD203B41FA5}">
                      <a16:colId xmlns:a16="http://schemas.microsoft.com/office/drawing/2014/main" val="8311626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hr-HR" b="1" dirty="0">
                          <a:solidFill>
                            <a:schemeClr val="tx1"/>
                          </a:solidFill>
                        </a:rPr>
                        <a:t>AWG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hr-HR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~ </a:t>
                      </a:r>
                      <a:r>
                        <a:rPr lang="hr-HR" b="1" dirty="0">
                          <a:solidFill>
                            <a:schemeClr val="tx1"/>
                          </a:solidFill>
                        </a:rPr>
                        <a:t>d [mm]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5959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r-HR" b="0" dirty="0">
                          <a:solidFill>
                            <a:schemeClr val="tx1"/>
                          </a:solidFill>
                        </a:rPr>
                        <a:t>26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b="0" dirty="0">
                          <a:solidFill>
                            <a:schemeClr val="tx1"/>
                          </a:solidFill>
                        </a:rPr>
                        <a:t>0,4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89801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r-HR" b="0" dirty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b="0" dirty="0">
                          <a:solidFill>
                            <a:schemeClr val="tx1"/>
                          </a:solidFill>
                        </a:rPr>
                        <a:t>0,5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6441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r-HR" b="0" dirty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b="0" dirty="0">
                          <a:solidFill>
                            <a:schemeClr val="tx1"/>
                          </a:solidFill>
                        </a:rPr>
                        <a:t>0,65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54908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r-HR" b="0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b="0" dirty="0">
                          <a:solidFill>
                            <a:schemeClr val="tx1"/>
                          </a:solidFill>
                        </a:rPr>
                        <a:t>0,8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07256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8915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4E345-78AA-44E8-BC55-2372E60A4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Matrični opis </a:t>
            </a:r>
            <a:r>
              <a:rPr lang="hr-HR" dirty="0" err="1"/>
              <a:t>četveropola</a:t>
            </a:r>
            <a:endParaRPr lang="hr-H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342930-8695-44DA-A7D7-BF3C9488C4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512" y="980728"/>
            <a:ext cx="8602538" cy="648072"/>
          </a:xfrm>
        </p:spPr>
        <p:txBody>
          <a:bodyPr/>
          <a:lstStyle/>
          <a:p>
            <a:r>
              <a:rPr lang="hr-HR" dirty="0"/>
              <a:t>za </a:t>
            </a:r>
            <a:r>
              <a:rPr lang="hr-HR" dirty="0" err="1"/>
              <a:t>četveropol</a:t>
            </a:r>
            <a:r>
              <a:rPr lang="hr-HR" dirty="0"/>
              <a:t> s prethodne slike vrijedi:</a:t>
            </a:r>
          </a:p>
          <a:p>
            <a:endParaRPr lang="hr-HR" dirty="0"/>
          </a:p>
          <a:p>
            <a:endParaRPr lang="hr-HR" dirty="0"/>
          </a:p>
          <a:p>
            <a:r>
              <a:rPr lang="hr-HR" dirty="0"/>
              <a:t>parametre </a:t>
            </a:r>
            <a:r>
              <a:rPr lang="hr-HR" i="1" dirty="0"/>
              <a:t>A</a:t>
            </a:r>
            <a:r>
              <a:rPr lang="hr-HR" dirty="0"/>
              <a:t>, </a:t>
            </a:r>
            <a:r>
              <a:rPr lang="hr-HR" i="1" dirty="0"/>
              <a:t>B</a:t>
            </a:r>
            <a:r>
              <a:rPr lang="hr-HR" dirty="0"/>
              <a:t>, </a:t>
            </a:r>
            <a:r>
              <a:rPr lang="hr-HR" i="1" dirty="0"/>
              <a:t>C</a:t>
            </a:r>
            <a:r>
              <a:rPr lang="hr-HR" dirty="0"/>
              <a:t> i </a:t>
            </a:r>
            <a:r>
              <a:rPr lang="hr-HR" i="1" dirty="0"/>
              <a:t>D</a:t>
            </a:r>
            <a:r>
              <a:rPr lang="hr-HR" dirty="0"/>
              <a:t> moguće je odrediti sljedećim izrazima:</a:t>
            </a:r>
          </a:p>
          <a:p>
            <a:pPr lvl="1"/>
            <a:r>
              <a:rPr lang="hr-HR" i="1" dirty="0" err="1"/>
              <a:t>I</a:t>
            </a:r>
            <a:r>
              <a:rPr lang="hr-HR" baseline="-25000" dirty="0" err="1"/>
              <a:t>2</a:t>
            </a:r>
            <a:r>
              <a:rPr lang="hr-HR" dirty="0"/>
              <a:t> = 0, otvoren izlaz</a:t>
            </a:r>
          </a:p>
          <a:p>
            <a:pPr lvl="1"/>
            <a:r>
              <a:rPr lang="hr-HR" i="1" dirty="0" err="1"/>
              <a:t>V</a:t>
            </a:r>
            <a:r>
              <a:rPr lang="hr-HR" baseline="-25000" dirty="0" err="1"/>
              <a:t>2</a:t>
            </a:r>
            <a:r>
              <a:rPr lang="hr-HR" dirty="0"/>
              <a:t> = 0, izlaz kratko spojen</a:t>
            </a:r>
          </a:p>
          <a:p>
            <a:r>
              <a:rPr lang="hr-HR" dirty="0"/>
              <a:t>ovisnost izlaza o ulazu </a:t>
            </a:r>
            <a:r>
              <a:rPr lang="hr-HR" dirty="0" err="1"/>
              <a:t>četveropola</a:t>
            </a:r>
            <a:endParaRPr lang="hr-HR" dirty="0"/>
          </a:p>
          <a:p>
            <a:endParaRPr lang="hr-HR" dirty="0"/>
          </a:p>
          <a:p>
            <a:endParaRPr lang="hr-HR" dirty="0"/>
          </a:p>
          <a:p>
            <a:endParaRPr lang="hr-HR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D63440-B4BE-404C-9B11-7CF669084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sr-Latn-RS"/>
              <a:t>ožujak 2021.</a:t>
            </a:r>
            <a:endParaRPr lang="en-US" sz="1400">
              <a:latin typeface="Times New Roman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CF5942-39E8-4296-B2D5-87D4FEB3F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z="1400"/>
              <a:t>Modeliranje upredene parice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91D9B5-9B84-4514-81E9-D16F67F1EB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1D7900F-624F-47BF-B4C5-90BAC3E58AD9}" type="slidenum">
              <a:rPr lang="en-US" smtClean="0"/>
              <a:pPr>
                <a:defRPr/>
              </a:pPr>
              <a:t>3</a:t>
            </a:fld>
            <a:endParaRPr lang="en-US" sz="1400" dirty="0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C043D035-0095-4D84-9920-2107B31A724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5703883"/>
              </p:ext>
            </p:extLst>
          </p:nvPr>
        </p:nvGraphicFramePr>
        <p:xfrm>
          <a:off x="4495800" y="3328988"/>
          <a:ext cx="914400" cy="198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2744" name="Equation" r:id="rId3" imgW="914400" imgH="198720" progId="Equation.DSMT4">
                  <p:embed/>
                </p:oleObj>
              </mc:Choice>
              <mc:Fallback>
                <p:oleObj name="Equation" r:id="rId3" imgW="914400" imgH="19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495800" y="3328988"/>
                        <a:ext cx="914400" cy="1984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6C9E2569-1034-48D2-8893-56AC135899F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0597807"/>
              </p:ext>
            </p:extLst>
          </p:nvPr>
        </p:nvGraphicFramePr>
        <p:xfrm>
          <a:off x="1268176" y="1553283"/>
          <a:ext cx="6730677" cy="8617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2745" name="Equation" r:id="rId5" imgW="3771720" imgH="482400" progId="Equation.DSMT4">
                  <p:embed/>
                </p:oleObj>
              </mc:Choice>
              <mc:Fallback>
                <p:oleObj name="Equation" r:id="rId5" imgW="377172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68176" y="1553283"/>
                        <a:ext cx="6730677" cy="8617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0B99A389-5578-420F-9BA5-F104C148666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1427995"/>
              </p:ext>
            </p:extLst>
          </p:nvPr>
        </p:nvGraphicFramePr>
        <p:xfrm>
          <a:off x="4304928" y="2983918"/>
          <a:ext cx="5250432" cy="9678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2746" name="Equation" r:id="rId7" imgW="2755800" imgH="507960" progId="Equation.DSMT4">
                  <p:embed/>
                </p:oleObj>
              </mc:Choice>
              <mc:Fallback>
                <p:oleObj name="Equation" r:id="rId7" imgW="2755800" imgH="507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304928" y="2983918"/>
                        <a:ext cx="5250432" cy="96782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F2D7C1B4-E4D4-4C20-AE0D-39BB56A839E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2005260"/>
              </p:ext>
            </p:extLst>
          </p:nvPr>
        </p:nvGraphicFramePr>
        <p:xfrm>
          <a:off x="2516981" y="5046092"/>
          <a:ext cx="4872037" cy="862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2747" name="Equation" r:id="rId9" imgW="2730240" imgH="482400" progId="Equation.DSMT4">
                  <p:embed/>
                </p:oleObj>
              </mc:Choice>
              <mc:Fallback>
                <p:oleObj name="Equation" r:id="rId9" imgW="2730240" imgH="482400" progId="Equation.DSMT4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6C9E2569-1034-48D2-8893-56AC135899F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516981" y="5046092"/>
                        <a:ext cx="4872037" cy="8620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064862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0CCAD-3CAB-4915-95C5-413D4B03B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Mogući izvori problema u prijenosu paricom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24A0CF-7AE9-441A-97AB-3B75A57544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premošteni odvojak (engl. </a:t>
            </a:r>
            <a:r>
              <a:rPr lang="hr-HR" i="1" dirty="0" err="1"/>
              <a:t>bridged</a:t>
            </a:r>
            <a:r>
              <a:rPr lang="hr-HR" i="1" dirty="0"/>
              <a:t> </a:t>
            </a:r>
            <a:r>
              <a:rPr lang="hr-HR" i="1" dirty="0" err="1"/>
              <a:t>tap</a:t>
            </a:r>
            <a:r>
              <a:rPr lang="hr-HR" dirty="0"/>
              <a:t>)</a:t>
            </a:r>
          </a:p>
          <a:p>
            <a:pPr lvl="1"/>
            <a:r>
              <a:rPr lang="hr-HR" dirty="0"/>
              <a:t>to je parica koja je paralelno spojena na glavnu paricu</a:t>
            </a:r>
          </a:p>
          <a:p>
            <a:pPr lvl="2"/>
            <a:r>
              <a:rPr lang="hr-HR" dirty="0"/>
              <a:t>korištena za buduća proširenja mreže</a:t>
            </a:r>
          </a:p>
          <a:p>
            <a:pPr lvl="1"/>
            <a:r>
              <a:rPr lang="hr-HR" dirty="0"/>
              <a:t>ako nije pravilno zaključena, može biti izvor refleksije signala</a:t>
            </a:r>
          </a:p>
          <a:p>
            <a:r>
              <a:rPr lang="hr-HR" dirty="0" err="1"/>
              <a:t>pupinizacijska</a:t>
            </a:r>
            <a:r>
              <a:rPr lang="hr-HR" dirty="0"/>
              <a:t> zavojnica (engl. </a:t>
            </a:r>
            <a:r>
              <a:rPr lang="hr-HR" i="1" dirty="0" err="1"/>
              <a:t>load</a:t>
            </a:r>
            <a:r>
              <a:rPr lang="hr-HR" i="1" dirty="0"/>
              <a:t> </a:t>
            </a:r>
            <a:r>
              <a:rPr lang="hr-HR" i="1" dirty="0" err="1"/>
              <a:t>coil</a:t>
            </a:r>
            <a:r>
              <a:rPr lang="hr-HR" dirty="0"/>
              <a:t>)</a:t>
            </a:r>
          </a:p>
          <a:p>
            <a:pPr lvl="1"/>
            <a:r>
              <a:rPr lang="hr-HR" dirty="0"/>
              <a:t>korištena za popravljanje prijenosne karakteristike parice u frekvencijskom području telefonskog kanala</a:t>
            </a:r>
          </a:p>
          <a:p>
            <a:r>
              <a:rPr lang="hr-HR" dirty="0" err="1"/>
              <a:t>neprilagođenje</a:t>
            </a:r>
            <a:r>
              <a:rPr lang="hr-HR" dirty="0"/>
              <a:t> impedancija (engl. </a:t>
            </a:r>
            <a:r>
              <a:rPr lang="hr-HR" i="1" dirty="0" err="1"/>
              <a:t>impedance</a:t>
            </a:r>
            <a:r>
              <a:rPr lang="hr-HR" i="1" dirty="0"/>
              <a:t> </a:t>
            </a:r>
            <a:r>
              <a:rPr lang="hr-HR" i="1" dirty="0" err="1"/>
              <a:t>mismatch</a:t>
            </a:r>
            <a:r>
              <a:rPr lang="hr-HR" dirty="0"/>
              <a:t>)</a:t>
            </a:r>
          </a:p>
          <a:p>
            <a:pPr lvl="1"/>
            <a:r>
              <a:rPr lang="hr-HR" dirty="0"/>
              <a:t>javlja se  kad se parica konstruira iz odsječaka različitih karakterističnih impedancija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F839D4-6F43-4610-B44D-375D96462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sr-Latn-RS"/>
              <a:t>ožujak 2021.</a:t>
            </a:r>
            <a:endParaRPr lang="en-US" sz="1400">
              <a:latin typeface="Times New Roman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0AD82F-02F7-4380-9CEF-CF837712F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z="1400"/>
              <a:t>Modeliranje upredene parice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35EA1D-8166-4164-9C29-B2A1E430C3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1D7900F-624F-47BF-B4C5-90BAC3E58AD9}" type="slidenum">
              <a:rPr lang="en-US" smtClean="0"/>
              <a:pPr>
                <a:defRPr/>
              </a:pPr>
              <a:t>30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8246720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7671904-C498-48CF-9388-4505E0E86F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971" y="1052736"/>
            <a:ext cx="8897939" cy="370383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ED78A90-C9D7-47F8-AE55-3F33C076E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Prostiranje impulsa u prisustvu odvojka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612E37-3669-4431-BEBE-77E92DC5E4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950" y="4653136"/>
            <a:ext cx="8420100" cy="1656184"/>
          </a:xfrm>
        </p:spPr>
        <p:txBody>
          <a:bodyPr/>
          <a:lstStyle/>
          <a:p>
            <a:r>
              <a:rPr lang="hr-HR" sz="2400" dirty="0"/>
              <a:t>na glavnoj liniji može biti više od jednog odvojka</a:t>
            </a:r>
          </a:p>
          <a:p>
            <a:pPr lvl="1"/>
            <a:r>
              <a:rPr lang="hr-HR" sz="2000" dirty="0"/>
              <a:t>svaki odvojak može imati i svoje odvojke (situacija koja se češće javlja u </a:t>
            </a:r>
            <a:r>
              <a:rPr lang="hr-HR" sz="2000" dirty="0" err="1"/>
              <a:t>PLC</a:t>
            </a:r>
            <a:r>
              <a:rPr lang="hr-HR" sz="2000" dirty="0"/>
              <a:t> mrežama)</a:t>
            </a:r>
          </a:p>
          <a:p>
            <a:pPr lvl="1"/>
            <a:r>
              <a:rPr lang="hr-HR" sz="2000" dirty="0"/>
              <a:t>posljedica: proširenje impulsa – originalni impuls za kojim slijedi njegova zakašnjela inačica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959372-6413-40FE-BE23-EEF4815CA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sr-Latn-RS"/>
              <a:t>ožujak 2021.</a:t>
            </a:r>
            <a:endParaRPr lang="en-US" sz="1400">
              <a:latin typeface="Times New Roman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102167-5632-4558-A838-4758F1DFA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z="1400"/>
              <a:t>Modeliranje upredene parice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EE42E2-FBFD-488A-BCD9-77D8AF5DF7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1D7900F-624F-47BF-B4C5-90BAC3E58AD9}" type="slidenum">
              <a:rPr lang="en-US" smtClean="0"/>
              <a:pPr>
                <a:defRPr/>
              </a:pPr>
              <a:t>31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0233885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7E02B-C8B8-483E-AF53-8A1F065FF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Premošteni odvojak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3882BF-51CE-4897-8A12-3BA790CFF6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950" y="3065070"/>
            <a:ext cx="8420100" cy="2050390"/>
          </a:xfrm>
        </p:spPr>
        <p:txBody>
          <a:bodyPr/>
          <a:lstStyle/>
          <a:p>
            <a:r>
              <a:rPr lang="hr-HR" dirty="0"/>
              <a:t>paricu na koju je spojen premošteni odvojak (po) možemo razložiti u tri dionice, od kojih je svaka opisana </a:t>
            </a:r>
            <a:r>
              <a:rPr lang="hr-HR" dirty="0" err="1"/>
              <a:t>ABCD</a:t>
            </a:r>
            <a:r>
              <a:rPr lang="hr-HR" dirty="0"/>
              <a:t> matricom </a:t>
            </a:r>
            <a:r>
              <a:rPr lang="el-GR" b="1" dirty="0">
                <a:latin typeface="Arial" panose="020B0604020202020204" pitchFamily="34" charset="0"/>
                <a:cs typeface="Arial" panose="020B0604020202020204" pitchFamily="34" charset="0"/>
              </a:rPr>
              <a:t>Φ</a:t>
            </a:r>
            <a:r>
              <a:rPr lang="hr-HR" i="1" baseline="-2500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hr-HR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hr-HR" i="1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hr-HR" dirty="0">
                <a:latin typeface="Arial" panose="020B0604020202020204" pitchFamily="34" charset="0"/>
                <a:cs typeface="Arial" panose="020B0604020202020204" pitchFamily="34" charset="0"/>
              </a:rPr>
              <a:t> = 1, 2, 3</a:t>
            </a:r>
          </a:p>
          <a:p>
            <a:r>
              <a:rPr lang="hr-HR" dirty="0">
                <a:latin typeface="Arial" panose="020B0604020202020204" pitchFamily="34" charset="0"/>
                <a:cs typeface="Arial" panose="020B0604020202020204" pitchFamily="34" charset="0"/>
              </a:rPr>
              <a:t>za dionicu 2 (dionica odvojka) vrijedi</a:t>
            </a:r>
            <a:endParaRPr lang="hr-HR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59C5AF-0AC1-48DB-9046-52357E6AD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sr-Latn-RS"/>
              <a:t>ožujak 2021.</a:t>
            </a:r>
            <a:endParaRPr lang="en-US" sz="1400">
              <a:latin typeface="Times New Roman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5A5532-87AA-46A9-8255-EC272D8F9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z="1400"/>
              <a:t>Modeliranje upredene parice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2949E3-A053-4E89-8863-092157C917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1D7900F-624F-47BF-B4C5-90BAC3E58AD9}" type="slidenum">
              <a:rPr lang="en-US" smtClean="0"/>
              <a:pPr>
                <a:defRPr/>
              </a:pPr>
              <a:t>32</a:t>
            </a:fld>
            <a:endParaRPr lang="en-US" sz="14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63DBF0F-E872-4681-B00C-1C6670304336}"/>
              </a:ext>
            </a:extLst>
          </p:cNvPr>
          <p:cNvCxnSpPr/>
          <p:nvPr/>
        </p:nvCxnSpPr>
        <p:spPr bwMode="auto">
          <a:xfrm>
            <a:off x="3352118" y="1328854"/>
            <a:ext cx="2232248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A60DA0AD-EFDE-4C75-B5E7-2B6D37A4DCAE}"/>
              </a:ext>
            </a:extLst>
          </p:cNvPr>
          <p:cNvSpPr/>
          <p:nvPr/>
        </p:nvSpPr>
        <p:spPr bwMode="auto">
          <a:xfrm>
            <a:off x="4144206" y="1295974"/>
            <a:ext cx="72008" cy="72008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r-H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1AEA227-F001-4E34-9F53-0912C45FB35A}"/>
              </a:ext>
            </a:extLst>
          </p:cNvPr>
          <p:cNvSpPr/>
          <p:nvPr/>
        </p:nvSpPr>
        <p:spPr bwMode="auto">
          <a:xfrm>
            <a:off x="4720270" y="1295974"/>
            <a:ext cx="72008" cy="72008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r-H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1CEFAFB-9111-47B0-A03D-8D17390181A1}"/>
              </a:ext>
            </a:extLst>
          </p:cNvPr>
          <p:cNvCxnSpPr/>
          <p:nvPr/>
        </p:nvCxnSpPr>
        <p:spPr bwMode="auto">
          <a:xfrm>
            <a:off x="3352118" y="2008067"/>
            <a:ext cx="2232248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4FAE2411-A3DF-4CA0-9D6D-B6CA88D9DA0D}"/>
              </a:ext>
            </a:extLst>
          </p:cNvPr>
          <p:cNvSpPr/>
          <p:nvPr/>
        </p:nvSpPr>
        <p:spPr bwMode="auto">
          <a:xfrm>
            <a:off x="4144206" y="1975187"/>
            <a:ext cx="72008" cy="72008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r-H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0BE0A2A-AB86-422A-ADEC-3A4C390980B6}"/>
              </a:ext>
            </a:extLst>
          </p:cNvPr>
          <p:cNvSpPr/>
          <p:nvPr/>
        </p:nvSpPr>
        <p:spPr bwMode="auto">
          <a:xfrm>
            <a:off x="4720270" y="1975187"/>
            <a:ext cx="72008" cy="72008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r-H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B05E426-F6D9-413E-8A00-2A2F4B9E37E1}"/>
              </a:ext>
            </a:extLst>
          </p:cNvPr>
          <p:cNvSpPr/>
          <p:nvPr/>
        </p:nvSpPr>
        <p:spPr bwMode="auto">
          <a:xfrm>
            <a:off x="4432238" y="1295974"/>
            <a:ext cx="72008" cy="72008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r-H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3702997-BB2F-4440-B2F1-637A44080004}"/>
              </a:ext>
            </a:extLst>
          </p:cNvPr>
          <p:cNvSpPr/>
          <p:nvPr/>
        </p:nvSpPr>
        <p:spPr bwMode="auto">
          <a:xfrm>
            <a:off x="4432238" y="1972063"/>
            <a:ext cx="72008" cy="72008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r-H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20DCAB0-4B18-4D78-9820-68225EFB0C4A}"/>
              </a:ext>
            </a:extLst>
          </p:cNvPr>
          <p:cNvCxnSpPr>
            <a:cxnSpLocks/>
            <a:stCxn id="14" idx="5"/>
          </p:cNvCxnSpPr>
          <p:nvPr/>
        </p:nvCxnSpPr>
        <p:spPr bwMode="auto">
          <a:xfrm>
            <a:off x="4493701" y="1357437"/>
            <a:ext cx="1234681" cy="907521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3565A10-B3C7-4EE4-BA8D-EE8DFBEE5B12}"/>
              </a:ext>
            </a:extLst>
          </p:cNvPr>
          <p:cNvCxnSpPr>
            <a:cxnSpLocks/>
          </p:cNvCxnSpPr>
          <p:nvPr/>
        </p:nvCxnSpPr>
        <p:spPr bwMode="auto">
          <a:xfrm>
            <a:off x="4468242" y="2008067"/>
            <a:ext cx="1177587" cy="896976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4974482-31DE-493B-AB03-6591C5BB6E3F}"/>
              </a:ext>
            </a:extLst>
          </p:cNvPr>
          <p:cNvSpPr txBox="1"/>
          <p:nvPr/>
        </p:nvSpPr>
        <p:spPr>
          <a:xfrm>
            <a:off x="4108202" y="1297282"/>
            <a:ext cx="1440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1000" dirty="0"/>
              <a:t>+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0F5D13E-B5E7-48BC-8E85-2FC80D9CB26C}"/>
              </a:ext>
            </a:extLst>
          </p:cNvPr>
          <p:cNvSpPr txBox="1"/>
          <p:nvPr/>
        </p:nvSpPr>
        <p:spPr>
          <a:xfrm>
            <a:off x="4108202" y="1793226"/>
            <a:ext cx="1440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1000" dirty="0"/>
              <a:t>-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D732AD9-7296-46D5-A212-7BD93D30F0AE}"/>
              </a:ext>
            </a:extLst>
          </p:cNvPr>
          <p:cNvSpPr txBox="1"/>
          <p:nvPr/>
        </p:nvSpPr>
        <p:spPr>
          <a:xfrm>
            <a:off x="4014940" y="1575075"/>
            <a:ext cx="3305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1200" i="1" dirty="0" err="1"/>
              <a:t>V</a:t>
            </a:r>
            <a:r>
              <a:rPr lang="hr-HR" sz="1200" baseline="-25000" dirty="0" err="1"/>
              <a:t>1</a:t>
            </a:r>
            <a:endParaRPr lang="hr-HR" sz="1200" baseline="-250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7807070-5413-4449-99AB-41527203F3B2}"/>
              </a:ext>
            </a:extLst>
          </p:cNvPr>
          <p:cNvSpPr txBox="1"/>
          <p:nvPr/>
        </p:nvSpPr>
        <p:spPr>
          <a:xfrm>
            <a:off x="4688556" y="1306623"/>
            <a:ext cx="1440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1000" dirty="0"/>
              <a:t>+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1FA1763-0DAE-403F-9523-B3492A4F8CBE}"/>
              </a:ext>
            </a:extLst>
          </p:cNvPr>
          <p:cNvSpPr txBox="1"/>
          <p:nvPr/>
        </p:nvSpPr>
        <p:spPr>
          <a:xfrm>
            <a:off x="4685615" y="1800030"/>
            <a:ext cx="1440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1000" dirty="0"/>
              <a:t>-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5F1B232-EE25-41ED-8988-F92485FA903B}"/>
              </a:ext>
            </a:extLst>
          </p:cNvPr>
          <p:cNvSpPr txBox="1"/>
          <p:nvPr/>
        </p:nvSpPr>
        <p:spPr>
          <a:xfrm>
            <a:off x="4608675" y="1571580"/>
            <a:ext cx="3517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200" i="1" dirty="0" err="1"/>
              <a:t>V</a:t>
            </a:r>
            <a:r>
              <a:rPr lang="hr-HR" sz="1200" baseline="-25000" dirty="0" err="1"/>
              <a:t>2</a:t>
            </a:r>
            <a:endParaRPr lang="hr-HR" sz="1200" baseline="-25000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89D1F75-B500-429F-82F5-090FD6E4BC3D}"/>
              </a:ext>
            </a:extLst>
          </p:cNvPr>
          <p:cNvCxnSpPr/>
          <p:nvPr/>
        </p:nvCxnSpPr>
        <p:spPr bwMode="auto">
          <a:xfrm>
            <a:off x="3737368" y="1416060"/>
            <a:ext cx="288032" cy="0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20BC0AD9-71C0-4482-A3B7-3F9FB5894012}"/>
              </a:ext>
            </a:extLst>
          </p:cNvPr>
          <p:cNvSpPr txBox="1"/>
          <p:nvPr/>
        </p:nvSpPr>
        <p:spPr>
          <a:xfrm>
            <a:off x="3737368" y="1052736"/>
            <a:ext cx="2872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1200" i="1" dirty="0" err="1"/>
              <a:t>I</a:t>
            </a:r>
            <a:r>
              <a:rPr lang="hr-HR" sz="1200" baseline="-25000" dirty="0" err="1"/>
              <a:t>1</a:t>
            </a:r>
            <a:endParaRPr lang="hr-HR" sz="1200" baseline="-25000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3FF07A0-A36B-4AA2-8020-C07DFCA8E48C}"/>
              </a:ext>
            </a:extLst>
          </p:cNvPr>
          <p:cNvCxnSpPr/>
          <p:nvPr/>
        </p:nvCxnSpPr>
        <p:spPr bwMode="auto">
          <a:xfrm>
            <a:off x="4864286" y="1416060"/>
            <a:ext cx="288032" cy="0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FFBFB954-3A51-4969-B77C-8CAAB9277CAD}"/>
              </a:ext>
            </a:extLst>
          </p:cNvPr>
          <p:cNvSpPr txBox="1"/>
          <p:nvPr/>
        </p:nvSpPr>
        <p:spPr>
          <a:xfrm>
            <a:off x="4859947" y="1059317"/>
            <a:ext cx="2872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1200" i="1" dirty="0" err="1"/>
              <a:t>I</a:t>
            </a:r>
            <a:r>
              <a:rPr lang="hr-HR" sz="1200" baseline="-25000" dirty="0" err="1"/>
              <a:t>2</a:t>
            </a:r>
            <a:endParaRPr lang="hr-HR" sz="1200" baseline="-25000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B93C279-8746-47C0-9233-5763659AB0E1}"/>
              </a:ext>
            </a:extLst>
          </p:cNvPr>
          <p:cNvCxnSpPr/>
          <p:nvPr/>
        </p:nvCxnSpPr>
        <p:spPr bwMode="auto">
          <a:xfrm>
            <a:off x="4345480" y="2190991"/>
            <a:ext cx="1152128" cy="864096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53AE7849-B017-4910-86E0-03E42052A10D}"/>
              </a:ext>
            </a:extLst>
          </p:cNvPr>
          <p:cNvSpPr txBox="1"/>
          <p:nvPr/>
        </p:nvSpPr>
        <p:spPr>
          <a:xfrm>
            <a:off x="4765014" y="2349766"/>
            <a:ext cx="3642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1200" i="1" dirty="0" err="1"/>
              <a:t>d</a:t>
            </a:r>
            <a:r>
              <a:rPr lang="hr-HR" sz="1200" baseline="-25000" dirty="0" err="1"/>
              <a:t>po</a:t>
            </a:r>
            <a:endParaRPr lang="hr-HR" sz="1200" baseline="-250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1D709DD-C756-405C-BCD3-9FD7BD0C26DF}"/>
              </a:ext>
            </a:extLst>
          </p:cNvPr>
          <p:cNvSpPr txBox="1"/>
          <p:nvPr/>
        </p:nvSpPr>
        <p:spPr>
          <a:xfrm>
            <a:off x="3429993" y="1356777"/>
            <a:ext cx="5229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b="1" dirty="0" err="1">
                <a:latin typeface="Symbol" panose="05050102010706020507" pitchFamily="18" charset="2"/>
              </a:rPr>
              <a:t>F</a:t>
            </a:r>
            <a:r>
              <a:rPr lang="hr-HR" baseline="-25000" dirty="0" err="1">
                <a:latin typeface="Symbol" panose="05050102010706020507" pitchFamily="18" charset="2"/>
              </a:rPr>
              <a:t>1</a:t>
            </a:r>
            <a:endParaRPr lang="hr-HR" baseline="-25000" dirty="0">
              <a:latin typeface="Symbol" panose="05050102010706020507" pitchFamily="18" charset="2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EE9D674-B141-4719-9C83-BE7FB9795C0A}"/>
              </a:ext>
            </a:extLst>
          </p:cNvPr>
          <p:cNvSpPr txBox="1"/>
          <p:nvPr/>
        </p:nvSpPr>
        <p:spPr>
          <a:xfrm>
            <a:off x="4230505" y="1356777"/>
            <a:ext cx="5229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b="1" dirty="0" err="1">
                <a:latin typeface="Symbol" panose="05050102010706020507" pitchFamily="18" charset="2"/>
              </a:rPr>
              <a:t>F</a:t>
            </a:r>
            <a:r>
              <a:rPr lang="hr-HR" baseline="-25000" dirty="0" err="1">
                <a:latin typeface="Symbol" panose="05050102010706020507" pitchFamily="18" charset="2"/>
              </a:rPr>
              <a:t>2</a:t>
            </a:r>
            <a:endParaRPr lang="hr-HR" baseline="-25000" dirty="0">
              <a:latin typeface="Symbol" panose="05050102010706020507" pitchFamily="18" charset="2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A06BEE8-56E5-4D9B-9A19-E1DE16E259E7}"/>
              </a:ext>
            </a:extLst>
          </p:cNvPr>
          <p:cNvSpPr txBox="1"/>
          <p:nvPr/>
        </p:nvSpPr>
        <p:spPr>
          <a:xfrm>
            <a:off x="5039611" y="1356777"/>
            <a:ext cx="5229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b="1" dirty="0" err="1">
                <a:latin typeface="Symbol" panose="05050102010706020507" pitchFamily="18" charset="2"/>
              </a:rPr>
              <a:t>F</a:t>
            </a:r>
            <a:r>
              <a:rPr lang="hr-HR" baseline="-25000" dirty="0" err="1">
                <a:latin typeface="Symbol" panose="05050102010706020507" pitchFamily="18" charset="2"/>
              </a:rPr>
              <a:t>3</a:t>
            </a:r>
            <a:endParaRPr lang="hr-HR" baseline="-25000" dirty="0">
              <a:latin typeface="Symbol" panose="05050102010706020507" pitchFamily="18" charset="2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4AC4E7B-194E-4284-80FC-E77CA4A04B8C}"/>
              </a:ext>
            </a:extLst>
          </p:cNvPr>
          <p:cNvSpPr txBox="1"/>
          <p:nvPr/>
        </p:nvSpPr>
        <p:spPr>
          <a:xfrm>
            <a:off x="5074886" y="2030965"/>
            <a:ext cx="6447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b="1" dirty="0" err="1">
                <a:latin typeface="Symbol" panose="05050102010706020507" pitchFamily="18" charset="2"/>
              </a:rPr>
              <a:t>F</a:t>
            </a:r>
            <a:r>
              <a:rPr lang="hr-HR" baseline="-25000" dirty="0" err="1">
                <a:cs typeface="Times New Roman" panose="02020603050405020304" pitchFamily="18" charset="0"/>
              </a:rPr>
              <a:t>po</a:t>
            </a:r>
            <a:endParaRPr lang="hr-HR" baseline="-25000" dirty="0">
              <a:cs typeface="Times New Roman" panose="02020603050405020304" pitchFamily="18" charset="0"/>
            </a:endParaRPr>
          </a:p>
        </p:txBody>
      </p:sp>
      <p:graphicFrame>
        <p:nvGraphicFramePr>
          <p:cNvPr id="43" name="Object 42">
            <a:extLst>
              <a:ext uri="{FF2B5EF4-FFF2-40B4-BE49-F238E27FC236}">
                <a16:creationId xmlns:a16="http://schemas.microsoft.com/office/drawing/2014/main" id="{D8972810-CF70-42A6-8A49-36DD918466B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0740043"/>
              </p:ext>
            </p:extLst>
          </p:nvPr>
        </p:nvGraphicFramePr>
        <p:xfrm>
          <a:off x="3192114" y="5046915"/>
          <a:ext cx="3136900" cy="10276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776" name="Equation" r:id="rId3" imgW="1473120" imgH="482400" progId="Equation.DSMT4">
                  <p:embed/>
                </p:oleObj>
              </mc:Choice>
              <mc:Fallback>
                <p:oleObj name="Equation" r:id="rId3" imgW="147312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92114" y="5046915"/>
                        <a:ext cx="3136900" cy="10276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CFFF876-E6E8-44B4-9EF0-1D526196C48C}"/>
              </a:ext>
            </a:extLst>
          </p:cNvPr>
          <p:cNvCxnSpPr/>
          <p:nvPr/>
        </p:nvCxnSpPr>
        <p:spPr bwMode="auto">
          <a:xfrm flipH="1">
            <a:off x="5584366" y="2626765"/>
            <a:ext cx="52076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635AADD-3615-4162-965C-9EAE557CE3DE}"/>
              </a:ext>
            </a:extLst>
          </p:cNvPr>
          <p:cNvSpPr txBox="1"/>
          <p:nvPr/>
        </p:nvSpPr>
        <p:spPr>
          <a:xfrm>
            <a:off x="5844747" y="2292533"/>
            <a:ext cx="12825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1400" dirty="0"/>
              <a:t>premošteni odvojak</a:t>
            </a:r>
          </a:p>
        </p:txBody>
      </p:sp>
    </p:spTree>
    <p:extLst>
      <p:ext uri="{BB962C8B-B14F-4D97-AF65-F5344CB8AC3E}">
        <p14:creationId xmlns:p14="http://schemas.microsoft.com/office/powerpoint/2010/main" val="39410215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90955-CCFC-446C-998F-EB4632E31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Premošteni odvojak (II)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EB7261-DB6F-4150-A906-6051DEEE69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950" y="908720"/>
            <a:ext cx="8915400" cy="5400600"/>
          </a:xfrm>
        </p:spPr>
        <p:txBody>
          <a:bodyPr/>
          <a:lstStyle/>
          <a:p>
            <a:pPr lvl="1"/>
            <a:r>
              <a:rPr lang="hr-HR" i="1" dirty="0" err="1"/>
              <a:t>Z</a:t>
            </a:r>
            <a:r>
              <a:rPr lang="hr-HR" baseline="-25000" dirty="0" err="1"/>
              <a:t>1po</a:t>
            </a:r>
            <a:r>
              <a:rPr lang="hr-HR" dirty="0"/>
              <a:t> je ulazna impedancija odvojka</a:t>
            </a:r>
          </a:p>
          <a:p>
            <a:pPr lvl="1"/>
            <a:r>
              <a:rPr lang="hr-HR" i="1" dirty="0" err="1"/>
              <a:t>V</a:t>
            </a:r>
            <a:r>
              <a:rPr lang="hr-HR" baseline="-25000" dirty="0" err="1"/>
              <a:t>2</a:t>
            </a:r>
            <a:r>
              <a:rPr lang="hr-HR" dirty="0"/>
              <a:t>/</a:t>
            </a:r>
            <a:r>
              <a:rPr lang="hr-HR" i="1" dirty="0" err="1"/>
              <a:t>Z</a:t>
            </a:r>
            <a:r>
              <a:rPr lang="hr-HR" baseline="-25000" dirty="0" err="1"/>
              <a:t>1po</a:t>
            </a:r>
            <a:r>
              <a:rPr lang="hr-HR" i="1" dirty="0"/>
              <a:t> </a:t>
            </a:r>
            <a:r>
              <a:rPr lang="hr-HR" dirty="0"/>
              <a:t>je struja koja teče u odvojak</a:t>
            </a:r>
          </a:p>
          <a:p>
            <a:r>
              <a:rPr lang="hr-HR" dirty="0"/>
              <a:t>ulaznu impedanciju odvojka duljine </a:t>
            </a:r>
            <a:r>
              <a:rPr lang="hr-HR" i="1" dirty="0" err="1"/>
              <a:t>d</a:t>
            </a:r>
            <a:r>
              <a:rPr lang="hr-HR" baseline="-25000" dirty="0" err="1"/>
              <a:t>po</a:t>
            </a:r>
            <a:r>
              <a:rPr lang="hr-HR" dirty="0"/>
              <a:t> i valne impedancije </a:t>
            </a:r>
            <a:r>
              <a:rPr lang="hr-HR" i="1" dirty="0" err="1"/>
              <a:t>Z</a:t>
            </a:r>
            <a:r>
              <a:rPr lang="hr-HR" baseline="-25000" dirty="0" err="1"/>
              <a:t>0po</a:t>
            </a:r>
            <a:r>
              <a:rPr lang="hr-HR" baseline="-25000" dirty="0"/>
              <a:t> </a:t>
            </a:r>
            <a:r>
              <a:rPr lang="hr-HR" dirty="0"/>
              <a:t>moguće je odrediti iz </a:t>
            </a:r>
            <a:r>
              <a:rPr lang="hr-HR" dirty="0" err="1"/>
              <a:t>ABCD</a:t>
            </a:r>
            <a:r>
              <a:rPr lang="hr-HR" dirty="0"/>
              <a:t> matrice</a:t>
            </a:r>
          </a:p>
          <a:p>
            <a:endParaRPr lang="hr-HR" dirty="0"/>
          </a:p>
          <a:p>
            <a:endParaRPr lang="hr-HR" dirty="0"/>
          </a:p>
          <a:p>
            <a:endParaRPr lang="hr-HR" dirty="0"/>
          </a:p>
          <a:p>
            <a:pPr lvl="1"/>
            <a:r>
              <a:rPr lang="hr-HR" dirty="0"/>
              <a:t>pri čemu su </a:t>
            </a:r>
            <a:r>
              <a:rPr lang="hr-HR" i="1" dirty="0"/>
              <a:t>V</a:t>
            </a:r>
            <a:r>
              <a:rPr lang="hr-HR" dirty="0"/>
              <a:t>(0) i </a:t>
            </a:r>
            <a:r>
              <a:rPr lang="hr-HR" i="1" dirty="0"/>
              <a:t>I</a:t>
            </a:r>
            <a:r>
              <a:rPr lang="hr-HR" dirty="0"/>
              <a:t>(0) napon i struja na početku odvojka (mjesto spoja na paricu),</a:t>
            </a:r>
          </a:p>
          <a:p>
            <a:pPr lvl="1"/>
            <a:r>
              <a:rPr lang="hr-HR" dirty="0"/>
              <a:t>a </a:t>
            </a:r>
            <a:r>
              <a:rPr lang="hr-HR" i="1" dirty="0"/>
              <a:t>V</a:t>
            </a:r>
            <a:r>
              <a:rPr lang="hr-HR" dirty="0"/>
              <a:t>(</a:t>
            </a:r>
            <a:r>
              <a:rPr lang="hr-HR" i="1" dirty="0"/>
              <a:t>d</a:t>
            </a:r>
            <a:r>
              <a:rPr lang="hr-HR" dirty="0"/>
              <a:t>) i </a:t>
            </a:r>
            <a:r>
              <a:rPr lang="hr-HR" i="1" dirty="0"/>
              <a:t>I</a:t>
            </a:r>
            <a:r>
              <a:rPr lang="hr-HR" dirty="0"/>
              <a:t>(</a:t>
            </a:r>
            <a:r>
              <a:rPr lang="hr-HR" i="1" dirty="0"/>
              <a:t>d</a:t>
            </a:r>
            <a:r>
              <a:rPr lang="hr-HR" dirty="0"/>
              <a:t>) napon i struja na njegovom kraju</a:t>
            </a:r>
          </a:p>
          <a:p>
            <a:pPr lvl="1"/>
            <a:r>
              <a:rPr lang="hr-HR" dirty="0"/>
              <a:t>s obzirom da odvojak najčešće ima otvorene krajeve, </a:t>
            </a:r>
            <a:r>
              <a:rPr lang="hr-HR" i="1" dirty="0" err="1"/>
              <a:t>Z</a:t>
            </a:r>
            <a:r>
              <a:rPr lang="hr-HR" baseline="-25000" dirty="0" err="1"/>
              <a:t>L</a:t>
            </a:r>
            <a:r>
              <a:rPr lang="hr-HR" dirty="0"/>
              <a:t> </a:t>
            </a:r>
            <a:r>
              <a:rPr lang="hr-HR" dirty="0">
                <a:latin typeface="Arial" panose="020B0604020202020204" pitchFamily="34" charset="0"/>
                <a:cs typeface="Arial" panose="020B0604020202020204" pitchFamily="34" charset="0"/>
              </a:rPr>
              <a:t>→</a:t>
            </a:r>
            <a:r>
              <a:rPr lang="hr-HR" dirty="0"/>
              <a:t> </a:t>
            </a:r>
            <a:r>
              <a:rPr lang="hr-HR" dirty="0">
                <a:latin typeface="Arial" panose="020B0604020202020204" pitchFamily="34" charset="0"/>
                <a:cs typeface="Arial" panose="020B0604020202020204" pitchFamily="34" charset="0"/>
              </a:rPr>
              <a:t>∞ pa vrijedi </a:t>
            </a:r>
            <a:r>
              <a:rPr lang="hr-HR" i="1" dirty="0" err="1"/>
              <a:t>Z</a:t>
            </a:r>
            <a:r>
              <a:rPr lang="hr-HR" baseline="-25000" dirty="0" err="1"/>
              <a:t>1po</a:t>
            </a:r>
            <a:r>
              <a:rPr lang="hr-HR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hr-HR" i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hr-HR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hr-HR" i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hr-HR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hr-HR" i="1" dirty="0" err="1"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r>
              <a:rPr lang="hr-HR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0po</a:t>
            </a:r>
            <a:r>
              <a:rPr lang="hr-HR" dirty="0" err="1">
                <a:latin typeface="Arial" panose="020B0604020202020204" pitchFamily="34" charset="0"/>
                <a:cs typeface="Arial" panose="020B0604020202020204" pitchFamily="34" charset="0"/>
              </a:rPr>
              <a:t>cth</a:t>
            </a:r>
            <a:r>
              <a:rPr lang="hr-HR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l-GR" i="1" dirty="0">
                <a:latin typeface="Arial" panose="020B0604020202020204" pitchFamily="34" charset="0"/>
                <a:cs typeface="Arial" panose="020B0604020202020204" pitchFamily="34" charset="0"/>
              </a:rPr>
              <a:t>γ</a:t>
            </a:r>
            <a:r>
              <a:rPr lang="hr-HR" i="1" dirty="0" err="1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hr-HR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po</a:t>
            </a:r>
            <a:r>
              <a:rPr lang="hr-HR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hr-HR" dirty="0"/>
          </a:p>
          <a:p>
            <a:endParaRPr lang="hr-HR" baseline="-25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E462EC-040C-493B-AA48-ED6688706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sr-Latn-RS"/>
              <a:t>ožujak 2021.</a:t>
            </a:r>
            <a:endParaRPr lang="en-US" sz="1400">
              <a:latin typeface="Times New Roman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C2455A-30AA-4160-9D01-5B95FBED7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z="1400"/>
              <a:t>Modeliranje upredene parice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FD2C30-DA61-4667-BBE8-06B994EF50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1D7900F-624F-47BF-B4C5-90BAC3E58AD9}" type="slidenum">
              <a:rPr lang="en-US" smtClean="0"/>
              <a:pPr>
                <a:defRPr/>
              </a:pPr>
              <a:t>33</a:t>
            </a:fld>
            <a:endParaRPr lang="en-US" sz="1400" dirty="0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4B21B2EE-3E79-43BC-985A-35F6918B7EA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3832334"/>
              </p:ext>
            </p:extLst>
          </p:nvPr>
        </p:nvGraphicFramePr>
        <p:xfrm>
          <a:off x="184820" y="2887253"/>
          <a:ext cx="7623762" cy="13030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890" name="Equation" r:id="rId3" imgW="4165560" imgH="711000" progId="Equation.DSMT4">
                  <p:embed/>
                </p:oleObj>
              </mc:Choice>
              <mc:Fallback>
                <p:oleObj name="Equation" r:id="rId3" imgW="4165560" imgH="711000" progId="Equation.DSMT4">
                  <p:embed/>
                  <p:pic>
                    <p:nvPicPr>
                      <p:cNvPr id="11" name="Object 10">
                        <a:extLst>
                          <a:ext uri="{FF2B5EF4-FFF2-40B4-BE49-F238E27FC236}">
                            <a16:creationId xmlns:a16="http://schemas.microsoft.com/office/drawing/2014/main" id="{74ABD39A-D8A3-42FE-87FF-D33F57BAC9A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820" y="2887253"/>
                        <a:ext cx="7623762" cy="130301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C6B9FA11-5653-4F29-8EBC-69307EBC96E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6452290"/>
              </p:ext>
            </p:extLst>
          </p:nvPr>
        </p:nvGraphicFramePr>
        <p:xfrm>
          <a:off x="7856479" y="3127317"/>
          <a:ext cx="1815187" cy="8228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891" name="Equation" r:id="rId5" imgW="952200" imgH="431640" progId="Equation.DSMT4">
                  <p:embed/>
                </p:oleObj>
              </mc:Choice>
              <mc:Fallback>
                <p:oleObj name="Equation" r:id="rId5" imgW="95220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856479" y="3127317"/>
                        <a:ext cx="1815187" cy="8228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703110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F1FFA-1874-4223-B031-7E532D8C9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/>
              <a:t>Pupinizacijska</a:t>
            </a:r>
            <a:r>
              <a:rPr lang="hr-HR" dirty="0"/>
              <a:t> zavojnica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213805-4548-4FDB-94DD-1DD9F58660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950" y="940202"/>
            <a:ext cx="8420100" cy="5369118"/>
          </a:xfrm>
        </p:spPr>
        <p:txBody>
          <a:bodyPr/>
          <a:lstStyle/>
          <a:p>
            <a:r>
              <a:rPr lang="hr-HR" dirty="0"/>
              <a:t>umeće se u liniju (između dvije </a:t>
            </a:r>
            <a:r>
              <a:rPr lang="hr-HR" dirty="0" err="1"/>
              <a:t>parične</a:t>
            </a:r>
            <a:r>
              <a:rPr lang="hr-HR" dirty="0"/>
              <a:t> dionice)</a:t>
            </a:r>
          </a:p>
          <a:p>
            <a:pPr lvl="1"/>
            <a:r>
              <a:rPr lang="hr-HR" dirty="0"/>
              <a:t>sheme umetanja zavojnice </a:t>
            </a:r>
            <a:r>
              <a:rPr lang="hr-HR" dirty="0" err="1"/>
              <a:t>induktiviteta</a:t>
            </a:r>
            <a:r>
              <a:rPr lang="hr-HR" dirty="0"/>
              <a:t> </a:t>
            </a:r>
            <a:r>
              <a:rPr lang="hr-HR" i="1" dirty="0"/>
              <a:t>L</a:t>
            </a:r>
            <a:r>
              <a:rPr lang="hr-HR" dirty="0"/>
              <a:t>:</a:t>
            </a:r>
          </a:p>
          <a:p>
            <a:pPr lvl="2"/>
            <a:r>
              <a:rPr lang="hr-HR" dirty="0" err="1"/>
              <a:t>B22</a:t>
            </a:r>
            <a:r>
              <a:rPr lang="hr-HR" dirty="0"/>
              <a:t> – na svakih 3000 ft L = 22 </a:t>
            </a:r>
            <a:r>
              <a:rPr lang="hr-HR" dirty="0" err="1"/>
              <a:t>mH</a:t>
            </a:r>
            <a:endParaRPr lang="hr-HR" dirty="0"/>
          </a:p>
          <a:p>
            <a:pPr lvl="2"/>
            <a:r>
              <a:rPr lang="hr-HR" dirty="0" err="1"/>
              <a:t>H44</a:t>
            </a:r>
            <a:r>
              <a:rPr lang="hr-HR" dirty="0"/>
              <a:t> – na svakih 6000 ft L = 44 </a:t>
            </a:r>
            <a:r>
              <a:rPr lang="hr-HR" dirty="0" err="1"/>
              <a:t>mH</a:t>
            </a:r>
            <a:r>
              <a:rPr lang="hr-HR" dirty="0"/>
              <a:t> </a:t>
            </a:r>
          </a:p>
          <a:p>
            <a:pPr lvl="2"/>
            <a:r>
              <a:rPr lang="hr-HR" dirty="0" err="1"/>
              <a:t>D66</a:t>
            </a:r>
            <a:r>
              <a:rPr lang="hr-HR" dirty="0"/>
              <a:t> – na svakih 4500 ft L = 66 </a:t>
            </a:r>
            <a:r>
              <a:rPr lang="hr-HR" dirty="0" err="1"/>
              <a:t>mH</a:t>
            </a:r>
            <a:r>
              <a:rPr lang="hr-HR" dirty="0"/>
              <a:t> </a:t>
            </a:r>
          </a:p>
          <a:p>
            <a:pPr lvl="2"/>
            <a:r>
              <a:rPr lang="hr-HR" dirty="0" err="1"/>
              <a:t>H88</a:t>
            </a:r>
            <a:r>
              <a:rPr lang="hr-HR" dirty="0"/>
              <a:t> – na svakih 6000 ft L = 88 </a:t>
            </a:r>
            <a:r>
              <a:rPr lang="hr-HR" dirty="0" err="1"/>
              <a:t>mH</a:t>
            </a:r>
            <a:r>
              <a:rPr lang="hr-HR" dirty="0"/>
              <a:t> (najčešći odabir)</a:t>
            </a:r>
          </a:p>
          <a:p>
            <a:pPr lvl="3"/>
            <a:r>
              <a:rPr lang="hr-HR" dirty="0"/>
              <a:t>prva zavojnica se stavlja na 3000 ft od početka linije</a:t>
            </a:r>
          </a:p>
          <a:p>
            <a:pPr lvl="1"/>
            <a:r>
              <a:rPr lang="hr-HR" dirty="0"/>
              <a:t>pojačava frekvencije oko</a:t>
            </a:r>
          </a:p>
          <a:p>
            <a:pPr lvl="2"/>
            <a:r>
              <a:rPr lang="hr-HR" dirty="0"/>
              <a:t>C je kapacitet linije [</a:t>
            </a:r>
            <a:r>
              <a:rPr lang="hr-HR" dirty="0" err="1"/>
              <a:t>nF</a:t>
            </a:r>
            <a:r>
              <a:rPr lang="hr-HR" dirty="0"/>
              <a:t>/km]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1CA503-B1E1-4A68-89C2-DDBADA071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sr-Latn-RS"/>
              <a:t>ožujak 2021.</a:t>
            </a:r>
            <a:endParaRPr lang="en-US" sz="1400">
              <a:latin typeface="Times New Roman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BB2FF4-351F-4BF2-8E79-2CBB34C95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z="1400"/>
              <a:t>Modeliranje upredene parice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A4BC2C-4F6F-4774-B796-8B77601A65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1D7900F-624F-47BF-B4C5-90BAC3E58AD9}" type="slidenum">
              <a:rPr lang="en-US" smtClean="0"/>
              <a:pPr>
                <a:defRPr/>
              </a:pPr>
              <a:t>34</a:t>
            </a:fld>
            <a:endParaRPr lang="en-US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FBC4DC-E016-4D69-B6FA-80786CDB13CE}"/>
              </a:ext>
            </a:extLst>
          </p:cNvPr>
          <p:cNvSpPr txBox="1"/>
          <p:nvPr/>
        </p:nvSpPr>
        <p:spPr>
          <a:xfrm>
            <a:off x="7113240" y="2190033"/>
            <a:ext cx="2400016" cy="461665"/>
          </a:xfrm>
          <a:prstGeom prst="rect">
            <a:avLst/>
          </a:prstGeom>
          <a:solidFill>
            <a:srgbClr val="FCC996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hr-HR" dirty="0"/>
              <a:t>1 </a:t>
            </a:r>
            <a:r>
              <a:rPr lang="hr-HR" dirty="0" err="1"/>
              <a:t>foot</a:t>
            </a:r>
            <a:r>
              <a:rPr lang="hr-HR" dirty="0"/>
              <a:t> = 0,3048 m</a:t>
            </a:r>
          </a:p>
        </p:txBody>
      </p: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CDF17171-70BB-4A1B-9703-BA1E4CA30EA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9037500"/>
              </p:ext>
            </p:extLst>
          </p:nvPr>
        </p:nvGraphicFramePr>
        <p:xfrm>
          <a:off x="742950" y="4513335"/>
          <a:ext cx="3435449" cy="17881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3018" name="Visio" r:id="rId3" imgW="2012857" imgH="1047750" progId="Visio.Drawing.15">
                  <p:embed/>
                </p:oleObj>
              </mc:Choice>
              <mc:Fallback>
                <p:oleObj name="Visio" r:id="rId3" imgW="2012857" imgH="1047750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2950" y="4513335"/>
                        <a:ext cx="3435449" cy="178816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2EE182C0-68FC-48BD-B8CB-9F826DB4554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812316"/>
              </p:ext>
            </p:extLst>
          </p:nvPr>
        </p:nvGraphicFramePr>
        <p:xfrm>
          <a:off x="4895850" y="3338513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3019" name="Equation" r:id="rId5" imgW="114120" imgH="177480" progId="Equation.DSMT4">
                  <p:embed/>
                </p:oleObj>
              </mc:Choice>
              <mc:Fallback>
                <p:oleObj name="Equation" r:id="rId5" imgW="11412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895850" y="3338513"/>
                        <a:ext cx="1143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4C81D2ED-32DC-43BD-AEBE-47C38C0329F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3469966"/>
              </p:ext>
            </p:extLst>
          </p:nvPr>
        </p:nvGraphicFramePr>
        <p:xfrm>
          <a:off x="4664968" y="5172475"/>
          <a:ext cx="4284383" cy="9314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3020" name="Equation" r:id="rId7" imgW="2222280" imgH="482400" progId="Equation.DSMT4">
                  <p:embed/>
                </p:oleObj>
              </mc:Choice>
              <mc:Fallback>
                <p:oleObj name="Equation" r:id="rId7" imgW="2222280" imgH="482400" progId="Equation.DSMT4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4B21B2EE-3E79-43BC-985A-35F6918B7EA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4968" y="5172475"/>
                        <a:ext cx="4284383" cy="93146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72C4765A-9D79-48C0-84EF-2B39D3A5CF1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1367086"/>
              </p:ext>
            </p:extLst>
          </p:nvPr>
        </p:nvGraphicFramePr>
        <p:xfrm>
          <a:off x="5016436" y="3763917"/>
          <a:ext cx="1428766" cy="5069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3021" name="Equation" r:id="rId9" imgW="787320" imgH="279360" progId="Equation.DSMT4">
                  <p:embed/>
                </p:oleObj>
              </mc:Choice>
              <mc:Fallback>
                <p:oleObj name="Equation" r:id="rId9" imgW="78732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016436" y="3763917"/>
                        <a:ext cx="1428766" cy="5069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2320367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080B2-FD6C-4940-9A63-0D98C9226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/>
              <a:t>Neprilagođenje</a:t>
            </a:r>
            <a:r>
              <a:rPr lang="hr-HR" dirty="0"/>
              <a:t> impedancija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91D759-2247-430D-A41A-421047DAFA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950" y="980728"/>
            <a:ext cx="8674546" cy="5328592"/>
          </a:xfrm>
        </p:spPr>
        <p:txBody>
          <a:bodyPr/>
          <a:lstStyle/>
          <a:p>
            <a:r>
              <a:rPr lang="hr-HR" dirty="0"/>
              <a:t>prilikom spajanja dvije </a:t>
            </a:r>
            <a:r>
              <a:rPr lang="hr-HR" dirty="0" err="1"/>
              <a:t>parične</a:t>
            </a:r>
            <a:r>
              <a:rPr lang="hr-HR" dirty="0"/>
              <a:t> dionice na mjestu spoja može doći do refleksije signala ukoliko postoji </a:t>
            </a:r>
            <a:r>
              <a:rPr lang="hr-HR" dirty="0" err="1"/>
              <a:t>neprilagođenje</a:t>
            </a:r>
            <a:r>
              <a:rPr lang="hr-HR" dirty="0"/>
              <a:t> njihovih karakterističnih impedancija</a:t>
            </a:r>
          </a:p>
          <a:p>
            <a:pPr lvl="1"/>
            <a:r>
              <a:rPr lang="hr-HR" dirty="0"/>
              <a:t>npr. jedna dionica duljine </a:t>
            </a:r>
            <a:r>
              <a:rPr lang="hr-HR" i="1" dirty="0" err="1"/>
              <a:t>d</a:t>
            </a:r>
            <a:r>
              <a:rPr lang="hr-HR" baseline="-25000" dirty="0" err="1"/>
              <a:t>1</a:t>
            </a:r>
            <a:r>
              <a:rPr lang="hr-HR" dirty="0"/>
              <a:t> ima kapacitet </a:t>
            </a:r>
            <a:r>
              <a:rPr lang="hr-HR" i="1" dirty="0" err="1"/>
              <a:t>C</a:t>
            </a:r>
            <a:r>
              <a:rPr lang="hr-HR" baseline="-25000" dirty="0" err="1"/>
              <a:t>1</a:t>
            </a:r>
            <a:r>
              <a:rPr lang="hr-HR" dirty="0"/>
              <a:t>, a druga duljine </a:t>
            </a:r>
            <a:r>
              <a:rPr lang="hr-HR" i="1" dirty="0" err="1"/>
              <a:t>d</a:t>
            </a:r>
            <a:r>
              <a:rPr lang="hr-HR" baseline="-25000" dirty="0" err="1"/>
              <a:t>2</a:t>
            </a:r>
            <a:r>
              <a:rPr lang="hr-HR" dirty="0"/>
              <a:t> ima kapacitet </a:t>
            </a:r>
            <a:r>
              <a:rPr lang="hr-HR" i="1" dirty="0" err="1"/>
              <a:t>C</a:t>
            </a:r>
            <a:r>
              <a:rPr lang="hr-HR" baseline="-25000" dirty="0" err="1"/>
              <a:t>2</a:t>
            </a:r>
            <a:endParaRPr lang="hr-HR" baseline="-25000" dirty="0"/>
          </a:p>
          <a:p>
            <a:pPr lvl="1"/>
            <a:r>
              <a:rPr lang="hr-HR" dirty="0"/>
              <a:t>ako je </a:t>
            </a:r>
            <a:r>
              <a:rPr lang="hr-HR" i="1" dirty="0" err="1"/>
              <a:t>C</a:t>
            </a:r>
            <a:r>
              <a:rPr lang="hr-HR" baseline="-25000" dirty="0" err="1"/>
              <a:t>1</a:t>
            </a:r>
            <a:r>
              <a:rPr lang="hr-HR" baseline="-25000" dirty="0"/>
              <a:t> </a:t>
            </a:r>
            <a:r>
              <a:rPr lang="hr-HR" dirty="0">
                <a:latin typeface="Arial" panose="020B0604020202020204" pitchFamily="34" charset="0"/>
                <a:cs typeface="Arial" panose="020B0604020202020204" pitchFamily="34" charset="0"/>
              </a:rPr>
              <a:t>≠ </a:t>
            </a:r>
            <a:r>
              <a:rPr lang="hr-HR" i="1" dirty="0" err="1"/>
              <a:t>C</a:t>
            </a:r>
            <a:r>
              <a:rPr lang="hr-HR" baseline="-25000" dirty="0" err="1"/>
              <a:t>2</a:t>
            </a:r>
            <a:r>
              <a:rPr lang="hr-HR" baseline="-25000" dirty="0"/>
              <a:t> </a:t>
            </a:r>
            <a:r>
              <a:rPr lang="hr-HR" dirty="0">
                <a:latin typeface="Arial" panose="020B0604020202020204" pitchFamily="34" charset="0"/>
                <a:cs typeface="Arial" panose="020B0604020202020204" pitchFamily="34" charset="0"/>
              </a:rPr>
              <a:t>nastupa refleksije signala na mjestu spoja</a:t>
            </a:r>
          </a:p>
          <a:p>
            <a:r>
              <a:rPr lang="hr-HR" dirty="0">
                <a:latin typeface="Arial" panose="020B0604020202020204" pitchFamily="34" charset="0"/>
                <a:cs typeface="Arial" panose="020B0604020202020204" pitchFamily="34" charset="0"/>
              </a:rPr>
              <a:t>u hrvatskoj telekomunikacijskoj mreži nema</a:t>
            </a:r>
          </a:p>
          <a:p>
            <a:pPr lvl="1"/>
            <a:r>
              <a:rPr lang="hr-HR" dirty="0">
                <a:latin typeface="Arial" panose="020B0604020202020204" pitchFamily="34" charset="0"/>
                <a:cs typeface="Arial" panose="020B0604020202020204" pitchFamily="34" charset="0"/>
              </a:rPr>
              <a:t>premoštenih odvojaka</a:t>
            </a:r>
          </a:p>
          <a:p>
            <a:pPr lvl="1"/>
            <a:r>
              <a:rPr lang="hr-HR" dirty="0" err="1">
                <a:latin typeface="Arial" panose="020B0604020202020204" pitchFamily="34" charset="0"/>
                <a:cs typeface="Arial" panose="020B0604020202020204" pitchFamily="34" charset="0"/>
              </a:rPr>
              <a:t>pupinizacijskih</a:t>
            </a:r>
            <a:r>
              <a:rPr lang="hr-HR" dirty="0">
                <a:latin typeface="Arial" panose="020B0604020202020204" pitchFamily="34" charset="0"/>
                <a:cs typeface="Arial" panose="020B0604020202020204" pitchFamily="34" charset="0"/>
              </a:rPr>
              <a:t> zavojnica</a:t>
            </a:r>
          </a:p>
          <a:p>
            <a:r>
              <a:rPr lang="hr-HR" dirty="0">
                <a:latin typeface="Arial" panose="020B0604020202020204" pitchFamily="34" charset="0"/>
                <a:cs typeface="Arial" panose="020B0604020202020204" pitchFamily="34" charset="0"/>
              </a:rPr>
              <a:t>na nekim mjestima postoje </a:t>
            </a:r>
            <a:r>
              <a:rPr lang="hr-HR" dirty="0" err="1">
                <a:latin typeface="Arial" panose="020B0604020202020204" pitchFamily="34" charset="0"/>
                <a:cs typeface="Arial" panose="020B0604020202020204" pitchFamily="34" charset="0"/>
              </a:rPr>
              <a:t>neprilagođenja</a:t>
            </a:r>
            <a:r>
              <a:rPr lang="hr-HR" dirty="0">
                <a:latin typeface="Arial" panose="020B0604020202020204" pitchFamily="34" charset="0"/>
                <a:cs typeface="Arial" panose="020B0604020202020204" pitchFamily="34" charset="0"/>
              </a:rPr>
              <a:t> impedancija</a:t>
            </a:r>
          </a:p>
          <a:p>
            <a:pPr lvl="1"/>
            <a:r>
              <a:rPr lang="hr-HR" dirty="0">
                <a:latin typeface="Arial" panose="020B0604020202020204" pitchFamily="34" charset="0"/>
                <a:cs typeface="Arial" panose="020B0604020202020204" pitchFamily="34" charset="0"/>
              </a:rPr>
              <a:t>spajani kabeli različitog kapaciteta</a:t>
            </a:r>
            <a:endParaRPr lang="hr-HR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39D541-1D8A-4E0F-90D7-DB0317571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sr-Latn-RS"/>
              <a:t>ožujak 2021.</a:t>
            </a:r>
            <a:endParaRPr lang="en-US" sz="1400">
              <a:latin typeface="Times New Roman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46E8D6-11FE-4308-9881-CE617D535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z="1400"/>
              <a:t>Modeliranje upredene parice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F6BD1F-0569-4B8C-BA75-847B562627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1D7900F-624F-47BF-B4C5-90BAC3E58AD9}" type="slidenum">
              <a:rPr lang="en-US" smtClean="0"/>
              <a:pPr>
                <a:defRPr/>
              </a:pPr>
              <a:t>35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56678749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B8943-DC3B-4FE2-9B85-B584475AB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Matrični opis cijele linije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E7AC47-03DC-43A8-AB0A-87F60C5B2F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950" y="2924944"/>
            <a:ext cx="8420100" cy="1080120"/>
          </a:xfrm>
        </p:spPr>
        <p:txBody>
          <a:bodyPr/>
          <a:lstStyle/>
          <a:p>
            <a:r>
              <a:rPr lang="hr-HR" dirty="0"/>
              <a:t>napon i struju izvora moguće je prikazati pomoću napona i struje na opterećenju:</a:t>
            </a:r>
          </a:p>
          <a:p>
            <a:endParaRPr lang="hr-HR" dirty="0"/>
          </a:p>
          <a:p>
            <a:endParaRPr lang="hr-HR" dirty="0"/>
          </a:p>
          <a:p>
            <a:pPr lvl="1"/>
            <a:r>
              <a:rPr lang="hr-HR" dirty="0"/>
              <a:t>općenito, liniju koja sadrži </a:t>
            </a:r>
            <a:r>
              <a:rPr lang="hr-HR" i="1" dirty="0"/>
              <a:t>N</a:t>
            </a:r>
            <a:r>
              <a:rPr lang="hr-HR" dirty="0"/>
              <a:t> dijelova, od kojih je svaki opisan matricom </a:t>
            </a:r>
            <a:r>
              <a:rPr lang="el-GR" b="1" dirty="0">
                <a:latin typeface="Arial" panose="020B0604020202020204" pitchFamily="34" charset="0"/>
                <a:cs typeface="Arial" panose="020B0604020202020204" pitchFamily="34" charset="0"/>
              </a:rPr>
              <a:t>Φ</a:t>
            </a:r>
            <a:r>
              <a:rPr lang="hr-HR" i="1" baseline="-25000" dirty="0"/>
              <a:t>i</a:t>
            </a:r>
            <a:r>
              <a:rPr lang="hr-HR" dirty="0"/>
              <a:t>, </a:t>
            </a:r>
            <a:r>
              <a:rPr lang="hr-HR" i="1" dirty="0"/>
              <a:t>i</a:t>
            </a:r>
            <a:r>
              <a:rPr lang="hr-HR" dirty="0"/>
              <a:t> = 0, ..., </a:t>
            </a:r>
            <a:r>
              <a:rPr lang="hr-HR" i="1" dirty="0"/>
              <a:t>N</a:t>
            </a:r>
            <a:r>
              <a:rPr lang="hr-HR" dirty="0"/>
              <a:t>,</a:t>
            </a:r>
            <a:r>
              <a:rPr lang="hr-HR" i="1" dirty="0"/>
              <a:t> </a:t>
            </a:r>
            <a:r>
              <a:rPr lang="hr-HR" dirty="0"/>
              <a:t>možemo opisati matricom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B99F65-668A-47BA-B1C9-ECEBD4559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sr-Latn-RS"/>
              <a:t>ožujak 2021.</a:t>
            </a:r>
            <a:endParaRPr lang="en-US" sz="1400">
              <a:latin typeface="Times New Roman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8AE3AA-4BCF-4568-8550-E77A7E56E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z="1400"/>
              <a:t>Modeliranje upredene parice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38CE30-E7B2-4829-A9B9-7787158E74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1D7900F-624F-47BF-B4C5-90BAC3E58AD9}" type="slidenum">
              <a:rPr lang="en-US" smtClean="0"/>
              <a:pPr>
                <a:defRPr/>
              </a:pPr>
              <a:t>36</a:t>
            </a:fld>
            <a:endParaRPr lang="en-US" sz="1400" dirty="0"/>
          </a:p>
        </p:txBody>
      </p: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8B962433-7C92-4732-8355-FD9AEF5D680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7485673"/>
              </p:ext>
            </p:extLst>
          </p:nvPr>
        </p:nvGraphicFramePr>
        <p:xfrm>
          <a:off x="1759605" y="1047448"/>
          <a:ext cx="6004787" cy="2021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3973" name="Visio" r:id="rId3" imgW="3828947" imgH="1289050" progId="Visio.Drawing.15">
                  <p:embed/>
                </p:oleObj>
              </mc:Choice>
              <mc:Fallback>
                <p:oleObj name="Visio" r:id="rId3" imgW="3828947" imgH="1289050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59605" y="1047448"/>
                        <a:ext cx="6004787" cy="20215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DBCC96F0-AC39-4D3E-BAF0-CCC8A6ACD3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7077666"/>
              </p:ext>
            </p:extLst>
          </p:nvPr>
        </p:nvGraphicFramePr>
        <p:xfrm>
          <a:off x="1064568" y="3843947"/>
          <a:ext cx="8250924" cy="10352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3974" name="Equation" r:id="rId5" imgW="4051080" imgH="507960" progId="Equation.DSMT4">
                  <p:embed/>
                </p:oleObj>
              </mc:Choice>
              <mc:Fallback>
                <p:oleObj name="Equation" r:id="rId5" imgW="4051080" imgH="507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64568" y="3843947"/>
                        <a:ext cx="8250924" cy="10352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228CEB3A-9AAB-423D-B379-CEF512292D3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3833714"/>
              </p:ext>
            </p:extLst>
          </p:nvPr>
        </p:nvGraphicFramePr>
        <p:xfrm>
          <a:off x="3080792" y="5664827"/>
          <a:ext cx="2698571" cy="5648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3975" name="Equation" r:id="rId7" imgW="1091880" imgH="228600" progId="Equation.DSMT4">
                  <p:embed/>
                </p:oleObj>
              </mc:Choice>
              <mc:Fallback>
                <p:oleObj name="Equation" r:id="rId7" imgW="10918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080792" y="5664827"/>
                        <a:ext cx="2698571" cy="5648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2835859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5CD76-B771-4118-95F3-72AEB49A8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Prijenosna funkcija linije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E2A1D2-C030-4656-8F10-F8B10CFB58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temeljem modela moguće je jednostavno odrediti prijenosnu funkciju od izvora do opterećenja, </a:t>
            </a:r>
            <a:r>
              <a:rPr lang="hr-HR" i="1" dirty="0"/>
              <a:t>T</a:t>
            </a:r>
            <a:r>
              <a:rPr lang="hr-HR" dirty="0"/>
              <a:t>: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09A304-C0D6-4DFA-A4CE-578164DB0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sr-Latn-RS"/>
              <a:t>ožujak 2021.</a:t>
            </a:r>
            <a:endParaRPr lang="en-US" sz="1400">
              <a:latin typeface="Times New Roman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3B5491-1180-419C-BF79-B33BCDC04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z="1400"/>
              <a:t>Modeliranje upredene parice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57139-1966-447D-91E6-53AD015861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1D7900F-624F-47BF-B4C5-90BAC3E58AD9}" type="slidenum">
              <a:rPr lang="en-US" smtClean="0"/>
              <a:pPr>
                <a:defRPr/>
              </a:pPr>
              <a:t>37</a:t>
            </a:fld>
            <a:endParaRPr lang="en-US" sz="1400" dirty="0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C385DB33-03F1-4C30-B997-7ACBAD95723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1469222"/>
              </p:ext>
            </p:extLst>
          </p:nvPr>
        </p:nvGraphicFramePr>
        <p:xfrm>
          <a:off x="848543" y="2060848"/>
          <a:ext cx="8321061" cy="25202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66" name="Equation" r:id="rId3" imgW="4356000" imgH="1320480" progId="Equation.DSMT4">
                  <p:embed/>
                </p:oleObj>
              </mc:Choice>
              <mc:Fallback>
                <p:oleObj name="Equation" r:id="rId3" imgW="4356000" imgH="1320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48543" y="2060848"/>
                        <a:ext cx="8321061" cy="25202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2608154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8F1A1-8E78-4514-AE6B-2013062A9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Mjerenje sekundarnih parametara parice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B60B49-38E0-468F-8404-C5B135EBC2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520" y="980728"/>
            <a:ext cx="8530530" cy="5328592"/>
          </a:xfrm>
        </p:spPr>
        <p:txBody>
          <a:bodyPr/>
          <a:lstStyle/>
          <a:p>
            <a:r>
              <a:rPr lang="hr-HR" dirty="0"/>
              <a:t>mjerenje </a:t>
            </a:r>
            <a:r>
              <a:rPr lang="hr-HR" i="1" dirty="0" err="1"/>
              <a:t>Z</a:t>
            </a:r>
            <a:r>
              <a:rPr lang="hr-HR" baseline="-25000" dirty="0" err="1"/>
              <a:t>0</a:t>
            </a:r>
            <a:endParaRPr lang="hr-HR" baseline="-25000" dirty="0"/>
          </a:p>
          <a:p>
            <a:pPr lvl="1"/>
            <a:r>
              <a:rPr lang="hr-HR" dirty="0"/>
              <a:t>na ulaz parice spoji se mjerač impedancije</a:t>
            </a:r>
          </a:p>
          <a:p>
            <a:pPr lvl="1"/>
            <a:r>
              <a:rPr lang="hr-HR" dirty="0"/>
              <a:t>a) uz otvoren kraj parice (</a:t>
            </a:r>
            <a:r>
              <a:rPr lang="hr-HR" i="1" dirty="0" err="1"/>
              <a:t>Z</a:t>
            </a:r>
            <a:r>
              <a:rPr lang="hr-HR" baseline="-25000" dirty="0" err="1"/>
              <a:t>L</a:t>
            </a:r>
            <a:r>
              <a:rPr lang="hr-HR" dirty="0"/>
              <a:t> </a:t>
            </a:r>
            <a:r>
              <a:rPr lang="hr-HR" dirty="0">
                <a:latin typeface="Arial" panose="020B0604020202020204" pitchFamily="34" charset="0"/>
                <a:cs typeface="Arial" panose="020B0604020202020204" pitchFamily="34" charset="0"/>
              </a:rPr>
              <a:t>→</a:t>
            </a:r>
            <a:r>
              <a:rPr lang="hr-HR" dirty="0"/>
              <a:t> </a:t>
            </a:r>
            <a:r>
              <a:rPr lang="hr-HR" dirty="0">
                <a:latin typeface="Arial" panose="020B0604020202020204" pitchFamily="34" charset="0"/>
                <a:cs typeface="Arial" panose="020B0604020202020204" pitchFamily="34" charset="0"/>
              </a:rPr>
              <a:t>∞ ) uređaj mjeri </a:t>
            </a:r>
            <a:r>
              <a:rPr lang="hr-HR" i="1" dirty="0" err="1"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r>
              <a:rPr lang="hr-HR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1o</a:t>
            </a:r>
            <a:endParaRPr lang="hr-HR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hr-HR" dirty="0">
                <a:latin typeface="Arial" panose="020B0604020202020204" pitchFamily="34" charset="0"/>
                <a:cs typeface="Arial" panose="020B0604020202020204" pitchFamily="34" charset="0"/>
              </a:rPr>
              <a:t>b) uz kratko spojen kraj parice (</a:t>
            </a:r>
            <a:r>
              <a:rPr lang="hr-HR" i="1" dirty="0" err="1"/>
              <a:t>Z</a:t>
            </a:r>
            <a:r>
              <a:rPr lang="hr-HR" baseline="-25000" dirty="0" err="1"/>
              <a:t>L</a:t>
            </a:r>
            <a:r>
              <a:rPr lang="hr-HR" dirty="0">
                <a:latin typeface="Arial" panose="020B0604020202020204" pitchFamily="34" charset="0"/>
                <a:cs typeface="Arial" panose="020B0604020202020204" pitchFamily="34" charset="0"/>
              </a:rPr>
              <a:t> = 0) uređaj mjeri </a:t>
            </a:r>
            <a:r>
              <a:rPr lang="hr-HR" i="1" dirty="0" err="1"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r>
              <a:rPr lang="hr-HR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1k</a:t>
            </a:r>
            <a:endParaRPr lang="hr-HR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hr-HR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hr-HR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hr-HR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hr-HR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hr-HR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hr-HR" dirty="0">
                <a:latin typeface="Arial" panose="020B0604020202020204" pitchFamily="34" charset="0"/>
                <a:cs typeface="Arial" panose="020B0604020202020204" pitchFamily="34" charset="0"/>
              </a:rPr>
              <a:t>dakle, </a:t>
            </a:r>
          </a:p>
          <a:p>
            <a:pPr lvl="1">
              <a:spcBef>
                <a:spcPts val="1200"/>
              </a:spcBef>
            </a:pPr>
            <a:r>
              <a:rPr lang="hr-HR" dirty="0"/>
              <a:t>konstantu prostiranja moguće je odrediti izrazom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5FF897-BA56-4E0F-A0B3-91636A45C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sr-Latn-RS"/>
              <a:t>ožujak 2021.</a:t>
            </a:r>
            <a:endParaRPr lang="en-US" sz="1400">
              <a:latin typeface="Times New Roman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72B61C-924A-43B3-B401-7052F6FEF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z="1400"/>
              <a:t>Modeliranje upredene parice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56F7AF-659E-45F4-A586-BBC0C600E0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1D7900F-624F-47BF-B4C5-90BAC3E58AD9}" type="slidenum">
              <a:rPr lang="en-US" smtClean="0"/>
              <a:pPr>
                <a:defRPr/>
              </a:pPr>
              <a:t>38</a:t>
            </a:fld>
            <a:endParaRPr lang="en-US" sz="1400" dirty="0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4A82F83F-605C-4B50-83DC-E0810D3E47B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6157060"/>
              </p:ext>
            </p:extLst>
          </p:nvPr>
        </p:nvGraphicFramePr>
        <p:xfrm>
          <a:off x="890702" y="3039139"/>
          <a:ext cx="3035399" cy="10026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71" name="Equation" r:id="rId3" imgW="1422360" imgH="469800" progId="Equation.DSMT4">
                  <p:embed/>
                </p:oleObj>
              </mc:Choice>
              <mc:Fallback>
                <p:oleObj name="Equation" r:id="rId3" imgW="1422360" imgH="469800" progId="Equation.DSMT4">
                  <p:embed/>
                  <p:pic>
                    <p:nvPicPr>
                      <p:cNvPr id="9" name="Object 8">
                        <a:extLst>
                          <a:ext uri="{FF2B5EF4-FFF2-40B4-BE49-F238E27FC236}">
                            <a16:creationId xmlns:a16="http://schemas.microsoft.com/office/drawing/2014/main" id="{EF33C4C4-7B61-479B-84E0-16E01133F84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90702" y="3039139"/>
                        <a:ext cx="3035399" cy="10026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3914802E-AFFF-4185-AE1C-18AC760B936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843374"/>
              </p:ext>
            </p:extLst>
          </p:nvPr>
        </p:nvGraphicFramePr>
        <p:xfrm>
          <a:off x="4184283" y="2957491"/>
          <a:ext cx="2546350" cy="1084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72" name="Equation" r:id="rId5" imgW="1193760" imgH="507960" progId="Equation.DSMT4">
                  <p:embed/>
                </p:oleObj>
              </mc:Choice>
              <mc:Fallback>
                <p:oleObj name="Equation" r:id="rId5" imgW="1193760" imgH="507960" progId="Equation.DSMT4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4A82F83F-605C-4B50-83DC-E0810D3E47B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184283" y="2957491"/>
                        <a:ext cx="2546350" cy="1084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0A3094C4-43D5-402F-A72E-8060DDD3F48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9981202"/>
              </p:ext>
            </p:extLst>
          </p:nvPr>
        </p:nvGraphicFramePr>
        <p:xfrm>
          <a:off x="2466161" y="4182611"/>
          <a:ext cx="2088232" cy="6176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73" name="Equation" r:id="rId7" imgW="901440" imgH="266400" progId="Equation.DSMT4">
                  <p:embed/>
                </p:oleObj>
              </mc:Choice>
              <mc:Fallback>
                <p:oleObj name="Equation" r:id="rId7" imgW="901440" imgH="266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466161" y="4182611"/>
                        <a:ext cx="2088232" cy="61764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27EEBF75-2333-4DEE-8764-2B0DE2261E4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9977766"/>
              </p:ext>
            </p:extLst>
          </p:nvPr>
        </p:nvGraphicFramePr>
        <p:xfrm>
          <a:off x="4104010" y="5301208"/>
          <a:ext cx="1750932" cy="8640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74" name="Equation" r:id="rId9" imgW="977760" imgH="482400" progId="Equation.DSMT4">
                  <p:embed/>
                </p:oleObj>
              </mc:Choice>
              <mc:Fallback>
                <p:oleObj name="Equation" r:id="rId9" imgW="97776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104010" y="5301208"/>
                        <a:ext cx="1750932" cy="8640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7102394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247DB-0588-4492-96FF-13963B96C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Određivanje primarnih parametara parice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94168A-2F46-40F2-943D-DB5B77FDA5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950" y="908720"/>
            <a:ext cx="8420100" cy="1368152"/>
          </a:xfrm>
        </p:spPr>
        <p:txBody>
          <a:bodyPr/>
          <a:lstStyle/>
          <a:p>
            <a:r>
              <a:rPr lang="hr-HR" dirty="0"/>
              <a:t>temeljem sekundarnih parametara primarne možemo proračunati pomoću sljedećih izraza:</a:t>
            </a:r>
          </a:p>
          <a:p>
            <a:endParaRPr lang="hr-HR" dirty="0"/>
          </a:p>
          <a:p>
            <a:endParaRPr lang="hr-HR" dirty="0"/>
          </a:p>
          <a:p>
            <a:r>
              <a:rPr lang="hr-HR" dirty="0"/>
              <a:t>mjerenja ne daju uvijek vrijednosti koje slijede glatke krivulje ovisnosti o frekvenciji</a:t>
            </a:r>
          </a:p>
          <a:p>
            <a:pPr lvl="1"/>
            <a:r>
              <a:rPr lang="hr-HR" dirty="0"/>
              <a:t>u mjerenjima se javljaju pogreške</a:t>
            </a:r>
          </a:p>
          <a:p>
            <a:r>
              <a:rPr lang="hr-HR" dirty="0"/>
              <a:t>stoga se izmjerene vrijednosti statistički obrađuju (engl. </a:t>
            </a:r>
            <a:r>
              <a:rPr lang="hr-HR" i="1" dirty="0" err="1"/>
              <a:t>curve</a:t>
            </a:r>
            <a:r>
              <a:rPr lang="hr-HR" i="1" dirty="0"/>
              <a:t> </a:t>
            </a:r>
            <a:r>
              <a:rPr lang="hr-HR" i="1" dirty="0" err="1"/>
              <a:t>fitting</a:t>
            </a:r>
            <a:r>
              <a:rPr lang="hr-HR" dirty="0"/>
              <a:t>) kako bi se dobili matematički modeli</a:t>
            </a:r>
          </a:p>
          <a:p>
            <a:pPr lvl="1"/>
            <a:r>
              <a:rPr lang="hr-HR" dirty="0"/>
              <a:t>vrijednosti iz modela imaju najmanju srednju kvadratnu pogrešku u odnosu na mjerene vrijednosti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BFCCAD-AC1D-4923-BB66-4EA608E8C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sr-Latn-RS"/>
              <a:t>ožujak 2021.</a:t>
            </a:r>
            <a:endParaRPr lang="en-US" sz="1400">
              <a:latin typeface="Times New Roman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B91FAD-519D-4428-85FE-BBFFFB429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z="1400"/>
              <a:t>Modeliranje upredene parice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9D1E1C-AB20-4EB4-A979-04242B0633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1D7900F-624F-47BF-B4C5-90BAC3E58AD9}" type="slidenum">
              <a:rPr lang="en-US" smtClean="0"/>
              <a:pPr>
                <a:defRPr/>
              </a:pPr>
              <a:t>39</a:t>
            </a:fld>
            <a:endParaRPr lang="en-US" sz="1400" dirty="0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80EEB1B6-A103-4777-ABBA-E55D4C853F7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622168"/>
              </p:ext>
            </p:extLst>
          </p:nvPr>
        </p:nvGraphicFramePr>
        <p:xfrm>
          <a:off x="1204172" y="1961561"/>
          <a:ext cx="7290736" cy="8767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910" name="Equation" r:id="rId3" imgW="4012920" imgH="482400" progId="Equation.DSMT4">
                  <p:embed/>
                </p:oleObj>
              </mc:Choice>
              <mc:Fallback>
                <p:oleObj name="Equation" r:id="rId3" imgW="401292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04172" y="1961561"/>
                        <a:ext cx="7290736" cy="87673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1496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41EFA-11A0-4457-B8C7-7E4C150FF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Prijenosna funkcija </a:t>
            </a:r>
            <a:r>
              <a:rPr lang="hr-HR" dirty="0" err="1"/>
              <a:t>četveropola</a:t>
            </a:r>
            <a:endParaRPr lang="hr-H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777F5B-9554-43DF-9994-0ABAFBC7C1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prijenosna funkcija </a:t>
            </a:r>
            <a:r>
              <a:rPr lang="hr-HR" i="1" dirty="0"/>
              <a:t>H</a:t>
            </a:r>
            <a:r>
              <a:rPr lang="hr-HR" dirty="0"/>
              <a:t>(</a:t>
            </a:r>
            <a:r>
              <a:rPr lang="hr-HR" i="1" dirty="0"/>
              <a:t>f</a:t>
            </a:r>
            <a:r>
              <a:rPr lang="hr-HR" dirty="0"/>
              <a:t>):</a:t>
            </a:r>
          </a:p>
          <a:p>
            <a:endParaRPr lang="hr-HR" dirty="0"/>
          </a:p>
          <a:p>
            <a:pPr marL="720000" lvl="1">
              <a:spcBef>
                <a:spcPts val="2400"/>
              </a:spcBef>
            </a:pPr>
            <a:r>
              <a:rPr lang="hr-HR" dirty="0"/>
              <a:t>pri tome su </a:t>
            </a:r>
            <a:r>
              <a:rPr lang="hr-HR" i="1" dirty="0" err="1"/>
              <a:t>V</a:t>
            </a:r>
            <a:r>
              <a:rPr lang="hr-HR" baseline="-25000" dirty="0" err="1"/>
              <a:t>1</a:t>
            </a:r>
            <a:r>
              <a:rPr lang="hr-HR" dirty="0"/>
              <a:t>, </a:t>
            </a:r>
            <a:r>
              <a:rPr lang="hr-HR" i="1" dirty="0" err="1"/>
              <a:t>V</a:t>
            </a:r>
            <a:r>
              <a:rPr lang="hr-HR" baseline="-25000" dirty="0" err="1"/>
              <a:t>2</a:t>
            </a:r>
            <a:r>
              <a:rPr lang="hr-HR" dirty="0"/>
              <a:t>, </a:t>
            </a:r>
            <a:r>
              <a:rPr lang="hr-HR" i="1" dirty="0"/>
              <a:t>A</a:t>
            </a:r>
            <a:r>
              <a:rPr lang="hr-HR" dirty="0"/>
              <a:t>, </a:t>
            </a:r>
            <a:r>
              <a:rPr lang="hr-HR" i="1" dirty="0"/>
              <a:t>B</a:t>
            </a:r>
            <a:r>
              <a:rPr lang="hr-HR" dirty="0"/>
              <a:t> i </a:t>
            </a:r>
            <a:r>
              <a:rPr lang="hr-HR" i="1" dirty="0" err="1"/>
              <a:t>Z</a:t>
            </a:r>
            <a:r>
              <a:rPr lang="hr-HR" baseline="-25000" dirty="0" err="1"/>
              <a:t>L</a:t>
            </a:r>
            <a:r>
              <a:rPr lang="hr-HR" dirty="0"/>
              <a:t> frekvencijski ovisne veličine</a:t>
            </a:r>
          </a:p>
          <a:p>
            <a:pPr marL="319950">
              <a:spcBef>
                <a:spcPts val="600"/>
              </a:spcBef>
            </a:pPr>
            <a:r>
              <a:rPr lang="hr-HR" dirty="0"/>
              <a:t>funkcija prijenosa od izvora do opterećenja, </a:t>
            </a:r>
            <a:r>
              <a:rPr lang="hr-HR" i="1" dirty="0"/>
              <a:t>T</a:t>
            </a:r>
            <a:r>
              <a:rPr lang="hr-HR" dirty="0"/>
              <a:t>(</a:t>
            </a:r>
            <a:r>
              <a:rPr lang="hr-HR" i="1" dirty="0"/>
              <a:t>f</a:t>
            </a:r>
            <a:r>
              <a:rPr lang="hr-HR" dirty="0"/>
              <a:t>):</a:t>
            </a:r>
          </a:p>
          <a:p>
            <a:pPr marL="319950">
              <a:spcBef>
                <a:spcPts val="600"/>
              </a:spcBef>
            </a:pPr>
            <a:endParaRPr lang="hr-HR" dirty="0"/>
          </a:p>
          <a:p>
            <a:pPr marL="319950">
              <a:spcBef>
                <a:spcPts val="600"/>
              </a:spcBef>
            </a:pPr>
            <a:endParaRPr lang="hr-HR" dirty="0"/>
          </a:p>
          <a:p>
            <a:pPr marL="319950">
              <a:spcBef>
                <a:spcPts val="600"/>
              </a:spcBef>
            </a:pPr>
            <a:r>
              <a:rPr lang="hr-HR" i="1" dirty="0" err="1"/>
              <a:t>Z</a:t>
            </a:r>
            <a:r>
              <a:rPr lang="hr-HR" baseline="-25000" dirty="0" err="1"/>
              <a:t>1</a:t>
            </a:r>
            <a:r>
              <a:rPr lang="hr-HR" dirty="0"/>
              <a:t>,</a:t>
            </a:r>
            <a:r>
              <a:rPr lang="hr-HR" baseline="-25000" dirty="0"/>
              <a:t> </a:t>
            </a:r>
            <a:r>
              <a:rPr lang="hr-HR" dirty="0"/>
              <a:t>ulazna impedancija</a:t>
            </a:r>
          </a:p>
          <a:p>
            <a:pPr marL="319950">
              <a:spcBef>
                <a:spcPts val="600"/>
              </a:spcBef>
            </a:pPr>
            <a:r>
              <a:rPr lang="hr-HR" dirty="0"/>
              <a:t>kaskada </a:t>
            </a:r>
            <a:r>
              <a:rPr lang="hr-HR" dirty="0" err="1"/>
              <a:t>četveropola</a:t>
            </a:r>
            <a:r>
              <a:rPr lang="hr-HR" dirty="0"/>
              <a:t>:</a:t>
            </a:r>
          </a:p>
          <a:p>
            <a:pPr marL="319950">
              <a:spcBef>
                <a:spcPts val="600"/>
              </a:spcBef>
            </a:pPr>
            <a:endParaRPr lang="hr-HR" dirty="0"/>
          </a:p>
          <a:p>
            <a:pPr marL="319950">
              <a:spcBef>
                <a:spcPts val="600"/>
              </a:spcBef>
            </a:pPr>
            <a:endParaRPr lang="hr-HR" dirty="0"/>
          </a:p>
          <a:p>
            <a:endParaRPr lang="hr-HR" dirty="0"/>
          </a:p>
          <a:p>
            <a:endParaRPr lang="hr-HR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95DAFB-4444-498A-8B06-C42618364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sr-Latn-RS"/>
              <a:t>ožujak 2021.</a:t>
            </a:r>
            <a:endParaRPr lang="en-US" sz="1400">
              <a:latin typeface="Times New Roman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75EFE7-E486-4E14-85C0-3C1497B51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z="1400"/>
              <a:t>Modeliranje upredene parice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95327F-2214-45F4-82F9-438D5A86BC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1D7900F-624F-47BF-B4C5-90BAC3E58AD9}" type="slidenum">
              <a:rPr lang="en-US" smtClean="0"/>
              <a:pPr>
                <a:defRPr/>
              </a:pPr>
              <a:t>4</a:t>
            </a:fld>
            <a:endParaRPr lang="en-US" sz="1400" dirty="0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2D600AAA-E56E-4FA6-8E46-B3904FA0582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1084940"/>
              </p:ext>
            </p:extLst>
          </p:nvPr>
        </p:nvGraphicFramePr>
        <p:xfrm>
          <a:off x="2042119" y="1412776"/>
          <a:ext cx="6709451" cy="792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3772" name="Equation" r:id="rId3" imgW="3657600" imgH="431640" progId="Equation.DSMT4">
                  <p:embed/>
                </p:oleObj>
              </mc:Choice>
              <mc:Fallback>
                <p:oleObj name="Equation" r:id="rId3" imgW="365760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42119" y="1412776"/>
                        <a:ext cx="6709451" cy="7920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EFF27765-3A7C-4B0D-9F55-1568EC967C1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6830973"/>
              </p:ext>
            </p:extLst>
          </p:nvPr>
        </p:nvGraphicFramePr>
        <p:xfrm>
          <a:off x="742950" y="3290961"/>
          <a:ext cx="8420100" cy="811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3773" name="Equation" r:id="rId5" imgW="4483080" imgH="431640" progId="Equation.DSMT4">
                  <p:embed/>
                </p:oleObj>
              </mc:Choice>
              <mc:Fallback>
                <p:oleObj name="Equation" r:id="rId5" imgW="4483080" imgH="431640" progId="Equation.DSMT4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2D600AAA-E56E-4FA6-8E46-B3904FA0582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42950" y="3290961"/>
                        <a:ext cx="8420100" cy="811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D9F6FCD8-162F-48F5-9848-4C9D45EF0B1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5201755"/>
              </p:ext>
            </p:extLst>
          </p:nvPr>
        </p:nvGraphicFramePr>
        <p:xfrm>
          <a:off x="5227498" y="4272737"/>
          <a:ext cx="3759203" cy="8636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3774" name="Equation" r:id="rId7" imgW="1879560" imgH="431640" progId="Equation.DSMT4">
                  <p:embed/>
                </p:oleObj>
              </mc:Choice>
              <mc:Fallback>
                <p:oleObj name="Equation" r:id="rId7" imgW="187956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227498" y="4272737"/>
                        <a:ext cx="3759203" cy="86360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EB96C5F9-034D-4396-A065-EC83996FA68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0270110"/>
              </p:ext>
            </p:extLst>
          </p:nvPr>
        </p:nvGraphicFramePr>
        <p:xfrm>
          <a:off x="2978798" y="5324898"/>
          <a:ext cx="4098316" cy="811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3775" name="Equation" r:id="rId9" imgW="2438280" imgH="482400" progId="Equation.DSMT4">
                  <p:embed/>
                </p:oleObj>
              </mc:Choice>
              <mc:Fallback>
                <p:oleObj name="Equation" r:id="rId9" imgW="243828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978798" y="5324898"/>
                        <a:ext cx="4098316" cy="811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308990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3565D-4FF0-468A-98B3-07BA1D117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200" y="0"/>
            <a:ext cx="8655248" cy="764704"/>
          </a:xfrm>
        </p:spPr>
        <p:txBody>
          <a:bodyPr/>
          <a:lstStyle/>
          <a:p>
            <a:r>
              <a:rPr lang="hr-HR" dirty="0"/>
              <a:t>Modeli British Telecoma (modeliranje </a:t>
            </a:r>
            <a:r>
              <a:rPr lang="hr-HR" dirty="0" err="1"/>
              <a:t>RLGC</a:t>
            </a:r>
            <a:r>
              <a:rPr lang="hr-HR" dirty="0"/>
              <a:t>-a)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FF414A-FFF2-4E4C-9ECC-A7B40D01E6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950" y="980728"/>
            <a:ext cx="8420100" cy="864096"/>
          </a:xfrm>
        </p:spPr>
        <p:txBody>
          <a:bodyPr/>
          <a:lstStyle/>
          <a:p>
            <a:r>
              <a:rPr lang="hr-HR" dirty="0"/>
              <a:t>otpor parice</a:t>
            </a:r>
          </a:p>
          <a:p>
            <a:endParaRPr lang="hr-HR" dirty="0"/>
          </a:p>
          <a:p>
            <a:pPr lvl="1"/>
            <a:r>
              <a:rPr lang="hr-HR" i="1" dirty="0" err="1"/>
              <a:t>R</a:t>
            </a:r>
            <a:r>
              <a:rPr lang="hr-HR" baseline="-25000" dirty="0" err="1"/>
              <a:t>oc</a:t>
            </a:r>
            <a:r>
              <a:rPr lang="hr-HR" dirty="0"/>
              <a:t> – otpor bakra na 0 Hz</a:t>
            </a:r>
          </a:p>
          <a:p>
            <a:pPr lvl="1"/>
            <a:r>
              <a:rPr lang="hr-HR" i="1" dirty="0" err="1"/>
              <a:t>R</a:t>
            </a:r>
            <a:r>
              <a:rPr lang="hr-HR" baseline="-25000" dirty="0" err="1"/>
              <a:t>os</a:t>
            </a:r>
            <a:r>
              <a:rPr lang="hr-HR" dirty="0"/>
              <a:t> – otpor čelika na 0 Hz</a:t>
            </a:r>
          </a:p>
          <a:p>
            <a:pPr lvl="1"/>
            <a:r>
              <a:rPr lang="hr-HR" i="1" dirty="0" err="1"/>
              <a:t>a</a:t>
            </a:r>
            <a:r>
              <a:rPr lang="hr-HR" baseline="-25000" dirty="0" err="1"/>
              <a:t>c</a:t>
            </a:r>
            <a:r>
              <a:rPr lang="hr-HR" dirty="0"/>
              <a:t> i </a:t>
            </a:r>
            <a:r>
              <a:rPr lang="hr-HR" i="1" dirty="0"/>
              <a:t>a</a:t>
            </a:r>
            <a:r>
              <a:rPr lang="hr-HR" baseline="-25000" dirty="0"/>
              <a:t>s</a:t>
            </a:r>
            <a:r>
              <a:rPr lang="hr-HR" dirty="0"/>
              <a:t> – opisuju porast otpora uslijed površinskog efekta (engl. </a:t>
            </a:r>
            <a:r>
              <a:rPr lang="hr-HR" i="1" dirty="0" err="1"/>
              <a:t>skin</a:t>
            </a:r>
            <a:r>
              <a:rPr lang="hr-HR" i="1" dirty="0"/>
              <a:t> </a:t>
            </a:r>
            <a:r>
              <a:rPr lang="hr-HR" i="1" dirty="0" err="1"/>
              <a:t>effect</a:t>
            </a:r>
            <a:r>
              <a:rPr lang="hr-HR" dirty="0"/>
              <a:t>)</a:t>
            </a:r>
          </a:p>
          <a:p>
            <a:pPr lvl="2"/>
            <a:r>
              <a:rPr lang="hr-HR" dirty="0"/>
              <a:t>promatrano po poprečnom presjeku vodiča, na višim frekvencijama struja teče više uz vanjski obod vodiča, a manje kroz njegovu sredinu – to rezultira povećanjem otpora</a:t>
            </a:r>
          </a:p>
          <a:p>
            <a:r>
              <a:rPr lang="hr-HR" dirty="0" err="1"/>
              <a:t>induktivitet</a:t>
            </a:r>
            <a:r>
              <a:rPr lang="hr-HR" dirty="0"/>
              <a:t> parice</a:t>
            </a:r>
          </a:p>
          <a:p>
            <a:pPr marL="0" indent="0">
              <a:buNone/>
            </a:pPr>
            <a:endParaRPr lang="hr-HR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3DCC24-A1DF-4388-8387-3E5555897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sr-Latn-RS"/>
              <a:t>ožujak 2021.</a:t>
            </a:r>
            <a:endParaRPr lang="en-US" sz="1400">
              <a:latin typeface="Times New Roman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5C2BB7-2F0B-44BF-A127-FE53D9757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z="1400"/>
              <a:t>Modeliranje upredene parice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3BB071-3873-4DF3-9048-9CBDF55B50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1D7900F-624F-47BF-B4C5-90BAC3E58AD9}" type="slidenum">
              <a:rPr lang="en-US" smtClean="0"/>
              <a:pPr>
                <a:defRPr/>
              </a:pPr>
              <a:t>40</a:t>
            </a:fld>
            <a:endParaRPr lang="en-US" sz="1400" dirty="0"/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6A5FC324-0CFA-4B82-8BBC-45E278E79E7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4384854"/>
              </p:ext>
            </p:extLst>
          </p:nvPr>
        </p:nvGraphicFramePr>
        <p:xfrm>
          <a:off x="4532313" y="927100"/>
          <a:ext cx="4830762" cy="1195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996" name="Equation" r:id="rId3" imgW="2666880" imgH="660240" progId="Equation.DSMT4">
                  <p:embed/>
                </p:oleObj>
              </mc:Choice>
              <mc:Fallback>
                <p:oleObj name="Equation" r:id="rId3" imgW="2666880" imgH="66024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32313" y="927100"/>
                        <a:ext cx="4830762" cy="11953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7BE8F837-01F0-4B64-A86A-507DF7EFACF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9779289"/>
              </p:ext>
            </p:extLst>
          </p:nvPr>
        </p:nvGraphicFramePr>
        <p:xfrm>
          <a:off x="3741738" y="4687888"/>
          <a:ext cx="2870200" cy="1646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997" name="Equation" r:id="rId5" imgW="1726920" imgH="990360" progId="Equation.DSMT4">
                  <p:embed/>
                </p:oleObj>
              </mc:Choice>
              <mc:Fallback>
                <p:oleObj name="Equation" r:id="rId5" imgW="1726920" imgH="990360" progId="Equation.DSMT4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7FB23DAD-33EA-4C97-A7CA-6184CCE53CB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1738" y="4687888"/>
                        <a:ext cx="2870200" cy="16462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3439755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2651B-4B47-4E68-8EBF-5DBCC7E48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Matematički model primarnih parametara (II)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EB342B-9862-40B7-8DDF-30B5AE8CC4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hr-HR" i="1" dirty="0" err="1"/>
              <a:t>L</a:t>
            </a:r>
            <a:r>
              <a:rPr lang="hr-HR" baseline="-25000" dirty="0" err="1"/>
              <a:t>0</a:t>
            </a:r>
            <a:r>
              <a:rPr lang="hr-HR" dirty="0"/>
              <a:t> – </a:t>
            </a:r>
            <a:r>
              <a:rPr lang="hr-HR" dirty="0" err="1"/>
              <a:t>induktivitet</a:t>
            </a:r>
            <a:r>
              <a:rPr lang="hr-HR" dirty="0"/>
              <a:t> na niskim frekvencijama</a:t>
            </a:r>
          </a:p>
          <a:p>
            <a:pPr lvl="1"/>
            <a:r>
              <a:rPr lang="hr-HR" i="1" dirty="0"/>
              <a:t>L</a:t>
            </a:r>
            <a:r>
              <a:rPr lang="hr-HR" baseline="-25000" dirty="0">
                <a:latin typeface="Arial" panose="020B0604020202020204" pitchFamily="34" charset="0"/>
                <a:cs typeface="Arial" panose="020B0604020202020204" pitchFamily="34" charset="0"/>
              </a:rPr>
              <a:t>∞</a:t>
            </a:r>
            <a:r>
              <a:rPr lang="hr-HR" dirty="0"/>
              <a:t> – </a:t>
            </a:r>
            <a:r>
              <a:rPr lang="hr-HR" dirty="0" err="1"/>
              <a:t>induktivitet</a:t>
            </a:r>
            <a:r>
              <a:rPr lang="hr-HR" dirty="0"/>
              <a:t> na visokim frekvencijama</a:t>
            </a:r>
          </a:p>
          <a:p>
            <a:pPr lvl="1"/>
            <a:r>
              <a:rPr lang="hr-HR" i="1" dirty="0"/>
              <a:t>b</a:t>
            </a:r>
            <a:r>
              <a:rPr lang="hr-HR" dirty="0"/>
              <a:t> i </a:t>
            </a:r>
            <a:r>
              <a:rPr lang="hr-HR" i="1" dirty="0"/>
              <a:t>f</a:t>
            </a:r>
            <a:r>
              <a:rPr lang="hr-HR" baseline="-25000" dirty="0"/>
              <a:t>m</a:t>
            </a:r>
            <a:r>
              <a:rPr lang="hr-HR" dirty="0"/>
              <a:t> – parametri koji kontroliraju tranziciju između niskih i visokih frekvencija</a:t>
            </a:r>
          </a:p>
          <a:p>
            <a:r>
              <a:rPr lang="hr-HR" dirty="0"/>
              <a:t>kapacitet parice</a:t>
            </a:r>
          </a:p>
          <a:p>
            <a:pPr lvl="1"/>
            <a:r>
              <a:rPr lang="hr-HR" i="1" dirty="0"/>
              <a:t>C</a:t>
            </a:r>
            <a:r>
              <a:rPr lang="hr-HR" baseline="-25000" dirty="0">
                <a:latin typeface="Arial" panose="020B0604020202020204" pitchFamily="34" charset="0"/>
                <a:cs typeface="Arial" panose="020B0604020202020204" pitchFamily="34" charset="0"/>
              </a:rPr>
              <a:t>∞</a:t>
            </a:r>
            <a:r>
              <a:rPr lang="hr-HR" dirty="0"/>
              <a:t> – kontaktni kapacitet</a:t>
            </a:r>
          </a:p>
          <a:p>
            <a:pPr lvl="1"/>
            <a:r>
              <a:rPr lang="hr-HR" i="1" dirty="0" err="1"/>
              <a:t>C</a:t>
            </a:r>
            <a:r>
              <a:rPr lang="hr-HR" baseline="-25000" dirty="0" err="1"/>
              <a:t>0</a:t>
            </a:r>
            <a:r>
              <a:rPr lang="hr-HR" dirty="0"/>
              <a:t> i </a:t>
            </a:r>
            <a:r>
              <a:rPr lang="hr-HR" i="1" dirty="0"/>
              <a:t>C</a:t>
            </a:r>
            <a:r>
              <a:rPr lang="hr-HR" baseline="-25000" dirty="0"/>
              <a:t>e</a:t>
            </a:r>
            <a:r>
              <a:rPr lang="hr-HR" dirty="0"/>
              <a:t> – konstante za prilagodbu modela mjerenjima</a:t>
            </a:r>
          </a:p>
          <a:p>
            <a:pPr lvl="2"/>
            <a:r>
              <a:rPr lang="hr-HR" dirty="0"/>
              <a:t>kod dobrih </a:t>
            </a:r>
            <a:r>
              <a:rPr lang="hr-HR" dirty="0" err="1"/>
              <a:t>dielektrika</a:t>
            </a:r>
            <a:r>
              <a:rPr lang="hr-HR" dirty="0"/>
              <a:t> </a:t>
            </a:r>
            <a:r>
              <a:rPr lang="hr-HR" i="1" dirty="0" err="1"/>
              <a:t>C</a:t>
            </a:r>
            <a:r>
              <a:rPr lang="hr-HR" baseline="-25000" dirty="0" err="1"/>
              <a:t>0</a:t>
            </a:r>
            <a:r>
              <a:rPr lang="hr-HR" dirty="0"/>
              <a:t> se smatra zanemarivim</a:t>
            </a:r>
          </a:p>
          <a:p>
            <a:pPr lvl="2"/>
            <a:r>
              <a:rPr lang="hr-HR" dirty="0"/>
              <a:t>lošiji </a:t>
            </a:r>
            <a:r>
              <a:rPr lang="hr-HR" dirty="0" err="1"/>
              <a:t>dielektrici</a:t>
            </a:r>
            <a:r>
              <a:rPr lang="hr-HR" dirty="0"/>
              <a:t>, kao npr. PVC, slijede gornji model u cijelosti</a:t>
            </a:r>
          </a:p>
          <a:p>
            <a:r>
              <a:rPr lang="hr-HR" dirty="0"/>
              <a:t>vodljivost parice</a:t>
            </a:r>
          </a:p>
          <a:p>
            <a:pPr lvl="1"/>
            <a:r>
              <a:rPr lang="hr-HR" i="1" dirty="0" err="1"/>
              <a:t>g</a:t>
            </a:r>
            <a:r>
              <a:rPr lang="hr-HR" baseline="-25000" dirty="0" err="1"/>
              <a:t>0</a:t>
            </a:r>
            <a:r>
              <a:rPr lang="hr-HR" dirty="0"/>
              <a:t> i </a:t>
            </a:r>
            <a:r>
              <a:rPr lang="hr-HR" i="1" dirty="0" err="1"/>
              <a:t>g</a:t>
            </a:r>
            <a:r>
              <a:rPr lang="hr-HR" baseline="-25000" dirty="0" err="1"/>
              <a:t>e</a:t>
            </a:r>
            <a:r>
              <a:rPr lang="hr-HR" dirty="0"/>
              <a:t> – konstante za prilagodbu modela mjerenjima</a:t>
            </a:r>
          </a:p>
          <a:p>
            <a:pPr lvl="1"/>
            <a:r>
              <a:rPr lang="hr-HR" dirty="0"/>
              <a:t>vodljivost raste s porastom frekvencije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353D02-488C-4C1A-87E7-8E4E9B5F6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sr-Latn-RS"/>
              <a:t>ožujak 2021.</a:t>
            </a:r>
            <a:endParaRPr lang="en-US" sz="1400">
              <a:latin typeface="Times New Roman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B181FE-5C3F-4BD7-B2EA-927C9D4DC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z="1400"/>
              <a:t>Modeliranje upredene parice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78F7CF-9EAE-4A0E-8D68-4F396BA017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1D7900F-624F-47BF-B4C5-90BAC3E58AD9}" type="slidenum">
              <a:rPr lang="en-US" smtClean="0"/>
              <a:pPr>
                <a:defRPr/>
              </a:pPr>
              <a:t>41</a:t>
            </a:fld>
            <a:endParaRPr lang="en-US" sz="1400" dirty="0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B07A903C-EA09-4A46-9A0F-A43DCCEC56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r-HR"/>
          </a:p>
        </p:txBody>
      </p:sp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8FE5BC68-54E6-4427-8770-E7B4865FB59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1645403"/>
              </p:ext>
            </p:extLst>
          </p:nvPr>
        </p:nvGraphicFramePr>
        <p:xfrm>
          <a:off x="3657600" y="2713038"/>
          <a:ext cx="3511550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021" name="Equation" r:id="rId3" imgW="1650960" imgH="253800" progId="Equation.DSMT4">
                  <p:embed/>
                </p:oleObj>
              </mc:Choice>
              <mc:Fallback>
                <p:oleObj name="Equation" r:id="rId3" imgW="1650960" imgH="2538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2713038"/>
                        <a:ext cx="3511550" cy="5397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82E8B1D7-FB2B-4417-8556-3180E05B193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7824309"/>
              </p:ext>
            </p:extLst>
          </p:nvPr>
        </p:nvGraphicFramePr>
        <p:xfrm>
          <a:off x="3916719" y="4797152"/>
          <a:ext cx="2779713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022" name="Equation" r:id="rId5" imgW="1307880" imgH="253800" progId="Equation.DSMT4">
                  <p:embed/>
                </p:oleObj>
              </mc:Choice>
              <mc:Fallback>
                <p:oleObj name="Equation" r:id="rId5" imgW="1307880" imgH="2538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16719" y="4797152"/>
                        <a:ext cx="2779713" cy="5397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3938612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C9E49-0CCF-49B0-8233-831FFE4B0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Modeli British Telecoma 0 i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9BA2D5-D9BE-4EF5-885B-0B9D7747EE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950" y="980728"/>
            <a:ext cx="8420100" cy="1584176"/>
          </a:xfrm>
        </p:spPr>
        <p:txBody>
          <a:bodyPr/>
          <a:lstStyle/>
          <a:p>
            <a:r>
              <a:rPr lang="hr-HR" dirty="0"/>
              <a:t>model 0 za otpor koristi izraz</a:t>
            </a:r>
          </a:p>
          <a:p>
            <a:pPr lvl="1"/>
            <a:r>
              <a:rPr lang="hr-HR" dirty="0"/>
              <a:t>te izraze (2), (3) i (4) za ostale parametre</a:t>
            </a:r>
          </a:p>
          <a:p>
            <a:r>
              <a:rPr lang="hr-HR" dirty="0"/>
              <a:t>model 1 koristi izraze (1), (2), (3) i (4)</a:t>
            </a:r>
          </a:p>
          <a:p>
            <a:r>
              <a:rPr lang="hr-HR" dirty="0"/>
              <a:t>parametri za model 0 za europske kabele: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675D59-F6FD-4CBF-B349-620FCFE77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sr-Latn-RS"/>
              <a:t>ožujak 2021.</a:t>
            </a:r>
            <a:endParaRPr lang="en-US" sz="1400">
              <a:latin typeface="Times New Roman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FD4A7E-4344-4AD3-A13F-177BFAD1D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z="1400"/>
              <a:t>Modeliranje upredene parice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C8A48D-F6A6-4680-88EA-5C6F4BAC7F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1D7900F-624F-47BF-B4C5-90BAC3E58AD9}" type="slidenum">
              <a:rPr lang="en-US" smtClean="0"/>
              <a:pPr>
                <a:defRPr/>
              </a:pPr>
              <a:t>42</a:t>
            </a:fld>
            <a:endParaRPr lang="en-US" sz="1400" dirty="0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5C75A4CB-B0EC-41AB-8088-092D1943313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8293555"/>
              </p:ext>
            </p:extLst>
          </p:nvPr>
        </p:nvGraphicFramePr>
        <p:xfrm>
          <a:off x="5817096" y="1012195"/>
          <a:ext cx="2479580" cy="5760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979" name="Equation" r:id="rId3" imgW="1257120" imgH="291960" progId="Equation.DSMT4">
                  <p:embed/>
                </p:oleObj>
              </mc:Choice>
              <mc:Fallback>
                <p:oleObj name="Equation" r:id="rId3" imgW="1257120" imgH="291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817096" y="1012195"/>
                        <a:ext cx="2479580" cy="5760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ED0ED6D5-799E-4EA6-9CB9-7EF846A6DB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0512" y="3038530"/>
            <a:ext cx="8352928" cy="3276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50941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B811A-EA86-4C38-84D3-6938294C8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Grafovi otpora i </a:t>
            </a:r>
            <a:r>
              <a:rPr lang="hr-HR" dirty="0" err="1"/>
              <a:t>induktiviteta</a:t>
            </a:r>
            <a:r>
              <a:rPr lang="hr-HR" dirty="0"/>
              <a:t> za BT #0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3F1FFD-5C99-4E52-A31A-BBC6C2A595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6496" y="5144900"/>
            <a:ext cx="4248472" cy="1095492"/>
          </a:xfrm>
        </p:spPr>
        <p:txBody>
          <a:bodyPr/>
          <a:lstStyle/>
          <a:p>
            <a:r>
              <a:rPr lang="hr-HR" sz="2400" dirty="0"/>
              <a:t>otpor po km za kabele raznih promjera, BT #0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DA6291-F9E7-4785-A44E-A2CF15835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sr-Latn-RS"/>
              <a:t>ožujak 2021.</a:t>
            </a:r>
            <a:endParaRPr lang="en-US" sz="1400">
              <a:latin typeface="Times New Roman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7500BA-36E2-43DB-B8C2-721657777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z="1400"/>
              <a:t>Modeliranje upredene parice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575C46-4D44-4DBF-A8A6-40880E597C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1D7900F-624F-47BF-B4C5-90BAC3E58AD9}" type="slidenum">
              <a:rPr lang="en-US" smtClean="0"/>
              <a:pPr>
                <a:defRPr/>
              </a:pPr>
              <a:t>43</a:t>
            </a:fld>
            <a:endParaRPr lang="en-US" sz="1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21CFF4F-1AB6-4EED-94D5-D49DB19A6D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16" y="1340768"/>
            <a:ext cx="4646724" cy="380413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5866EDB-3C47-4D02-A101-CE1C4D9652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0992" y="1340768"/>
            <a:ext cx="4570299" cy="3809344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85FE7C5-9C6A-4424-86C0-E6CB5972C5C6}"/>
              </a:ext>
            </a:extLst>
          </p:cNvPr>
          <p:cNvSpPr txBox="1">
            <a:spLocks/>
          </p:cNvSpPr>
          <p:nvPr/>
        </p:nvSpPr>
        <p:spPr bwMode="auto">
          <a:xfrm>
            <a:off x="5063220" y="5144900"/>
            <a:ext cx="4391970" cy="10954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70505"/>
              </a:buClr>
              <a:buSzPct val="75000"/>
              <a:buFont typeface="Symbol" pitchFamily="18" charset="2"/>
              <a:buChar char="¨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70505"/>
              </a:buClr>
              <a:buSzPct val="75000"/>
              <a:buFont typeface="Webdings" pitchFamily="18" charset="2"/>
              <a:buChar char="&lt;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70505"/>
              </a:buClr>
              <a:buSzPct val="75000"/>
              <a:buFont typeface="Webdings" pitchFamily="18" charset="2"/>
              <a:buChar char="=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70505"/>
              </a:buClr>
              <a:buSzPct val="75000"/>
              <a:buFont typeface="Webdings" pitchFamily="18" charset="2"/>
              <a:buChar char="8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70505"/>
              </a:buClr>
              <a:buSzPct val="75000"/>
              <a:buFont typeface="Webdings" pitchFamily="18" charset="2"/>
              <a:buChar char="4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70505"/>
              </a:buClr>
              <a:buSzPct val="75000"/>
              <a:buFont typeface="Webdings" pitchFamily="18" charset="2"/>
              <a:buChar char="4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70505"/>
              </a:buClr>
              <a:buSzPct val="75000"/>
              <a:buFont typeface="Webdings" pitchFamily="18" charset="2"/>
              <a:buChar char="4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70505"/>
              </a:buClr>
              <a:buSzPct val="75000"/>
              <a:buFont typeface="Webdings" pitchFamily="18" charset="2"/>
              <a:buChar char="4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70505"/>
              </a:buClr>
              <a:buSzPct val="75000"/>
              <a:buFont typeface="Webdings" pitchFamily="18" charset="2"/>
              <a:buChar char="4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hr-HR" sz="2400" kern="0" dirty="0" err="1"/>
              <a:t>induktivitet</a:t>
            </a:r>
            <a:r>
              <a:rPr lang="hr-HR" sz="2400" kern="0" dirty="0"/>
              <a:t> po km za kabele raznih promjera, BT #0</a:t>
            </a:r>
          </a:p>
        </p:txBody>
      </p:sp>
    </p:spTree>
    <p:extLst>
      <p:ext uri="{BB962C8B-B14F-4D97-AF65-F5344CB8AC3E}">
        <p14:creationId xmlns:p14="http://schemas.microsoft.com/office/powerpoint/2010/main" val="281837844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63A52-2C4D-4001-B838-C738FCB01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Umetnuto </a:t>
            </a:r>
            <a:r>
              <a:rPr lang="hr-HR" dirty="0" err="1"/>
              <a:t>prigušenje</a:t>
            </a:r>
            <a:endParaRPr lang="hr-H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F2A873-E13C-48F9-BD21-879D201664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950" y="980728"/>
            <a:ext cx="8420100" cy="720080"/>
          </a:xfrm>
        </p:spPr>
        <p:txBody>
          <a:bodyPr/>
          <a:lstStyle/>
          <a:p>
            <a:r>
              <a:rPr lang="hr-HR" dirty="0"/>
              <a:t>testna petlja (ITU-T </a:t>
            </a:r>
            <a:r>
              <a:rPr lang="hr-HR" dirty="0" err="1"/>
              <a:t>G.996.1</a:t>
            </a:r>
            <a:r>
              <a:rPr lang="hr-HR" dirty="0"/>
              <a:t>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2B576D-5D8B-489E-A992-1D0141C75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sr-Latn-RS"/>
              <a:t>ožujak 2021.</a:t>
            </a:r>
            <a:endParaRPr lang="en-US" sz="1400">
              <a:latin typeface="Times New Roman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2634DD-DB7A-431D-B092-7DB9920B5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z="1400"/>
              <a:t>Modeliranje upredene parice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55E880-EDD2-4A31-998C-320052434E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1D7900F-624F-47BF-B4C5-90BAC3E58AD9}" type="slidenum">
              <a:rPr lang="en-US" smtClean="0"/>
              <a:pPr>
                <a:defRPr/>
              </a:pPr>
              <a:t>44</a:t>
            </a:fld>
            <a:endParaRPr lang="en-US" sz="1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8D7C8D0-ABD7-4B84-8F08-6426C5EC48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6656" y="1691894"/>
            <a:ext cx="6392095" cy="72008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F59F336-8D26-4B59-BCB7-069342A5334B}"/>
              </a:ext>
            </a:extLst>
          </p:cNvPr>
          <p:cNvSpPr txBox="1"/>
          <p:nvPr/>
        </p:nvSpPr>
        <p:spPr>
          <a:xfrm>
            <a:off x="6105128" y="2698040"/>
            <a:ext cx="3411984" cy="319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  <a:buClr>
                <a:srgbClr val="D70505"/>
              </a:buClr>
              <a:buSzPct val="75000"/>
              <a:buFont typeface="Symbol" pitchFamily="18" charset="2"/>
              <a:buChar char="¨"/>
            </a:pPr>
            <a:r>
              <a:rPr lang="hr-HR" dirty="0">
                <a:latin typeface="+mn-lt"/>
              </a:rPr>
              <a:t>pri proračunu je korišten model BT #1</a:t>
            </a:r>
          </a:p>
          <a:p>
            <a:pPr marL="342900" indent="-342900">
              <a:spcBef>
                <a:spcPct val="20000"/>
              </a:spcBef>
              <a:buClr>
                <a:srgbClr val="D70505"/>
              </a:buClr>
              <a:buSzPct val="75000"/>
              <a:buFont typeface="Symbol" pitchFamily="18" charset="2"/>
              <a:buChar char="¨"/>
            </a:pPr>
            <a:r>
              <a:rPr lang="hr-HR" dirty="0">
                <a:latin typeface="+mn-lt"/>
              </a:rPr>
              <a:t>parametri uzeti iz tablice za model BT #0</a:t>
            </a:r>
          </a:p>
          <a:p>
            <a:pPr marL="342900" indent="-342900">
              <a:spcBef>
                <a:spcPct val="20000"/>
              </a:spcBef>
              <a:buClr>
                <a:srgbClr val="D70505"/>
              </a:buClr>
              <a:buSzPct val="75000"/>
              <a:buFont typeface="Symbol" pitchFamily="18" charset="2"/>
              <a:buChar char="¨"/>
            </a:pPr>
            <a:r>
              <a:rPr lang="hr-HR" dirty="0">
                <a:latin typeface="+mn-lt"/>
              </a:rPr>
              <a:t>pretpostavljeno zaključenje linije na oba kraja sa 100 </a:t>
            </a:r>
            <a:r>
              <a:rPr lang="el-GR" dirty="0">
                <a:latin typeface="+mn-lt"/>
              </a:rPr>
              <a:t>Ω</a:t>
            </a:r>
            <a:endParaRPr lang="hr-HR" dirty="0">
              <a:latin typeface="+mn-lt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0B0EDAE-0A4D-48D7-91FA-82299C2F8E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659" y="2411974"/>
            <a:ext cx="4968552" cy="3556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74928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Uravnoteženost linije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794" y="980728"/>
            <a:ext cx="9219804" cy="1948206"/>
          </a:xfrm>
        </p:spPr>
        <p:txBody>
          <a:bodyPr/>
          <a:lstStyle/>
          <a:p>
            <a:r>
              <a:rPr lang="hr-HR" dirty="0"/>
              <a:t>uravnotežena linija (engl. </a:t>
            </a:r>
            <a:r>
              <a:rPr lang="hr-HR" i="1" dirty="0" err="1"/>
              <a:t>balanced</a:t>
            </a:r>
            <a:r>
              <a:rPr lang="hr-HR" i="1" dirty="0"/>
              <a:t> line</a:t>
            </a:r>
            <a:r>
              <a:rPr lang="hr-HR" dirty="0"/>
              <a:t>)</a:t>
            </a:r>
          </a:p>
          <a:p>
            <a:pPr lvl="1"/>
            <a:r>
              <a:rPr lang="hr-HR" dirty="0"/>
              <a:t>oba vodiča imaju jednaku impedanciju prema zemlji</a:t>
            </a:r>
          </a:p>
          <a:p>
            <a:pPr lvl="1"/>
            <a:r>
              <a:rPr lang="hr-HR" dirty="0"/>
              <a:t>upredene parice su obično uravnotežene</a:t>
            </a:r>
          </a:p>
          <a:p>
            <a:r>
              <a:rPr lang="hr-HR" i="1" dirty="0" err="1"/>
              <a:t>longitudinal</a:t>
            </a:r>
            <a:r>
              <a:rPr lang="hr-HR" i="1" dirty="0"/>
              <a:t> </a:t>
            </a:r>
            <a:r>
              <a:rPr lang="hr-HR" i="1" dirty="0" err="1"/>
              <a:t>balance</a:t>
            </a:r>
            <a:endParaRPr lang="hr-HR" i="1" dirty="0"/>
          </a:p>
          <a:p>
            <a:pPr lvl="1"/>
            <a:r>
              <a:rPr lang="hr-HR" i="1" dirty="0"/>
              <a:t>e</a:t>
            </a:r>
            <a:r>
              <a:rPr lang="hr-HR" baseline="-25000" dirty="0"/>
              <a:t>l</a:t>
            </a:r>
            <a:r>
              <a:rPr lang="hr-HR" dirty="0"/>
              <a:t> – </a:t>
            </a:r>
            <a:r>
              <a:rPr lang="hr-HR" dirty="0" err="1"/>
              <a:t>narinuti</a:t>
            </a:r>
            <a:r>
              <a:rPr lang="hr-HR" dirty="0"/>
              <a:t> longitudinalni napon</a:t>
            </a:r>
          </a:p>
          <a:p>
            <a:pPr lvl="1"/>
            <a:r>
              <a:rPr lang="hr-HR" i="1" dirty="0"/>
              <a:t>e</a:t>
            </a:r>
            <a:r>
              <a:rPr lang="hr-HR" baseline="-25000" dirty="0"/>
              <a:t>m</a:t>
            </a:r>
            <a:r>
              <a:rPr lang="hr-HR" dirty="0"/>
              <a:t> – </a:t>
            </a:r>
            <a:r>
              <a:rPr lang="hr-HR" dirty="0" err="1"/>
              <a:t>rezultantni</a:t>
            </a:r>
            <a:r>
              <a:rPr lang="hr-HR" dirty="0"/>
              <a:t> napon (</a:t>
            </a:r>
            <a:r>
              <a:rPr lang="hr-HR" i="1" dirty="0" err="1"/>
              <a:t>mettalic</a:t>
            </a:r>
            <a:r>
              <a:rPr lang="hr-HR" i="1" dirty="0"/>
              <a:t> </a:t>
            </a:r>
            <a:r>
              <a:rPr lang="hr-HR" i="1" dirty="0" err="1"/>
              <a:t>voltage</a:t>
            </a:r>
            <a:r>
              <a:rPr lang="hr-HR" dirty="0"/>
              <a:t>)</a:t>
            </a:r>
          </a:p>
          <a:p>
            <a:pPr lvl="1"/>
            <a:endParaRPr lang="hr-HR" dirty="0"/>
          </a:p>
          <a:p>
            <a:pPr lvl="1"/>
            <a:endParaRPr lang="hr-HR" dirty="0"/>
          </a:p>
          <a:p>
            <a:pPr lvl="1"/>
            <a:endParaRPr lang="hr-HR" dirty="0"/>
          </a:p>
          <a:p>
            <a:pPr lvl="1"/>
            <a:endParaRPr lang="hr-HR" dirty="0"/>
          </a:p>
          <a:p>
            <a:pPr lvl="1"/>
            <a:endParaRPr lang="hr-HR" dirty="0"/>
          </a:p>
          <a:p>
            <a:pPr lvl="1"/>
            <a:endParaRPr lang="hr-H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sr-Latn-CS"/>
              <a:t>ožujak 2015.</a:t>
            </a:r>
            <a:endParaRPr lang="hr-HR" dirty="0"/>
          </a:p>
        </p:txBody>
      </p:sp>
      <p:pic>
        <p:nvPicPr>
          <p:cNvPr id="1064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3097" y="3726976"/>
            <a:ext cx="7765497" cy="2595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>
          <a:xfrm>
            <a:off x="7594600" y="6477000"/>
            <a:ext cx="20637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E80084CB-97B8-484D-B5BD-36BBA517FD75}" type="slidenum">
              <a:rPr lang="en-US" smtClean="0"/>
              <a:pPr>
                <a:defRPr/>
              </a:pPr>
              <a:t>45</a:t>
            </a:fld>
            <a:endParaRPr lang="en-US" sz="1400" dirty="0">
              <a:latin typeface="Times New Roman" pitchFamily="18" charset="0"/>
            </a:endParaRP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1EEBF146-B4D8-4A27-BE28-67B7B39C8DA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0071610"/>
              </p:ext>
            </p:extLst>
          </p:nvPr>
        </p:nvGraphicFramePr>
        <p:xfrm>
          <a:off x="6753200" y="2777670"/>
          <a:ext cx="2631752" cy="9346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173" name="Equation" r:id="rId4" imgW="1358640" imgH="482400" progId="Equation.DSMT4">
                  <p:embed/>
                </p:oleObj>
              </mc:Choice>
              <mc:Fallback>
                <p:oleObj name="Equation" r:id="rId4" imgW="135864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753200" y="2777670"/>
                        <a:ext cx="2631752" cy="93464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6ABA2-6C0B-4E62-B66D-2B5221AF1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Uravnoteženost linije (II)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CE88F6-399F-4042-A326-EFCAB5F0FD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519" y="980728"/>
            <a:ext cx="8754005" cy="5328592"/>
          </a:xfrm>
        </p:spPr>
        <p:txBody>
          <a:bodyPr/>
          <a:lstStyle/>
          <a:p>
            <a:r>
              <a:rPr lang="hr-HR" dirty="0"/>
              <a:t>što linija ima lošiju uravnoteženost to je podložnija štetnim utjecajima izvana</a:t>
            </a:r>
          </a:p>
          <a:p>
            <a:pPr lvl="1"/>
            <a:r>
              <a:rPr lang="hr-HR" dirty="0"/>
              <a:t>preslušavanja, impulsni šumovi, radijske smetnje i dr.</a:t>
            </a:r>
          </a:p>
          <a:p>
            <a:r>
              <a:rPr lang="hr-HR" dirty="0"/>
              <a:t>model uravnoteženosti</a:t>
            </a:r>
          </a:p>
          <a:p>
            <a:pPr lvl="1"/>
            <a:r>
              <a:rPr lang="hr-HR" i="1" dirty="0"/>
              <a:t>B</a:t>
            </a:r>
            <a:r>
              <a:rPr lang="hr-HR" dirty="0"/>
              <a:t>(</a:t>
            </a:r>
            <a:r>
              <a:rPr lang="hr-HR" i="1" dirty="0"/>
              <a:t>f</a:t>
            </a:r>
            <a:r>
              <a:rPr lang="hr-HR" dirty="0"/>
              <a:t>) – omjer snaga</a:t>
            </a:r>
          </a:p>
          <a:p>
            <a:r>
              <a:rPr lang="hr-HR" dirty="0"/>
              <a:t>za </a:t>
            </a:r>
            <a:r>
              <a:rPr lang="hr-HR" dirty="0" err="1"/>
              <a:t>UTP</a:t>
            </a:r>
            <a:r>
              <a:rPr lang="hr-HR" dirty="0"/>
              <a:t> kategorije 3</a:t>
            </a:r>
          </a:p>
          <a:p>
            <a:pPr lvl="1"/>
            <a:r>
              <a:rPr lang="hr-HR" dirty="0"/>
              <a:t>na nižim frekvencijama 50 dB</a:t>
            </a:r>
          </a:p>
          <a:p>
            <a:pPr lvl="1"/>
            <a:r>
              <a:rPr lang="hr-HR" dirty="0"/>
              <a:t>na 30 MHz iznosi 15,48 dB</a:t>
            </a:r>
          </a:p>
          <a:p>
            <a:pPr lvl="2"/>
            <a:r>
              <a:rPr lang="hr-HR" dirty="0"/>
              <a:t>važno za pojas koji koriste tehnologije </a:t>
            </a:r>
            <a:r>
              <a:rPr lang="hr-HR" dirty="0" err="1"/>
              <a:t>DSL</a:t>
            </a:r>
            <a:r>
              <a:rPr lang="hr-HR" dirty="0"/>
              <a:t>-a</a:t>
            </a:r>
          </a:p>
          <a:p>
            <a:r>
              <a:rPr lang="hr-HR" dirty="0" err="1"/>
              <a:t>UTP</a:t>
            </a:r>
            <a:r>
              <a:rPr lang="hr-HR" dirty="0"/>
              <a:t> kategorije 5 ima za oko 20 dB bolje performanse na svim frekvencijama</a:t>
            </a:r>
          </a:p>
          <a:p>
            <a:endParaRPr lang="hr-HR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0B9F6F-54D3-4BC1-BAFC-51DDE053A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sr-Latn-RS"/>
              <a:t>ožujak 2021.</a:t>
            </a:r>
            <a:endParaRPr lang="en-US" sz="1400">
              <a:latin typeface="Times New Roman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223B2A-56A9-44D0-85A1-B51A0F281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z="1400"/>
              <a:t>Modeliranje upredene parice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F4DAF1-9342-43B8-B749-60220232FE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1D7900F-624F-47BF-B4C5-90BAC3E58AD9}" type="slidenum">
              <a:rPr lang="en-US" smtClean="0"/>
              <a:pPr>
                <a:defRPr/>
              </a:pPr>
              <a:t>46</a:t>
            </a:fld>
            <a:endParaRPr lang="en-US" sz="1400" dirty="0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1508CEF9-A8F1-4B88-98C2-3590981AF58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2076491"/>
              </p:ext>
            </p:extLst>
          </p:nvPr>
        </p:nvGraphicFramePr>
        <p:xfrm>
          <a:off x="4939747" y="2852936"/>
          <a:ext cx="4536503" cy="12961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210" name="Equation" r:id="rId3" imgW="2666880" imgH="761760" progId="Equation.DSMT4">
                  <p:embed/>
                </p:oleObj>
              </mc:Choice>
              <mc:Fallback>
                <p:oleObj name="Equation" r:id="rId3" imgW="2666880" imgH="7617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939747" y="2852936"/>
                        <a:ext cx="4536503" cy="12961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2741063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6A736-84F7-4C9A-95AF-C2A3C21D2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Preslušavanje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AAC462-9740-4861-9BBF-366BC2F87F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504" y="980728"/>
            <a:ext cx="9001000" cy="5328592"/>
          </a:xfrm>
        </p:spPr>
        <p:txBody>
          <a:bodyPr/>
          <a:lstStyle/>
          <a:p>
            <a:r>
              <a:rPr lang="hr-HR" dirty="0"/>
              <a:t>engl. </a:t>
            </a:r>
            <a:r>
              <a:rPr lang="hr-HR" i="1" dirty="0" err="1"/>
              <a:t>crosstalk</a:t>
            </a:r>
            <a:endParaRPr lang="hr-HR" i="1" dirty="0"/>
          </a:p>
          <a:p>
            <a:r>
              <a:rPr lang="hr-HR" dirty="0"/>
              <a:t>prijenos energije s jedne na drugu liniju (ili više njih) pomoću elektromagnetske sprege</a:t>
            </a:r>
          </a:p>
          <a:p>
            <a:pPr lvl="1"/>
            <a:r>
              <a:rPr lang="hr-HR" dirty="0"/>
              <a:t>posljedica parazitnog kapaciteta i </a:t>
            </a:r>
            <a:r>
              <a:rPr lang="hr-HR" dirty="0" err="1"/>
              <a:t>međuinduktiviteta</a:t>
            </a:r>
            <a:r>
              <a:rPr lang="hr-HR" dirty="0"/>
              <a:t> između linija</a:t>
            </a:r>
          </a:p>
          <a:p>
            <a:r>
              <a:rPr lang="hr-HR" dirty="0"/>
              <a:t>osnovne vrste</a:t>
            </a:r>
          </a:p>
          <a:p>
            <a:pPr lvl="1"/>
            <a:r>
              <a:rPr lang="hr-HR" dirty="0"/>
              <a:t>preslušavanje na bliži kraj (engl. </a:t>
            </a:r>
            <a:r>
              <a:rPr lang="hr-HR" i="1" dirty="0" err="1"/>
              <a:t>near</a:t>
            </a:r>
            <a:r>
              <a:rPr lang="hr-HR" i="1" dirty="0"/>
              <a:t> </a:t>
            </a:r>
            <a:r>
              <a:rPr lang="hr-HR" i="1" dirty="0" err="1"/>
              <a:t>end</a:t>
            </a:r>
            <a:r>
              <a:rPr lang="hr-HR" i="1" dirty="0"/>
              <a:t> </a:t>
            </a:r>
            <a:r>
              <a:rPr lang="hr-HR" i="1" dirty="0" err="1"/>
              <a:t>crosstalk</a:t>
            </a:r>
            <a:r>
              <a:rPr lang="hr-HR" dirty="0"/>
              <a:t>, </a:t>
            </a:r>
            <a:r>
              <a:rPr lang="hr-HR" dirty="0" err="1"/>
              <a:t>NEXT</a:t>
            </a:r>
            <a:r>
              <a:rPr lang="hr-HR" dirty="0"/>
              <a:t>)</a:t>
            </a:r>
          </a:p>
          <a:p>
            <a:pPr lvl="1"/>
            <a:r>
              <a:rPr lang="hr-HR" dirty="0"/>
              <a:t>preslušavanje na dalji kraj (engl. </a:t>
            </a:r>
            <a:r>
              <a:rPr lang="hr-HR" i="1" dirty="0"/>
              <a:t>far </a:t>
            </a:r>
            <a:r>
              <a:rPr lang="hr-HR" i="1" dirty="0" err="1"/>
              <a:t>end</a:t>
            </a:r>
            <a:r>
              <a:rPr lang="hr-HR" i="1" dirty="0"/>
              <a:t> </a:t>
            </a:r>
            <a:r>
              <a:rPr lang="hr-HR" i="1" dirty="0" err="1"/>
              <a:t>crosstalk</a:t>
            </a:r>
            <a:r>
              <a:rPr lang="hr-HR" dirty="0"/>
              <a:t>, </a:t>
            </a:r>
            <a:r>
              <a:rPr lang="hr-HR" dirty="0" err="1"/>
              <a:t>FEXT</a:t>
            </a:r>
            <a:r>
              <a:rPr lang="hr-HR" dirty="0"/>
              <a:t>)</a:t>
            </a:r>
          </a:p>
          <a:p>
            <a:pPr lvl="1"/>
            <a:endParaRPr lang="hr-HR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C6CD21-5C80-41FE-8749-D4267752B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sr-Latn-RS"/>
              <a:t>ožujak 2021.</a:t>
            </a:r>
            <a:endParaRPr lang="en-US" sz="1400">
              <a:latin typeface="Times New Roman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BD669B-30DF-4BB8-8ADB-6D1F3420B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z="1400"/>
              <a:t>Modeliranje upredene parice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F8182C-4243-4795-A1FE-A5E4228824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1D7900F-624F-47BF-B4C5-90BAC3E58AD9}" type="slidenum">
              <a:rPr lang="en-US" smtClean="0"/>
              <a:pPr>
                <a:defRPr/>
              </a:pPr>
              <a:t>47</a:t>
            </a:fld>
            <a:endParaRPr lang="en-US" sz="1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12B1494-1CCE-4208-97D5-32302147E6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2004" y="4652548"/>
            <a:ext cx="3511651" cy="165677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8A53344-BF34-47E9-87A5-D0A246169C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5955" y="4650236"/>
            <a:ext cx="4061501" cy="1710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3981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CD3B0-E30F-497F-B883-84A7D77EC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/>
              <a:t>Alien</a:t>
            </a:r>
            <a:r>
              <a:rPr lang="hr-HR" dirty="0"/>
              <a:t> </a:t>
            </a:r>
            <a:r>
              <a:rPr lang="hr-HR" dirty="0" err="1"/>
              <a:t>Crosstalk</a:t>
            </a:r>
            <a:r>
              <a:rPr lang="hr-HR" dirty="0"/>
              <a:t> (</a:t>
            </a:r>
            <a:r>
              <a:rPr lang="hr-HR" dirty="0" err="1"/>
              <a:t>AXT</a:t>
            </a:r>
            <a:r>
              <a:rPr lang="hr-HR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817A29-84DB-4905-87D1-4BD8166A2D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preslušavanje između parica u različitim, paralelno položenim kabelima koji se nalaze jedan blizu drugog</a:t>
            </a:r>
          </a:p>
          <a:p>
            <a:pPr lvl="1"/>
            <a:r>
              <a:rPr lang="hr-HR" dirty="0"/>
              <a:t>obično se preslušavanje odnosi na prijenos energije između parica u istom kabelu/kabelskoj grupi</a:t>
            </a:r>
          </a:p>
          <a:p>
            <a:pPr lvl="1"/>
            <a:r>
              <a:rPr lang="hr-HR" dirty="0"/>
              <a:t>moguća mjera za ublažavanje:</a:t>
            </a:r>
          </a:p>
          <a:p>
            <a:pPr lvl="1"/>
            <a:r>
              <a:rPr lang="hr-HR" dirty="0" err="1"/>
              <a:t>oklapanje</a:t>
            </a:r>
            <a:r>
              <a:rPr lang="hr-HR" dirty="0"/>
              <a:t> kabela</a:t>
            </a:r>
          </a:p>
          <a:p>
            <a:pPr lvl="1"/>
            <a:r>
              <a:rPr lang="hr-HR" dirty="0"/>
              <a:t>oklop se </a:t>
            </a:r>
            <a:r>
              <a:rPr lang="hr-HR" dirty="0" err="1"/>
              <a:t>uzemljuje</a:t>
            </a:r>
            <a:endParaRPr lang="hr-HR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AF831E-347B-4729-873B-8C151F367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sr-Latn-RS"/>
              <a:t>ožujak 2021.</a:t>
            </a:r>
            <a:endParaRPr lang="en-US" sz="1400">
              <a:latin typeface="Times New Roman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CE9E4E-FAD1-42F0-99B0-7E348CE21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z="1400"/>
              <a:t>Modeliranje upredene parice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08B2E0-0CCC-437D-B416-38EB783514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1D7900F-624F-47BF-B4C5-90BAC3E58AD9}" type="slidenum">
              <a:rPr lang="en-US" smtClean="0"/>
              <a:pPr>
                <a:defRPr/>
              </a:pPr>
              <a:t>48</a:t>
            </a:fld>
            <a:endParaRPr lang="en-US" sz="1400" dirty="0"/>
          </a:p>
        </p:txBody>
      </p:sp>
      <p:pic>
        <p:nvPicPr>
          <p:cNvPr id="222210" name="Picture 2" descr="Guide to Alien Crosstalk in Networks: Causes and Solutions - Siemon">
            <a:extLst>
              <a:ext uri="{FF2B5EF4-FFF2-40B4-BE49-F238E27FC236}">
                <a16:creationId xmlns:a16="http://schemas.microsoft.com/office/drawing/2014/main" id="{20259F08-1863-42A7-8ABE-F56BBA9EAE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5168" y="3265104"/>
            <a:ext cx="2736304" cy="3017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542814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273ED-8D15-427D-B9BF-CB0F6EF9C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Spajanje predajnika i prijemnika na liniju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98437-18B1-4508-AC88-FEC9C430BC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950" y="3068960"/>
            <a:ext cx="8420100" cy="3240360"/>
          </a:xfrm>
        </p:spPr>
        <p:txBody>
          <a:bodyPr/>
          <a:lstStyle/>
          <a:p>
            <a:r>
              <a:rPr lang="hr-HR" dirty="0"/>
              <a:t>u jednom uređaju (npr. modemu) predajnik (</a:t>
            </a:r>
            <a:r>
              <a:rPr lang="hr-HR" dirty="0" err="1"/>
              <a:t>Tx</a:t>
            </a:r>
            <a:r>
              <a:rPr lang="hr-HR" dirty="0"/>
              <a:t>) i prijemnik (</a:t>
            </a:r>
            <a:r>
              <a:rPr lang="hr-HR" dirty="0" err="1"/>
              <a:t>Rx</a:t>
            </a:r>
            <a:r>
              <a:rPr lang="hr-HR" dirty="0"/>
              <a:t>) se odvajaju sklopom nazvanim rašljasti sklop (engl. </a:t>
            </a:r>
            <a:r>
              <a:rPr lang="hr-HR" i="1" dirty="0" err="1"/>
              <a:t>hybrid</a:t>
            </a:r>
            <a:r>
              <a:rPr lang="hr-HR" dirty="0"/>
              <a:t>)</a:t>
            </a:r>
          </a:p>
          <a:p>
            <a:r>
              <a:rPr lang="hr-HR" dirty="0">
                <a:solidFill>
                  <a:srgbClr val="FF0000"/>
                </a:solidFill>
              </a:rPr>
              <a:t>crvena</a:t>
            </a:r>
            <a:r>
              <a:rPr lang="hr-HR" dirty="0"/>
              <a:t> crtkana linija – predajnik uređaja A šalje signal prijemniku uređaja B</a:t>
            </a:r>
          </a:p>
          <a:p>
            <a:r>
              <a:rPr lang="hr-HR" dirty="0">
                <a:solidFill>
                  <a:schemeClr val="accent2">
                    <a:lumMod val="75000"/>
                  </a:schemeClr>
                </a:solidFill>
              </a:rPr>
              <a:t>plava</a:t>
            </a:r>
            <a:r>
              <a:rPr lang="hr-HR" dirty="0"/>
              <a:t> crtkana linija – predajnik uređaja B šalje signal prijemniku uređaja A</a:t>
            </a:r>
          </a:p>
          <a:p>
            <a:endParaRPr lang="hr-HR" dirty="0"/>
          </a:p>
          <a:p>
            <a:endParaRPr lang="hr-HR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15769F-FCA6-42CA-AD5F-1939C8309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sr-Latn-RS"/>
              <a:t>ožujak 2021.</a:t>
            </a:r>
            <a:endParaRPr lang="en-US" sz="1400">
              <a:latin typeface="Times New Roman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5F8F2-A8DD-445B-A1EF-8F6C30BFB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z="1400"/>
              <a:t>Modeliranje upredene parice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DAAE28-3CAE-48DB-AD2B-CE8F53307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1D7900F-624F-47BF-B4C5-90BAC3E58AD9}" type="slidenum">
              <a:rPr lang="en-US" smtClean="0"/>
              <a:pPr>
                <a:defRPr/>
              </a:pPr>
              <a:t>49</a:t>
            </a:fld>
            <a:endParaRPr lang="en-US" sz="1400" dirty="0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BD6AEE4B-A14F-401A-A648-5B4DCC099C7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7804985"/>
              </p:ext>
            </p:extLst>
          </p:nvPr>
        </p:nvGraphicFramePr>
        <p:xfrm>
          <a:off x="2288704" y="1268760"/>
          <a:ext cx="5709257" cy="16561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989" name="Visio" r:id="rId3" imgW="4356169" imgH="1263650" progId="Visio.Drawing.15">
                  <p:embed/>
                </p:oleObj>
              </mc:Choice>
              <mc:Fallback>
                <p:oleObj name="Visio" r:id="rId3" imgW="4356169" imgH="1263650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88704" y="1268760"/>
                        <a:ext cx="5709257" cy="16561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41356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BA7BE-603F-4304-BB7B-D40C977D8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200" y="0"/>
            <a:ext cx="8943280" cy="764704"/>
          </a:xfrm>
        </p:spPr>
        <p:txBody>
          <a:bodyPr/>
          <a:lstStyle/>
          <a:p>
            <a:r>
              <a:rPr lang="hr-HR" dirty="0"/>
              <a:t>Tipovi uravnotežene linije (engl. </a:t>
            </a:r>
            <a:r>
              <a:rPr lang="hr-HR" i="1" dirty="0" err="1"/>
              <a:t>balanced</a:t>
            </a:r>
            <a:r>
              <a:rPr lang="hr-HR" i="1" dirty="0"/>
              <a:t> line</a:t>
            </a:r>
            <a:r>
              <a:rPr lang="hr-HR" dirty="0"/>
              <a:t>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6D5DF8-67D8-4824-B824-AD2B3333E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sr-Latn-RS"/>
              <a:t>ožujak 2021.</a:t>
            </a:r>
            <a:endParaRPr lang="en-US" sz="1400">
              <a:latin typeface="Times New Roman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203104-BBD7-4472-97F6-AA0B02E9A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z="1400"/>
              <a:t>Modeliranje upredene parice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A8B99B-86DB-4481-B3CC-CCEE7CBC29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1D7900F-624F-47BF-B4C5-90BAC3E58AD9}" type="slidenum">
              <a:rPr lang="en-US" smtClean="0"/>
              <a:pPr>
                <a:defRPr/>
              </a:pPr>
              <a:t>5</a:t>
            </a:fld>
            <a:endParaRPr lang="en-US" sz="1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29D1F38-3D56-4E03-89F6-732DD7C58A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11" y="1080799"/>
            <a:ext cx="4781816" cy="165769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AFD7C6E-2052-4828-9DE7-6BFC61FEF2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7071" y="1038522"/>
            <a:ext cx="4506912" cy="223542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563E0AD-96E8-4BF2-9FFB-C1F386EEF323}"/>
              </a:ext>
            </a:extLst>
          </p:cNvPr>
          <p:cNvSpPr txBox="1"/>
          <p:nvPr/>
        </p:nvSpPr>
        <p:spPr>
          <a:xfrm>
            <a:off x="342336" y="2738495"/>
            <a:ext cx="44165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>
                <a:latin typeface="Verdana" panose="020B0604030504040204" pitchFamily="34" charset="0"/>
                <a:ea typeface="Verdana" panose="020B0604030504040204" pitchFamily="34" charset="0"/>
              </a:rPr>
              <a:t>upredena (upletena) parica</a:t>
            </a:r>
          </a:p>
          <a:p>
            <a:r>
              <a:rPr lang="hr-HR" dirty="0">
                <a:latin typeface="Verdana" panose="020B0604030504040204" pitchFamily="34" charset="0"/>
                <a:ea typeface="Verdana" panose="020B0604030504040204" pitchFamily="34" charset="0"/>
              </a:rPr>
              <a:t>engl. </a:t>
            </a:r>
            <a:r>
              <a:rPr lang="hr-HR" i="1" dirty="0" err="1">
                <a:latin typeface="Verdana" panose="020B0604030504040204" pitchFamily="34" charset="0"/>
                <a:ea typeface="Verdana" panose="020B0604030504040204" pitchFamily="34" charset="0"/>
              </a:rPr>
              <a:t>twisted</a:t>
            </a:r>
            <a:r>
              <a:rPr lang="hr-HR" i="1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hr-HR" i="1" dirty="0" err="1">
                <a:latin typeface="Verdana" panose="020B0604030504040204" pitchFamily="34" charset="0"/>
                <a:ea typeface="Verdana" panose="020B0604030504040204" pitchFamily="34" charset="0"/>
              </a:rPr>
              <a:t>pair</a:t>
            </a:r>
            <a:endParaRPr lang="hr-HR" i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DF4051-7C23-431F-8937-F999053BA9BB}"/>
              </a:ext>
            </a:extLst>
          </p:cNvPr>
          <p:cNvSpPr txBox="1"/>
          <p:nvPr/>
        </p:nvSpPr>
        <p:spPr>
          <a:xfrm>
            <a:off x="5529064" y="3273950"/>
            <a:ext cx="326147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>
                <a:latin typeface="Verdana" panose="020B0604030504040204" pitchFamily="34" charset="0"/>
                <a:ea typeface="Verdana" panose="020B0604030504040204" pitchFamily="34" charset="0"/>
              </a:rPr>
              <a:t>zvjezdasta četvorka</a:t>
            </a:r>
          </a:p>
          <a:p>
            <a:r>
              <a:rPr lang="hr-HR" dirty="0">
                <a:latin typeface="Verdana" panose="020B0604030504040204" pitchFamily="34" charset="0"/>
                <a:ea typeface="Verdana" panose="020B0604030504040204" pitchFamily="34" charset="0"/>
              </a:rPr>
              <a:t>engl. </a:t>
            </a:r>
            <a:r>
              <a:rPr lang="hr-HR" i="1" dirty="0">
                <a:latin typeface="Verdana" panose="020B0604030504040204" pitchFamily="34" charset="0"/>
                <a:ea typeface="Verdana" panose="020B0604030504040204" pitchFamily="34" charset="0"/>
              </a:rPr>
              <a:t>star </a:t>
            </a:r>
            <a:r>
              <a:rPr lang="hr-HR" i="1" dirty="0" err="1">
                <a:latin typeface="Verdana" panose="020B0604030504040204" pitchFamily="34" charset="0"/>
                <a:ea typeface="Verdana" panose="020B0604030504040204" pitchFamily="34" charset="0"/>
              </a:rPr>
              <a:t>quad</a:t>
            </a:r>
            <a:endParaRPr lang="hr-HR" i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E5FBCC5-CD6E-449D-97F8-0867519086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632" y="3730693"/>
            <a:ext cx="4281131" cy="212344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73F46DB-32AA-4C3C-8C09-C1340C1CEF3A}"/>
              </a:ext>
            </a:extLst>
          </p:cNvPr>
          <p:cNvSpPr txBox="1"/>
          <p:nvPr/>
        </p:nvSpPr>
        <p:spPr>
          <a:xfrm>
            <a:off x="287883" y="5874733"/>
            <a:ext cx="45886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>
                <a:latin typeface="Verdana" panose="020B0604030504040204" pitchFamily="34" charset="0"/>
                <a:ea typeface="Verdana" panose="020B0604030504040204" pitchFamily="34" charset="0"/>
              </a:rPr>
              <a:t>DM četvorka, engl. </a:t>
            </a:r>
            <a:r>
              <a:rPr lang="hr-HR" i="1" dirty="0">
                <a:latin typeface="Verdana" panose="020B0604030504040204" pitchFamily="34" charset="0"/>
                <a:ea typeface="Verdana" panose="020B0604030504040204" pitchFamily="34" charset="0"/>
              </a:rPr>
              <a:t>DM </a:t>
            </a:r>
            <a:r>
              <a:rPr lang="hr-HR" i="1" dirty="0" err="1">
                <a:latin typeface="Verdana" panose="020B0604030504040204" pitchFamily="34" charset="0"/>
                <a:ea typeface="Verdana" panose="020B0604030504040204" pitchFamily="34" charset="0"/>
              </a:rPr>
              <a:t>quad</a:t>
            </a:r>
            <a:endParaRPr lang="hr-HR" i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5602A90-9B52-4CEC-A22F-436E65759A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61023" y="4337488"/>
            <a:ext cx="4592960" cy="130851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A1DA9EF-BDB4-4AB4-B0BC-D8E90A3F8282}"/>
              </a:ext>
            </a:extLst>
          </p:cNvPr>
          <p:cNvSpPr txBox="1"/>
          <p:nvPr/>
        </p:nvSpPr>
        <p:spPr>
          <a:xfrm>
            <a:off x="6123030" y="5819478"/>
            <a:ext cx="24689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>
                <a:latin typeface="Verdana" panose="020B0604030504040204" pitchFamily="34" charset="0"/>
                <a:ea typeface="Verdana" panose="020B0604030504040204" pitchFamily="34" charset="0"/>
              </a:rPr>
              <a:t>engl. </a:t>
            </a:r>
            <a:r>
              <a:rPr lang="hr-HR" i="1" dirty="0" err="1">
                <a:latin typeface="Verdana" panose="020B0604030504040204" pitchFamily="34" charset="0"/>
                <a:ea typeface="Verdana" panose="020B0604030504040204" pitchFamily="34" charset="0"/>
              </a:rPr>
              <a:t>twin</a:t>
            </a:r>
            <a:r>
              <a:rPr lang="hr-HR" i="1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hr-HR" i="1" dirty="0" err="1">
                <a:latin typeface="Verdana" panose="020B0604030504040204" pitchFamily="34" charset="0"/>
                <a:ea typeface="Verdana" panose="020B0604030504040204" pitchFamily="34" charset="0"/>
              </a:rPr>
              <a:t>lead</a:t>
            </a:r>
            <a:endParaRPr lang="hr-HR" i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624241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0900F-3677-4694-882D-3091BD0C9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Preslušavanje i </a:t>
            </a:r>
            <a:r>
              <a:rPr lang="hr-HR" dirty="0" err="1"/>
              <a:t>prigušenje</a:t>
            </a:r>
            <a:r>
              <a:rPr lang="hr-HR" dirty="0"/>
              <a:t> preslušavanja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FC1BE6-46D1-493D-9138-E4F5581A53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preslušavanje</a:t>
            </a:r>
          </a:p>
          <a:p>
            <a:pPr lvl="1"/>
            <a:r>
              <a:rPr lang="hr-HR" dirty="0"/>
              <a:t>omjer snage preslušanog signala prema snazi signala koji je prouzročio preslušavanje</a:t>
            </a:r>
          </a:p>
          <a:p>
            <a:pPr lvl="1"/>
            <a:r>
              <a:rPr lang="hr-HR" dirty="0"/>
              <a:t>npr. signal snage </a:t>
            </a:r>
            <a:r>
              <a:rPr lang="hr-HR" i="1" dirty="0" err="1"/>
              <a:t>P</a:t>
            </a:r>
            <a:r>
              <a:rPr lang="hr-HR" baseline="-25000" dirty="0" err="1"/>
              <a:t>1</a:t>
            </a:r>
            <a:r>
              <a:rPr lang="hr-HR" dirty="0"/>
              <a:t> na ometajućoj parici proizveo je preslušavanjem signal snage </a:t>
            </a:r>
            <a:r>
              <a:rPr lang="hr-HR" i="1" dirty="0" err="1"/>
              <a:t>P</a:t>
            </a:r>
            <a:r>
              <a:rPr lang="hr-HR" baseline="-25000" dirty="0" err="1"/>
              <a:t>2</a:t>
            </a:r>
            <a:r>
              <a:rPr lang="hr-HR" dirty="0"/>
              <a:t> na ometanoj parici</a:t>
            </a:r>
          </a:p>
          <a:p>
            <a:pPr lvl="1"/>
            <a:endParaRPr lang="hr-HR" dirty="0"/>
          </a:p>
          <a:p>
            <a:pPr lvl="1"/>
            <a:r>
              <a:rPr lang="hr-HR" dirty="0"/>
              <a:t>ta je razina negativna</a:t>
            </a:r>
          </a:p>
          <a:p>
            <a:r>
              <a:rPr lang="hr-HR" dirty="0" err="1"/>
              <a:t>prigušenje</a:t>
            </a:r>
            <a:r>
              <a:rPr lang="hr-HR" dirty="0"/>
              <a:t> preslušavanja (engl. </a:t>
            </a:r>
            <a:r>
              <a:rPr lang="hr-HR" i="1" dirty="0" err="1"/>
              <a:t>crosstalk</a:t>
            </a:r>
            <a:r>
              <a:rPr lang="hr-HR" i="1" dirty="0"/>
              <a:t> </a:t>
            </a:r>
            <a:r>
              <a:rPr lang="hr-HR" i="1" dirty="0" err="1"/>
              <a:t>loss</a:t>
            </a:r>
            <a:r>
              <a:rPr lang="hr-HR" dirty="0"/>
              <a:t>)</a:t>
            </a:r>
          </a:p>
          <a:p>
            <a:pPr lvl="1"/>
            <a:r>
              <a:rPr lang="hr-HR" dirty="0"/>
              <a:t>omjer snage preslušanog signala prema snazi signala koji je prouzročio preslušavanje</a:t>
            </a:r>
          </a:p>
          <a:p>
            <a:pPr lvl="1"/>
            <a:endParaRPr lang="hr-HR" dirty="0"/>
          </a:p>
          <a:p>
            <a:pPr lvl="1"/>
            <a:r>
              <a:rPr lang="hr-HR" dirty="0"/>
              <a:t>ta je razina pozitivna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20A6E4-925D-4E5D-9517-3AA94517F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sr-Latn-RS"/>
              <a:t>ožujak 2021.</a:t>
            </a:r>
            <a:endParaRPr lang="en-US" sz="1400">
              <a:latin typeface="Times New Roman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929BFA-F273-473B-BC23-370571B2E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z="1400"/>
              <a:t>Modeliranje upredene parice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89DEAB-7AB8-4A70-992B-03C39F7747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1D7900F-624F-47BF-B4C5-90BAC3E58AD9}" type="slidenum">
              <a:rPr lang="en-US" smtClean="0"/>
              <a:pPr>
                <a:defRPr/>
              </a:pPr>
              <a:t>50</a:t>
            </a:fld>
            <a:endParaRPr lang="en-US" sz="1400" dirty="0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DD2469B3-D204-4A69-8CE6-EE9970DBAEE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4978708"/>
              </p:ext>
            </p:extLst>
          </p:nvPr>
        </p:nvGraphicFramePr>
        <p:xfrm>
          <a:off x="4808984" y="3140968"/>
          <a:ext cx="4069062" cy="7601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075" name="Equation" r:id="rId3" imgW="2311200" imgH="431640" progId="Equation.DSMT4">
                  <p:embed/>
                </p:oleObj>
              </mc:Choice>
              <mc:Fallback>
                <p:oleObj name="Equation" r:id="rId3" imgW="231120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808984" y="3140968"/>
                        <a:ext cx="4069062" cy="76015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0D9DB3C2-CC39-42B7-AB0B-75A89833CA0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2848067"/>
              </p:ext>
            </p:extLst>
          </p:nvPr>
        </p:nvGraphicFramePr>
        <p:xfrm>
          <a:off x="4687888" y="5253038"/>
          <a:ext cx="4538662" cy="760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076" name="Equation" r:id="rId5" imgW="2577960" imgH="431640" progId="Equation.DSMT4">
                  <p:embed/>
                </p:oleObj>
              </mc:Choice>
              <mc:Fallback>
                <p:oleObj name="Equation" r:id="rId5" imgW="2577960" imgH="431640" progId="Equation.DSMT4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DD2469B3-D204-4A69-8CE6-EE9970DBAEE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687888" y="5253038"/>
                        <a:ext cx="4538662" cy="760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5021299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2808B-C08B-42E5-B97E-DCC8CE011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Definicije preslušavanja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2D4699-262B-48D8-983C-0A55918CCE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89103" y="1094488"/>
            <a:ext cx="3847346" cy="824785"/>
          </a:xfrm>
        </p:spPr>
        <p:txBody>
          <a:bodyPr/>
          <a:lstStyle/>
          <a:p>
            <a:pPr marL="0" indent="0">
              <a:buNone/>
            </a:pPr>
            <a:r>
              <a:rPr lang="hr-HR" sz="2000" dirty="0" err="1"/>
              <a:t>prigušenje</a:t>
            </a:r>
            <a:r>
              <a:rPr lang="hr-HR" sz="2000" dirty="0"/>
              <a:t> preslušavanja na bliži kraj (</a:t>
            </a:r>
            <a:r>
              <a:rPr lang="hr-HR" sz="2000" dirty="0" err="1"/>
              <a:t>NEXT</a:t>
            </a:r>
            <a:r>
              <a:rPr lang="hr-HR" sz="2000" dirty="0"/>
              <a:t> </a:t>
            </a:r>
            <a:r>
              <a:rPr lang="hr-HR" sz="2000" i="1" dirty="0" err="1"/>
              <a:t>loss</a:t>
            </a:r>
            <a:r>
              <a:rPr lang="hr-HR" sz="2000" dirty="0"/>
              <a:t>)</a:t>
            </a:r>
            <a:endParaRPr lang="en-US" sz="2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B44857-54D4-4A6F-8684-770296DB1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sr-Latn-RS"/>
              <a:t>ožujak 2021.</a:t>
            </a:r>
            <a:endParaRPr lang="en-US" sz="1400">
              <a:latin typeface="Times New Roman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3F6406-DE64-4DBD-A311-673D102BF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z="1400"/>
              <a:t>Modeliranje upredene parice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82F30E-2B91-4787-877E-67DBF67635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1D7900F-624F-47BF-B4C5-90BAC3E58AD9}" type="slidenum">
              <a:rPr lang="en-US" smtClean="0"/>
              <a:pPr>
                <a:defRPr/>
              </a:pPr>
              <a:t>51</a:t>
            </a:fld>
            <a:endParaRPr lang="en-US" sz="1400" dirty="0"/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AD828D09-51BB-41A2-BEA2-B03EA3B145B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7144283"/>
              </p:ext>
            </p:extLst>
          </p:nvPr>
        </p:nvGraphicFramePr>
        <p:xfrm>
          <a:off x="236538" y="1098550"/>
          <a:ext cx="5430837" cy="298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718" name="Visio" r:id="rId3" imgW="3911561" imgH="2152650" progId="Visio.Drawing.15">
                  <p:embed/>
                </p:oleObj>
              </mc:Choice>
              <mc:Fallback>
                <p:oleObj name="Visio" r:id="rId3" imgW="3911561" imgH="2152650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6538" y="1098550"/>
                        <a:ext cx="5430837" cy="2987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B3F76CD2-1073-4D57-AEB4-7DA2A11002E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3648364"/>
              </p:ext>
            </p:extLst>
          </p:nvPr>
        </p:nvGraphicFramePr>
        <p:xfrm>
          <a:off x="6753199" y="1767602"/>
          <a:ext cx="2353949" cy="8247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719" name="Equation" r:id="rId5" imgW="1231560" imgH="431640" progId="Equation.DSMT4">
                  <p:embed/>
                </p:oleObj>
              </mc:Choice>
              <mc:Fallback>
                <p:oleObj name="Equation" r:id="rId5" imgW="123156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753199" y="1767602"/>
                        <a:ext cx="2353949" cy="8247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5ECD6C0-B2AD-4854-BFB2-8DAE5B4A8E0C}"/>
              </a:ext>
            </a:extLst>
          </p:cNvPr>
          <p:cNvSpPr txBox="1">
            <a:spLocks/>
          </p:cNvSpPr>
          <p:nvPr/>
        </p:nvSpPr>
        <p:spPr bwMode="auto">
          <a:xfrm>
            <a:off x="5918535" y="2600064"/>
            <a:ext cx="3785122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70505"/>
              </a:buClr>
              <a:buSzPct val="75000"/>
              <a:buFont typeface="Symbol" pitchFamily="18" charset="2"/>
              <a:buChar char="¨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70505"/>
              </a:buClr>
              <a:buSzPct val="75000"/>
              <a:buFont typeface="Webdings" pitchFamily="18" charset="2"/>
              <a:buChar char="&lt;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70505"/>
              </a:buClr>
              <a:buSzPct val="75000"/>
              <a:buFont typeface="Webdings" pitchFamily="18" charset="2"/>
              <a:buChar char="=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70505"/>
              </a:buClr>
              <a:buSzPct val="75000"/>
              <a:buFont typeface="Webdings" pitchFamily="18" charset="2"/>
              <a:buChar char="8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70505"/>
              </a:buClr>
              <a:buSzPct val="75000"/>
              <a:buFont typeface="Webdings" pitchFamily="18" charset="2"/>
              <a:buChar char="4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70505"/>
              </a:buClr>
              <a:buSzPct val="75000"/>
              <a:buFont typeface="Webdings" pitchFamily="18" charset="2"/>
              <a:buChar char="4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70505"/>
              </a:buClr>
              <a:buSzPct val="75000"/>
              <a:buFont typeface="Webdings" pitchFamily="18" charset="2"/>
              <a:buChar char="4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70505"/>
              </a:buClr>
              <a:buSzPct val="75000"/>
              <a:buFont typeface="Webdings" pitchFamily="18" charset="2"/>
              <a:buChar char="4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70505"/>
              </a:buClr>
              <a:buSzPct val="75000"/>
              <a:buFont typeface="Webdings" pitchFamily="18" charset="2"/>
              <a:buChar char="4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hr-HR" sz="2000" kern="0" dirty="0" err="1"/>
              <a:t>prigušenje</a:t>
            </a:r>
            <a:r>
              <a:rPr lang="hr-HR" sz="2000" kern="0" dirty="0"/>
              <a:t> preslušavanja na dalji kraj (</a:t>
            </a:r>
            <a:r>
              <a:rPr lang="hr-HR" sz="2000" kern="0" dirty="0" err="1"/>
              <a:t>FEXT</a:t>
            </a:r>
            <a:r>
              <a:rPr lang="hr-HR" sz="2000" dirty="0"/>
              <a:t> </a:t>
            </a:r>
            <a:r>
              <a:rPr lang="hr-HR" sz="2000" i="1" dirty="0" err="1"/>
              <a:t>loss</a:t>
            </a:r>
            <a:r>
              <a:rPr lang="hr-HR" sz="2000" kern="0" dirty="0"/>
              <a:t>)</a:t>
            </a:r>
            <a:endParaRPr lang="en-US" sz="2000" kern="0" dirty="0"/>
          </a:p>
        </p:txBody>
      </p:sp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6085ED04-721F-4B23-99A6-697935F6A84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2335693"/>
              </p:ext>
            </p:extLst>
          </p:nvPr>
        </p:nvGraphicFramePr>
        <p:xfrm>
          <a:off x="6455949" y="3223716"/>
          <a:ext cx="2277302" cy="7831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720" name="Equation" r:id="rId7" imgW="1257120" imgH="431640" progId="Equation.DSMT4">
                  <p:embed/>
                </p:oleObj>
              </mc:Choice>
              <mc:Fallback>
                <p:oleObj name="Equation" r:id="rId7" imgW="1257120" imgH="431640" progId="Equation.DSMT4">
                  <p:embed/>
                  <p:pic>
                    <p:nvPicPr>
                      <p:cNvPr id="9" name="Object 8">
                        <a:extLst>
                          <a:ext uri="{FF2B5EF4-FFF2-40B4-BE49-F238E27FC236}">
                            <a16:creationId xmlns:a16="http://schemas.microsoft.com/office/drawing/2014/main" id="{B3F76CD2-1073-4D57-AEB4-7DA2A11002E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455949" y="3223716"/>
                        <a:ext cx="2277302" cy="78317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22854C7C-F414-4D44-9278-CC6CB1637FAE}"/>
              </a:ext>
            </a:extLst>
          </p:cNvPr>
          <p:cNvSpPr txBox="1">
            <a:spLocks/>
          </p:cNvSpPr>
          <p:nvPr/>
        </p:nvSpPr>
        <p:spPr bwMode="auto">
          <a:xfrm>
            <a:off x="5972428" y="4006895"/>
            <a:ext cx="3700174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70505"/>
              </a:buClr>
              <a:buSzPct val="75000"/>
              <a:buFont typeface="Symbol" pitchFamily="18" charset="2"/>
              <a:buChar char="¨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70505"/>
              </a:buClr>
              <a:buSzPct val="75000"/>
              <a:buFont typeface="Webdings" pitchFamily="18" charset="2"/>
              <a:buChar char="&lt;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70505"/>
              </a:buClr>
              <a:buSzPct val="75000"/>
              <a:buFont typeface="Webdings" pitchFamily="18" charset="2"/>
              <a:buChar char="=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70505"/>
              </a:buClr>
              <a:buSzPct val="75000"/>
              <a:buFont typeface="Webdings" pitchFamily="18" charset="2"/>
              <a:buChar char="8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70505"/>
              </a:buClr>
              <a:buSzPct val="75000"/>
              <a:buFont typeface="Webdings" pitchFamily="18" charset="2"/>
              <a:buChar char="4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70505"/>
              </a:buClr>
              <a:buSzPct val="75000"/>
              <a:buFont typeface="Webdings" pitchFamily="18" charset="2"/>
              <a:buChar char="4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70505"/>
              </a:buClr>
              <a:buSzPct val="75000"/>
              <a:buFont typeface="Webdings" pitchFamily="18" charset="2"/>
              <a:buChar char="4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70505"/>
              </a:buClr>
              <a:buSzPct val="75000"/>
              <a:buFont typeface="Webdings" pitchFamily="18" charset="2"/>
              <a:buChar char="4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70505"/>
              </a:buClr>
              <a:buSzPct val="75000"/>
              <a:buFont typeface="Webdings" pitchFamily="18" charset="2"/>
              <a:buChar char="4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hr-HR" sz="2000" kern="0" dirty="0" err="1"/>
              <a:t>prigušenje</a:t>
            </a:r>
            <a:r>
              <a:rPr lang="hr-HR" sz="2000" kern="0" dirty="0"/>
              <a:t> </a:t>
            </a:r>
            <a:r>
              <a:rPr lang="hr-HR" sz="2000" kern="0" dirty="0" err="1"/>
              <a:t>ELFEXT</a:t>
            </a:r>
            <a:r>
              <a:rPr lang="hr-HR" sz="2000" kern="0" dirty="0"/>
              <a:t>-a (</a:t>
            </a:r>
            <a:r>
              <a:rPr lang="hr-HR" sz="2000" i="1" kern="0" dirty="0" err="1"/>
              <a:t>Equal</a:t>
            </a:r>
            <a:r>
              <a:rPr lang="hr-HR" sz="2000" i="1" kern="0" dirty="0"/>
              <a:t> </a:t>
            </a:r>
            <a:r>
              <a:rPr lang="hr-HR" sz="2000" i="1" kern="0" dirty="0" err="1"/>
              <a:t>Level</a:t>
            </a:r>
            <a:r>
              <a:rPr lang="hr-HR" sz="2000" i="1" kern="0" dirty="0"/>
              <a:t> Far-</a:t>
            </a:r>
            <a:r>
              <a:rPr lang="hr-HR" sz="2000" i="1" kern="0" dirty="0" err="1"/>
              <a:t>End</a:t>
            </a:r>
            <a:r>
              <a:rPr lang="hr-HR" sz="2000" i="1" kern="0" dirty="0"/>
              <a:t> </a:t>
            </a:r>
            <a:r>
              <a:rPr lang="hr-HR" sz="2000" i="1" kern="0" dirty="0" err="1"/>
              <a:t>Crosstalk</a:t>
            </a:r>
            <a:r>
              <a:rPr lang="hr-HR" sz="2000" i="1" kern="0" dirty="0"/>
              <a:t> </a:t>
            </a:r>
            <a:r>
              <a:rPr lang="hr-HR" sz="2000" i="1" kern="0" dirty="0" err="1"/>
              <a:t>loss</a:t>
            </a:r>
            <a:r>
              <a:rPr lang="hr-HR" sz="2000" kern="0" dirty="0"/>
              <a:t>)</a:t>
            </a:r>
            <a:endParaRPr lang="en-US" sz="2000" kern="0" dirty="0"/>
          </a:p>
        </p:txBody>
      </p:sp>
      <p:graphicFrame>
        <p:nvGraphicFramePr>
          <p:cNvPr id="13" name="Object 12">
            <a:extLst>
              <a:ext uri="{FF2B5EF4-FFF2-40B4-BE49-F238E27FC236}">
                <a16:creationId xmlns:a16="http://schemas.microsoft.com/office/drawing/2014/main" id="{68FD70B6-728A-4647-80A6-4AE9B53D0A6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5387696"/>
              </p:ext>
            </p:extLst>
          </p:nvPr>
        </p:nvGraphicFramePr>
        <p:xfrm>
          <a:off x="5535307" y="4794337"/>
          <a:ext cx="4112276" cy="15011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721" name="Equation" r:id="rId9" imgW="2438280" imgH="888840" progId="Equation.DSMT4">
                  <p:embed/>
                </p:oleObj>
              </mc:Choice>
              <mc:Fallback>
                <p:oleObj name="Equation" r:id="rId9" imgW="2438280" imgH="888840" progId="Equation.DSMT4">
                  <p:embed/>
                  <p:pic>
                    <p:nvPicPr>
                      <p:cNvPr id="11" name="Object 10">
                        <a:extLst>
                          <a:ext uri="{FF2B5EF4-FFF2-40B4-BE49-F238E27FC236}">
                            <a16:creationId xmlns:a16="http://schemas.microsoft.com/office/drawing/2014/main" id="{6085ED04-721F-4B23-99A6-697935F6A84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535307" y="4794337"/>
                        <a:ext cx="4112276" cy="150116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A849C175-ACB6-49BC-8600-47B266333E03}"/>
              </a:ext>
            </a:extLst>
          </p:cNvPr>
          <p:cNvSpPr txBox="1">
            <a:spLocks/>
          </p:cNvSpPr>
          <p:nvPr/>
        </p:nvSpPr>
        <p:spPr bwMode="auto">
          <a:xfrm>
            <a:off x="379507" y="4211592"/>
            <a:ext cx="5005541" cy="18817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70505"/>
              </a:buClr>
              <a:buSzPct val="75000"/>
              <a:buFont typeface="Symbol" pitchFamily="18" charset="2"/>
              <a:buChar char="¨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70505"/>
              </a:buClr>
              <a:buSzPct val="75000"/>
              <a:buFont typeface="Webdings" pitchFamily="18" charset="2"/>
              <a:buChar char="&lt;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70505"/>
              </a:buClr>
              <a:buSzPct val="75000"/>
              <a:buFont typeface="Webdings" pitchFamily="18" charset="2"/>
              <a:buChar char="=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70505"/>
              </a:buClr>
              <a:buSzPct val="75000"/>
              <a:buFont typeface="Webdings" pitchFamily="18" charset="2"/>
              <a:buChar char="8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70505"/>
              </a:buClr>
              <a:buSzPct val="75000"/>
              <a:buFont typeface="Webdings" pitchFamily="18" charset="2"/>
              <a:buChar char="4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70505"/>
              </a:buClr>
              <a:buSzPct val="75000"/>
              <a:buFont typeface="Webdings" pitchFamily="18" charset="2"/>
              <a:buChar char="4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70505"/>
              </a:buClr>
              <a:buSzPct val="75000"/>
              <a:buFont typeface="Webdings" pitchFamily="18" charset="2"/>
              <a:buChar char="4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70505"/>
              </a:buClr>
              <a:buSzPct val="75000"/>
              <a:buFont typeface="Webdings" pitchFamily="18" charset="2"/>
              <a:buChar char="4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70505"/>
              </a:buClr>
              <a:buSzPct val="75000"/>
              <a:buFont typeface="Webdings" pitchFamily="18" charset="2"/>
              <a:buChar char="4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hr-HR" sz="2000" u="sng" kern="0" dirty="0"/>
              <a:t>pretpostavke</a:t>
            </a:r>
            <a:r>
              <a:rPr lang="hr-HR" sz="2000" kern="0" dirty="0"/>
              <a:t>:</a:t>
            </a:r>
          </a:p>
          <a:p>
            <a:r>
              <a:rPr lang="hr-HR" sz="2000" kern="0" dirty="0"/>
              <a:t>na obje linije vrijedi </a:t>
            </a:r>
            <a:r>
              <a:rPr lang="hr-HR" sz="2000" i="1" dirty="0" err="1"/>
              <a:t>Z</a:t>
            </a:r>
            <a:r>
              <a:rPr lang="hr-HR" sz="2000" baseline="-25000" dirty="0" err="1"/>
              <a:t>S</a:t>
            </a:r>
            <a:r>
              <a:rPr lang="hr-HR" sz="2000" dirty="0"/>
              <a:t> = </a:t>
            </a:r>
            <a:r>
              <a:rPr lang="hr-HR" sz="2000" i="1" dirty="0"/>
              <a:t>Z</a:t>
            </a:r>
            <a:r>
              <a:rPr lang="hr-HR" sz="2000" baseline="-25000" dirty="0"/>
              <a:t>0</a:t>
            </a:r>
            <a:r>
              <a:rPr lang="hr-HR" sz="2000" dirty="0"/>
              <a:t> = </a:t>
            </a:r>
            <a:r>
              <a:rPr lang="hr-HR" sz="2000" i="1" dirty="0" err="1"/>
              <a:t>Z</a:t>
            </a:r>
            <a:r>
              <a:rPr lang="hr-HR" sz="2000" baseline="-25000" dirty="0" err="1"/>
              <a:t>L</a:t>
            </a:r>
            <a:endParaRPr lang="hr-HR" sz="2000" baseline="-25000" dirty="0"/>
          </a:p>
          <a:p>
            <a:r>
              <a:rPr lang="hr-HR" sz="2000" dirty="0"/>
              <a:t>obje linije imaju iste parametre</a:t>
            </a:r>
          </a:p>
          <a:p>
            <a:r>
              <a:rPr lang="hr-HR" sz="2000" kern="0" dirty="0"/>
              <a:t>obje linije imaju jednaku duljinu </a:t>
            </a:r>
            <a:r>
              <a:rPr lang="hr-HR" sz="2000" i="1" kern="0" dirty="0"/>
              <a:t>d</a:t>
            </a:r>
          </a:p>
          <a:p>
            <a:r>
              <a:rPr lang="hr-HR" sz="2000" i="1" kern="0" dirty="0"/>
              <a:t>P</a:t>
            </a:r>
            <a:r>
              <a:rPr lang="hr-HR" sz="2000" i="1" kern="0" baseline="-25000" dirty="0"/>
              <a:t>i</a:t>
            </a:r>
            <a:r>
              <a:rPr lang="hr-HR" sz="2000" kern="0" dirty="0"/>
              <a:t>, </a:t>
            </a:r>
            <a:r>
              <a:rPr lang="hr-HR" sz="2000" i="1" kern="0" dirty="0"/>
              <a:t>i</a:t>
            </a:r>
            <a:r>
              <a:rPr lang="hr-HR" sz="2000" kern="0" dirty="0"/>
              <a:t> = 1, ..., 4, su srednje snage signala</a:t>
            </a:r>
            <a:endParaRPr lang="en-US" sz="2000" kern="0" dirty="0"/>
          </a:p>
        </p:txBody>
      </p:sp>
    </p:spTree>
    <p:extLst>
      <p:ext uri="{BB962C8B-B14F-4D97-AF65-F5344CB8AC3E}">
        <p14:creationId xmlns:p14="http://schemas.microsoft.com/office/powerpoint/2010/main" val="371832448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1229C-0741-423D-8D59-C3BED4539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ACR – </a:t>
            </a:r>
            <a:r>
              <a:rPr lang="hr-HR" i="1" dirty="0" err="1"/>
              <a:t>Attenuation</a:t>
            </a:r>
            <a:r>
              <a:rPr lang="hr-HR" i="1" dirty="0"/>
              <a:t>-to-</a:t>
            </a:r>
            <a:r>
              <a:rPr lang="hr-HR" i="1" dirty="0" err="1"/>
              <a:t>Crosstalk</a:t>
            </a:r>
            <a:r>
              <a:rPr lang="hr-HR" i="1" dirty="0"/>
              <a:t> </a:t>
            </a:r>
            <a:r>
              <a:rPr lang="hr-HR" i="1" dirty="0" err="1"/>
              <a:t>Ratio</a:t>
            </a:r>
            <a:endParaRPr lang="en-US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F5C717-8676-4465-8634-52BF1F7AF5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950" y="980728"/>
            <a:ext cx="8420100" cy="4176464"/>
          </a:xfrm>
        </p:spPr>
        <p:txBody>
          <a:bodyPr/>
          <a:lstStyle/>
          <a:p>
            <a:r>
              <a:rPr lang="hr-HR" sz="2400" dirty="0"/>
              <a:t>pretpostavka vezana uz prethodnu sliku:</a:t>
            </a:r>
          </a:p>
          <a:p>
            <a:r>
              <a:rPr lang="hr-HR" sz="2400" dirty="0"/>
              <a:t>po liniji 2 predajnik </a:t>
            </a:r>
            <a:r>
              <a:rPr lang="hr-HR" sz="2400" dirty="0" err="1"/>
              <a:t>Tx</a:t>
            </a:r>
            <a:r>
              <a:rPr lang="hr-HR" sz="2400" dirty="0"/>
              <a:t> pozicioniran desno</a:t>
            </a:r>
          </a:p>
          <a:p>
            <a:pPr lvl="1"/>
            <a:r>
              <a:rPr lang="hr-HR" sz="2000" dirty="0"/>
              <a:t>na mjestu gdje je prikazano opterećenje </a:t>
            </a:r>
            <a:r>
              <a:rPr lang="hr-HR" sz="2000" i="1" dirty="0"/>
              <a:t>Z</a:t>
            </a:r>
            <a:r>
              <a:rPr lang="hr-HR" sz="2000" baseline="-25000" dirty="0"/>
              <a:t>L</a:t>
            </a:r>
          </a:p>
          <a:p>
            <a:pPr lvl="1"/>
            <a:r>
              <a:rPr lang="hr-HR" sz="2000" dirty="0" err="1"/>
              <a:t>Tx</a:t>
            </a:r>
            <a:r>
              <a:rPr lang="hr-HR" sz="2000" dirty="0"/>
              <a:t> je na liniju 2 spojen pomoću rašljastog sklopa</a:t>
            </a:r>
          </a:p>
          <a:p>
            <a:r>
              <a:rPr lang="hr-HR" sz="2400" dirty="0"/>
              <a:t>šalje snagu </a:t>
            </a:r>
            <a:r>
              <a:rPr lang="hr-HR" sz="2400" i="1" dirty="0" err="1"/>
              <a:t>P</a:t>
            </a:r>
            <a:r>
              <a:rPr lang="hr-HR" sz="2400" baseline="-25000" dirty="0" err="1"/>
              <a:t>0</a:t>
            </a:r>
            <a:r>
              <a:rPr lang="hr-HR" sz="2400" dirty="0"/>
              <a:t> [dB] koja dolazi u prijemnik </a:t>
            </a:r>
            <a:r>
              <a:rPr lang="hr-HR" sz="2400" dirty="0" err="1"/>
              <a:t>Rx</a:t>
            </a:r>
            <a:r>
              <a:rPr lang="hr-HR" sz="2400" dirty="0"/>
              <a:t> pozicioniran lijevo</a:t>
            </a:r>
          </a:p>
          <a:p>
            <a:pPr lvl="1"/>
            <a:r>
              <a:rPr lang="hr-HR" sz="2000" dirty="0"/>
              <a:t>na mjestu gdje je prikazano opterećenje </a:t>
            </a:r>
            <a:r>
              <a:rPr lang="hr-HR" sz="2000" i="1" dirty="0"/>
              <a:t>Z</a:t>
            </a:r>
            <a:r>
              <a:rPr lang="hr-HR" sz="2000" baseline="-25000" dirty="0"/>
              <a:t>S</a:t>
            </a:r>
          </a:p>
          <a:p>
            <a:pPr lvl="1"/>
            <a:r>
              <a:rPr lang="hr-HR" sz="2000" dirty="0" err="1"/>
              <a:t>Rx</a:t>
            </a:r>
            <a:r>
              <a:rPr lang="hr-HR" sz="2000" dirty="0"/>
              <a:t> je na liniju 2 spojen također pomoću rašljastog sklopa</a:t>
            </a:r>
          </a:p>
          <a:p>
            <a:r>
              <a:rPr lang="hr-HR" sz="2400" dirty="0"/>
              <a:t>snaga koju prima </a:t>
            </a:r>
            <a:r>
              <a:rPr lang="hr-HR" sz="2400" dirty="0" err="1"/>
              <a:t>Rx</a:t>
            </a:r>
            <a:r>
              <a:rPr lang="hr-HR" sz="2400" dirty="0"/>
              <a:t> iznosi </a:t>
            </a:r>
            <a:r>
              <a:rPr lang="hr-HR" sz="2400" i="1" dirty="0"/>
              <a:t>P</a:t>
            </a:r>
            <a:r>
              <a:rPr lang="hr-HR" sz="2400" i="1" baseline="-25000" dirty="0"/>
              <a:t>d</a:t>
            </a:r>
            <a:r>
              <a:rPr lang="hr-HR" sz="2400" dirty="0"/>
              <a:t> [dB]</a:t>
            </a:r>
          </a:p>
          <a:p>
            <a:r>
              <a:rPr lang="hr-HR" sz="2400" dirty="0"/>
              <a:t>uz navedene pretpostavke ACR je definiran kao</a:t>
            </a:r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DF26A4-240B-430B-9254-24E3B9C4F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sr-Latn-RS"/>
              <a:t>ožujak 2021.</a:t>
            </a:r>
            <a:endParaRPr lang="en-US" sz="1400">
              <a:latin typeface="Times New Roman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45B828-CFE3-42A8-B494-1AB88245A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z="1400"/>
              <a:t>Modeliranje upredene parice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5AE987-15A6-44BC-A81B-55A09CE422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1D7900F-624F-47BF-B4C5-90BAC3E58AD9}" type="slidenum">
              <a:rPr lang="en-US" smtClean="0"/>
              <a:pPr>
                <a:defRPr/>
              </a:pPr>
              <a:t>52</a:t>
            </a:fld>
            <a:endParaRPr lang="en-US" sz="1400" dirty="0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D984FD60-6882-4062-9393-C5509134D1F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5910195"/>
              </p:ext>
            </p:extLst>
          </p:nvPr>
        </p:nvGraphicFramePr>
        <p:xfrm>
          <a:off x="4495800" y="3328988"/>
          <a:ext cx="914400" cy="198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476" name="Equation" r:id="rId3" imgW="914400" imgH="198720" progId="Equation.DSMT4">
                  <p:embed/>
                </p:oleObj>
              </mc:Choice>
              <mc:Fallback>
                <p:oleObj name="Equation" r:id="rId3" imgW="914400" imgH="19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495800" y="3328988"/>
                        <a:ext cx="914400" cy="1984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13070090-8C6F-4964-BD42-DD892450906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8010169"/>
              </p:ext>
            </p:extLst>
          </p:nvPr>
        </p:nvGraphicFramePr>
        <p:xfrm>
          <a:off x="2270125" y="5013325"/>
          <a:ext cx="5746750" cy="1368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477" name="Equation" r:id="rId5" imgW="3733560" imgH="888840" progId="Equation.DSMT4">
                  <p:embed/>
                </p:oleObj>
              </mc:Choice>
              <mc:Fallback>
                <p:oleObj name="Equation" r:id="rId5" imgW="3733560" imgH="8888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270125" y="5013325"/>
                        <a:ext cx="5746750" cy="1368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6313333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D64F8-24B4-49AF-BE4B-282C839C6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200" y="0"/>
            <a:ext cx="8655248" cy="764704"/>
          </a:xfrm>
        </p:spPr>
        <p:txBody>
          <a:bodyPr/>
          <a:lstStyle/>
          <a:p>
            <a:r>
              <a:rPr lang="hr-HR" dirty="0"/>
              <a:t>Spektralna gustoća snage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52FC08-9B4C-4728-AC13-31761463F9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504" y="980728"/>
            <a:ext cx="9169846" cy="5328592"/>
          </a:xfrm>
        </p:spPr>
        <p:txBody>
          <a:bodyPr/>
          <a:lstStyle/>
          <a:p>
            <a:pPr lvl="1"/>
            <a:r>
              <a:rPr lang="hr-HR" i="1" dirty="0" err="1"/>
              <a:t>S</a:t>
            </a:r>
            <a:r>
              <a:rPr lang="hr-HR" baseline="-25000" dirty="0" err="1"/>
              <a:t>d</a:t>
            </a:r>
            <a:r>
              <a:rPr lang="hr-HR" dirty="0"/>
              <a:t> – spektralna gustoća snage ometajućeg signala</a:t>
            </a:r>
          </a:p>
          <a:p>
            <a:pPr lvl="1"/>
            <a:r>
              <a:rPr lang="hr-HR" i="1" dirty="0" err="1"/>
              <a:t>S</a:t>
            </a:r>
            <a:r>
              <a:rPr lang="hr-HR" baseline="-25000" dirty="0" err="1"/>
              <a:t>XT</a:t>
            </a:r>
            <a:r>
              <a:rPr lang="hr-HR" dirty="0"/>
              <a:t> – spektralna gustoća snage preslušanog signala</a:t>
            </a:r>
          </a:p>
          <a:p>
            <a:pPr lvl="1"/>
            <a:r>
              <a:rPr lang="hr-HR" i="1" dirty="0" err="1"/>
              <a:t>P</a:t>
            </a:r>
            <a:r>
              <a:rPr lang="hr-HR" baseline="-25000" dirty="0" err="1"/>
              <a:t>XT</a:t>
            </a:r>
            <a:r>
              <a:rPr lang="hr-HR" dirty="0"/>
              <a:t> – srednja snaga preslušanog signala</a:t>
            </a:r>
          </a:p>
          <a:p>
            <a:pPr lvl="1"/>
            <a:r>
              <a:rPr lang="hr-HR" i="1" dirty="0"/>
              <a:t>B</a:t>
            </a:r>
            <a:r>
              <a:rPr lang="hr-HR" dirty="0"/>
              <a:t> – pojas frekvencija preslušanog signala</a:t>
            </a:r>
          </a:p>
          <a:p>
            <a:pPr lvl="1"/>
            <a:endParaRPr lang="hr-HR" dirty="0"/>
          </a:p>
          <a:p>
            <a:pPr>
              <a:spcBef>
                <a:spcPts val="1200"/>
              </a:spcBef>
            </a:pPr>
            <a:r>
              <a:rPr lang="hr-HR" dirty="0"/>
              <a:t>prijenosne funkcije preslušavanja, </a:t>
            </a:r>
            <a:r>
              <a:rPr lang="hr-HR" i="1" dirty="0" err="1"/>
              <a:t>H</a:t>
            </a:r>
            <a:r>
              <a:rPr lang="hr-HR" baseline="-25000" dirty="0" err="1"/>
              <a:t>XT</a:t>
            </a:r>
            <a:r>
              <a:rPr lang="hr-HR" dirty="0"/>
              <a:t>(</a:t>
            </a:r>
            <a:r>
              <a:rPr lang="hr-HR" i="1" dirty="0"/>
              <a:t>f</a:t>
            </a:r>
            <a:r>
              <a:rPr lang="hr-HR" dirty="0"/>
              <a:t>),</a:t>
            </a:r>
          </a:p>
          <a:p>
            <a:pPr lvl="1"/>
            <a:r>
              <a:rPr lang="hr-HR" dirty="0"/>
              <a:t>su jako ovisne o značajkama i strukturi kabela</a:t>
            </a:r>
          </a:p>
          <a:p>
            <a:pPr lvl="1"/>
            <a:r>
              <a:rPr lang="hr-HR" dirty="0"/>
              <a:t>variraju od parice do parice, te od kabelske grupe do kabelske grupe</a:t>
            </a:r>
          </a:p>
          <a:p>
            <a:r>
              <a:rPr lang="hr-HR" dirty="0"/>
              <a:t>zato se preslušavanje analizira temeljem prijenosnih funkcija za najlošiji slučaj (engl. </a:t>
            </a:r>
            <a:r>
              <a:rPr lang="hr-HR" i="1" dirty="0" err="1"/>
              <a:t>worst</a:t>
            </a:r>
            <a:r>
              <a:rPr lang="hr-HR" i="1" dirty="0"/>
              <a:t> </a:t>
            </a:r>
            <a:r>
              <a:rPr lang="hr-HR" i="1" dirty="0" err="1"/>
              <a:t>case</a:t>
            </a:r>
            <a:r>
              <a:rPr lang="hr-HR" dirty="0"/>
              <a:t>)</a:t>
            </a:r>
          </a:p>
          <a:p>
            <a:pPr lvl="1"/>
            <a:r>
              <a:rPr lang="hr-HR" dirty="0"/>
              <a:t>konstruiraju se temeljem mjerenja i računalnim simulacijama</a:t>
            </a:r>
          </a:p>
          <a:p>
            <a:endParaRPr lang="hr-HR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9D3400-0A49-490E-9EFB-2BC166FD6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sr-Latn-RS"/>
              <a:t>ožujak 2021.</a:t>
            </a:r>
            <a:endParaRPr lang="en-US" sz="1400">
              <a:latin typeface="Times New Roman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3769F9-CA5F-450F-9EC5-C9008C52A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z="1400"/>
              <a:t>Modeliranje upredene parice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C89CF4-C3F3-4E11-9865-2AF9152DD2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1D7900F-624F-47BF-B4C5-90BAC3E58AD9}" type="slidenum">
              <a:rPr lang="en-US" smtClean="0"/>
              <a:pPr>
                <a:defRPr/>
              </a:pPr>
              <a:t>53</a:t>
            </a:fld>
            <a:endParaRPr lang="en-US" sz="1400" dirty="0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F39DD362-8221-4307-A56F-9A1A823702E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7203699"/>
              </p:ext>
            </p:extLst>
          </p:nvPr>
        </p:nvGraphicFramePr>
        <p:xfrm>
          <a:off x="635910" y="2648883"/>
          <a:ext cx="5248275" cy="719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093" name="Equation" r:id="rId3" imgW="2222280" imgH="304560" progId="Equation.DSMT4">
                  <p:embed/>
                </p:oleObj>
              </mc:Choice>
              <mc:Fallback>
                <p:oleObj name="Equation" r:id="rId3" imgW="2222280" imgH="304560" progId="Equation.DSMT4">
                  <p:embed/>
                  <p:pic>
                    <p:nvPicPr>
                      <p:cNvPr id="13" name="Object 12">
                        <a:extLst>
                          <a:ext uri="{FF2B5EF4-FFF2-40B4-BE49-F238E27FC236}">
                            <a16:creationId xmlns:a16="http://schemas.microsoft.com/office/drawing/2014/main" id="{0937CB6F-18AE-48D1-96EE-0E67BE648B8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35910" y="2648883"/>
                        <a:ext cx="5248275" cy="7191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9058B6D2-5878-48E3-B3F5-CEEA3FBACA7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5466707"/>
              </p:ext>
            </p:extLst>
          </p:nvPr>
        </p:nvGraphicFramePr>
        <p:xfrm>
          <a:off x="6153209" y="2617196"/>
          <a:ext cx="3236117" cy="719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094" name="Equation" r:id="rId5" imgW="1485720" imgH="330120" progId="Equation.DSMT4">
                  <p:embed/>
                </p:oleObj>
              </mc:Choice>
              <mc:Fallback>
                <p:oleObj name="Equation" r:id="rId5" imgW="1485720" imgH="330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153209" y="2617196"/>
                        <a:ext cx="3236117" cy="7191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2198335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5AB9D-A294-4F41-B3E6-0B86FC349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Jedan-postotni najlošiji slučaj </a:t>
            </a:r>
            <a:r>
              <a:rPr lang="hr-HR" dirty="0" err="1"/>
              <a:t>NEXT</a:t>
            </a:r>
            <a:r>
              <a:rPr lang="hr-HR" dirty="0"/>
              <a:t>-a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93AA10-3D60-4112-830C-961E26152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sr-Latn-RS"/>
              <a:t>ožujak 2021.</a:t>
            </a:r>
            <a:endParaRPr lang="en-US" sz="1400">
              <a:latin typeface="Times New Roman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CFBD75-9D7E-491A-81A3-8A9A6EB5E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z="1400"/>
              <a:t>Modeliranje upredene parice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E511A3-909D-485E-82E7-77A6688AFD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1D7900F-624F-47BF-B4C5-90BAC3E58AD9}" type="slidenum">
              <a:rPr lang="en-US" smtClean="0"/>
              <a:pPr>
                <a:defRPr/>
              </a:pPr>
              <a:t>54</a:t>
            </a:fld>
            <a:endParaRPr lang="en-US" sz="1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EEED1ED-0F6B-43AA-B276-3B8664925B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3420" y="1052736"/>
            <a:ext cx="6659160" cy="5206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96219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13E45-5C51-4183-BD1B-ED1FB30A2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Modeli preslušavanja </a:t>
            </a:r>
            <a:r>
              <a:rPr lang="hr-HR" dirty="0" err="1"/>
              <a:t>ETSI</a:t>
            </a:r>
            <a:r>
              <a:rPr lang="hr-HR" dirty="0"/>
              <a:t>-a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BBE9DA-F178-4053-AA49-55A13218EA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950" y="980728"/>
            <a:ext cx="8602538" cy="5328592"/>
          </a:xfrm>
        </p:spPr>
        <p:txBody>
          <a:bodyPr/>
          <a:lstStyle/>
          <a:p>
            <a:r>
              <a:rPr lang="hr-HR" dirty="0" err="1"/>
              <a:t>ETSI</a:t>
            </a:r>
            <a:endParaRPr lang="hr-HR" dirty="0"/>
          </a:p>
          <a:p>
            <a:pPr lvl="1"/>
            <a:r>
              <a:rPr lang="hr-HR" dirty="0"/>
              <a:t>European </a:t>
            </a:r>
            <a:r>
              <a:rPr lang="hr-HR" dirty="0" err="1"/>
              <a:t>Telecommunications</a:t>
            </a:r>
            <a:r>
              <a:rPr lang="hr-HR" dirty="0"/>
              <a:t> </a:t>
            </a:r>
            <a:r>
              <a:rPr lang="hr-HR" dirty="0" err="1"/>
              <a:t>Standards</a:t>
            </a:r>
            <a:r>
              <a:rPr lang="hr-HR" dirty="0"/>
              <a:t> Institute</a:t>
            </a:r>
          </a:p>
          <a:p>
            <a:r>
              <a:rPr lang="hr-HR" dirty="0"/>
              <a:t>referentna konfiguracija (</a:t>
            </a:r>
            <a:r>
              <a:rPr lang="hr-HR" dirty="0" err="1"/>
              <a:t>ETSI</a:t>
            </a:r>
            <a:r>
              <a:rPr lang="hr-HR" dirty="0"/>
              <a:t> </a:t>
            </a:r>
            <a:r>
              <a:rPr lang="hr-HR" dirty="0" err="1"/>
              <a:t>TR</a:t>
            </a:r>
            <a:r>
              <a:rPr lang="hr-HR" dirty="0"/>
              <a:t> 101 830-2)</a:t>
            </a:r>
          </a:p>
          <a:p>
            <a:endParaRPr lang="hr-HR" dirty="0"/>
          </a:p>
          <a:p>
            <a:endParaRPr lang="hr-HR" dirty="0"/>
          </a:p>
          <a:p>
            <a:pPr lvl="1"/>
            <a:r>
              <a:rPr lang="hr-HR" dirty="0"/>
              <a:t>duljina sprege kod preslušavanja (engl. </a:t>
            </a:r>
            <a:r>
              <a:rPr lang="hr-HR" i="1" dirty="0" err="1"/>
              <a:t>coupling</a:t>
            </a:r>
            <a:r>
              <a:rPr lang="hr-HR" dirty="0"/>
              <a:t>), </a:t>
            </a:r>
            <a:r>
              <a:rPr lang="hr-HR" i="1" dirty="0"/>
              <a:t>L</a:t>
            </a:r>
          </a:p>
          <a:p>
            <a:pPr lvl="1"/>
            <a:r>
              <a:rPr lang="hr-HR" dirty="0"/>
              <a:t>normalizirane funkcije prijenosa preslušavanja računaju se za potpuno opterećen kabel koji sadrži </a:t>
            </a:r>
            <a:r>
              <a:rPr lang="hr-HR" i="1" dirty="0"/>
              <a:t>N</a:t>
            </a:r>
            <a:r>
              <a:rPr lang="hr-HR" dirty="0"/>
              <a:t> parica</a:t>
            </a:r>
          </a:p>
          <a:p>
            <a:pPr lvl="2"/>
            <a:r>
              <a:rPr lang="hr-HR" dirty="0"/>
              <a:t>svih </a:t>
            </a:r>
            <a:r>
              <a:rPr lang="hr-HR" i="1" dirty="0"/>
              <a:t>N</a:t>
            </a:r>
            <a:r>
              <a:rPr lang="hr-HR" dirty="0"/>
              <a:t> parica aktivno, </a:t>
            </a:r>
            <a:r>
              <a:rPr lang="hr-HR" i="1" dirty="0"/>
              <a:t>N</a:t>
            </a:r>
            <a:r>
              <a:rPr lang="hr-HR" dirty="0"/>
              <a:t> – 1 preslušava na jednu</a:t>
            </a:r>
          </a:p>
          <a:p>
            <a:pPr lvl="2"/>
            <a:r>
              <a:rPr lang="hr-HR" dirty="0"/>
              <a:t>snaga preslušavanja se normalizira na jednu paricu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2ED7DC-8C1C-42A2-B7F6-E4FB7383C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sr-Latn-RS"/>
              <a:t>ožujak 2021.</a:t>
            </a:r>
            <a:endParaRPr lang="en-US" sz="1400">
              <a:latin typeface="Times New Roman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AC6291-957F-4EC0-AECD-3C058492A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z="1400"/>
              <a:t>Modeliranje upredene parice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2033DC-E844-4C53-B5B2-0D2F664DF5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1D7900F-624F-47BF-B4C5-90BAC3E58AD9}" type="slidenum">
              <a:rPr lang="en-US" smtClean="0"/>
              <a:pPr>
                <a:defRPr/>
              </a:pPr>
              <a:t>55</a:t>
            </a:fld>
            <a:endParaRPr lang="en-US" sz="1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3B115DF-549C-4EEF-BDA0-1E11A7D8C3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8211" y="2420888"/>
            <a:ext cx="6572250" cy="89535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C1F0D3F-52C7-4B40-8C37-14F2633FF7EA}"/>
              </a:ext>
            </a:extLst>
          </p:cNvPr>
          <p:cNvCxnSpPr>
            <a:cxnSpLocks/>
          </p:cNvCxnSpPr>
          <p:nvPr/>
        </p:nvCxnSpPr>
        <p:spPr bwMode="auto">
          <a:xfrm>
            <a:off x="2756756" y="2834283"/>
            <a:ext cx="43924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48D7411-AC7D-43B5-AF36-88C117650CCF}"/>
              </a:ext>
            </a:extLst>
          </p:cNvPr>
          <p:cNvSpPr txBox="1"/>
          <p:nvPr/>
        </p:nvSpPr>
        <p:spPr>
          <a:xfrm>
            <a:off x="4839764" y="2530009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1600" i="1" dirty="0"/>
              <a:t>L</a:t>
            </a:r>
          </a:p>
        </p:txBody>
      </p:sp>
      <p:graphicFrame>
        <p:nvGraphicFramePr>
          <p:cNvPr id="16" name="Object 15">
            <a:extLst>
              <a:ext uri="{FF2B5EF4-FFF2-40B4-BE49-F238E27FC236}">
                <a16:creationId xmlns:a16="http://schemas.microsoft.com/office/drawing/2014/main" id="{49608DDF-BE6C-483E-9E5C-93C02BE85C6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1060484"/>
              </p:ext>
            </p:extLst>
          </p:nvPr>
        </p:nvGraphicFramePr>
        <p:xfrm>
          <a:off x="956007" y="5499754"/>
          <a:ext cx="8065994" cy="7550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103" name="Equation" r:id="rId4" imgW="5562360" imgH="520560" progId="Equation.DSMT4">
                  <p:embed/>
                </p:oleObj>
              </mc:Choice>
              <mc:Fallback>
                <p:oleObj name="Equation" r:id="rId4" imgW="5562360" imgH="520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56007" y="5499754"/>
                        <a:ext cx="8065994" cy="7550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4881130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D4E4B-8475-4CBF-A886-448CB4E3B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Modeli preslušavanja </a:t>
            </a:r>
            <a:r>
              <a:rPr lang="hr-HR" dirty="0" err="1"/>
              <a:t>ETSI</a:t>
            </a:r>
            <a:r>
              <a:rPr lang="hr-HR" dirty="0"/>
              <a:t>-a (II)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8B644-04A7-4E9D-8C62-F08E1CD375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950" y="980730"/>
            <a:ext cx="8818562" cy="5328581"/>
          </a:xfrm>
        </p:spPr>
        <p:txBody>
          <a:bodyPr/>
          <a:lstStyle/>
          <a:p>
            <a:r>
              <a:rPr lang="hr-HR" dirty="0"/>
              <a:t>preslušavanje s parice na paricu</a:t>
            </a:r>
          </a:p>
          <a:p>
            <a:pPr lvl="1"/>
            <a:r>
              <a:rPr lang="hr-HR" dirty="0"/>
              <a:t>opisano prijenosnom funkcijom </a:t>
            </a:r>
            <a:r>
              <a:rPr lang="hr-HR" i="1" dirty="0" err="1"/>
              <a:t>H</a:t>
            </a:r>
            <a:r>
              <a:rPr lang="hr-HR" baseline="-25000" dirty="0" err="1"/>
              <a:t>XT</a:t>
            </a:r>
            <a:r>
              <a:rPr lang="hr-HR" dirty="0"/>
              <a:t>(</a:t>
            </a:r>
            <a:r>
              <a:rPr lang="hr-HR" i="1" dirty="0"/>
              <a:t>f</a:t>
            </a:r>
            <a:r>
              <a:rPr lang="hr-HR" dirty="0"/>
              <a:t>)</a:t>
            </a:r>
          </a:p>
          <a:p>
            <a:r>
              <a:rPr lang="hr-HR" dirty="0"/>
              <a:t>prijenosna funkcija </a:t>
            </a:r>
            <a:r>
              <a:rPr lang="hr-HR" dirty="0" err="1"/>
              <a:t>NEXT</a:t>
            </a:r>
            <a:r>
              <a:rPr lang="hr-HR" dirty="0"/>
              <a:t>-a (</a:t>
            </a:r>
            <a:r>
              <a:rPr lang="hr-HR" dirty="0" err="1"/>
              <a:t>ETSI</a:t>
            </a:r>
            <a:r>
              <a:rPr lang="hr-HR" dirty="0"/>
              <a:t>)</a:t>
            </a:r>
          </a:p>
          <a:p>
            <a:endParaRPr lang="hr-HR" dirty="0"/>
          </a:p>
          <a:p>
            <a:pPr lvl="1"/>
            <a:endParaRPr lang="hr-HR" i="1" dirty="0"/>
          </a:p>
          <a:p>
            <a:pPr lvl="1"/>
            <a:r>
              <a:rPr lang="hr-HR" i="1" dirty="0" err="1"/>
              <a:t>K</a:t>
            </a:r>
            <a:r>
              <a:rPr lang="hr-HR" baseline="-25000" dirty="0" err="1"/>
              <a:t>xn</a:t>
            </a:r>
            <a:r>
              <a:rPr lang="hr-HR" dirty="0"/>
              <a:t> = 10</a:t>
            </a:r>
            <a:r>
              <a:rPr lang="hr-HR" baseline="30000" dirty="0"/>
              <a:t>-50/20</a:t>
            </a:r>
            <a:r>
              <a:rPr lang="hr-HR" dirty="0"/>
              <a:t> (= -50 dB) </a:t>
            </a:r>
            <a:r>
              <a:rPr lang="hr-HR" dirty="0">
                <a:latin typeface="Arial" panose="020B0604020202020204" pitchFamily="34" charset="0"/>
                <a:cs typeface="Arial" panose="020B0604020202020204" pitchFamily="34" charset="0"/>
              </a:rPr>
              <a:t>≈ 0,0032, za </a:t>
            </a:r>
            <a:r>
              <a:rPr lang="hr-HR" i="1" dirty="0" err="1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hr-HR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hr-HR" dirty="0">
                <a:latin typeface="Arial" panose="020B0604020202020204" pitchFamily="34" charset="0"/>
                <a:cs typeface="Arial" panose="020B0604020202020204" pitchFamily="34" charset="0"/>
              </a:rPr>
              <a:t> = 1 MHz</a:t>
            </a:r>
          </a:p>
          <a:p>
            <a:pPr lvl="1"/>
            <a:r>
              <a:rPr lang="hr-HR" i="1" dirty="0" err="1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hr-HR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hr-HR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hr-HR" i="1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hr-HR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hr-HR" i="1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hr-HR" dirty="0">
                <a:latin typeface="Arial" panose="020B0604020202020204" pitchFamily="34" charset="0"/>
                <a:cs typeface="Arial" panose="020B0604020202020204" pitchFamily="34" charset="0"/>
              </a:rPr>
              <a:t>) je prijenosna funkcija testne linije</a:t>
            </a:r>
          </a:p>
          <a:p>
            <a:r>
              <a:rPr lang="hr-HR" dirty="0">
                <a:latin typeface="Arial" panose="020B0604020202020204" pitchFamily="34" charset="0"/>
                <a:cs typeface="Arial" panose="020B0604020202020204" pitchFamily="34" charset="0"/>
              </a:rPr>
              <a:t>prijenosna funkcija </a:t>
            </a:r>
            <a:r>
              <a:rPr lang="hr-HR" dirty="0" err="1">
                <a:latin typeface="Arial" panose="020B0604020202020204" pitchFamily="34" charset="0"/>
                <a:cs typeface="Arial" panose="020B0604020202020204" pitchFamily="34" charset="0"/>
              </a:rPr>
              <a:t>FEXT</a:t>
            </a:r>
            <a:r>
              <a:rPr lang="hr-HR" dirty="0">
                <a:latin typeface="Arial" panose="020B0604020202020204" pitchFamily="34" charset="0"/>
                <a:cs typeface="Arial" panose="020B0604020202020204" pitchFamily="34" charset="0"/>
              </a:rPr>
              <a:t>-a (</a:t>
            </a:r>
            <a:r>
              <a:rPr lang="hr-HR" dirty="0" err="1">
                <a:latin typeface="Arial" panose="020B0604020202020204" pitchFamily="34" charset="0"/>
                <a:cs typeface="Arial" panose="020B0604020202020204" pitchFamily="34" charset="0"/>
              </a:rPr>
              <a:t>ETSI</a:t>
            </a:r>
            <a:r>
              <a:rPr lang="hr-HR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endParaRPr lang="hr-H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hr-HR" i="1" dirty="0"/>
          </a:p>
          <a:p>
            <a:pPr lvl="1"/>
            <a:r>
              <a:rPr lang="hr-HR" i="1" dirty="0" err="1"/>
              <a:t>K</a:t>
            </a:r>
            <a:r>
              <a:rPr lang="hr-HR" baseline="-25000" dirty="0" err="1"/>
              <a:t>xf</a:t>
            </a:r>
            <a:r>
              <a:rPr lang="hr-HR" dirty="0"/>
              <a:t> = 10</a:t>
            </a:r>
            <a:r>
              <a:rPr lang="hr-HR" baseline="30000" dirty="0"/>
              <a:t>-45/20</a:t>
            </a:r>
            <a:r>
              <a:rPr lang="hr-HR" dirty="0"/>
              <a:t> (= -45 dB) </a:t>
            </a:r>
            <a:r>
              <a:rPr lang="hr-HR" dirty="0">
                <a:latin typeface="Arial" panose="020B0604020202020204" pitchFamily="34" charset="0"/>
                <a:cs typeface="Arial" panose="020B0604020202020204" pitchFamily="34" charset="0"/>
              </a:rPr>
              <a:t>≈ 0,0056, za </a:t>
            </a:r>
            <a:r>
              <a:rPr lang="hr-HR" i="1" dirty="0" err="1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hr-HR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hr-HR" dirty="0">
                <a:latin typeface="Arial" panose="020B0604020202020204" pitchFamily="34" charset="0"/>
                <a:cs typeface="Arial" panose="020B0604020202020204" pitchFamily="34" charset="0"/>
              </a:rPr>
              <a:t> = 1 MHz, </a:t>
            </a:r>
            <a:r>
              <a:rPr lang="hr-HR" i="1" dirty="0" err="1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hr-HR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hr-HR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r-HR" dirty="0">
                <a:latin typeface="Arial" panose="020B0604020202020204" pitchFamily="34" charset="0"/>
                <a:cs typeface="Arial" panose="020B0604020202020204" pitchFamily="34" charset="0"/>
              </a:rPr>
              <a:t>= 1 km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5108E8-EFD6-4B26-AEBD-EB56C3131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sr-Latn-RS"/>
              <a:t>ožujak 2021.</a:t>
            </a:r>
            <a:endParaRPr lang="en-US" sz="1400">
              <a:latin typeface="Times New Roman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B5A8A5-E31B-4D46-8321-4F1E77DEB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z="1400"/>
              <a:t>Modeliranje upredene parice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C30EC7-997B-4AB5-9117-6B5E6348A7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1D7900F-624F-47BF-B4C5-90BAC3E58AD9}" type="slidenum">
              <a:rPr lang="en-US" smtClean="0"/>
              <a:pPr>
                <a:defRPr/>
              </a:pPr>
              <a:t>56</a:t>
            </a:fld>
            <a:endParaRPr lang="en-US" sz="1400" dirty="0"/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C401D25E-6622-4A11-AF4A-64B8FEB5907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4076115"/>
              </p:ext>
            </p:extLst>
          </p:nvPr>
        </p:nvGraphicFramePr>
        <p:xfrm>
          <a:off x="2323893" y="2510886"/>
          <a:ext cx="52832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068" name="Equation" r:id="rId3" imgW="2895480" imgH="431640" progId="Equation.DSMT4">
                  <p:embed/>
                </p:oleObj>
              </mc:Choice>
              <mc:Fallback>
                <p:oleObj name="Equation" r:id="rId3" imgW="2895480" imgH="43164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3893" y="2510886"/>
                        <a:ext cx="5283200" cy="7874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8">
            <a:extLst>
              <a:ext uri="{FF2B5EF4-FFF2-40B4-BE49-F238E27FC236}">
                <a16:creationId xmlns:a16="http://schemas.microsoft.com/office/drawing/2014/main" id="{989CCE63-57C6-47D6-BD71-249C0FD6FA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-878036" y="2196077"/>
            <a:ext cx="9906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r-HR"/>
          </a:p>
        </p:txBody>
      </p:sp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A62FBE59-7118-4EEE-98C7-3EA325E61AD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1837526"/>
              </p:ext>
            </p:extLst>
          </p:nvPr>
        </p:nvGraphicFramePr>
        <p:xfrm>
          <a:off x="2323893" y="4869160"/>
          <a:ext cx="5355205" cy="7870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069" name="Equation" r:id="rId5" imgW="2768400" imgH="406080" progId="Equation.DSMT4">
                  <p:embed/>
                </p:oleObj>
              </mc:Choice>
              <mc:Fallback>
                <p:oleObj name="Equation" r:id="rId5" imgW="2768400" imgH="40608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3893" y="4869160"/>
                        <a:ext cx="5355205" cy="78704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9120522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Model FSAN-a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504" y="908720"/>
            <a:ext cx="9001000" cy="5472608"/>
          </a:xfrm>
        </p:spPr>
        <p:txBody>
          <a:bodyPr/>
          <a:lstStyle/>
          <a:p>
            <a:r>
              <a:rPr lang="hr-HR" dirty="0" err="1"/>
              <a:t>Full</a:t>
            </a:r>
            <a:r>
              <a:rPr lang="hr-HR" dirty="0"/>
              <a:t> Service Access Network</a:t>
            </a:r>
          </a:p>
          <a:p>
            <a:pPr lvl="1"/>
            <a:r>
              <a:rPr lang="hr-HR" dirty="0"/>
              <a:t>model opisan u </a:t>
            </a:r>
            <a:r>
              <a:rPr lang="hr-HR" dirty="0" err="1"/>
              <a:t>ETSI</a:t>
            </a:r>
            <a:r>
              <a:rPr lang="hr-HR" dirty="0"/>
              <a:t> </a:t>
            </a:r>
            <a:r>
              <a:rPr lang="hr-HR" dirty="0" err="1"/>
              <a:t>TR</a:t>
            </a:r>
            <a:r>
              <a:rPr lang="hr-HR" dirty="0"/>
              <a:t> 101 830-2 </a:t>
            </a:r>
            <a:r>
              <a:rPr lang="hr-HR" dirty="0" err="1"/>
              <a:t>V.1.2.1</a:t>
            </a:r>
            <a:endParaRPr lang="hr-HR" dirty="0"/>
          </a:p>
          <a:p>
            <a:r>
              <a:rPr lang="hr-HR" dirty="0"/>
              <a:t>model za proračun ukupne snage preslušavanja u parici</a:t>
            </a:r>
            <a:endParaRPr lang="hr-HR" sz="2400" dirty="0"/>
          </a:p>
          <a:p>
            <a:pPr lvl="1"/>
            <a:r>
              <a:rPr lang="hr-HR" sz="2000" i="1" dirty="0"/>
              <a:t>M</a:t>
            </a:r>
            <a:r>
              <a:rPr lang="hr-HR" sz="2000" dirty="0"/>
              <a:t> – broj parica koje ometaju promatranu paricu, 1 </a:t>
            </a:r>
            <a:r>
              <a:rPr lang="hr-HR" sz="2000" dirty="0">
                <a:sym typeface="Symbol"/>
              </a:rPr>
              <a:t> </a:t>
            </a:r>
            <a:r>
              <a:rPr lang="hr-HR" sz="2000" i="1" dirty="0">
                <a:sym typeface="Symbol"/>
              </a:rPr>
              <a:t>M</a:t>
            </a:r>
            <a:r>
              <a:rPr lang="hr-HR" sz="2000" dirty="0">
                <a:sym typeface="Symbol"/>
              </a:rPr>
              <a:t>  </a:t>
            </a:r>
            <a:r>
              <a:rPr lang="hr-HR" sz="2000" i="1" dirty="0">
                <a:sym typeface="Symbol"/>
              </a:rPr>
              <a:t>N </a:t>
            </a:r>
            <a:r>
              <a:rPr lang="hr-HR" sz="2000" dirty="0">
                <a:sym typeface="Symbol"/>
              </a:rPr>
              <a:t>– 1</a:t>
            </a:r>
            <a:endParaRPr lang="hr-HR" sz="2000" dirty="0"/>
          </a:p>
          <a:p>
            <a:pPr lvl="1"/>
            <a:endParaRPr lang="hr-HR" sz="2000" i="1" dirty="0"/>
          </a:p>
          <a:p>
            <a:pPr lvl="1"/>
            <a:endParaRPr lang="hr-HR" sz="2000" i="1" dirty="0"/>
          </a:p>
          <a:p>
            <a:pPr lvl="1">
              <a:spcBef>
                <a:spcPts val="0"/>
              </a:spcBef>
            </a:pPr>
            <a:r>
              <a:rPr lang="hr-HR" sz="2000" i="1" dirty="0" err="1"/>
              <a:t>P</a:t>
            </a:r>
            <a:r>
              <a:rPr lang="hr-HR" sz="2000" baseline="-25000" dirty="0" err="1"/>
              <a:t>X</a:t>
            </a:r>
            <a:r>
              <a:rPr lang="hr-HR" sz="2000" dirty="0"/>
              <a:t>(</a:t>
            </a:r>
            <a:r>
              <a:rPr lang="hr-HR" sz="2000" i="1" dirty="0"/>
              <a:t>M</a:t>
            </a:r>
            <a:r>
              <a:rPr lang="hr-HR" sz="2000" dirty="0"/>
              <a:t>, </a:t>
            </a:r>
            <a:r>
              <a:rPr lang="hr-HR" sz="2000" i="1" dirty="0"/>
              <a:t>f</a:t>
            </a:r>
            <a:r>
              <a:rPr lang="hr-HR" sz="2000" dirty="0"/>
              <a:t>) – preslušavanje s </a:t>
            </a:r>
            <a:r>
              <a:rPr lang="hr-HR" sz="2000" i="1" dirty="0"/>
              <a:t>M</a:t>
            </a:r>
            <a:r>
              <a:rPr lang="hr-HR" sz="2000" dirty="0"/>
              <a:t> ometajućih parica</a:t>
            </a:r>
          </a:p>
          <a:p>
            <a:pPr lvl="1"/>
            <a:r>
              <a:rPr lang="hr-HR" sz="2000" i="1" dirty="0" err="1"/>
              <a:t>P</a:t>
            </a:r>
            <a:r>
              <a:rPr lang="hr-HR" sz="2000" baseline="-25000" dirty="0" err="1"/>
              <a:t>Xd,</a:t>
            </a:r>
            <a:r>
              <a:rPr lang="hr-HR" sz="2000" i="1" baseline="-25000" dirty="0" err="1"/>
              <a:t>k</a:t>
            </a:r>
            <a:r>
              <a:rPr lang="hr-HR" sz="2000" dirty="0"/>
              <a:t> – normalizirana snaga preslušavanja koju stvara linija </a:t>
            </a:r>
            <a:r>
              <a:rPr lang="hr-HR" sz="2000" i="1" dirty="0"/>
              <a:t>k</a:t>
            </a:r>
          </a:p>
          <a:p>
            <a:pPr lvl="1"/>
            <a:r>
              <a:rPr lang="hr-HR" sz="2000" i="1" dirty="0"/>
              <a:t>K</a:t>
            </a:r>
            <a:r>
              <a:rPr lang="hr-HR" sz="2000" baseline="-25000" dirty="0"/>
              <a:t>n</a:t>
            </a:r>
            <a:r>
              <a:rPr lang="hr-HR" sz="2000" i="1" dirty="0"/>
              <a:t> – </a:t>
            </a:r>
            <a:r>
              <a:rPr lang="hr-HR" sz="2000" dirty="0"/>
              <a:t>empirijska konstanta, </a:t>
            </a:r>
            <a:r>
              <a:rPr lang="hr-HR" sz="2000" dirty="0" err="1"/>
              <a:t>FSAN</a:t>
            </a:r>
            <a:r>
              <a:rPr lang="hr-HR" sz="2000" dirty="0"/>
              <a:t> ju definira kao </a:t>
            </a:r>
            <a:r>
              <a:rPr lang="hr-HR" sz="2000" i="1" dirty="0"/>
              <a:t>K</a:t>
            </a:r>
            <a:r>
              <a:rPr lang="hr-HR" sz="2000" baseline="-25000" dirty="0"/>
              <a:t>n</a:t>
            </a:r>
            <a:r>
              <a:rPr lang="hr-HR" sz="2000" dirty="0"/>
              <a:t> = 1/0,6</a:t>
            </a:r>
          </a:p>
          <a:p>
            <a:pPr lvl="2"/>
            <a:r>
              <a:rPr lang="hr-HR" sz="1800" dirty="0"/>
              <a:t>pretpostavka je da je neovisna o frekvenciji</a:t>
            </a:r>
          </a:p>
          <a:p>
            <a:pPr lvl="1"/>
            <a:r>
              <a:rPr lang="hr-HR" sz="2000" i="1" dirty="0"/>
              <a:t>f</a:t>
            </a:r>
            <a:r>
              <a:rPr lang="hr-HR" sz="2000" dirty="0"/>
              <a:t> – frekvencija</a:t>
            </a:r>
          </a:p>
          <a:p>
            <a:r>
              <a:rPr lang="hr-HR" sz="2400" dirty="0"/>
              <a:t>ako su svi ometajući sustavi istog tipa (npr. </a:t>
            </a:r>
            <a:r>
              <a:rPr lang="hr-HR" sz="2400" dirty="0" err="1"/>
              <a:t>VDSL2</a:t>
            </a:r>
            <a:r>
              <a:rPr lang="hr-HR" sz="2400" dirty="0"/>
              <a:t>) tada ovaj model prelazi u uniformni kumulativni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sr-Latn-CS"/>
              <a:t>ožujak 2015.</a:t>
            </a:r>
            <a:endParaRPr lang="en-US" sz="1400">
              <a:latin typeface="Times New Roman" pitchFamily="18" charset="0"/>
            </a:endParaRPr>
          </a:p>
        </p:txBody>
      </p:sp>
      <p:graphicFrame>
        <p:nvGraphicFramePr>
          <p:cNvPr id="13107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2670279"/>
              </p:ext>
            </p:extLst>
          </p:nvPr>
        </p:nvGraphicFramePr>
        <p:xfrm>
          <a:off x="1486067" y="3212976"/>
          <a:ext cx="7164388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126" name="Equation" r:id="rId3" imgW="4292280" imgH="355320" progId="Equation.DSMT4">
                  <p:embed/>
                </p:oleObj>
              </mc:Choice>
              <mc:Fallback>
                <p:oleObj name="Equation" r:id="rId3" imgW="4292280" imgH="355320" progId="Equation.DSMT4">
                  <p:embed/>
                  <p:pic>
                    <p:nvPicPr>
                      <p:cNvPr id="13107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6067" y="3212976"/>
                        <a:ext cx="7164388" cy="5937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>
          <a:xfrm>
            <a:off x="7594600" y="6477000"/>
            <a:ext cx="20637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E80084CB-97B8-484D-B5BD-36BBA517FD75}" type="slidenum">
              <a:rPr lang="en-US" smtClean="0"/>
              <a:pPr>
                <a:defRPr/>
              </a:pPr>
              <a:t>57</a:t>
            </a:fld>
            <a:r>
              <a:rPr lang="en-US"/>
              <a:t> od 100</a:t>
            </a:r>
            <a:endParaRPr lang="en-US" sz="1400" dirty="0"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8ECC1-A4CD-4AC6-A9FB-7AD61C630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Uniformni kumulativni model </a:t>
            </a:r>
            <a:r>
              <a:rPr lang="hr-HR" dirty="0" err="1"/>
              <a:t>FSAN</a:t>
            </a:r>
            <a:r>
              <a:rPr lang="hr-HR" dirty="0"/>
              <a:t>-a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0992D9-AE85-4F5A-A8CC-5597CF6DF3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512" y="980728"/>
            <a:ext cx="8784976" cy="5328592"/>
          </a:xfrm>
        </p:spPr>
        <p:txBody>
          <a:bodyPr/>
          <a:lstStyle/>
          <a:p>
            <a:r>
              <a:rPr lang="hr-HR" dirty="0"/>
              <a:t>poseban slučaj kad su svi ometajući sustavi iste vrste</a:t>
            </a:r>
          </a:p>
          <a:p>
            <a:pPr lvl="1">
              <a:spcBef>
                <a:spcPts val="3000"/>
              </a:spcBef>
            </a:pPr>
            <a:r>
              <a:rPr lang="hr-HR" i="1" dirty="0"/>
              <a:t>N</a:t>
            </a:r>
            <a:r>
              <a:rPr lang="hr-HR" dirty="0"/>
              <a:t> – ukupan broj parica u kabelu</a:t>
            </a:r>
          </a:p>
          <a:p>
            <a:pPr lvl="1"/>
            <a:r>
              <a:rPr lang="hr-HR" i="1" dirty="0"/>
              <a:t>M</a:t>
            </a:r>
            <a:r>
              <a:rPr lang="hr-HR" dirty="0"/>
              <a:t> – broj parica koje ometaju promatranu paricu, 1 </a:t>
            </a:r>
            <a:r>
              <a:rPr lang="hr-HR" dirty="0">
                <a:sym typeface="Symbol"/>
              </a:rPr>
              <a:t> </a:t>
            </a:r>
            <a:r>
              <a:rPr lang="hr-HR" i="1" dirty="0">
                <a:sym typeface="Symbol"/>
              </a:rPr>
              <a:t>M</a:t>
            </a:r>
            <a:r>
              <a:rPr lang="hr-HR" dirty="0">
                <a:sym typeface="Symbol"/>
              </a:rPr>
              <a:t>  </a:t>
            </a:r>
            <a:r>
              <a:rPr lang="hr-HR" i="1" dirty="0">
                <a:sym typeface="Symbol"/>
              </a:rPr>
              <a:t>N </a:t>
            </a:r>
            <a:r>
              <a:rPr lang="hr-HR" dirty="0">
                <a:sym typeface="Symbol"/>
              </a:rPr>
              <a:t>– 1</a:t>
            </a:r>
            <a:endParaRPr lang="hr-HR" dirty="0"/>
          </a:p>
          <a:p>
            <a:pPr lvl="1"/>
            <a:r>
              <a:rPr lang="hr-HR" i="1" dirty="0" err="1"/>
              <a:t>P</a:t>
            </a:r>
            <a:r>
              <a:rPr lang="hr-HR" baseline="-25000" dirty="0" err="1"/>
              <a:t>X</a:t>
            </a:r>
            <a:r>
              <a:rPr lang="hr-HR" dirty="0"/>
              <a:t>(</a:t>
            </a:r>
            <a:r>
              <a:rPr lang="hr-HR" i="1" dirty="0"/>
              <a:t>M</a:t>
            </a:r>
            <a:r>
              <a:rPr lang="hr-HR" dirty="0"/>
              <a:t>, </a:t>
            </a:r>
            <a:r>
              <a:rPr lang="hr-HR" i="1" dirty="0"/>
              <a:t>f</a:t>
            </a:r>
            <a:r>
              <a:rPr lang="hr-HR" dirty="0"/>
              <a:t>) – preslušavanje s </a:t>
            </a:r>
            <a:r>
              <a:rPr lang="hr-HR" i="1" dirty="0"/>
              <a:t>M</a:t>
            </a:r>
            <a:r>
              <a:rPr lang="hr-HR" dirty="0"/>
              <a:t> ometajućih parica</a:t>
            </a:r>
          </a:p>
          <a:p>
            <a:pPr lvl="1"/>
            <a:r>
              <a:rPr lang="hr-HR" i="1" dirty="0" err="1"/>
              <a:t>P</a:t>
            </a:r>
            <a:r>
              <a:rPr lang="hr-HR" baseline="-25000" dirty="0" err="1"/>
              <a:t>X</a:t>
            </a:r>
            <a:r>
              <a:rPr lang="hr-HR" dirty="0"/>
              <a:t>(</a:t>
            </a:r>
            <a:r>
              <a:rPr lang="hr-HR" i="1" dirty="0"/>
              <a:t>N </a:t>
            </a:r>
            <a:r>
              <a:rPr lang="hr-HR" dirty="0"/>
              <a:t>– 1, </a:t>
            </a:r>
            <a:r>
              <a:rPr lang="hr-HR" i="1" dirty="0"/>
              <a:t>f</a:t>
            </a:r>
            <a:r>
              <a:rPr lang="hr-HR" dirty="0"/>
              <a:t>) – preslušavanje u zasićenju</a:t>
            </a:r>
          </a:p>
          <a:p>
            <a:pPr lvl="2"/>
            <a:r>
              <a:rPr lang="hr-HR" i="1" dirty="0"/>
              <a:t>N</a:t>
            </a:r>
            <a:r>
              <a:rPr lang="hr-HR" dirty="0"/>
              <a:t> – 1 parica preslušava na promatranu</a:t>
            </a:r>
          </a:p>
          <a:p>
            <a:pPr lvl="1"/>
            <a:r>
              <a:rPr lang="hr-HR" i="1" dirty="0" err="1"/>
              <a:t>P</a:t>
            </a:r>
            <a:r>
              <a:rPr lang="hr-HR" baseline="-25000" dirty="0" err="1"/>
              <a:t>Xd,</a:t>
            </a:r>
            <a:r>
              <a:rPr lang="hr-HR" i="1" baseline="-25000" dirty="0" err="1"/>
              <a:t>k</a:t>
            </a:r>
            <a:r>
              <a:rPr lang="hr-HR" dirty="0"/>
              <a:t> – normalizirana snaga preslušavanja za tu vrstu ometajućeg sustava</a:t>
            </a:r>
          </a:p>
          <a:p>
            <a:pPr lvl="1"/>
            <a:r>
              <a:rPr lang="hr-HR" i="1" dirty="0"/>
              <a:t>K</a:t>
            </a:r>
            <a:r>
              <a:rPr lang="hr-HR" baseline="-25000" dirty="0"/>
              <a:t>n</a:t>
            </a:r>
            <a:r>
              <a:rPr lang="hr-HR" i="1" dirty="0"/>
              <a:t> – </a:t>
            </a:r>
            <a:r>
              <a:rPr lang="hr-HR" dirty="0"/>
              <a:t>empirijska konstanta, </a:t>
            </a:r>
            <a:r>
              <a:rPr lang="hr-HR" i="1" dirty="0"/>
              <a:t>K</a:t>
            </a:r>
            <a:r>
              <a:rPr lang="hr-HR" baseline="-25000" dirty="0"/>
              <a:t>n</a:t>
            </a:r>
            <a:r>
              <a:rPr lang="hr-HR" dirty="0"/>
              <a:t> = 1/0,6</a:t>
            </a:r>
          </a:p>
          <a:p>
            <a:pPr lvl="1"/>
            <a:r>
              <a:rPr lang="hr-HR" i="1" dirty="0"/>
              <a:t>f</a:t>
            </a:r>
            <a:r>
              <a:rPr lang="hr-HR" dirty="0"/>
              <a:t> – frekvencija</a:t>
            </a:r>
          </a:p>
          <a:p>
            <a:pPr lvl="1"/>
            <a:endParaRPr lang="hr-HR" i="1" dirty="0"/>
          </a:p>
          <a:p>
            <a:pPr lvl="1"/>
            <a:endParaRPr lang="hr-HR" dirty="0"/>
          </a:p>
          <a:p>
            <a:pPr lvl="1"/>
            <a:endParaRPr lang="hr-HR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22D593-CCF4-498E-911D-146D91411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sr-Latn-RS"/>
              <a:t>ožujak 2021.</a:t>
            </a:r>
            <a:endParaRPr lang="en-US" sz="1400">
              <a:latin typeface="Times New Roman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F48A31-BDBF-4D94-BC20-76CA43D24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z="1400"/>
              <a:t>Modeliranje upredene parice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8FB249-01EA-4686-873B-000D83E551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1D7900F-624F-47BF-B4C5-90BAC3E58AD9}" type="slidenum">
              <a:rPr lang="en-US" smtClean="0"/>
              <a:pPr>
                <a:defRPr/>
              </a:pPr>
              <a:t>58</a:t>
            </a:fld>
            <a:endParaRPr lang="en-US" sz="1400" dirty="0"/>
          </a:p>
        </p:txBody>
      </p:sp>
      <p:graphicFrame>
        <p:nvGraphicFramePr>
          <p:cNvPr id="7" name="Object 5">
            <a:extLst>
              <a:ext uri="{FF2B5EF4-FFF2-40B4-BE49-F238E27FC236}">
                <a16:creationId xmlns:a16="http://schemas.microsoft.com/office/drawing/2014/main" id="{8F1442B3-923D-44A3-B60F-6FE200E0F03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1029625"/>
              </p:ext>
            </p:extLst>
          </p:nvPr>
        </p:nvGraphicFramePr>
        <p:xfrm>
          <a:off x="2288704" y="1700808"/>
          <a:ext cx="3155812" cy="4767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180" name="Equation" r:id="rId3" imgW="1676160" imgH="253800" progId="Equation.DSMT4">
                  <p:embed/>
                </p:oleObj>
              </mc:Choice>
              <mc:Fallback>
                <p:oleObj name="Equation" r:id="rId3" imgW="1676160" imgH="253800" progId="Equation.DSMT4">
                  <p:embed/>
                  <p:pic>
                    <p:nvPicPr>
                      <p:cNvPr id="13107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8704" y="1700808"/>
                        <a:ext cx="3155812" cy="47674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4">
            <a:extLst>
              <a:ext uri="{FF2B5EF4-FFF2-40B4-BE49-F238E27FC236}">
                <a16:creationId xmlns:a16="http://schemas.microsoft.com/office/drawing/2014/main" id="{E8F73BDC-2856-4B00-9871-65F4986076F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0729654"/>
              </p:ext>
            </p:extLst>
          </p:nvPr>
        </p:nvGraphicFramePr>
        <p:xfrm>
          <a:off x="5984875" y="1571451"/>
          <a:ext cx="2497137" cy="87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181" name="Equation" r:id="rId5" imgW="1409400" imgH="495000" progId="Equation.DSMT4">
                  <p:embed/>
                </p:oleObj>
              </mc:Choice>
              <mc:Fallback>
                <p:oleObj name="Equation" r:id="rId5" imgW="1409400" imgH="495000" progId="Equation.DSMT4">
                  <p:embed/>
                  <p:pic>
                    <p:nvPicPr>
                      <p:cNvPr id="13107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84875" y="1571451"/>
                        <a:ext cx="2497137" cy="8794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981457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6DFE5-A8AF-4D04-8647-C119D0F38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Ovisnost </a:t>
            </a:r>
            <a:r>
              <a:rPr lang="hr-HR" dirty="0" err="1"/>
              <a:t>NEXT</a:t>
            </a:r>
            <a:r>
              <a:rPr lang="hr-HR" dirty="0"/>
              <a:t>-a i </a:t>
            </a:r>
            <a:r>
              <a:rPr lang="hr-HR" dirty="0" err="1"/>
              <a:t>FEXT</a:t>
            </a:r>
            <a:r>
              <a:rPr lang="hr-HR" dirty="0"/>
              <a:t>-a o frekvenciji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C7234F-ECAA-4110-896F-720CCDF71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sr-Latn-RS"/>
              <a:t>ožujak 2021.</a:t>
            </a:r>
            <a:endParaRPr lang="en-US" sz="1400">
              <a:latin typeface="Times New Roman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4BA36D-1CDF-48CA-89D7-67AA1E866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z="1400"/>
              <a:t>Modeliranje upredene parice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0D817C-7409-4E7D-AD82-85CA04A5AF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1D7900F-624F-47BF-B4C5-90BAC3E58AD9}" type="slidenum">
              <a:rPr lang="en-US" smtClean="0"/>
              <a:pPr>
                <a:defRPr/>
              </a:pPr>
              <a:t>59</a:t>
            </a:fld>
            <a:endParaRPr lang="en-US" sz="1400" dirty="0"/>
          </a:p>
        </p:txBody>
      </p:sp>
      <p:pic>
        <p:nvPicPr>
          <p:cNvPr id="221190" name="Picture 6">
            <a:extLst>
              <a:ext uri="{FF2B5EF4-FFF2-40B4-BE49-F238E27FC236}">
                <a16:creationId xmlns:a16="http://schemas.microsoft.com/office/drawing/2014/main" id="{25EA3629-722C-45B5-A765-62D1981808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750" y="973996"/>
            <a:ext cx="5778499" cy="5351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F77DBA7-8A0F-4042-976F-D314CDAC676F}"/>
              </a:ext>
            </a:extLst>
          </p:cNvPr>
          <p:cNvSpPr txBox="1"/>
          <p:nvPr/>
        </p:nvSpPr>
        <p:spPr>
          <a:xfrm>
            <a:off x="2792760" y="5850677"/>
            <a:ext cx="468052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hr-HR" dirty="0">
                <a:latin typeface="+mj-lt"/>
              </a:rPr>
              <a:t>podaci za gigabitni </a:t>
            </a:r>
            <a:r>
              <a:rPr lang="hr-HR" dirty="0" err="1">
                <a:latin typeface="+mj-lt"/>
              </a:rPr>
              <a:t>DSL</a:t>
            </a:r>
            <a:endParaRPr lang="hr-HR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90486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EE5FB991-0B7E-4D13-B95A-843BF04116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56" y="1112535"/>
            <a:ext cx="4540015" cy="157387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0C65CF8-87AB-4335-B423-D503462AF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Odsječak parice kao </a:t>
            </a:r>
            <a:r>
              <a:rPr lang="hr-HR" dirty="0" err="1"/>
              <a:t>četveropol</a:t>
            </a:r>
            <a:endParaRPr lang="hr-H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4E04E-F1C6-432D-8370-524CD2412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6496" y="2894856"/>
            <a:ext cx="9073008" cy="3456384"/>
          </a:xfrm>
          <a:ln>
            <a:noFill/>
          </a:ln>
        </p:spPr>
        <p:txBody>
          <a:bodyPr/>
          <a:lstStyle/>
          <a:p>
            <a:r>
              <a:rPr lang="hr-HR" dirty="0"/>
              <a:t>primarni parametri parice</a:t>
            </a:r>
          </a:p>
          <a:p>
            <a:pPr lvl="1"/>
            <a:r>
              <a:rPr lang="hr-HR" i="1" dirty="0"/>
              <a:t>R</a:t>
            </a:r>
            <a:r>
              <a:rPr lang="hr-HR" dirty="0"/>
              <a:t> – otpor, [</a:t>
            </a:r>
            <a:r>
              <a:rPr lang="el-GR" dirty="0">
                <a:latin typeface="Arial" panose="020B0604020202020204" pitchFamily="34" charset="0"/>
                <a:cs typeface="Arial" panose="020B0604020202020204" pitchFamily="34" charset="0"/>
              </a:rPr>
              <a:t>Ω</a:t>
            </a:r>
            <a:r>
              <a:rPr lang="hr-HR" dirty="0"/>
              <a:t>/km], </a:t>
            </a:r>
            <a:r>
              <a:rPr lang="hr-HR" i="1" dirty="0"/>
              <a:t>L</a:t>
            </a:r>
            <a:r>
              <a:rPr lang="hr-HR" dirty="0"/>
              <a:t> – </a:t>
            </a:r>
            <a:r>
              <a:rPr lang="hr-HR" dirty="0" err="1"/>
              <a:t>induktivitet</a:t>
            </a:r>
            <a:r>
              <a:rPr lang="hr-HR" dirty="0"/>
              <a:t>, [</a:t>
            </a:r>
            <a:r>
              <a:rPr lang="hr-HR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hr-HR" dirty="0"/>
              <a:t>/km]</a:t>
            </a:r>
          </a:p>
          <a:p>
            <a:pPr lvl="1"/>
            <a:r>
              <a:rPr lang="hr-HR" i="1" dirty="0"/>
              <a:t>C</a:t>
            </a:r>
            <a:r>
              <a:rPr lang="hr-HR" dirty="0"/>
              <a:t> – kapacitet, [F/km], </a:t>
            </a:r>
            <a:r>
              <a:rPr lang="hr-HR" i="1" dirty="0"/>
              <a:t>G</a:t>
            </a:r>
            <a:r>
              <a:rPr lang="hr-HR" dirty="0"/>
              <a:t> – vodljivost, [S/km]</a:t>
            </a:r>
          </a:p>
          <a:p>
            <a:pPr lvl="1"/>
            <a:r>
              <a:rPr lang="hr-HR" dirty="0"/>
              <a:t>sva četiri parametra su frekvencijski ovisne veličine</a:t>
            </a:r>
          </a:p>
          <a:p>
            <a:pPr lvl="2"/>
            <a:r>
              <a:rPr lang="hr-HR" dirty="0"/>
              <a:t>zbog kraćeg zapisa to se ne ističe posebno, već se podrazumijeva</a:t>
            </a:r>
          </a:p>
          <a:p>
            <a:pPr lvl="1"/>
            <a:r>
              <a:rPr lang="hr-HR" dirty="0">
                <a:highlight>
                  <a:srgbClr val="FCC996"/>
                </a:highlight>
              </a:rPr>
              <a:t>Napomena: ova je teorija razvijena za prijenosne linije (engl. </a:t>
            </a:r>
            <a:r>
              <a:rPr lang="hr-HR" i="1" dirty="0">
                <a:highlight>
                  <a:srgbClr val="FCC996"/>
                </a:highlight>
              </a:rPr>
              <a:t>line</a:t>
            </a:r>
            <a:r>
              <a:rPr lang="hr-HR" dirty="0">
                <a:highlight>
                  <a:srgbClr val="FCC996"/>
                </a:highlight>
              </a:rPr>
              <a:t>) koje prenose električne signale, u nastavku će pojam linija biti povremeno korišten i to kao sinonim za paricu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357A0D-A1E2-41CE-A8E0-5F8C02053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sr-Latn-RS"/>
              <a:t>ožujak 2021.</a:t>
            </a:r>
            <a:endParaRPr lang="en-US" sz="1400">
              <a:latin typeface="Times New Roman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D64A27-7754-4ECD-86AF-2AA1E97AA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z="1400"/>
              <a:t>Modeliranje upredene parice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D3543A-C713-453D-B34C-9D4041F203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1D7900F-624F-47BF-B4C5-90BAC3E58AD9}" type="slidenum">
              <a:rPr lang="en-US" smtClean="0"/>
              <a:pPr>
                <a:defRPr/>
              </a:pPr>
              <a:t>6</a:t>
            </a:fld>
            <a:endParaRPr lang="en-US" sz="1400" dirty="0"/>
          </a:p>
        </p:txBody>
      </p: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07D9F5CB-0055-4EF1-AC0B-7B536085DC6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0740975"/>
              </p:ext>
            </p:extLst>
          </p:nvPr>
        </p:nvGraphicFramePr>
        <p:xfrm>
          <a:off x="4406269" y="1071379"/>
          <a:ext cx="5299789" cy="16561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529" name="Visio" r:id="rId4" imgW="3555922" imgH="1111250" progId="Visio.Drawing.15">
                  <p:embed/>
                </p:oleObj>
              </mc:Choice>
              <mc:Fallback>
                <p:oleObj name="Visio" r:id="rId4" imgW="3555922" imgH="1111250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406269" y="1071379"/>
                        <a:ext cx="5299789" cy="16561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7F7A9343-242F-44BA-B05A-BD87EC6C6A72}"/>
              </a:ext>
            </a:extLst>
          </p:cNvPr>
          <p:cNvSpPr txBox="1"/>
          <p:nvPr/>
        </p:nvSpPr>
        <p:spPr>
          <a:xfrm>
            <a:off x="4103912" y="1556792"/>
            <a:ext cx="4363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>
                <a:latin typeface="Verdana" panose="020B0604030504040204" pitchFamily="34" charset="0"/>
                <a:ea typeface="Verdana" panose="020B0604030504040204" pitchFamily="34" charset="0"/>
              </a:rPr>
              <a:t>≡</a:t>
            </a:r>
            <a:endParaRPr lang="hr-HR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3B28407-399D-4A38-BC9A-5B7450BBF48C}"/>
              </a:ext>
            </a:extLst>
          </p:cNvPr>
          <p:cNvCxnSpPr/>
          <p:nvPr/>
        </p:nvCxnSpPr>
        <p:spPr bwMode="auto">
          <a:xfrm>
            <a:off x="2216696" y="2060848"/>
            <a:ext cx="0" cy="83400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F03A0F1-1D98-4EDC-82AC-31F8CC56BE21}"/>
              </a:ext>
            </a:extLst>
          </p:cNvPr>
          <p:cNvCxnSpPr/>
          <p:nvPr/>
        </p:nvCxnSpPr>
        <p:spPr bwMode="auto">
          <a:xfrm>
            <a:off x="3152800" y="2060848"/>
            <a:ext cx="0" cy="83400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C110C9C-DB37-4E87-888E-49CAEE70DD59}"/>
              </a:ext>
            </a:extLst>
          </p:cNvPr>
          <p:cNvCxnSpPr>
            <a:cxnSpLocks/>
          </p:cNvCxnSpPr>
          <p:nvPr/>
        </p:nvCxnSpPr>
        <p:spPr bwMode="auto">
          <a:xfrm flipV="1">
            <a:off x="2216696" y="2739343"/>
            <a:ext cx="936104" cy="994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lg"/>
            <a:tailEnd type="triangle" w="med" len="lg"/>
          </a:ln>
          <a:effectLst/>
        </p:spPr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B3CECB3-D4EF-4BC8-B7A5-B12A9153B52C}"/>
              </a:ext>
            </a:extLst>
          </p:cNvPr>
          <p:cNvSpPr txBox="1"/>
          <p:nvPr/>
        </p:nvSpPr>
        <p:spPr>
          <a:xfrm>
            <a:off x="2495433" y="2452078"/>
            <a:ext cx="3786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1600" i="1" dirty="0"/>
              <a:t>dx</a:t>
            </a:r>
          </a:p>
        </p:txBody>
      </p:sp>
    </p:spTree>
    <p:extLst>
      <p:ext uri="{BB962C8B-B14F-4D97-AF65-F5344CB8AC3E}">
        <p14:creationId xmlns:p14="http://schemas.microsoft.com/office/powerpoint/2010/main" val="247884326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22A26-F364-4A66-9659-46FDFA9A2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Ovisnost </a:t>
            </a:r>
            <a:r>
              <a:rPr lang="hr-HR" dirty="0" err="1"/>
              <a:t>NEXT</a:t>
            </a:r>
            <a:r>
              <a:rPr lang="hr-HR" dirty="0"/>
              <a:t>-a i </a:t>
            </a:r>
            <a:r>
              <a:rPr lang="hr-HR" dirty="0" err="1"/>
              <a:t>FEXT</a:t>
            </a:r>
            <a:r>
              <a:rPr lang="hr-HR" dirty="0"/>
              <a:t>-a o duljini parice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3C6489-BD31-490F-8327-E3F159E7F8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504" y="980728"/>
            <a:ext cx="9001000" cy="5328592"/>
          </a:xfrm>
        </p:spPr>
        <p:txBody>
          <a:bodyPr/>
          <a:lstStyle/>
          <a:p>
            <a:r>
              <a:rPr lang="hr-HR" dirty="0"/>
              <a:t>model </a:t>
            </a:r>
            <a:r>
              <a:rPr lang="hr-HR" dirty="0" err="1"/>
              <a:t>FSAN</a:t>
            </a:r>
            <a:r>
              <a:rPr lang="hr-HR" dirty="0"/>
              <a:t>-a za </a:t>
            </a:r>
            <a:r>
              <a:rPr lang="hr-HR" dirty="0" err="1"/>
              <a:t>NEXT</a:t>
            </a:r>
            <a:r>
              <a:rPr lang="hr-HR" dirty="0"/>
              <a:t> ne ovisi o duljini</a:t>
            </a:r>
          </a:p>
          <a:p>
            <a:pPr lvl="1"/>
            <a:r>
              <a:rPr lang="hr-HR" dirty="0"/>
              <a:t>pretpostavlja paricu beskonačne duljine</a:t>
            </a:r>
          </a:p>
          <a:p>
            <a:pPr lvl="1"/>
            <a:r>
              <a:rPr lang="hr-HR" dirty="0"/>
              <a:t>dobra aproksimacija za većinu linija</a:t>
            </a:r>
          </a:p>
          <a:p>
            <a:pPr lvl="1"/>
            <a:r>
              <a:rPr lang="hr-HR" dirty="0"/>
              <a:t>oznaka modela: </a:t>
            </a:r>
            <a:r>
              <a:rPr lang="hr-HR" dirty="0" err="1"/>
              <a:t>NEXT</a:t>
            </a:r>
            <a:r>
              <a:rPr lang="hr-HR" dirty="0"/>
              <a:t>(</a:t>
            </a:r>
            <a:r>
              <a:rPr lang="hr-HR" dirty="0">
                <a:latin typeface="Arial" panose="020B0604020202020204" pitchFamily="34" charset="0"/>
                <a:cs typeface="Arial" panose="020B0604020202020204" pitchFamily="34" charset="0"/>
              </a:rPr>
              <a:t>∞</a:t>
            </a:r>
            <a:r>
              <a:rPr lang="hr-HR" dirty="0"/>
              <a:t>)</a:t>
            </a:r>
          </a:p>
          <a:p>
            <a:r>
              <a:rPr lang="hr-HR" dirty="0"/>
              <a:t>precizniji model: </a:t>
            </a:r>
            <a:r>
              <a:rPr lang="hr-HR" dirty="0" err="1"/>
              <a:t>NEXT</a:t>
            </a:r>
            <a:r>
              <a:rPr lang="hr-HR" dirty="0"/>
              <a:t>(</a:t>
            </a:r>
            <a:r>
              <a:rPr lang="hr-HR" i="1" dirty="0"/>
              <a:t>L</a:t>
            </a:r>
            <a:r>
              <a:rPr lang="hr-HR" dirty="0"/>
              <a:t>) = </a:t>
            </a:r>
            <a:r>
              <a:rPr lang="hr-HR" dirty="0" err="1"/>
              <a:t>NEXT</a:t>
            </a:r>
            <a:r>
              <a:rPr lang="hr-HR" dirty="0"/>
              <a:t>(</a:t>
            </a:r>
            <a:r>
              <a:rPr lang="hr-HR" dirty="0">
                <a:latin typeface="Arial" panose="020B0604020202020204" pitchFamily="34" charset="0"/>
                <a:cs typeface="Arial" panose="020B0604020202020204" pitchFamily="34" charset="0"/>
              </a:rPr>
              <a:t>∞</a:t>
            </a:r>
            <a:r>
              <a:rPr lang="hr-HR" dirty="0"/>
              <a:t>)</a:t>
            </a:r>
            <a:r>
              <a:rPr lang="hr-HR" dirty="0">
                <a:latin typeface="Arial" panose="020B0604020202020204" pitchFamily="34" charset="0"/>
                <a:cs typeface="Arial" panose="020B0604020202020204" pitchFamily="34" charset="0"/>
              </a:rPr>
              <a:t>·</a:t>
            </a:r>
            <a:r>
              <a:rPr lang="hr-HR" dirty="0"/>
              <a:t>[1 – |</a:t>
            </a:r>
            <a:r>
              <a:rPr lang="hr-HR" i="1" dirty="0"/>
              <a:t>H</a:t>
            </a:r>
            <a:r>
              <a:rPr lang="hr-HR" dirty="0"/>
              <a:t>(</a:t>
            </a:r>
            <a:r>
              <a:rPr lang="hr-HR" i="1" dirty="0"/>
              <a:t>L</a:t>
            </a:r>
            <a:r>
              <a:rPr lang="hr-HR" dirty="0"/>
              <a:t>)|</a:t>
            </a:r>
            <a:r>
              <a:rPr lang="hr-HR" baseline="30000" dirty="0"/>
              <a:t>4</a:t>
            </a:r>
            <a:r>
              <a:rPr lang="hr-HR" dirty="0"/>
              <a:t>]</a:t>
            </a:r>
          </a:p>
          <a:p>
            <a:pPr lvl="2"/>
            <a:r>
              <a:rPr lang="hr-HR" dirty="0"/>
              <a:t>|</a:t>
            </a:r>
            <a:r>
              <a:rPr lang="hr-HR" i="1" dirty="0"/>
              <a:t>H</a:t>
            </a:r>
            <a:r>
              <a:rPr lang="hr-HR" dirty="0"/>
              <a:t>(</a:t>
            </a:r>
            <a:r>
              <a:rPr lang="hr-HR" i="1" dirty="0"/>
              <a:t>L</a:t>
            </a:r>
            <a:r>
              <a:rPr lang="hr-HR" dirty="0"/>
              <a:t>)|</a:t>
            </a:r>
            <a:r>
              <a:rPr lang="hr-HR" baseline="30000" dirty="0"/>
              <a:t>4</a:t>
            </a:r>
            <a:r>
              <a:rPr lang="hr-HR" dirty="0"/>
              <a:t> je </a:t>
            </a:r>
            <a:r>
              <a:rPr lang="hr-HR" dirty="0" err="1"/>
              <a:t>prigušenje</a:t>
            </a:r>
            <a:r>
              <a:rPr lang="hr-HR" dirty="0"/>
              <a:t> signala duž kabela i natrag</a:t>
            </a:r>
          </a:p>
          <a:p>
            <a:r>
              <a:rPr lang="hr-HR" dirty="0"/>
              <a:t>model </a:t>
            </a:r>
            <a:r>
              <a:rPr lang="hr-HR" dirty="0" err="1"/>
              <a:t>FSAN</a:t>
            </a:r>
            <a:r>
              <a:rPr lang="hr-HR" dirty="0"/>
              <a:t>-a za </a:t>
            </a:r>
            <a:r>
              <a:rPr lang="hr-HR" dirty="0" err="1"/>
              <a:t>FEXT</a:t>
            </a:r>
            <a:r>
              <a:rPr lang="hr-HR" dirty="0"/>
              <a:t> ovisi o duljini parice</a:t>
            </a:r>
          </a:p>
          <a:p>
            <a:pPr lvl="1"/>
            <a:r>
              <a:rPr lang="hr-HR" dirty="0"/>
              <a:t>postoji duljina pri kojoj je </a:t>
            </a:r>
            <a:r>
              <a:rPr lang="hr-HR" dirty="0" err="1"/>
              <a:t>FEXT</a:t>
            </a:r>
            <a:r>
              <a:rPr lang="hr-HR" dirty="0"/>
              <a:t> maksimalan</a:t>
            </a:r>
          </a:p>
          <a:p>
            <a:pPr lvl="1"/>
            <a:r>
              <a:rPr lang="hr-HR" dirty="0"/>
              <a:t>tzv. kritična duljina </a:t>
            </a:r>
            <a:r>
              <a:rPr lang="hr-HR" i="1" dirty="0" err="1"/>
              <a:t>L</a:t>
            </a:r>
            <a:r>
              <a:rPr lang="hr-HR" baseline="-25000" dirty="0" err="1"/>
              <a:t>c</a:t>
            </a:r>
            <a:r>
              <a:rPr lang="hr-HR" dirty="0"/>
              <a:t> – prigušuje signal </a:t>
            </a:r>
            <a:r>
              <a:rPr lang="hr-HR" i="1" dirty="0"/>
              <a:t>e</a:t>
            </a:r>
            <a:r>
              <a:rPr lang="hr-HR" dirty="0"/>
              <a:t> puta, |</a:t>
            </a:r>
            <a:r>
              <a:rPr lang="hr-HR" i="1" dirty="0"/>
              <a:t>H</a:t>
            </a:r>
            <a:r>
              <a:rPr lang="hr-HR" dirty="0"/>
              <a:t>(</a:t>
            </a:r>
            <a:r>
              <a:rPr lang="hr-HR" i="1" dirty="0" err="1"/>
              <a:t>L</a:t>
            </a:r>
            <a:r>
              <a:rPr lang="hr-HR" baseline="-25000" dirty="0" err="1"/>
              <a:t>c</a:t>
            </a:r>
            <a:r>
              <a:rPr lang="hr-HR" dirty="0"/>
              <a:t>)|</a:t>
            </a:r>
            <a:r>
              <a:rPr lang="hr-HR" baseline="30000" dirty="0"/>
              <a:t>2</a:t>
            </a:r>
            <a:r>
              <a:rPr lang="hr-HR" dirty="0"/>
              <a:t> = e</a:t>
            </a:r>
            <a:r>
              <a:rPr lang="hr-HR" baseline="30000" dirty="0"/>
              <a:t>-1</a:t>
            </a:r>
          </a:p>
          <a:p>
            <a:r>
              <a:rPr lang="hr-HR" dirty="0" err="1"/>
              <a:t>FEXT</a:t>
            </a:r>
            <a:r>
              <a:rPr lang="hr-HR" dirty="0"/>
              <a:t> je u pravilu manji od </a:t>
            </a:r>
            <a:r>
              <a:rPr lang="hr-HR" dirty="0" err="1"/>
              <a:t>NEXT</a:t>
            </a:r>
            <a:r>
              <a:rPr lang="hr-HR" dirty="0"/>
              <a:t>-a</a:t>
            </a:r>
          </a:p>
          <a:p>
            <a:pPr lvl="1"/>
            <a:r>
              <a:rPr lang="hr-HR" dirty="0"/>
              <a:t>na kritičnoj duljini je u rangu veličine s </a:t>
            </a:r>
            <a:r>
              <a:rPr lang="hr-HR" dirty="0" err="1"/>
              <a:t>NEXT</a:t>
            </a:r>
            <a:r>
              <a:rPr lang="hr-HR" dirty="0"/>
              <a:t>-om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FFC890-0FEF-45FD-8DAF-B1469ADA0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sr-Latn-RS"/>
              <a:t>ožujak 2021.</a:t>
            </a:r>
            <a:endParaRPr lang="en-US" sz="1400">
              <a:latin typeface="Times New Roman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D5DDA4-9D12-4E9A-930C-5BA285E32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z="1400"/>
              <a:t>Modeliranje upredene parice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5810B9-060F-416E-9349-BBC1D97D7B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1D7900F-624F-47BF-B4C5-90BAC3E58AD9}" type="slidenum">
              <a:rPr lang="en-US" smtClean="0"/>
              <a:pPr>
                <a:defRPr/>
              </a:pPr>
              <a:t>60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96547937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1D07B-9219-4CAA-8E8F-B00E02D09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Impulsni šum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5355E6-C3BD-46E3-BC61-F1D3B6E787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kratkotrajni impulsi značajne energije</a:t>
            </a:r>
          </a:p>
          <a:p>
            <a:r>
              <a:rPr lang="hr-HR" dirty="0"/>
              <a:t>preslušavanja imaju više stacionarnu prirodu</a:t>
            </a:r>
          </a:p>
          <a:p>
            <a:r>
              <a:rPr lang="hr-HR" dirty="0"/>
              <a:t>mogući izvori</a:t>
            </a:r>
          </a:p>
          <a:p>
            <a:pPr lvl="1"/>
            <a:r>
              <a:rPr lang="hr-HR" dirty="0"/>
              <a:t>promjene napona napajanja u blizini korisnika</a:t>
            </a:r>
          </a:p>
          <a:p>
            <a:pPr lvl="1"/>
            <a:r>
              <a:rPr lang="hr-HR" dirty="0"/>
              <a:t>npr. upravljanje željezničkom opremom</a:t>
            </a:r>
          </a:p>
          <a:p>
            <a:pPr lvl="1"/>
            <a:r>
              <a:rPr lang="hr-HR" dirty="0"/>
              <a:t>lučno zavarivanje</a:t>
            </a:r>
          </a:p>
          <a:p>
            <a:pPr lvl="1"/>
            <a:r>
              <a:rPr lang="hr-HR" dirty="0"/>
              <a:t>fluorescentne svjetiljke</a:t>
            </a:r>
          </a:p>
          <a:p>
            <a:pPr lvl="1"/>
            <a:r>
              <a:rPr lang="hr-HR" dirty="0"/>
              <a:t>nema općeprihvaćenih modela</a:t>
            </a:r>
          </a:p>
          <a:p>
            <a:pPr lvl="1"/>
            <a:r>
              <a:rPr lang="hr-HR" dirty="0"/>
              <a:t>jedan od poznatijih:</a:t>
            </a:r>
          </a:p>
          <a:p>
            <a:pPr lvl="2"/>
            <a:r>
              <a:rPr lang="hr-HR" dirty="0"/>
              <a:t>Cookov impuls za </a:t>
            </a:r>
            <a:r>
              <a:rPr lang="hr-HR" dirty="0" err="1"/>
              <a:t>DSL</a:t>
            </a:r>
            <a:endParaRPr lang="hr-HR" dirty="0"/>
          </a:p>
          <a:p>
            <a:pPr lvl="2"/>
            <a:endParaRPr lang="hr-HR" dirty="0"/>
          </a:p>
          <a:p>
            <a:pPr lvl="2"/>
            <a:r>
              <a:rPr lang="hr-HR" i="1" dirty="0">
                <a:latin typeface="Arial" panose="020B0604020202020204" pitchFamily="34" charset="0"/>
                <a:cs typeface="Arial" panose="020B0604020202020204" pitchFamily="34" charset="0"/>
              </a:rPr>
              <a:t>λ</a:t>
            </a:r>
            <a:r>
              <a:rPr lang="hr-HR" dirty="0">
                <a:latin typeface="Arial" panose="020B0604020202020204" pitchFamily="34" charset="0"/>
                <a:cs typeface="Arial" panose="020B0604020202020204" pitchFamily="34" charset="0"/>
              </a:rPr>
              <a:t> tipično 0,28, </a:t>
            </a:r>
            <a:r>
              <a:rPr lang="hr-HR" i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hr-HR" dirty="0">
                <a:latin typeface="Arial" panose="020B0604020202020204" pitchFamily="34" charset="0"/>
                <a:cs typeface="Arial" panose="020B0604020202020204" pitchFamily="34" charset="0"/>
              </a:rPr>
              <a:t> – širina pojasa, </a:t>
            </a:r>
            <a:r>
              <a:rPr lang="el-GR" i="1" dirty="0">
                <a:latin typeface="Arial" panose="020B0604020202020204" pitchFamily="34" charset="0"/>
                <a:cs typeface="Arial" panose="020B0604020202020204" pitchFamily="34" charset="0"/>
              </a:rPr>
              <a:t>τ</a:t>
            </a:r>
            <a:r>
              <a:rPr lang="hr-HR" dirty="0">
                <a:latin typeface="Arial" panose="020B0604020202020204" pitchFamily="34" charset="0"/>
                <a:cs typeface="Arial" panose="020B0604020202020204" pitchFamily="34" charset="0"/>
              </a:rPr>
              <a:t> – interval promatranja</a:t>
            </a:r>
            <a:endParaRPr lang="hr-HR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71F5EF-07C9-4698-9ED1-9BC320A91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sr-Latn-RS"/>
              <a:t>ožujak 2021.</a:t>
            </a:r>
            <a:endParaRPr lang="en-US" sz="1400">
              <a:latin typeface="Times New Roman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556563-E8E1-4538-B53D-2CB775093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z="1400"/>
              <a:t>Modeliranje upredene parice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31C56A-B6D2-46C7-B17F-687503BF59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1D7900F-624F-47BF-B4C5-90BAC3E58AD9}" type="slidenum">
              <a:rPr lang="en-US" smtClean="0"/>
              <a:pPr>
                <a:defRPr/>
              </a:pPr>
              <a:t>61</a:t>
            </a:fld>
            <a:endParaRPr lang="en-US" sz="1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297E38-2AFD-4579-A34D-D763F9D086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9104" y="3545273"/>
            <a:ext cx="3888432" cy="2331999"/>
          </a:xfrm>
          <a:prstGeom prst="rect">
            <a:avLst/>
          </a:prstGeom>
        </p:spPr>
      </p:pic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2345F431-B28C-407B-9224-AEBAA068F07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3039551"/>
              </p:ext>
            </p:extLst>
          </p:nvPr>
        </p:nvGraphicFramePr>
        <p:xfrm>
          <a:off x="3167202" y="5445224"/>
          <a:ext cx="2721902" cy="4320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192" name="Equation" r:id="rId4" imgW="1600200" imgH="253800" progId="Equation.DSMT4">
                  <p:embed/>
                </p:oleObj>
              </mc:Choice>
              <mc:Fallback>
                <p:oleObj name="Equation" r:id="rId4" imgW="160020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167202" y="5445224"/>
                        <a:ext cx="2721902" cy="4320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8677445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4CB0D-F6DA-4F5A-95FF-374519A24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Kapacitet kanala upredene parice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BE6A3E-E24E-4015-A5C9-6AFCD6893B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392" y="980340"/>
            <a:ext cx="8622096" cy="5328592"/>
          </a:xfrm>
        </p:spPr>
        <p:txBody>
          <a:bodyPr/>
          <a:lstStyle/>
          <a:p>
            <a:r>
              <a:rPr lang="hr-HR" dirty="0"/>
              <a:t>u </a:t>
            </a:r>
            <a:r>
              <a:rPr lang="hr-HR" dirty="0" err="1"/>
              <a:t>AWGN</a:t>
            </a:r>
            <a:r>
              <a:rPr lang="hr-HR" dirty="0"/>
              <a:t> kanalu kapacitet iznosi</a:t>
            </a:r>
          </a:p>
          <a:p>
            <a:pPr lvl="1"/>
            <a:r>
              <a:rPr lang="hr-HR" i="1" dirty="0"/>
              <a:t>B</a:t>
            </a:r>
            <a:r>
              <a:rPr lang="hr-HR" dirty="0"/>
              <a:t> – širina pojasa signala</a:t>
            </a:r>
          </a:p>
          <a:p>
            <a:pPr lvl="1"/>
            <a:r>
              <a:rPr lang="hr-HR" i="1" dirty="0"/>
              <a:t>S</a:t>
            </a:r>
            <a:r>
              <a:rPr lang="hr-HR" dirty="0"/>
              <a:t> – srednja snaga signala</a:t>
            </a:r>
          </a:p>
          <a:p>
            <a:pPr lvl="1"/>
            <a:r>
              <a:rPr lang="hr-HR" i="1" dirty="0"/>
              <a:t>N</a:t>
            </a:r>
            <a:r>
              <a:rPr lang="hr-HR" dirty="0"/>
              <a:t> – srednja snaga šuma</a:t>
            </a:r>
          </a:p>
          <a:p>
            <a:r>
              <a:rPr lang="hr-HR" dirty="0"/>
              <a:t>u kanalu s obojenim </a:t>
            </a:r>
            <a:r>
              <a:rPr lang="hr-HR" dirty="0" err="1"/>
              <a:t>Gaussovim</a:t>
            </a:r>
            <a:r>
              <a:rPr lang="hr-HR" dirty="0"/>
              <a:t> šumom</a:t>
            </a:r>
          </a:p>
          <a:p>
            <a:pPr lvl="1"/>
            <a:r>
              <a:rPr lang="hr-HR" dirty="0"/>
              <a:t>frekvencijski pojas se dijeli u uske </a:t>
            </a:r>
            <a:r>
              <a:rPr lang="hr-HR" dirty="0" err="1"/>
              <a:t>potpojaseve</a:t>
            </a:r>
            <a:endParaRPr lang="hr-HR" dirty="0"/>
          </a:p>
          <a:p>
            <a:pPr lvl="1"/>
            <a:r>
              <a:rPr lang="hr-HR" dirty="0"/>
              <a:t>svaki ima širinu </a:t>
            </a:r>
            <a:r>
              <a:rPr lang="hr-HR" dirty="0" err="1">
                <a:latin typeface="Arial" panose="020B0604020202020204" pitchFamily="34" charset="0"/>
                <a:cs typeface="Arial" panose="020B0604020202020204" pitchFamily="34" charset="0"/>
              </a:rPr>
              <a:t>Δ</a:t>
            </a:r>
            <a:r>
              <a:rPr lang="hr-HR" i="1" dirty="0" err="1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endParaRPr lang="hr-HR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lang="hr-HR" dirty="0">
                <a:latin typeface="Arial" panose="020B0604020202020204" pitchFamily="34" charset="0"/>
                <a:cs typeface="Arial" panose="020B0604020202020204" pitchFamily="34" charset="0"/>
              </a:rPr>
              <a:t>u svakom </a:t>
            </a:r>
            <a:r>
              <a:rPr lang="hr-HR" dirty="0" err="1">
                <a:latin typeface="Arial" panose="020B0604020202020204" pitchFamily="34" charset="0"/>
                <a:cs typeface="Arial" panose="020B0604020202020204" pitchFamily="34" charset="0"/>
              </a:rPr>
              <a:t>potpojasu</a:t>
            </a:r>
            <a:r>
              <a:rPr lang="hr-HR" dirty="0">
                <a:latin typeface="Arial" panose="020B0604020202020204" pitchFamily="34" charset="0"/>
                <a:cs typeface="Arial" panose="020B0604020202020204" pitchFamily="34" charset="0"/>
              </a:rPr>
              <a:t> šum je praktično bijeli</a:t>
            </a:r>
          </a:p>
          <a:p>
            <a:pPr lvl="1"/>
            <a:r>
              <a:rPr lang="hr-HR" dirty="0">
                <a:latin typeface="Arial" panose="020B0604020202020204" pitchFamily="34" charset="0"/>
                <a:cs typeface="Arial" panose="020B0604020202020204" pitchFamily="34" charset="0"/>
              </a:rPr>
              <a:t>ako pustimo da </a:t>
            </a:r>
            <a:r>
              <a:rPr lang="hr-HR" dirty="0" err="1">
                <a:latin typeface="Arial" panose="020B0604020202020204" pitchFamily="34" charset="0"/>
                <a:cs typeface="Arial" panose="020B0604020202020204" pitchFamily="34" charset="0"/>
              </a:rPr>
              <a:t>Δ</a:t>
            </a:r>
            <a:r>
              <a:rPr lang="hr-HR" i="1" dirty="0" err="1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hr-HR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r-HR" dirty="0">
                <a:latin typeface="Arial" panose="020B0604020202020204" pitchFamily="34" charset="0"/>
                <a:cs typeface="Arial" panose="020B0604020202020204" pitchFamily="34" charset="0"/>
              </a:rPr>
              <a:t>→ 0 izraz za kapacitet kanala postaje</a:t>
            </a:r>
          </a:p>
          <a:p>
            <a:pPr lvl="1"/>
            <a:endParaRPr lang="hr-H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hr-H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lang="hr-HR" i="1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hr-HR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hr-HR" i="1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hr-HR" dirty="0">
                <a:latin typeface="Arial" panose="020B0604020202020204" pitchFamily="34" charset="0"/>
                <a:cs typeface="Arial" panose="020B0604020202020204" pitchFamily="34" charset="0"/>
              </a:rPr>
              <a:t>) i </a:t>
            </a:r>
            <a:r>
              <a:rPr lang="hr-HR" i="1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hr-HR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hr-HR" i="1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hr-HR" dirty="0">
                <a:latin typeface="Arial" panose="020B0604020202020204" pitchFamily="34" charset="0"/>
                <a:cs typeface="Arial" panose="020B0604020202020204" pitchFamily="34" charset="0"/>
              </a:rPr>
              <a:t>) su spektralne gustoće snage signala, odnosno šuma</a:t>
            </a:r>
            <a:endParaRPr lang="hr-HR" dirty="0"/>
          </a:p>
          <a:p>
            <a:endParaRPr lang="hr-HR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616043-AD23-4816-B459-0A79554A2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sr-Latn-RS"/>
              <a:t>ožujak 2021.</a:t>
            </a:r>
            <a:endParaRPr lang="en-US" sz="1400">
              <a:latin typeface="Times New Roman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43A763-2BED-4BFE-B9D9-58395BFEE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z="1400"/>
              <a:t>Modeliranje upredene parice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5080B5-70D6-4ADE-8A98-E93C843DD0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1D7900F-624F-47BF-B4C5-90BAC3E58AD9}" type="slidenum">
              <a:rPr lang="en-US" smtClean="0"/>
              <a:pPr>
                <a:defRPr/>
              </a:pPr>
              <a:t>62</a:t>
            </a:fld>
            <a:endParaRPr lang="en-US" sz="1400" dirty="0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A2C17911-1131-46C2-BEE6-65531F69E1D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2054912"/>
              </p:ext>
            </p:extLst>
          </p:nvPr>
        </p:nvGraphicFramePr>
        <p:xfrm>
          <a:off x="5241032" y="2121949"/>
          <a:ext cx="3125995" cy="8640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274" name="Equation" r:id="rId3" imgW="1562040" imgH="431640" progId="Equation.DSMT4">
                  <p:embed/>
                </p:oleObj>
              </mc:Choice>
              <mc:Fallback>
                <p:oleObj name="Equation" r:id="rId3" imgW="156204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241032" y="2121949"/>
                        <a:ext cx="3125995" cy="8640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6D97DD03-E108-4A49-B5C8-888996E6DC5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2429596"/>
              </p:ext>
            </p:extLst>
          </p:nvPr>
        </p:nvGraphicFramePr>
        <p:xfrm>
          <a:off x="3728864" y="4991750"/>
          <a:ext cx="2702025" cy="8859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275" name="Equation" r:id="rId5" imgW="1549080" imgH="507960" progId="Equation.DSMT4">
                  <p:embed/>
                </p:oleObj>
              </mc:Choice>
              <mc:Fallback>
                <p:oleObj name="Equation" r:id="rId5" imgW="1549080" imgH="507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728864" y="4991750"/>
                        <a:ext cx="2702025" cy="8859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3">
            <a:extLst>
              <a:ext uri="{FF2B5EF4-FFF2-40B4-BE49-F238E27FC236}">
                <a16:creationId xmlns:a16="http://schemas.microsoft.com/office/drawing/2014/main" id="{164493CB-A6A0-4B32-B821-4F783622FF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749384" y="1371965"/>
            <a:ext cx="3790950" cy="81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848524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05E32-DE9F-4C54-9C91-D94499A8F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Kapacitet upredene parice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993C75-21B7-4E31-8225-DD0A37259B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950" y="5846758"/>
            <a:ext cx="8420100" cy="462562"/>
          </a:xfrm>
        </p:spPr>
        <p:txBody>
          <a:bodyPr/>
          <a:lstStyle/>
          <a:p>
            <a:r>
              <a:rPr lang="hr-HR" dirty="0"/>
              <a:t>snaga predajnika ograničena na 16 </a:t>
            </a:r>
            <a:r>
              <a:rPr lang="hr-HR" dirty="0" err="1"/>
              <a:t>dBm</a:t>
            </a:r>
            <a:r>
              <a:rPr lang="hr-HR" dirty="0"/>
              <a:t> (40 mW)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3FC3CC-B11B-4CD6-8F7D-C48A1D739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sr-Latn-RS"/>
              <a:t>ožujak 2021.</a:t>
            </a:r>
            <a:endParaRPr lang="en-US" sz="1400">
              <a:latin typeface="Times New Roman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1BEBAD-88A6-454A-B92A-1C23BCA7C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z="1400"/>
              <a:t>Modeliranje upredene parice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C7A2DA-14BA-4B6E-89EE-21504D5704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1D7900F-624F-47BF-B4C5-90BAC3E58AD9}" type="slidenum">
              <a:rPr lang="en-US" smtClean="0"/>
              <a:pPr>
                <a:defRPr/>
              </a:pPr>
              <a:t>63</a:t>
            </a:fld>
            <a:endParaRPr lang="en-US" sz="1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561BB02-3239-4845-A35B-1E8AF9BF33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585" y="980728"/>
            <a:ext cx="6256625" cy="4916566"/>
          </a:xfrm>
          <a:prstGeom prst="rect">
            <a:avLst/>
          </a:prstGeom>
        </p:spPr>
      </p:pic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C92E3EA0-10AE-4038-9C88-C1FB21A9229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3972775"/>
              </p:ext>
            </p:extLst>
          </p:nvPr>
        </p:nvGraphicFramePr>
        <p:xfrm>
          <a:off x="7041232" y="3927005"/>
          <a:ext cx="2512158" cy="6903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277" name="Equation" r:id="rId4" imgW="1663560" imgH="457200" progId="Equation.DSMT4">
                  <p:embed/>
                </p:oleObj>
              </mc:Choice>
              <mc:Fallback>
                <p:oleObj name="Equation" r:id="rId4" imgW="166356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041232" y="3927005"/>
                        <a:ext cx="2512158" cy="6903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95C64355-DAF2-4C37-A759-2CBD54D203C7}"/>
              </a:ext>
            </a:extLst>
          </p:cNvPr>
          <p:cNvSpPr txBox="1"/>
          <p:nvPr/>
        </p:nvSpPr>
        <p:spPr>
          <a:xfrm>
            <a:off x="7041232" y="3179656"/>
            <a:ext cx="25121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600" dirty="0">
                <a:latin typeface="+mj-lt"/>
              </a:rPr>
              <a:t>Apsolutna razina snage izražena jedinicom </a:t>
            </a:r>
            <a:r>
              <a:rPr lang="hr-HR" sz="1600" dirty="0" err="1">
                <a:latin typeface="+mj-lt"/>
              </a:rPr>
              <a:t>dBm</a:t>
            </a:r>
            <a:r>
              <a:rPr lang="hr-HR" sz="1600" dirty="0">
                <a:latin typeface="+mj-lt"/>
              </a:rPr>
              <a:t>: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709FBF1-0D79-4C17-A630-4FF087B7AD47}"/>
              </a:ext>
            </a:extLst>
          </p:cNvPr>
          <p:cNvCxnSpPr>
            <a:cxnSpLocks/>
            <a:stCxn id="12" idx="1"/>
          </p:cNvCxnSpPr>
          <p:nvPr/>
        </p:nvCxnSpPr>
        <p:spPr bwMode="auto">
          <a:xfrm flipH="1">
            <a:off x="6537176" y="1634149"/>
            <a:ext cx="780893" cy="6665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A7023B2-2388-4AE2-8B60-F46879E3E487}"/>
              </a:ext>
            </a:extLst>
          </p:cNvPr>
          <p:cNvSpPr txBox="1"/>
          <p:nvPr/>
        </p:nvSpPr>
        <p:spPr>
          <a:xfrm>
            <a:off x="7318069" y="1341761"/>
            <a:ext cx="24078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600" dirty="0">
                <a:latin typeface="+mj-lt"/>
              </a:rPr>
              <a:t>Razina šuma koju je realno očekivati u </a:t>
            </a:r>
            <a:r>
              <a:rPr lang="hr-HR" sz="1600" dirty="0" err="1">
                <a:latin typeface="+mj-lt"/>
              </a:rPr>
              <a:t>DSL</a:t>
            </a:r>
            <a:r>
              <a:rPr lang="hr-HR" sz="1600" dirty="0">
                <a:latin typeface="+mj-lt"/>
              </a:rPr>
              <a:t>-u</a:t>
            </a:r>
          </a:p>
        </p:txBody>
      </p:sp>
    </p:spTree>
    <p:extLst>
      <p:ext uri="{BB962C8B-B14F-4D97-AF65-F5344CB8AC3E}">
        <p14:creationId xmlns:p14="http://schemas.microsoft.com/office/powerpoint/2010/main" val="95500754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90F70-5352-4DA5-A9CD-4445ABCA7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Literatura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11AF31-2CAA-4541-8A71-1972BED16B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950" y="908720"/>
            <a:ext cx="8420100" cy="5400600"/>
          </a:xfrm>
        </p:spPr>
        <p:txBody>
          <a:bodyPr/>
          <a:lstStyle/>
          <a:p>
            <a:r>
              <a:rPr lang="en-US" dirty="0"/>
              <a:t>Thomas Starr</a:t>
            </a:r>
            <a:r>
              <a:rPr lang="hr-HR" dirty="0"/>
              <a:t>,</a:t>
            </a:r>
            <a:r>
              <a:rPr lang="en-US" dirty="0"/>
              <a:t> John M. Cioffi</a:t>
            </a:r>
            <a:r>
              <a:rPr lang="hr-HR" dirty="0"/>
              <a:t>, </a:t>
            </a:r>
            <a:r>
              <a:rPr lang="en-US" dirty="0"/>
              <a:t>Peter J. Silverman </a:t>
            </a:r>
            <a:r>
              <a:rPr lang="hr-HR" dirty="0"/>
              <a:t>„</a:t>
            </a:r>
            <a:r>
              <a:rPr lang="en-US" dirty="0"/>
              <a:t>Understanding Digital Subscriber Line Technology</a:t>
            </a:r>
            <a:r>
              <a:rPr lang="hr-HR" dirty="0"/>
              <a:t>”,</a:t>
            </a:r>
            <a:r>
              <a:rPr lang="en-US" dirty="0"/>
              <a:t> </a:t>
            </a:r>
            <a:r>
              <a:rPr lang="hr-HR" dirty="0"/>
              <a:t>1. izdanje, </a:t>
            </a:r>
            <a:r>
              <a:rPr lang="hr-HR" dirty="0" err="1"/>
              <a:t>Prentice</a:t>
            </a:r>
            <a:r>
              <a:rPr lang="hr-HR" dirty="0"/>
              <a:t> Hall, 1999.</a:t>
            </a:r>
          </a:p>
          <a:p>
            <a:r>
              <a:rPr lang="en-US" dirty="0"/>
              <a:t>Thomas Starr</a:t>
            </a:r>
            <a:r>
              <a:rPr lang="hr-HR" dirty="0"/>
              <a:t>,</a:t>
            </a:r>
            <a:r>
              <a:rPr lang="en-US" dirty="0"/>
              <a:t> Massimo Sorbara</a:t>
            </a:r>
            <a:r>
              <a:rPr lang="hr-HR" dirty="0"/>
              <a:t>,</a:t>
            </a:r>
            <a:r>
              <a:rPr lang="en-US" dirty="0"/>
              <a:t> John M. Cioffi</a:t>
            </a:r>
            <a:r>
              <a:rPr lang="hr-HR" dirty="0"/>
              <a:t>, </a:t>
            </a:r>
            <a:r>
              <a:rPr lang="en-US" dirty="0"/>
              <a:t>Peter J. Silverman </a:t>
            </a:r>
            <a:r>
              <a:rPr lang="hr-HR" dirty="0"/>
              <a:t>„</a:t>
            </a:r>
            <a:r>
              <a:rPr lang="en-US" dirty="0"/>
              <a:t>DSL Advances</a:t>
            </a:r>
            <a:r>
              <a:rPr lang="hr-HR" dirty="0"/>
              <a:t>”</a:t>
            </a:r>
            <a:r>
              <a:rPr lang="en-US" dirty="0"/>
              <a:t> </a:t>
            </a:r>
            <a:r>
              <a:rPr lang="hr-HR" dirty="0"/>
              <a:t>1. izdanje, </a:t>
            </a:r>
            <a:r>
              <a:rPr lang="hr-HR" dirty="0" err="1"/>
              <a:t>Prentice</a:t>
            </a:r>
            <a:r>
              <a:rPr lang="hr-HR" dirty="0"/>
              <a:t> Hall, 2002.</a:t>
            </a:r>
          </a:p>
          <a:p>
            <a:r>
              <a:rPr lang="en-US" dirty="0"/>
              <a:t>Herve </a:t>
            </a:r>
            <a:r>
              <a:rPr lang="en-US" dirty="0" err="1"/>
              <a:t>Dedieu</a:t>
            </a:r>
            <a:r>
              <a:rPr lang="hr-HR" dirty="0"/>
              <a:t>,</a:t>
            </a:r>
            <a:r>
              <a:rPr lang="en-US" dirty="0"/>
              <a:t> Philip Golden</a:t>
            </a:r>
            <a:r>
              <a:rPr lang="hr-HR" dirty="0"/>
              <a:t>,</a:t>
            </a:r>
            <a:r>
              <a:rPr lang="en-US" dirty="0"/>
              <a:t> Krista S. Jacobsen </a:t>
            </a:r>
            <a:r>
              <a:rPr lang="hr-HR" dirty="0"/>
              <a:t>„</a:t>
            </a:r>
            <a:r>
              <a:rPr lang="en-US" dirty="0"/>
              <a:t>Fundamentals of DSL Technology</a:t>
            </a:r>
            <a:r>
              <a:rPr lang="hr-HR" dirty="0"/>
              <a:t>”, 1. izdanje, </a:t>
            </a:r>
            <a:r>
              <a:rPr lang="hr-HR" dirty="0" err="1"/>
              <a:t>Auerbach</a:t>
            </a:r>
            <a:r>
              <a:rPr lang="hr-HR" dirty="0"/>
              <a:t> </a:t>
            </a:r>
            <a:r>
              <a:rPr lang="hr-HR" dirty="0" err="1"/>
              <a:t>Publications</a:t>
            </a:r>
            <a:r>
              <a:rPr lang="hr-HR" dirty="0"/>
              <a:t>, 2006. (dostupno u </a:t>
            </a:r>
            <a:r>
              <a:rPr lang="hr-HR" dirty="0" err="1"/>
              <a:t>pdf-u</a:t>
            </a:r>
            <a:r>
              <a:rPr lang="hr-HR" dirty="0"/>
              <a:t>)</a:t>
            </a:r>
          </a:p>
          <a:p>
            <a:r>
              <a:rPr lang="en-US" dirty="0"/>
              <a:t>Herve </a:t>
            </a:r>
            <a:r>
              <a:rPr lang="en-US" dirty="0" err="1"/>
              <a:t>Dedieu</a:t>
            </a:r>
            <a:r>
              <a:rPr lang="hr-HR" dirty="0"/>
              <a:t>,</a:t>
            </a:r>
            <a:r>
              <a:rPr lang="en-US" dirty="0"/>
              <a:t> Philip Golden</a:t>
            </a:r>
            <a:r>
              <a:rPr lang="hr-HR" dirty="0"/>
              <a:t>,</a:t>
            </a:r>
            <a:r>
              <a:rPr lang="en-US" dirty="0"/>
              <a:t> Krista S. Jacobsen</a:t>
            </a:r>
            <a:r>
              <a:rPr lang="hr-HR" dirty="0"/>
              <a:t> „</a:t>
            </a:r>
            <a:r>
              <a:rPr lang="hr-HR" dirty="0" err="1"/>
              <a:t>Implementation</a:t>
            </a:r>
            <a:r>
              <a:rPr lang="hr-HR" dirty="0"/>
              <a:t> </a:t>
            </a:r>
            <a:r>
              <a:rPr lang="hr-HR" dirty="0" err="1"/>
              <a:t>and</a:t>
            </a:r>
            <a:r>
              <a:rPr lang="hr-HR" dirty="0"/>
              <a:t> </a:t>
            </a:r>
            <a:r>
              <a:rPr lang="hr-HR" dirty="0" err="1"/>
              <a:t>Applications</a:t>
            </a:r>
            <a:r>
              <a:rPr lang="hr-HR" dirty="0"/>
              <a:t> </a:t>
            </a:r>
            <a:r>
              <a:rPr lang="hr-HR" dirty="0" err="1"/>
              <a:t>of</a:t>
            </a:r>
            <a:r>
              <a:rPr lang="hr-HR" dirty="0"/>
              <a:t> </a:t>
            </a:r>
            <a:r>
              <a:rPr lang="hr-HR" dirty="0" err="1"/>
              <a:t>DSL</a:t>
            </a:r>
            <a:r>
              <a:rPr lang="hr-HR" dirty="0"/>
              <a:t> Technology”, 1. izdanje, </a:t>
            </a:r>
            <a:r>
              <a:rPr lang="hr-HR" dirty="0" err="1"/>
              <a:t>CRC</a:t>
            </a:r>
            <a:r>
              <a:rPr lang="hr-HR" dirty="0"/>
              <a:t> Press, 2008.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1C5F0F-D089-4166-91B5-B6777141B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sr-Latn-RS"/>
              <a:t>ožujak 2021.</a:t>
            </a:r>
            <a:endParaRPr lang="en-US" sz="1400">
              <a:latin typeface="Times New Roman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DD8E35-0A43-4ACF-9FCD-EC2912107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z="1400"/>
              <a:t>Modeliranje upredene parice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7278A8-6F29-4E46-8B31-32E528B184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1D7900F-624F-47BF-B4C5-90BAC3E58AD9}" type="slidenum">
              <a:rPr lang="en-US" smtClean="0"/>
              <a:pPr>
                <a:defRPr/>
              </a:pPr>
              <a:t>64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0648338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EF3E1-802C-49F5-8AB7-7361C9CDF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Izvod telegrafskih jednadžbi parice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415BD-B5BD-4642-A928-5F1976AFA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sr-Latn-RS"/>
              <a:t>ožujak 2021.</a:t>
            </a:r>
            <a:endParaRPr lang="en-US" sz="1400">
              <a:latin typeface="Times New Roman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3F0D3F-97B4-4CC1-8148-451CB95C4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z="1400"/>
              <a:t>Modeliranje upredene parice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8F6FA7-E822-466E-A4E3-09A4DAFE4D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1D7900F-624F-47BF-B4C5-90BAC3E58AD9}" type="slidenum">
              <a:rPr lang="en-US" smtClean="0"/>
              <a:pPr>
                <a:defRPr/>
              </a:pPr>
              <a:t>7</a:t>
            </a:fld>
            <a:endParaRPr lang="en-US" sz="1400" dirty="0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0273B0E1-160A-4B83-9834-E9DA2E92507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2393513"/>
              </p:ext>
            </p:extLst>
          </p:nvPr>
        </p:nvGraphicFramePr>
        <p:xfrm>
          <a:off x="540769" y="1958444"/>
          <a:ext cx="4370388" cy="2144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438" name="Equation" r:id="rId3" imgW="2793960" imgH="1371600" progId="Equation.DSMT4">
                  <p:embed/>
                </p:oleObj>
              </mc:Choice>
              <mc:Fallback>
                <p:oleObj name="Equation" r:id="rId3" imgW="2793960" imgH="1371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40769" y="1958444"/>
                        <a:ext cx="4370388" cy="21447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F74779B0-C616-44E9-9A12-2BD71A5E113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8002143"/>
              </p:ext>
            </p:extLst>
          </p:nvPr>
        </p:nvGraphicFramePr>
        <p:xfrm>
          <a:off x="5129781" y="1845726"/>
          <a:ext cx="4235450" cy="227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439" name="Equation" r:id="rId5" imgW="2933640" imgH="1574640" progId="Equation.DSMT4">
                  <p:embed/>
                </p:oleObj>
              </mc:Choice>
              <mc:Fallback>
                <p:oleObj name="Equation" r:id="rId5" imgW="2933640" imgH="1574640" progId="Equation.DSMT4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0273B0E1-160A-4B83-9834-E9DA2E92507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129781" y="1845726"/>
                        <a:ext cx="4235450" cy="2273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5A7F12F7-4D15-46FD-B865-9AC96945104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9481024"/>
              </p:ext>
            </p:extLst>
          </p:nvPr>
        </p:nvGraphicFramePr>
        <p:xfrm>
          <a:off x="1319951" y="4338502"/>
          <a:ext cx="7430349" cy="14801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440" name="Equation" r:id="rId7" imgW="4330440" imgH="863280" progId="Equation.DSMT4">
                  <p:embed/>
                </p:oleObj>
              </mc:Choice>
              <mc:Fallback>
                <p:oleObj name="Equation" r:id="rId7" imgW="4330440" imgH="863280" progId="Equation.DSMT4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0273B0E1-160A-4B83-9834-E9DA2E92507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319951" y="4338502"/>
                        <a:ext cx="7430349" cy="148014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A499DC4-F53D-4852-9767-52BEA136C4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950" y="980728"/>
            <a:ext cx="8420100" cy="1383679"/>
          </a:xfrm>
        </p:spPr>
        <p:txBody>
          <a:bodyPr/>
          <a:lstStyle/>
          <a:p>
            <a:r>
              <a:rPr lang="hr-HR" dirty="0"/>
              <a:t>ako je odsječak parice duljine </a:t>
            </a:r>
            <a:r>
              <a:rPr lang="el-GR" dirty="0">
                <a:latin typeface="Arial" panose="020B0604020202020204" pitchFamily="34" charset="0"/>
                <a:cs typeface="Arial" panose="020B0604020202020204" pitchFamily="34" charset="0"/>
              </a:rPr>
              <a:t>Δ</a:t>
            </a:r>
            <a:r>
              <a:rPr lang="hr-HR" i="1" dirty="0"/>
              <a:t>x</a:t>
            </a:r>
            <a:r>
              <a:rPr lang="hr-HR" dirty="0"/>
              <a:t>, tada vrijedi:</a:t>
            </a:r>
          </a:p>
          <a:p>
            <a:endParaRPr lang="hr-HR" dirty="0"/>
          </a:p>
          <a:p>
            <a:endParaRPr lang="hr-HR" dirty="0"/>
          </a:p>
          <a:p>
            <a:endParaRPr lang="hr-HR" dirty="0"/>
          </a:p>
          <a:p>
            <a:endParaRPr lang="hr-HR" dirty="0"/>
          </a:p>
          <a:p>
            <a:endParaRPr lang="hr-HR" dirty="0"/>
          </a:p>
          <a:p>
            <a:endParaRPr lang="hr-HR" dirty="0"/>
          </a:p>
          <a:p>
            <a:endParaRPr lang="hr-HR" dirty="0"/>
          </a:p>
          <a:p>
            <a:endParaRPr lang="hr-HR" dirty="0"/>
          </a:p>
          <a:p>
            <a:pPr lvl="1">
              <a:spcBef>
                <a:spcPts val="3000"/>
              </a:spcBef>
            </a:pPr>
            <a:r>
              <a:rPr lang="hr-HR" dirty="0"/>
              <a:t>a), b), c) i d) su telegrafske jednadžbe linije</a:t>
            </a:r>
          </a:p>
          <a:p>
            <a:pPr lvl="1"/>
            <a:endParaRPr lang="hr-H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C752CD8-15A2-4502-A358-6AB8C4BDB0E8}"/>
              </a:ext>
            </a:extLst>
          </p:cNvPr>
          <p:cNvSpPr txBox="1"/>
          <p:nvPr/>
        </p:nvSpPr>
        <p:spPr>
          <a:xfrm>
            <a:off x="1712640" y="1512648"/>
            <a:ext cx="12859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/>
              <a:t>za napon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0A7EF60-0512-41E2-8B71-F81698A872C5}"/>
              </a:ext>
            </a:extLst>
          </p:cNvPr>
          <p:cNvSpPr txBox="1"/>
          <p:nvPr/>
        </p:nvSpPr>
        <p:spPr>
          <a:xfrm>
            <a:off x="6627732" y="1496779"/>
            <a:ext cx="12346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/>
              <a:t>za struju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F94097-4602-4EA9-9CAA-F6EB0971DACE}"/>
              </a:ext>
            </a:extLst>
          </p:cNvPr>
          <p:cNvSpPr txBox="1"/>
          <p:nvPr/>
        </p:nvSpPr>
        <p:spPr>
          <a:xfrm>
            <a:off x="213358" y="3573016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1800" b="1" dirty="0">
                <a:solidFill>
                  <a:srgbClr val="FF0000"/>
                </a:solidFill>
              </a:rPr>
              <a:t>a)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D9A74BC-CFAB-4C3A-841B-100F7A15F91A}"/>
              </a:ext>
            </a:extLst>
          </p:cNvPr>
          <p:cNvSpPr txBox="1"/>
          <p:nvPr/>
        </p:nvSpPr>
        <p:spPr>
          <a:xfrm>
            <a:off x="4764487" y="3639996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1800" b="1" dirty="0">
                <a:solidFill>
                  <a:srgbClr val="FF0000"/>
                </a:solidFill>
              </a:rPr>
              <a:t>b)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1F8AD39-E152-43EC-BCA0-9B7F95AC15D9}"/>
              </a:ext>
            </a:extLst>
          </p:cNvPr>
          <p:cNvSpPr txBox="1"/>
          <p:nvPr/>
        </p:nvSpPr>
        <p:spPr>
          <a:xfrm>
            <a:off x="930101" y="4557595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1800" b="1" dirty="0">
                <a:solidFill>
                  <a:srgbClr val="FF0000"/>
                </a:solidFill>
              </a:rPr>
              <a:t>c)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5D31A3E-29D2-493E-8E61-691573C90116}"/>
              </a:ext>
            </a:extLst>
          </p:cNvPr>
          <p:cNvSpPr txBox="1"/>
          <p:nvPr/>
        </p:nvSpPr>
        <p:spPr>
          <a:xfrm>
            <a:off x="930101" y="5215944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1800" b="1" dirty="0">
                <a:solidFill>
                  <a:srgbClr val="FF0000"/>
                </a:solidFill>
              </a:rPr>
              <a:t>d)</a:t>
            </a:r>
          </a:p>
        </p:txBody>
      </p:sp>
    </p:spTree>
    <p:extLst>
      <p:ext uri="{BB962C8B-B14F-4D97-AF65-F5344CB8AC3E}">
        <p14:creationId xmlns:p14="http://schemas.microsoft.com/office/powerpoint/2010/main" val="2042859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9B91B-6ACA-467B-BD5B-FE5516655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Konstanta prostiranja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0D9A57-B17E-45CB-B261-B7CB2B92E2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512" y="1052736"/>
            <a:ext cx="8712968" cy="5256584"/>
          </a:xfrm>
        </p:spPr>
        <p:txBody>
          <a:bodyPr/>
          <a:lstStyle/>
          <a:p>
            <a:r>
              <a:rPr lang="el-GR" i="1" dirty="0">
                <a:latin typeface="+mj-lt"/>
                <a:cs typeface="Times New Roman" panose="02020603050405020304" pitchFamily="18" charset="0"/>
              </a:rPr>
              <a:t>γ</a:t>
            </a:r>
            <a:r>
              <a:rPr lang="hr-H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r-HR" dirty="0"/>
              <a:t>je konstanta prostiranja, [1/km]</a:t>
            </a:r>
          </a:p>
          <a:p>
            <a:endParaRPr lang="hr-HR" i="1" dirty="0">
              <a:latin typeface="+mj-lt"/>
              <a:cs typeface="Times New Roman" panose="02020603050405020304" pitchFamily="18" charset="0"/>
            </a:endParaRPr>
          </a:p>
          <a:p>
            <a:endParaRPr lang="hr-HR" i="1" dirty="0">
              <a:latin typeface="+mj-lt"/>
              <a:cs typeface="Times New Roman" panose="02020603050405020304" pitchFamily="18" charset="0"/>
            </a:endParaRPr>
          </a:p>
          <a:p>
            <a:endParaRPr lang="hr-HR" i="1" dirty="0">
              <a:latin typeface="+mj-lt"/>
              <a:cs typeface="Times New Roman" panose="02020603050405020304" pitchFamily="18" charset="0"/>
            </a:endParaRPr>
          </a:p>
          <a:p>
            <a:endParaRPr lang="hr-HR" i="1" dirty="0">
              <a:latin typeface="+mj-lt"/>
              <a:cs typeface="Times New Roman" panose="02020603050405020304" pitchFamily="18" charset="0"/>
            </a:endParaRPr>
          </a:p>
          <a:p>
            <a:r>
              <a:rPr lang="el-GR" i="1" dirty="0">
                <a:latin typeface="+mj-lt"/>
                <a:cs typeface="Times New Roman" panose="02020603050405020304" pitchFamily="18" charset="0"/>
              </a:rPr>
              <a:t>α</a:t>
            </a:r>
            <a:r>
              <a:rPr lang="hr-H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je </a:t>
            </a:r>
            <a:r>
              <a:rPr lang="hr-HR" dirty="0"/>
              <a:t>konstanta </a:t>
            </a:r>
            <a:r>
              <a:rPr lang="hr-HR" dirty="0" err="1"/>
              <a:t>prigušenja</a:t>
            </a:r>
            <a:r>
              <a:rPr lang="hr-HR" dirty="0"/>
              <a:t>, [Np/km]</a:t>
            </a:r>
          </a:p>
          <a:p>
            <a:r>
              <a:rPr lang="el-GR" i="1" dirty="0">
                <a:latin typeface="+mj-lt"/>
                <a:cs typeface="Times New Roman" panose="02020603050405020304" pitchFamily="18" charset="0"/>
              </a:rPr>
              <a:t>β</a:t>
            </a:r>
            <a:r>
              <a:rPr lang="hr-H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je </a:t>
            </a:r>
            <a:r>
              <a:rPr lang="hr-HR" dirty="0"/>
              <a:t>fazna konstanta, [rad/km]</a:t>
            </a:r>
          </a:p>
          <a:p>
            <a:pPr lvl="1"/>
            <a:r>
              <a:rPr lang="hr-HR" dirty="0"/>
              <a:t>ako je </a:t>
            </a:r>
            <a:r>
              <a:rPr lang="hr-HR" i="1" dirty="0"/>
              <a:t>R</a:t>
            </a:r>
            <a:r>
              <a:rPr lang="hr-HR" dirty="0"/>
              <a:t> = </a:t>
            </a:r>
            <a:r>
              <a:rPr lang="hr-HR" i="1" dirty="0"/>
              <a:t>G</a:t>
            </a:r>
            <a:r>
              <a:rPr lang="hr-HR" dirty="0"/>
              <a:t> = 0, tada je </a:t>
            </a:r>
            <a:r>
              <a:rPr lang="el-GR" sz="2000" i="1" dirty="0">
                <a:cs typeface="Times New Roman" panose="02020603050405020304" pitchFamily="18" charset="0"/>
              </a:rPr>
              <a:t>α </a:t>
            </a:r>
            <a:r>
              <a:rPr lang="hr-HR" dirty="0"/>
              <a:t>= 0, to je parica bez gubitaka</a:t>
            </a:r>
          </a:p>
          <a:p>
            <a:pPr lvl="2"/>
            <a:r>
              <a:rPr lang="hr-HR" dirty="0"/>
              <a:t>engl. </a:t>
            </a:r>
            <a:r>
              <a:rPr lang="hr-HR" i="1" dirty="0" err="1"/>
              <a:t>losless</a:t>
            </a:r>
            <a:r>
              <a:rPr lang="hr-HR" i="1" dirty="0"/>
              <a:t> line</a:t>
            </a:r>
          </a:p>
          <a:p>
            <a:pPr lvl="1"/>
            <a:r>
              <a:rPr lang="hr-HR" dirty="0"/>
              <a:t>no tada vrijedi i</a:t>
            </a:r>
          </a:p>
          <a:p>
            <a:pPr lvl="2"/>
            <a:r>
              <a:rPr lang="hr-HR" dirty="0"/>
              <a:t>parica bez disperzije, takva situacija u stvarnosti ne postoji</a:t>
            </a:r>
          </a:p>
          <a:p>
            <a:endParaRPr lang="hr-HR" dirty="0"/>
          </a:p>
          <a:p>
            <a:endParaRPr lang="hr-HR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FF5FC5-AFFE-4676-8E27-57F22DEE2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sr-Latn-RS"/>
              <a:t>ožujak 2021.</a:t>
            </a:r>
            <a:endParaRPr lang="en-US" sz="1400">
              <a:latin typeface="Times New Roman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36BEF5-7DEB-4A2E-9D4D-FF777C06B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z="1400"/>
              <a:t>Modeliranje upredene parice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20018-4547-46C3-A00B-2C19B48713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1D7900F-624F-47BF-B4C5-90BAC3E58AD9}" type="slidenum">
              <a:rPr lang="en-US" smtClean="0"/>
              <a:pPr>
                <a:defRPr/>
              </a:pPr>
              <a:t>8</a:t>
            </a:fld>
            <a:endParaRPr lang="en-US" sz="1400" dirty="0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F9B6C73B-10DF-4B65-9F9F-B53ED820BD2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2864374"/>
              </p:ext>
            </p:extLst>
          </p:nvPr>
        </p:nvGraphicFramePr>
        <p:xfrm>
          <a:off x="2112706" y="1712604"/>
          <a:ext cx="5333087" cy="17163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326" name="Equation" r:id="rId3" imgW="3314520" imgH="1066680" progId="Equation.DSMT4">
                  <p:embed/>
                </p:oleObj>
              </mc:Choice>
              <mc:Fallback>
                <p:oleObj name="Equation" r:id="rId3" imgW="3314520" imgH="1066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12706" y="1712604"/>
                        <a:ext cx="5333087" cy="17163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A368C208-C401-4F7F-8E2B-0FAC7AE330F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9359359"/>
              </p:ext>
            </p:extLst>
          </p:nvPr>
        </p:nvGraphicFramePr>
        <p:xfrm>
          <a:off x="3483106" y="5445224"/>
          <a:ext cx="1296144" cy="4477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327" name="Equation" r:id="rId5" imgW="698400" imgH="241200" progId="Equation.DSMT4">
                  <p:embed/>
                </p:oleObj>
              </mc:Choice>
              <mc:Fallback>
                <p:oleObj name="Equation" r:id="rId5" imgW="698400" imgH="241200" progId="Equation.DSMT4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6AEC061A-7982-4BBF-897D-B9F917F76CA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483106" y="5445224"/>
                        <a:ext cx="1296144" cy="44775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594219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DFE3F-63C8-4814-9562-4B05E9F00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Karakteristična impedancija parice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DC49C1-C0EF-4220-9090-32F0DCB55B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950" y="980728"/>
            <a:ext cx="8674546" cy="1440160"/>
          </a:xfrm>
        </p:spPr>
        <p:txBody>
          <a:bodyPr/>
          <a:lstStyle/>
          <a:p>
            <a:r>
              <a:rPr lang="hr-HR" i="1" dirty="0" err="1"/>
              <a:t>Z</a:t>
            </a:r>
            <a:r>
              <a:rPr lang="hr-HR" baseline="-25000" dirty="0" err="1"/>
              <a:t>0</a:t>
            </a:r>
            <a:r>
              <a:rPr lang="hr-HR" dirty="0"/>
              <a:t> je karakteristična ili valna impedancija parice, [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hr-HR" dirty="0"/>
              <a:t>]</a:t>
            </a:r>
          </a:p>
          <a:p>
            <a:endParaRPr lang="hr-HR" i="1" dirty="0">
              <a:cs typeface="Times New Roman" panose="02020603050405020304" pitchFamily="18" charset="0"/>
            </a:endParaRPr>
          </a:p>
          <a:p>
            <a:endParaRPr lang="hr-HR" i="1" dirty="0">
              <a:cs typeface="Times New Roman" panose="02020603050405020304" pitchFamily="18" charset="0"/>
            </a:endParaRPr>
          </a:p>
          <a:p>
            <a:endParaRPr lang="hr-HR" i="1" dirty="0">
              <a:cs typeface="Times New Roman" panose="02020603050405020304" pitchFamily="18" charset="0"/>
            </a:endParaRPr>
          </a:p>
          <a:p>
            <a:pPr lvl="1"/>
            <a:r>
              <a:rPr lang="hr-HR" i="1" dirty="0" err="1"/>
              <a:t>Z</a:t>
            </a:r>
            <a:r>
              <a:rPr lang="hr-HR" baseline="-25000" dirty="0" err="1"/>
              <a:t>0</a:t>
            </a:r>
            <a:r>
              <a:rPr lang="hr-HR" dirty="0">
                <a:cs typeface="Times New Roman" panose="02020603050405020304" pitchFamily="18" charset="0"/>
              </a:rPr>
              <a:t> ne ovisi o duljini parice, već isključivo o frekvenciji i o primarnim parametrima parice</a:t>
            </a:r>
          </a:p>
          <a:p>
            <a:r>
              <a:rPr lang="el-GR" i="1" dirty="0">
                <a:cs typeface="Times New Roman" panose="02020603050405020304" pitchFamily="18" charset="0"/>
              </a:rPr>
              <a:t>γ</a:t>
            </a:r>
            <a:r>
              <a:rPr lang="el-G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r-HR" dirty="0"/>
              <a:t>i </a:t>
            </a:r>
            <a:r>
              <a:rPr lang="hr-HR" i="1" dirty="0" err="1"/>
              <a:t>Z</a:t>
            </a:r>
            <a:r>
              <a:rPr lang="hr-HR" baseline="-25000" dirty="0" err="1"/>
              <a:t>0</a:t>
            </a:r>
            <a:r>
              <a:rPr lang="hr-HR" dirty="0"/>
              <a:t> su sekundarni parametri parice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36845D-F6EE-47F4-B128-299BA3EF7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sr-Latn-RS"/>
              <a:t>ožujak 2021.</a:t>
            </a:r>
            <a:endParaRPr lang="en-US" sz="1400">
              <a:latin typeface="Times New Roman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65F2C6-400C-4286-B220-F1F2B1686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z="1400"/>
              <a:t>Modeliranje upredene parice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C343F6-AE19-4F4F-BEC5-22B545CD4F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1D7900F-624F-47BF-B4C5-90BAC3E58AD9}" type="slidenum">
              <a:rPr lang="en-US" smtClean="0"/>
              <a:pPr>
                <a:defRPr/>
              </a:pPr>
              <a:t>9</a:t>
            </a:fld>
            <a:endParaRPr lang="en-US" sz="1400" dirty="0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CD1A2C07-5643-4DF1-AE2F-44D93916303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2470621"/>
              </p:ext>
            </p:extLst>
          </p:nvPr>
        </p:nvGraphicFramePr>
        <p:xfrm>
          <a:off x="2432719" y="1484784"/>
          <a:ext cx="5040561" cy="14964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39" name="Equation" r:id="rId3" imgW="3251160" imgH="965160" progId="Equation.DSMT4">
                  <p:embed/>
                </p:oleObj>
              </mc:Choice>
              <mc:Fallback>
                <p:oleObj name="Equation" r:id="rId3" imgW="3251160" imgH="965160" progId="Equation.DSMT4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AA3AB87A-CA46-4F9C-AF14-3AF66EDF7C3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32719" y="1484784"/>
                        <a:ext cx="5040561" cy="14964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12147919"/>
      </p:ext>
    </p:extLst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Arial CE"/>
        <a:ea typeface=""/>
        <a:cs typeface=""/>
      </a:majorFont>
      <a:minorFont>
        <a:latin typeface="Arial C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333333"/>
      </a:lt2>
      <a:accent1>
        <a:srgbClr val="DDDDDD"/>
      </a:accent1>
      <a:accent2>
        <a:srgbClr val="808080"/>
      </a:accent2>
      <a:accent3>
        <a:srgbClr val="FFFFFF"/>
      </a:accent3>
      <a:accent4>
        <a:srgbClr val="000000"/>
      </a:accent4>
      <a:accent5>
        <a:srgbClr val="EBEBEB"/>
      </a:accent5>
      <a:accent6>
        <a:srgbClr val="737373"/>
      </a:accent6>
      <a:hlink>
        <a:srgbClr val="4D4D4D"/>
      </a:hlink>
      <a:folHlink>
        <a:srgbClr val="EAEAE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Office\Templates\Blank Presentation.pot</Template>
  <TotalTime>5696</TotalTime>
  <Words>4504</Words>
  <Application>Microsoft Office PowerPoint</Application>
  <PresentationFormat>A4 Paper (210x297 mm)</PresentationFormat>
  <Paragraphs>827</Paragraphs>
  <Slides>64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64</vt:i4>
      </vt:variant>
    </vt:vector>
  </HeadingPairs>
  <TitlesOfParts>
    <vt:vector size="74" baseType="lpstr">
      <vt:lpstr>Arial</vt:lpstr>
      <vt:lpstr>Arial CE</vt:lpstr>
      <vt:lpstr>Symbol</vt:lpstr>
      <vt:lpstr>Times New Roman</vt:lpstr>
      <vt:lpstr>Times New Roman CE</vt:lpstr>
      <vt:lpstr>Verdana</vt:lpstr>
      <vt:lpstr>Webdings</vt:lpstr>
      <vt:lpstr>Blank Presentation</vt:lpstr>
      <vt:lpstr>Equation</vt:lpstr>
      <vt:lpstr>Visio</vt:lpstr>
      <vt:lpstr>Modeliranje upredene parice</vt:lpstr>
      <vt:lpstr>Modeliranje upredene parice</vt:lpstr>
      <vt:lpstr>Matrični opis četveropola</vt:lpstr>
      <vt:lpstr>Prijenosna funkcija četveropola</vt:lpstr>
      <vt:lpstr>Tipovi uravnotežene linije (engl. balanced line)</vt:lpstr>
      <vt:lpstr>Odsječak parice kao četveropol</vt:lpstr>
      <vt:lpstr>Izvod telegrafskih jednadžbi parice</vt:lpstr>
      <vt:lpstr>Konstanta prostiranja</vt:lpstr>
      <vt:lpstr>Karakteristična impedancija parice</vt:lpstr>
      <vt:lpstr>Rješenje telegrafskih jednadžbi</vt:lpstr>
      <vt:lpstr>Određivanje napona i struje na kraju parice</vt:lpstr>
      <vt:lpstr>Prijenosna funkcija parice</vt:lpstr>
      <vt:lpstr>Gubici u prijenosu</vt:lpstr>
      <vt:lpstr>Gubici u prijenosu (II)</vt:lpstr>
      <vt:lpstr>Umetnuto prigušenje parice</vt:lpstr>
      <vt:lpstr>Umetnuto prigušenje parice (II)</vt:lpstr>
      <vt:lpstr>Veza između decibela i Nepera</vt:lpstr>
      <vt:lpstr>Veza između decibela i Nepera (II)</vt:lpstr>
      <vt:lpstr>Fazna brzina</vt:lpstr>
      <vt:lpstr>Fazna brzina, valna duljina i fazno kašnjenje</vt:lpstr>
      <vt:lpstr>Grupna brzina</vt:lpstr>
      <vt:lpstr>Grupna brzina (II)</vt:lpstr>
      <vt:lpstr>Jednostavni modeli linije</vt:lpstr>
      <vt:lpstr>Prijenos snage na liniju</vt:lpstr>
      <vt:lpstr>Prijenos snage na liniju (II)</vt:lpstr>
      <vt:lpstr>Prijenos snage na liniju (III)</vt:lpstr>
      <vt:lpstr>Koeficijent refleksije</vt:lpstr>
      <vt:lpstr>Koeficijent refleksije na izvoru</vt:lpstr>
      <vt:lpstr>Mjera za promjer parice</vt:lpstr>
      <vt:lpstr>Mogući izvori problema u prijenosu paricom</vt:lpstr>
      <vt:lpstr>Prostiranje impulsa u prisustvu odvojka</vt:lpstr>
      <vt:lpstr>Premošteni odvojak</vt:lpstr>
      <vt:lpstr>Premošteni odvojak (II)</vt:lpstr>
      <vt:lpstr>Pupinizacijska zavojnica</vt:lpstr>
      <vt:lpstr>Neprilagođenje impedancija</vt:lpstr>
      <vt:lpstr>Matrični opis cijele linije</vt:lpstr>
      <vt:lpstr>Prijenosna funkcija linije</vt:lpstr>
      <vt:lpstr>Mjerenje sekundarnih parametara parice</vt:lpstr>
      <vt:lpstr>Određivanje primarnih parametara parice</vt:lpstr>
      <vt:lpstr>Modeli British Telecoma (modeliranje RLGC-a)</vt:lpstr>
      <vt:lpstr>Matematički model primarnih parametara (II)</vt:lpstr>
      <vt:lpstr>Modeli British Telecoma 0 i 1</vt:lpstr>
      <vt:lpstr>Grafovi otpora i induktiviteta za BT #0</vt:lpstr>
      <vt:lpstr>Umetnuto prigušenje</vt:lpstr>
      <vt:lpstr>Uravnoteženost linije</vt:lpstr>
      <vt:lpstr>Uravnoteženost linije (II)</vt:lpstr>
      <vt:lpstr>Preslušavanje</vt:lpstr>
      <vt:lpstr>Alien Crosstalk (AXT)</vt:lpstr>
      <vt:lpstr>Spajanje predajnika i prijemnika na liniju</vt:lpstr>
      <vt:lpstr>Preslušavanje i prigušenje preslušavanja</vt:lpstr>
      <vt:lpstr>Definicije preslušavanja</vt:lpstr>
      <vt:lpstr>ACR – Attenuation-to-Crosstalk Ratio</vt:lpstr>
      <vt:lpstr>Spektralna gustoća snage</vt:lpstr>
      <vt:lpstr>Jedan-postotni najlošiji slučaj NEXT-a</vt:lpstr>
      <vt:lpstr>Modeli preslušavanja ETSI-a</vt:lpstr>
      <vt:lpstr>Modeli preslušavanja ETSI-a (II)</vt:lpstr>
      <vt:lpstr>Model FSAN-a</vt:lpstr>
      <vt:lpstr>Uniformni kumulativni model FSAN-a</vt:lpstr>
      <vt:lpstr>Ovisnost NEXT-a i FEXT-a o frekvenciji</vt:lpstr>
      <vt:lpstr>Ovisnost NEXT-a i FEXT-a o duljini parice</vt:lpstr>
      <vt:lpstr>Impulsni šum</vt:lpstr>
      <vt:lpstr>Kapacitet kanala upredene parice</vt:lpstr>
      <vt:lpstr>Kapacitet upredene parice</vt:lpstr>
      <vt:lpstr>Literatura</vt:lpstr>
    </vt:vector>
  </TitlesOfParts>
  <Company>ZZT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Alen</dc:creator>
  <cp:lastModifiedBy>Alen Bažant</cp:lastModifiedBy>
  <cp:revision>778</cp:revision>
  <cp:lastPrinted>2019-04-15T14:13:41Z</cp:lastPrinted>
  <dcterms:created xsi:type="dcterms:W3CDTF">2000-09-28T08:01:50Z</dcterms:created>
  <dcterms:modified xsi:type="dcterms:W3CDTF">2021-03-18T14:01:34Z</dcterms:modified>
</cp:coreProperties>
</file>