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2" r:id="rId3"/>
    <p:sldId id="381" r:id="rId4"/>
    <p:sldId id="321" r:id="rId5"/>
    <p:sldId id="311" r:id="rId6"/>
    <p:sldId id="304" r:id="rId7"/>
    <p:sldId id="382" r:id="rId8"/>
    <p:sldId id="383" r:id="rId9"/>
    <p:sldId id="341" r:id="rId10"/>
    <p:sldId id="347" r:id="rId11"/>
    <p:sldId id="350" r:id="rId12"/>
    <p:sldId id="384" r:id="rId13"/>
    <p:sldId id="385" r:id="rId14"/>
    <p:sldId id="376" r:id="rId15"/>
    <p:sldId id="314" r:id="rId16"/>
    <p:sldId id="386" r:id="rId17"/>
    <p:sldId id="368" r:id="rId18"/>
    <p:sldId id="387" r:id="rId19"/>
    <p:sldId id="375" r:id="rId20"/>
    <p:sldId id="388" r:id="rId21"/>
    <p:sldId id="389" r:id="rId22"/>
    <p:sldId id="324" r:id="rId23"/>
    <p:sldId id="325" r:id="rId24"/>
    <p:sldId id="329" r:id="rId25"/>
    <p:sldId id="352" r:id="rId26"/>
    <p:sldId id="353" r:id="rId27"/>
    <p:sldId id="397" r:id="rId28"/>
    <p:sldId id="396" r:id="rId29"/>
    <p:sldId id="391" r:id="rId30"/>
    <p:sldId id="392" r:id="rId31"/>
    <p:sldId id="393" r:id="rId32"/>
    <p:sldId id="394" r:id="rId33"/>
    <p:sldId id="330" r:id="rId34"/>
    <p:sldId id="356" r:id="rId35"/>
    <p:sldId id="395" r:id="rId36"/>
    <p:sldId id="355" r:id="rId37"/>
    <p:sldId id="390" r:id="rId38"/>
    <p:sldId id="370" r:id="rId39"/>
    <p:sldId id="357" r:id="rId40"/>
    <p:sldId id="373" r:id="rId41"/>
    <p:sldId id="372" r:id="rId42"/>
    <p:sldId id="334" r:id="rId43"/>
    <p:sldId id="336" r:id="rId44"/>
    <p:sldId id="398" r:id="rId45"/>
    <p:sldId id="361" r:id="rId46"/>
  </p:sldIdLst>
  <p:sldSz cx="9144000" cy="6858000" type="screen4x3"/>
  <p:notesSz cx="7315200" cy="9601200"/>
  <p:defaultTextStyle>
    <a:defPPr>
      <a:defRPr lang="hr-HR"/>
    </a:defPPr>
    <a:lvl1pPr algn="r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Symbol" pitchFamily="18" charset="2"/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r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Symbol" pitchFamily="18" charset="2"/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r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Symbol" pitchFamily="18" charset="2"/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r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Symbol" pitchFamily="18" charset="2"/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r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Symbol" pitchFamily="18" charset="2"/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6600"/>
    <a:srgbClr val="FF3300"/>
    <a:srgbClr val="CCFFFF"/>
    <a:srgbClr val="FFFFFF"/>
    <a:srgbClr val="FFFF99"/>
    <a:srgbClr val="E81B7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41" autoAdjust="0"/>
  </p:normalViewPr>
  <p:slideViewPr>
    <p:cSldViewPr>
      <p:cViewPr varScale="1">
        <p:scale>
          <a:sx n="74" d="100"/>
          <a:sy n="74" d="100"/>
        </p:scale>
        <p:origin x="130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138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l" defTabSz="952759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1"/>
            <a:ext cx="3170138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759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72"/>
            <a:ext cx="3170138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l" defTabSz="952759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759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fld id="{A673FB67-C06F-4564-9CC4-7E08F1874A46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02789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138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l" defTabSz="952759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1"/>
            <a:ext cx="3170138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759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noProof="0"/>
              <a:t>Click to edit Master text styles</a:t>
            </a:r>
          </a:p>
          <a:p>
            <a:pPr lvl="1"/>
            <a:r>
              <a:rPr lang="hr-HR" noProof="0"/>
              <a:t>Second level</a:t>
            </a:r>
          </a:p>
          <a:p>
            <a:pPr lvl="2"/>
            <a:r>
              <a:rPr lang="hr-HR" noProof="0"/>
              <a:t>Third level</a:t>
            </a:r>
          </a:p>
          <a:p>
            <a:pPr lvl="3"/>
            <a:r>
              <a:rPr lang="hr-HR" noProof="0"/>
              <a:t>Fourth level</a:t>
            </a:r>
          </a:p>
          <a:p>
            <a:pPr lvl="4"/>
            <a:r>
              <a:rPr lang="hr-HR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72"/>
            <a:ext cx="3170138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l" defTabSz="952759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759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fld id="{85FAF4AD-0C79-4676-9AE2-706517C08E7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870916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2914650" y="309563"/>
            <a:ext cx="568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buClr>
                <a:srgbClr val="CC3300"/>
              </a:buClr>
              <a:defRPr/>
            </a:pPr>
            <a:endParaRPr lang="hr-HR" dirty="0"/>
          </a:p>
        </p:txBody>
      </p:sp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buClr>
                <a:srgbClr val="CC3300"/>
              </a:buClr>
              <a:defRPr/>
            </a:pPr>
            <a:endParaRPr lang="en-GB"/>
          </a:p>
        </p:txBody>
      </p:sp>
      <p:sp>
        <p:nvSpPr>
          <p:cNvPr id="6" name="Line 24"/>
          <p:cNvSpPr>
            <a:spLocks noChangeShapeType="1"/>
          </p:cNvSpPr>
          <p:nvPr userDrawn="1"/>
        </p:nvSpPr>
        <p:spPr bwMode="auto">
          <a:xfrm flipH="1" flipV="1">
            <a:off x="2195736" y="296862"/>
            <a:ext cx="0" cy="6264275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4076700"/>
            <a:ext cx="4816475" cy="1800225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/>
            </a:lvl1pPr>
          </a:lstStyle>
          <a:p>
            <a:r>
              <a:rPr lang="en-GB"/>
              <a:t>Click to edit Master </a:t>
            </a:r>
            <a:r>
              <a:rPr lang="hr-HR"/>
              <a:t>sub</a:t>
            </a:r>
            <a:r>
              <a:rPr lang="en-GB"/>
              <a:t>title style</a:t>
            </a:r>
            <a:endParaRPr lang="hr-H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916238" y="6332538"/>
            <a:ext cx="1905000" cy="265112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E43B8544-2E19-42EB-B653-F73B99CA15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6" y="468313"/>
            <a:ext cx="14192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E7772E8-2CD9-43A7-958C-496919CD1D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0" y="5534819"/>
            <a:ext cx="1697038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svibanj 2019.</a:t>
            </a:r>
            <a:endParaRPr lang="hr-H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FTTx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6BC64-5CBE-4204-9554-924B6F6D4D55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0B5DA3DD-B646-462D-A81C-4603C83947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1438"/>
            <a:ext cx="2138363" cy="6165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1438"/>
            <a:ext cx="6267450" cy="6165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svibanj 2019.</a:t>
            </a:r>
            <a:endParaRPr lang="hr-H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FTTx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6BF46-6BF1-4E0C-8320-63257DB14D51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D3202DA2-BB76-47C5-BB01-7ECC027CC5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438"/>
            <a:ext cx="6940550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2425" y="908050"/>
            <a:ext cx="4178300" cy="5329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179888" cy="5329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svibanj 2019.</a:t>
            </a:r>
            <a:endParaRPr lang="hr-HR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FTTx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FC7FC-C1C5-493E-A02C-8FA330EA6FC8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CE332776-3A48-47F6-BBEA-5DAD566B0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438"/>
            <a:ext cx="6940550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2425" y="908050"/>
            <a:ext cx="4178300" cy="5329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3125" y="908050"/>
            <a:ext cx="4179888" cy="2587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3125" y="3648075"/>
            <a:ext cx="4179888" cy="2589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svibanj 2019.</a:t>
            </a:r>
            <a:endParaRPr lang="hr-HR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FTTx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34B2-4F02-4B04-ABBC-9381574AD130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8BC67704-0FD5-450C-9495-D458F1E8A4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  <a:lvl2pPr>
              <a:defRPr>
                <a:latin typeface="Verdana" pitchFamily="34" charset="0"/>
              </a:defRPr>
            </a:lvl2pPr>
            <a:lvl3pPr>
              <a:defRPr>
                <a:latin typeface="Verdana" pitchFamily="34" charset="0"/>
              </a:defRPr>
            </a:lvl3pPr>
            <a:lvl4pPr>
              <a:defRPr>
                <a:latin typeface="Verdana" pitchFamily="34" charset="0"/>
              </a:defRPr>
            </a:lvl4pPr>
            <a:lvl5pPr>
              <a:defRPr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‹#›</a:t>
            </a:fld>
            <a:r>
              <a:rPr lang="hr-HR" dirty="0"/>
              <a:t> od </a:t>
            </a:r>
            <a:r>
              <a:rPr lang="hr-HR" dirty="0" err="1"/>
              <a:t>75</a:t>
            </a:r>
            <a:endParaRPr lang="en-US" dirty="0"/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8A9339A5-1EE8-4FE9-A0DD-CC45DD78C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svibanj 2019.</a:t>
            </a:r>
            <a:endParaRPr lang="hr-H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FTTx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B43ED-9924-4880-890C-DDA386B30478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6177499C-83FB-4DF6-802A-AE53616B6B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908050"/>
            <a:ext cx="41783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179888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svibanj 2019.</a:t>
            </a:r>
            <a:endParaRPr lang="hr-HR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FTTx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BAB69-D9CA-4E00-BEDE-E4F752C2FB1D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61E07CC4-49FF-4AAD-AE22-A743ACCFD0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svibanj 2019.</a:t>
            </a:r>
            <a:endParaRPr lang="hr-HR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FTTx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A8BB1-AC90-4415-87FC-EFE6394F5B76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44251555-CE26-4926-87DD-41F2B7AFE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-4235"/>
            <a:ext cx="1358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svibanj 2019.</a:t>
            </a:r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FTTx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48D84-DDF9-4C36-9690-7E5D5D7060AF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139E079F-607E-4B04-9ADB-3C47951AC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20166"/>
            <a:ext cx="1358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svibanj 2019.</a:t>
            </a:r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FTTx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50D80-7BD2-4A69-AB13-BF7A15E8DA69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0419D0EC-F3AB-4B23-89DB-AAB1645CBE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svibanj 2019.</a:t>
            </a:r>
            <a:endParaRPr lang="hr-HR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FTTx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6CD23-5234-4C10-9C98-356C7D9AAF41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42FE62CF-625A-410C-AE36-78EC4A89B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svibanj 2019.</a:t>
            </a:r>
            <a:endParaRPr lang="hr-HR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FTTx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30DF-22E7-4195-AEE9-EAE1D7485DB7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21F88DC1-09BE-4CBE-88DA-6E3E5B0509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358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1438"/>
            <a:ext cx="6940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908050"/>
            <a:ext cx="8510588" cy="532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19500" y="6477000"/>
            <a:ext cx="1905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77000"/>
            <a:ext cx="290353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7C96382-047B-4697-BFA2-BA5148F20DE9}" type="slidenum">
              <a:rPr lang="en-US" smtClean="0"/>
              <a:pPr>
                <a:defRPr/>
              </a:pPr>
              <a:t>‹#›</a:t>
            </a:fld>
            <a:r>
              <a:rPr lang="hr-HR" dirty="0"/>
              <a:t> od </a:t>
            </a:r>
            <a:r>
              <a:rPr lang="hr-HR" dirty="0" err="1"/>
              <a:t>75</a:t>
            </a:r>
            <a:endParaRPr lang="en-US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3EEC2F77-F74F-413D-8EA8-6ABCE7F42D0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-27384"/>
            <a:ext cx="13589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ebdings" pitchFamily="18" charset="2"/>
        <a:buChar char="8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4076700"/>
            <a:ext cx="4816475" cy="1697038"/>
          </a:xfrm>
        </p:spPr>
        <p:txBody>
          <a:bodyPr/>
          <a:lstStyle/>
          <a:p>
            <a:r>
              <a:rPr lang="hr-HR" dirty="0"/>
              <a:t>prof.dr.sc. Alen Bažant</a:t>
            </a:r>
          </a:p>
          <a:p>
            <a:r>
              <a:rPr lang="hr-HR" dirty="0"/>
              <a:t>Fakultet elektrotehnike i računarstva</a:t>
            </a:r>
          </a:p>
          <a:p>
            <a:r>
              <a:rPr lang="hr-HR" dirty="0"/>
              <a:t>Zavod za telekomunikacije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05500" cy="1503362"/>
          </a:xfrm>
        </p:spPr>
        <p:txBody>
          <a:bodyPr/>
          <a:lstStyle/>
          <a:p>
            <a:r>
              <a:rPr lang="hr-HR" dirty="0"/>
              <a:t>Protokoli u PON-ovima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Struktura MPCP okvira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7F34D2EE-3013-40EB-9C01-CDF4634620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99048" y="824995"/>
            <a:ext cx="5727749" cy="5502275"/>
            <a:chOff x="1986" y="508"/>
            <a:chExt cx="3668" cy="3466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18502518-6161-481F-8092-3B3CB55430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86" y="508"/>
              <a:ext cx="3668" cy="3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185CFCCF-BCEC-4BC0-96DC-C192CA70D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508"/>
              <a:ext cx="3674" cy="3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Arrow Connector 8"/>
          <p:cNvCxnSpPr>
            <a:cxnSpLocks/>
          </p:cNvCxnSpPr>
          <p:nvPr/>
        </p:nvCxnSpPr>
        <p:spPr bwMode="auto">
          <a:xfrm>
            <a:off x="3523785" y="4149080"/>
            <a:ext cx="191430" cy="4320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4" y="770443"/>
            <a:ext cx="3479304" cy="5556827"/>
          </a:xfrm>
        </p:spPr>
        <p:txBody>
          <a:bodyPr/>
          <a:lstStyle/>
          <a:p>
            <a:r>
              <a:rPr lang="hr-HR" sz="2400" dirty="0"/>
              <a:t>MAC </a:t>
            </a:r>
            <a:r>
              <a:rPr lang="hr-HR" sz="2400" dirty="0" err="1"/>
              <a:t>Control</a:t>
            </a:r>
            <a:r>
              <a:rPr lang="hr-HR" sz="2400" dirty="0"/>
              <a:t> okviri</a:t>
            </a:r>
          </a:p>
          <a:p>
            <a:pPr lvl="1"/>
            <a:r>
              <a:rPr lang="hr-HR" sz="2000" dirty="0"/>
              <a:t>osim za dodjelu prijenosnog pojasa koriste se za:</a:t>
            </a:r>
          </a:p>
          <a:p>
            <a:pPr lvl="2"/>
            <a:r>
              <a:rPr lang="hr-HR" sz="1800" i="1" dirty="0" err="1"/>
              <a:t>ranging</a:t>
            </a:r>
            <a:endParaRPr lang="hr-HR" sz="1600" i="1" dirty="0"/>
          </a:p>
          <a:p>
            <a:pPr lvl="2"/>
            <a:r>
              <a:rPr lang="hr-HR" sz="1800" i="1" dirty="0" err="1"/>
              <a:t>discovery</a:t>
            </a:r>
            <a:endParaRPr lang="hr-HR" sz="1600" i="1" dirty="0"/>
          </a:p>
          <a:p>
            <a:pPr lvl="1"/>
            <a:r>
              <a:rPr lang="hr-HR" sz="2000" dirty="0"/>
              <a:t>imaju prednost pred podatkovnim okvirima</a:t>
            </a:r>
          </a:p>
          <a:p>
            <a:pPr lvl="1"/>
            <a:r>
              <a:rPr lang="hr-HR" sz="2000" dirty="0"/>
              <a:t>polje </a:t>
            </a:r>
            <a:r>
              <a:rPr lang="hr-HR" sz="2000" dirty="0" err="1"/>
              <a:t>Timestamp</a:t>
            </a:r>
            <a:r>
              <a:rPr lang="hr-HR" sz="2000" dirty="0"/>
              <a:t> služi za</a:t>
            </a:r>
          </a:p>
          <a:p>
            <a:pPr lvl="2"/>
            <a:r>
              <a:rPr lang="hr-HR" sz="1800" dirty="0"/>
              <a:t>sinkronizaciju brojača u OLT-u i ONU-ima</a:t>
            </a:r>
          </a:p>
          <a:p>
            <a:pPr lvl="2"/>
            <a:r>
              <a:rPr lang="hr-HR" sz="1800" dirty="0"/>
              <a:t>pokreće se kad MAC </a:t>
            </a:r>
            <a:r>
              <a:rPr lang="hr-HR" sz="1800" dirty="0" err="1"/>
              <a:t>Control</a:t>
            </a:r>
            <a:r>
              <a:rPr lang="hr-HR" sz="1800" dirty="0"/>
              <a:t> preda okvir MAC-u</a:t>
            </a:r>
          </a:p>
        </p:txBody>
      </p:sp>
    </p:spTree>
    <p:extLst>
      <p:ext uri="{BB962C8B-B14F-4D97-AF65-F5344CB8AC3E}">
        <p14:creationId xmlns:p14="http://schemas.microsoft.com/office/powerpoint/2010/main" val="395302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protoka okvira u EPON-u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36712"/>
            <a:ext cx="7560840" cy="5484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A97D2-E98C-4697-B175-65C3E7A52E2A}"/>
              </a:ext>
            </a:extLst>
          </p:cNvPr>
          <p:cNvSpPr txBox="1"/>
          <p:nvPr/>
        </p:nvSpPr>
        <p:spPr>
          <a:xfrm>
            <a:off x="3426034" y="5085184"/>
            <a:ext cx="5472608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hr-HR" dirty="0" err="1"/>
              <a:t>EPON</a:t>
            </a:r>
            <a:r>
              <a:rPr lang="hr-HR" dirty="0"/>
              <a:t> podržava i okvire PAUSE (MAC </a:t>
            </a:r>
            <a:r>
              <a:rPr lang="hr-HR" dirty="0" err="1"/>
              <a:t>Control</a:t>
            </a:r>
            <a:r>
              <a:rPr lang="hr-HR" dirty="0"/>
              <a:t> okviri) za upravljanje prometnim tokovima (engl. </a:t>
            </a:r>
            <a:r>
              <a:rPr lang="hr-HR" i="1" dirty="0" err="1"/>
              <a:t>flow</a:t>
            </a:r>
            <a:r>
              <a:rPr lang="hr-HR" i="1" dirty="0"/>
              <a:t> </a:t>
            </a:r>
            <a:r>
              <a:rPr lang="hr-HR" i="1" dirty="0" err="1"/>
              <a:t>control</a:t>
            </a:r>
            <a:r>
              <a:rPr lang="hr-HR" dirty="0"/>
              <a:t>), ali su oni neučinkoviti ako su ONU-i jako udaljeni od </a:t>
            </a:r>
            <a:r>
              <a:rPr lang="hr-HR" dirty="0" err="1"/>
              <a:t>OLT</a:t>
            </a:r>
            <a:r>
              <a:rPr lang="hr-HR" dirty="0"/>
              <a:t>-a.</a:t>
            </a:r>
          </a:p>
        </p:txBody>
      </p:sp>
    </p:spTree>
    <p:extLst>
      <p:ext uri="{BB962C8B-B14F-4D97-AF65-F5344CB8AC3E}">
        <p14:creationId xmlns:p14="http://schemas.microsoft.com/office/powerpoint/2010/main" val="210626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08E9-E47F-4B3C-915E-D2C84D21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Poruke protokola </a:t>
            </a:r>
            <a:r>
              <a:rPr lang="hr-HR" dirty="0" err="1"/>
              <a:t>MPCP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69C7-4874-4BB0-85A3-08273B819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836712"/>
            <a:ext cx="8510588" cy="5400576"/>
          </a:xfrm>
        </p:spPr>
        <p:txBody>
          <a:bodyPr/>
          <a:lstStyle/>
          <a:p>
            <a:r>
              <a:rPr lang="hr-HR" dirty="0"/>
              <a:t>u silaznom smjeru </a:t>
            </a:r>
            <a:r>
              <a:rPr lang="hr-HR" dirty="0" err="1"/>
              <a:t>OLT</a:t>
            </a:r>
            <a:r>
              <a:rPr lang="hr-HR" dirty="0"/>
              <a:t> šalje poruke GATE</a:t>
            </a:r>
          </a:p>
          <a:p>
            <a:pPr lvl="1"/>
            <a:r>
              <a:rPr lang="hr-HR" dirty="0" err="1"/>
              <a:t>OLT</a:t>
            </a:r>
            <a:r>
              <a:rPr lang="hr-HR" dirty="0"/>
              <a:t> tim porukama daje dozvole (engl. </a:t>
            </a:r>
            <a:r>
              <a:rPr lang="hr-HR" i="1" dirty="0" err="1"/>
              <a:t>grant</a:t>
            </a:r>
            <a:r>
              <a:rPr lang="hr-HR" dirty="0"/>
              <a:t>) ONU-ima za slanje u uzlaznom smjeru</a:t>
            </a:r>
          </a:p>
          <a:p>
            <a:pPr lvl="1"/>
            <a:r>
              <a:rPr lang="hr-HR" dirty="0"/>
              <a:t>temelji se na lokalnom taktu koji je sinkroniziran s taktom u </a:t>
            </a:r>
            <a:r>
              <a:rPr lang="hr-HR" dirty="0" err="1"/>
              <a:t>OLT</a:t>
            </a:r>
            <a:r>
              <a:rPr lang="hr-HR" dirty="0"/>
              <a:t>-u (pomoću </a:t>
            </a:r>
            <a:r>
              <a:rPr lang="hr-HR" i="1" dirty="0" err="1"/>
              <a:t>ranginga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poruka GATE određuje</a:t>
            </a:r>
          </a:p>
          <a:p>
            <a:pPr lvl="2"/>
            <a:r>
              <a:rPr lang="hr-HR" dirty="0"/>
              <a:t>trenutak kad ONU može početi slati podatke (32-bitni broj) i</a:t>
            </a:r>
          </a:p>
          <a:p>
            <a:pPr lvl="2"/>
            <a:r>
              <a:rPr lang="hr-HR" dirty="0"/>
              <a:t>trajanje slanja (16-bitni broj)</a:t>
            </a:r>
          </a:p>
          <a:p>
            <a:pPr lvl="1"/>
            <a:r>
              <a:rPr lang="hr-HR" dirty="0"/>
              <a:t>kad se vrijeme slanja u ONU poklopi s dozvolom on aktivira laserski predajnik</a:t>
            </a:r>
          </a:p>
          <a:p>
            <a:pPr lvl="1"/>
            <a:r>
              <a:rPr lang="hr-HR" dirty="0" err="1"/>
              <a:t>OLT</a:t>
            </a:r>
            <a:r>
              <a:rPr lang="hr-HR" dirty="0"/>
              <a:t> u dozvoli vodi računa o vremenu potrebnom za uključivanje i isključivanje lasera u ONU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AD417-7E69-4230-A64C-4960F345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9F40-418A-46A4-9FAC-515F9D9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78BF-B46F-4AC7-95DE-C4F2DDD4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7E56-7C25-416E-9BCB-16E44671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Poruke protokola </a:t>
            </a:r>
            <a:r>
              <a:rPr lang="hr-HR" dirty="0" err="1"/>
              <a:t>MPCP</a:t>
            </a:r>
            <a:r>
              <a:rPr lang="hr-HR" dirty="0"/>
              <a:t>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CEB6-2189-4C1D-BE73-76A1F881A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6712"/>
            <a:ext cx="8915400" cy="5472608"/>
          </a:xfrm>
        </p:spPr>
        <p:txBody>
          <a:bodyPr/>
          <a:lstStyle/>
          <a:p>
            <a:r>
              <a:rPr lang="hr-HR" dirty="0" err="1"/>
              <a:t>OLT</a:t>
            </a:r>
            <a:r>
              <a:rPr lang="hr-HR" dirty="0"/>
              <a:t> periodički šalje GATE prema ONU-ima kako bi oni izrazili svoje potrebe za slanje</a:t>
            </a:r>
          </a:p>
          <a:p>
            <a:r>
              <a:rPr lang="hr-HR" dirty="0"/>
              <a:t>u svakoj GATE poruci moguće je jednom ONU poslati više dozvola</a:t>
            </a:r>
          </a:p>
          <a:p>
            <a:pPr lvl="1"/>
            <a:r>
              <a:rPr lang="hr-HR" dirty="0"/>
              <a:t>no zbog jednostavnosti bolje je kad se u svakoj poruci GATE šalje samo jedna dozvola tom ONU</a:t>
            </a:r>
          </a:p>
          <a:p>
            <a:r>
              <a:rPr lang="hr-HR" dirty="0"/>
              <a:t>ONU u uzlaznom smjeru šalje poruke </a:t>
            </a:r>
            <a:r>
              <a:rPr lang="hr-HR" dirty="0" err="1"/>
              <a:t>REPORT</a:t>
            </a:r>
            <a:endParaRPr lang="hr-HR" dirty="0"/>
          </a:p>
          <a:p>
            <a:pPr lvl="1"/>
            <a:r>
              <a:rPr lang="hr-HR" dirty="0"/>
              <a:t>temeljem njih </a:t>
            </a:r>
            <a:r>
              <a:rPr lang="hr-HR" dirty="0" err="1"/>
              <a:t>OLT</a:t>
            </a:r>
            <a:r>
              <a:rPr lang="hr-HR" dirty="0"/>
              <a:t> porukom GATE šalje dozvole</a:t>
            </a:r>
          </a:p>
          <a:p>
            <a:pPr lvl="1"/>
            <a:r>
              <a:rPr lang="hr-HR" dirty="0" err="1"/>
              <a:t>EPON</a:t>
            </a:r>
            <a:r>
              <a:rPr lang="hr-HR" dirty="0"/>
              <a:t> podržava osam razina prioriteta prometnih tokova (IEEE </a:t>
            </a:r>
            <a:r>
              <a:rPr lang="hr-HR" dirty="0" err="1"/>
              <a:t>802.1Q</a:t>
            </a:r>
            <a:r>
              <a:rPr lang="hr-HR" dirty="0"/>
              <a:t>) – </a:t>
            </a:r>
            <a:r>
              <a:rPr lang="hr-HR" dirty="0" err="1"/>
              <a:t>REPORT</a:t>
            </a:r>
            <a:r>
              <a:rPr lang="hr-HR" dirty="0"/>
              <a:t> izvještava o stanju u svakom od 8 redova čekanja (engl. </a:t>
            </a:r>
            <a:r>
              <a:rPr lang="hr-HR" i="1" dirty="0" err="1"/>
              <a:t>queue</a:t>
            </a:r>
            <a:r>
              <a:rPr lang="hr-HR" dirty="0"/>
              <a:t>)</a:t>
            </a:r>
          </a:p>
          <a:p>
            <a:pPr lvl="2"/>
            <a:r>
              <a:rPr lang="hr-HR" dirty="0"/>
              <a:t>broj bita u redu izražava se 16 bitnim brojem (engl. </a:t>
            </a:r>
            <a:r>
              <a:rPr lang="hr-HR" i="1" dirty="0"/>
              <a:t>bit </a:t>
            </a:r>
            <a:r>
              <a:rPr lang="hr-HR" i="1" dirty="0" err="1"/>
              <a:t>count</a:t>
            </a:r>
            <a:r>
              <a:rPr lang="hr-HR" dirty="0"/>
              <a:t>) – sadrži </a:t>
            </a:r>
            <a:r>
              <a:rPr lang="hr-HR" dirty="0" err="1"/>
              <a:t>IFG</a:t>
            </a:r>
            <a:r>
              <a:rPr lang="hr-HR" dirty="0"/>
              <a:t>, </a:t>
            </a:r>
            <a:r>
              <a:rPr lang="hr-HR" dirty="0" err="1"/>
              <a:t>FEC</a:t>
            </a:r>
            <a:r>
              <a:rPr lang="hr-HR" dirty="0"/>
              <a:t> i ostali pretek (engl.  </a:t>
            </a:r>
            <a:r>
              <a:rPr lang="hr-HR" i="1" dirty="0" err="1"/>
              <a:t>overhead</a:t>
            </a:r>
            <a:r>
              <a:rPr lang="hr-HR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BADB-96CC-48D6-8D8F-C1E9CCA8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25A44-94DA-4B30-A965-1B43EAF0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5FEC-874E-438F-BE9D-A3A80658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2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D2B3-A931-4F35-B354-DD727F26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Dinamička dodjela kapaciteta linka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1A4A-C5FA-4512-A11D-5917F742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5832560"/>
            <a:ext cx="8510588" cy="476759"/>
          </a:xfrm>
        </p:spPr>
        <p:txBody>
          <a:bodyPr/>
          <a:lstStyle/>
          <a:p>
            <a:r>
              <a:rPr lang="hr-HR" dirty="0" err="1"/>
              <a:t>Report</a:t>
            </a:r>
            <a:r>
              <a:rPr lang="hr-HR" dirty="0"/>
              <a:t> i Gate su </a:t>
            </a:r>
            <a:r>
              <a:rPr lang="hr-HR" dirty="0" err="1"/>
              <a:t>MPCPDU</a:t>
            </a:r>
            <a:r>
              <a:rPr lang="hr-HR" dirty="0"/>
              <a:t>-ovi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61501-C221-4111-9B0C-6DC88026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6C08-09B6-4849-8901-34911338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E1A5B-D7EB-4110-8DB5-AF994237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F923F-F3D7-4814-B057-09D09D4A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860425"/>
            <a:ext cx="8015253" cy="50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5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Dinamička dodjela kapaciteta linka (II)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92236"/>
            <a:ext cx="6043786" cy="289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1424" y="1416908"/>
            <a:ext cx="2324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dirty="0"/>
              <a:t>vrijednosti polja Start i </a:t>
            </a:r>
            <a:r>
              <a:rPr lang="hr-HR" dirty="0" err="1"/>
              <a:t>Length</a:t>
            </a:r>
            <a:r>
              <a:rPr lang="hr-HR" dirty="0"/>
              <a:t> određuje </a:t>
            </a:r>
            <a:r>
              <a:rPr lang="hr-HR" dirty="0" err="1"/>
              <a:t>DBA</a:t>
            </a:r>
            <a:r>
              <a:rPr lang="hr-HR" dirty="0"/>
              <a:t> algoritam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290" y="1556792"/>
            <a:ext cx="754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/>
              <a:t>GATE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0671" y="3243938"/>
            <a:ext cx="1059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971948"/>
            <a:ext cx="8777536" cy="2419350"/>
          </a:xfrm>
        </p:spPr>
        <p:txBody>
          <a:bodyPr/>
          <a:lstStyle/>
          <a:p>
            <a:r>
              <a:rPr lang="hr-HR" sz="2000" dirty="0"/>
              <a:t>OLT šalje poruke </a:t>
            </a:r>
            <a:r>
              <a:rPr lang="hr-HR" sz="2000" b="1" dirty="0"/>
              <a:t>Gate </a:t>
            </a:r>
            <a:r>
              <a:rPr lang="hr-HR" sz="2000" dirty="0"/>
              <a:t>prema LLID-u</a:t>
            </a:r>
          </a:p>
          <a:p>
            <a:pPr lvl="1"/>
            <a:r>
              <a:rPr lang="hr-HR" sz="1600" dirty="0"/>
              <a:t>odgovor na poruke REPORT</a:t>
            </a:r>
          </a:p>
          <a:p>
            <a:pPr lvl="1"/>
            <a:r>
              <a:rPr lang="hr-HR" sz="1800" dirty="0"/>
              <a:t>Gate poruke se šalju između ostalih </a:t>
            </a:r>
            <a:r>
              <a:rPr lang="hr-HR" sz="1800" dirty="0" err="1"/>
              <a:t>ethernetskih</a:t>
            </a:r>
            <a:r>
              <a:rPr lang="hr-HR" sz="1800" dirty="0"/>
              <a:t> okvira</a:t>
            </a:r>
          </a:p>
          <a:p>
            <a:r>
              <a:rPr lang="hr-HR" sz="2000" dirty="0"/>
              <a:t>ONU-i šalju okvire </a:t>
            </a:r>
            <a:r>
              <a:rPr lang="hr-HR" sz="2000" b="1" dirty="0" err="1"/>
              <a:t>Report</a:t>
            </a:r>
            <a:r>
              <a:rPr lang="hr-HR" sz="2000" dirty="0"/>
              <a:t> OLT-u</a:t>
            </a:r>
          </a:p>
          <a:p>
            <a:pPr lvl="1"/>
            <a:r>
              <a:rPr lang="hr-HR" sz="1600" dirty="0"/>
              <a:t>stanje spremnika – komunikacijska potreba ONU-a</a:t>
            </a:r>
          </a:p>
          <a:p>
            <a:pPr lvl="1"/>
            <a:r>
              <a:rPr lang="hr-HR" sz="1800" dirty="0"/>
              <a:t>ONU-i stalno šalju REPORT-e kako bi resetirali svoj brojač u </a:t>
            </a:r>
            <a:r>
              <a:rPr lang="hr-HR" sz="1800" dirty="0" err="1"/>
              <a:t>OLT</a:t>
            </a:r>
            <a:r>
              <a:rPr lang="hr-HR" sz="1800" dirty="0"/>
              <a:t>-u</a:t>
            </a:r>
          </a:p>
          <a:p>
            <a:pPr lvl="1"/>
            <a:r>
              <a:rPr lang="hr-HR" sz="1800" dirty="0"/>
              <a:t>ako taj brojač istekne </a:t>
            </a:r>
            <a:r>
              <a:rPr lang="hr-HR" sz="1800" dirty="0" err="1"/>
              <a:t>OLT</a:t>
            </a:r>
            <a:r>
              <a:rPr lang="hr-HR" sz="1800" dirty="0"/>
              <a:t> poništava prijavu ONU-a u PON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3076-0961-4871-9346-A718636C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Sigurnost i enkripcija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71D3-52B8-4BE1-B4BA-9ECF5211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EPON</a:t>
            </a:r>
            <a:r>
              <a:rPr lang="hr-HR" dirty="0"/>
              <a:t> u izvornom obliku ne adresira problem sigurnosti u silaznim smjeru</a:t>
            </a:r>
          </a:p>
          <a:p>
            <a:pPr lvl="1"/>
            <a:r>
              <a:rPr lang="hr-HR" dirty="0"/>
              <a:t>moguće je koristiti tehnike enkripcije na linku definirane u </a:t>
            </a:r>
            <a:r>
              <a:rPr lang="hr-HR" sz="2400" dirty="0"/>
              <a:t>IEEE </a:t>
            </a:r>
            <a:r>
              <a:rPr lang="hr-HR" sz="2400" dirty="0" err="1"/>
              <a:t>802.1ae</a:t>
            </a:r>
            <a:r>
              <a:rPr lang="hr-HR" sz="2400" dirty="0"/>
              <a:t> ili </a:t>
            </a:r>
            <a:r>
              <a:rPr lang="hr-HR" sz="2400" dirty="0" err="1"/>
              <a:t>802.1af</a:t>
            </a:r>
            <a:endParaRPr lang="hr-HR" sz="2400" dirty="0"/>
          </a:p>
          <a:p>
            <a:pPr lvl="1"/>
            <a:r>
              <a:rPr lang="hr-HR" dirty="0"/>
              <a:t>moguće je i korištenje regionalnih specifikacija</a:t>
            </a:r>
          </a:p>
          <a:p>
            <a:pPr lvl="1"/>
            <a:r>
              <a:rPr lang="hr-HR" dirty="0"/>
              <a:t>jedna od mogućih tehnika enkripcije je </a:t>
            </a:r>
            <a:r>
              <a:rPr lang="hr-HR" dirty="0" err="1"/>
              <a:t>AES</a:t>
            </a:r>
            <a:r>
              <a:rPr lang="hr-HR" dirty="0"/>
              <a:t> s 128-bitnim ključem</a:t>
            </a:r>
          </a:p>
          <a:p>
            <a:pPr lvl="1"/>
            <a:r>
              <a:rPr lang="hr-HR" dirty="0"/>
              <a:t>može se koristiti za silazni ili za oba smjera</a:t>
            </a:r>
          </a:p>
          <a:p>
            <a:pPr lvl="1"/>
            <a:r>
              <a:rPr lang="hr-HR" dirty="0"/>
              <a:t>enkripcija u uzlaznom smjeru se koristi radi </a:t>
            </a:r>
            <a:r>
              <a:rPr lang="hr-HR" dirty="0" err="1"/>
              <a:t>autentikacije</a:t>
            </a:r>
            <a:r>
              <a:rPr lang="hr-HR" dirty="0"/>
              <a:t> poruka</a:t>
            </a:r>
          </a:p>
          <a:p>
            <a:pPr lvl="2"/>
            <a:r>
              <a:rPr lang="hr-HR" dirty="0"/>
              <a:t>ako </a:t>
            </a:r>
            <a:r>
              <a:rPr lang="hr-HR" dirty="0" err="1"/>
              <a:t>OLT</a:t>
            </a:r>
            <a:r>
              <a:rPr lang="hr-HR" dirty="0"/>
              <a:t> primi slanje ONU-a s pogrešnim enkripcijskim ključem on će primljene podatke poništiti</a:t>
            </a:r>
          </a:p>
          <a:p>
            <a:pPr lvl="2"/>
            <a:r>
              <a:rPr lang="hr-HR" dirty="0"/>
              <a:t>uzlazna enkripcija nije obavezna, ali se sve više koristi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A3FA4-B4ED-437A-ABD1-51D5D2C4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085D5-4C48-4BC0-AB94-530829BE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AE54E-7A56-424B-AFA6-95364307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2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FEC u EPON-u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4" y="4005064"/>
            <a:ext cx="8684071" cy="2232224"/>
          </a:xfrm>
        </p:spPr>
        <p:txBody>
          <a:bodyPr/>
          <a:lstStyle/>
          <a:p>
            <a:r>
              <a:rPr lang="hr-HR" dirty="0"/>
              <a:t>FEC je obavezan u 10G EPON-u</a:t>
            </a:r>
          </a:p>
          <a:p>
            <a:pPr lvl="1"/>
            <a:r>
              <a:rPr lang="hr-HR" dirty="0"/>
              <a:t>EPON koristi kôd RS(255, 239, 8) – ITU-T </a:t>
            </a:r>
            <a:r>
              <a:rPr lang="hr-HR" dirty="0" err="1"/>
              <a:t>G.975</a:t>
            </a:r>
            <a:endParaRPr lang="hr-HR" dirty="0"/>
          </a:p>
          <a:p>
            <a:pPr lvl="1"/>
            <a:r>
              <a:rPr lang="hr-HR" dirty="0"/>
              <a:t>10G EPON koristi kôd RS(255, 223)</a:t>
            </a:r>
          </a:p>
          <a:p>
            <a:pPr lvl="2"/>
            <a:r>
              <a:rPr lang="hr-HR" dirty="0"/>
              <a:t>može ispraviti 16 simbola umjesto 8 kao RS(255, 239)</a:t>
            </a:r>
          </a:p>
          <a:p>
            <a:pPr lvl="1"/>
            <a:r>
              <a:rPr lang="hr-HR" dirty="0"/>
              <a:t>u uzlaznom smjeru sličan koncept primjene FEC-a</a:t>
            </a:r>
          </a:p>
          <a:p>
            <a:pPr lvl="2"/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82378"/>
            <a:ext cx="7939608" cy="298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8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BE21-6172-4A81-B964-E993214F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FEC</a:t>
            </a:r>
            <a:r>
              <a:rPr lang="hr-HR" dirty="0"/>
              <a:t> u </a:t>
            </a:r>
            <a:r>
              <a:rPr lang="hr-HR" dirty="0" err="1"/>
              <a:t>EPON</a:t>
            </a:r>
            <a:r>
              <a:rPr lang="hr-HR" dirty="0"/>
              <a:t>-u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EF85-B57B-4EC5-9CE4-1688758D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EPON</a:t>
            </a:r>
            <a:r>
              <a:rPr lang="hr-HR" dirty="0"/>
              <a:t> okviri se dijele u blokove od 239 okteta i svaki se blok štiti sa 16 okteta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25067-0879-4919-97D0-81822DE5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8D1CE-BA65-4072-8466-CD1CC81B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4B2A9-D3D4-4E4A-8E81-01E9FA53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DFF856-5BD2-416D-B11E-7833A526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7" y="2204864"/>
            <a:ext cx="8510588" cy="342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2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43F7-182E-4C44-959D-0C868338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Otkrivanje ONU-a/ONT-a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DFF8-8D9C-4909-BC5F-E2C46917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tzv. </a:t>
            </a:r>
            <a:r>
              <a:rPr lang="hr-HR" i="1" dirty="0" err="1"/>
              <a:t>discovery</a:t>
            </a:r>
            <a:r>
              <a:rPr lang="hr-HR" i="1" dirty="0"/>
              <a:t> </a:t>
            </a:r>
            <a:r>
              <a:rPr lang="hr-HR" i="1" dirty="0" err="1"/>
              <a:t>process</a:t>
            </a:r>
            <a:endParaRPr lang="hr-HR" i="1" dirty="0"/>
          </a:p>
          <a:p>
            <a:r>
              <a:rPr lang="hr-HR" dirty="0"/>
              <a:t>PON treba prepoznati prisutnost nekog ONU-a/ONT-a i</a:t>
            </a:r>
          </a:p>
          <a:p>
            <a:pPr lvl="1"/>
            <a:r>
              <a:rPr lang="hr-HR" dirty="0"/>
              <a:t>prijaviti ga</a:t>
            </a:r>
          </a:p>
          <a:p>
            <a:pPr lvl="1"/>
            <a:r>
              <a:rPr lang="hr-HR" dirty="0"/>
              <a:t>dodijeliti mu LLID</a:t>
            </a:r>
          </a:p>
          <a:p>
            <a:pPr lvl="1"/>
            <a:r>
              <a:rPr lang="hr-HR" dirty="0"/>
              <a:t>dodijeliti mu pojas za slanje u uzlaznom smjeru</a:t>
            </a:r>
          </a:p>
          <a:p>
            <a:pPr lvl="1"/>
            <a:r>
              <a:rPr lang="hr-HR" dirty="0"/>
              <a:t>kompenzirati RTT kašnjenja</a:t>
            </a:r>
          </a:p>
          <a:p>
            <a:r>
              <a:rPr lang="hr-HR" dirty="0"/>
              <a:t>nakon gašenja ili </a:t>
            </a:r>
            <a:r>
              <a:rPr lang="hr-HR" i="1" dirty="0" err="1"/>
              <a:t>reseta</a:t>
            </a:r>
            <a:r>
              <a:rPr lang="hr-HR" dirty="0"/>
              <a:t> ONT čeka poruku GATE koja sadrži LLID dodijeljen od OLT-a</a:t>
            </a:r>
          </a:p>
          <a:p>
            <a:pPr lvl="1"/>
            <a:r>
              <a:rPr lang="hr-HR" dirty="0"/>
              <a:t>OLT </a:t>
            </a:r>
            <a:r>
              <a:rPr lang="hr-HR" dirty="0" err="1"/>
              <a:t>peirodički</a:t>
            </a:r>
            <a:r>
              <a:rPr lang="hr-HR" dirty="0"/>
              <a:t> odašilje takvu poruku svim ONT-ovima</a:t>
            </a:r>
          </a:p>
          <a:p>
            <a:pPr lvl="1"/>
            <a:r>
              <a:rPr lang="hr-HR" dirty="0"/>
              <a:t>prijava traje kraće od 1 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1E1E-797C-41EC-ACD9-CB7BE873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ABE9-0B11-4CF4-9E28-606CA166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DAD2-B161-4A40-86D3-6D52A404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EPON – GPON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8172400" cy="51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9F88-F6A6-492C-BF42-7C5AC450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Procedura otkrivanja ONU-a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E71CC-C1F2-4189-856B-E82AA583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4034B-5F1F-4DFC-B810-9BCEA415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BE0B-95B9-45AD-A11F-BE8021A8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162DDC-1448-47FC-B4EB-8BB9A8CC4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102743"/>
            <a:ext cx="5703662" cy="52544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7539-843C-4ACD-92AA-49B9DEEF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71" y="921656"/>
            <a:ext cx="3267075" cy="5254401"/>
          </a:xfrm>
        </p:spPr>
        <p:txBody>
          <a:bodyPr/>
          <a:lstStyle/>
          <a:p>
            <a:r>
              <a:rPr lang="hr-HR" sz="2000" dirty="0" err="1"/>
              <a:t>OLT</a:t>
            </a:r>
            <a:r>
              <a:rPr lang="hr-HR" sz="2000" dirty="0"/>
              <a:t> periodički otvara </a:t>
            </a:r>
            <a:r>
              <a:rPr lang="hr-HR" sz="2000" i="1" dirty="0"/>
              <a:t>Discovery Time Window</a:t>
            </a:r>
          </a:p>
          <a:p>
            <a:pPr lvl="1"/>
            <a:r>
              <a:rPr lang="hr-HR" sz="1600" dirty="0"/>
              <a:t>omogućava novim ONU-ima da se oglase</a:t>
            </a:r>
          </a:p>
          <a:p>
            <a:r>
              <a:rPr lang="hr-HR" sz="2000" dirty="0" err="1"/>
              <a:t>LLID</a:t>
            </a:r>
            <a:r>
              <a:rPr lang="hr-HR" sz="2000" dirty="0"/>
              <a:t> je vezan uz MAC adresu ONU-a</a:t>
            </a:r>
          </a:p>
          <a:p>
            <a:r>
              <a:rPr lang="hr-HR" sz="2000" dirty="0"/>
              <a:t>poruke Discovery GATE, </a:t>
            </a:r>
            <a:r>
              <a:rPr lang="hr-HR" sz="2000" dirty="0" err="1"/>
              <a:t>REGISTER_REQ</a:t>
            </a:r>
            <a:r>
              <a:rPr lang="hr-HR" sz="2000" dirty="0"/>
              <a:t> i </a:t>
            </a:r>
            <a:r>
              <a:rPr lang="hr-HR" sz="2000" dirty="0" err="1"/>
              <a:t>REGISTER</a:t>
            </a:r>
            <a:r>
              <a:rPr lang="hr-HR" sz="2000" dirty="0"/>
              <a:t> se šalje po kanalu za razašiljanje</a:t>
            </a:r>
          </a:p>
          <a:p>
            <a:r>
              <a:rPr lang="hr-HR" sz="2000" dirty="0"/>
              <a:t>naredne se poruke šalju slanjem na jedno odredište (engl. </a:t>
            </a:r>
            <a:r>
              <a:rPr lang="hr-HR" sz="2000" i="1" dirty="0" err="1"/>
              <a:t>unicast</a:t>
            </a:r>
            <a:r>
              <a:rPr lang="hr-HR" sz="2000" dirty="0"/>
              <a:t>)</a:t>
            </a:r>
          </a:p>
          <a:p>
            <a:pPr lvl="1"/>
            <a:endParaRPr lang="hr-H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304AF-E48A-4F9B-9B2D-DE7F21080EAE}"/>
              </a:ext>
            </a:extLst>
          </p:cNvPr>
          <p:cNvSpPr txBox="1"/>
          <p:nvPr/>
        </p:nvSpPr>
        <p:spPr>
          <a:xfrm>
            <a:off x="5933823" y="242088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800" dirty="0"/>
              <a:t>ONU šalje MAC adresu</a:t>
            </a:r>
          </a:p>
        </p:txBody>
      </p:sp>
    </p:spTree>
    <p:extLst>
      <p:ext uri="{BB962C8B-B14F-4D97-AF65-F5344CB8AC3E}">
        <p14:creationId xmlns:p14="http://schemas.microsoft.com/office/powerpoint/2010/main" val="3515594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F221-2FCF-47D7-9953-45BFC247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OAM</a:t>
            </a:r>
            <a:r>
              <a:rPr lang="hr-HR" dirty="0"/>
              <a:t> </a:t>
            </a:r>
            <a:r>
              <a:rPr lang="hr-HR" dirty="0" err="1"/>
              <a:t>PDU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F97E-E77D-422E-882A-5D443C54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783421"/>
            <a:ext cx="8510588" cy="2285539"/>
          </a:xfrm>
        </p:spPr>
        <p:txBody>
          <a:bodyPr/>
          <a:lstStyle/>
          <a:p>
            <a:r>
              <a:rPr lang="hr-HR" dirty="0"/>
              <a:t>tipovi </a:t>
            </a:r>
            <a:r>
              <a:rPr lang="hr-HR" dirty="0" err="1"/>
              <a:t>OAM</a:t>
            </a:r>
            <a:r>
              <a:rPr lang="hr-HR" dirty="0"/>
              <a:t> informacije</a:t>
            </a:r>
          </a:p>
          <a:p>
            <a:pPr lvl="1"/>
            <a:r>
              <a:rPr lang="hr-HR" i="1" dirty="0" err="1"/>
              <a:t>remote</a:t>
            </a:r>
            <a:r>
              <a:rPr lang="hr-HR" i="1" dirty="0"/>
              <a:t> </a:t>
            </a:r>
            <a:r>
              <a:rPr lang="hr-HR" i="1" dirty="0" err="1"/>
              <a:t>failure</a:t>
            </a:r>
            <a:r>
              <a:rPr lang="hr-HR" i="1" dirty="0"/>
              <a:t> </a:t>
            </a:r>
            <a:r>
              <a:rPr lang="hr-HR" i="1" dirty="0" err="1"/>
              <a:t>indication</a:t>
            </a:r>
            <a:endParaRPr lang="hr-HR" i="1" dirty="0"/>
          </a:p>
          <a:p>
            <a:pPr lvl="1"/>
            <a:r>
              <a:rPr lang="hr-HR" i="1" dirty="0" err="1"/>
              <a:t>remote</a:t>
            </a:r>
            <a:r>
              <a:rPr lang="hr-HR" i="1" dirty="0"/>
              <a:t> </a:t>
            </a:r>
            <a:r>
              <a:rPr lang="hr-HR" i="1" dirty="0" err="1"/>
              <a:t>loopback</a:t>
            </a:r>
            <a:endParaRPr lang="hr-HR" i="1" dirty="0"/>
          </a:p>
          <a:p>
            <a:pPr lvl="1"/>
            <a:r>
              <a:rPr lang="hr-HR" i="1" dirty="0"/>
              <a:t>link monitoring</a:t>
            </a:r>
          </a:p>
          <a:p>
            <a:pPr lvl="1"/>
            <a:r>
              <a:rPr lang="hr-HR" i="1" dirty="0" err="1"/>
              <a:t>miscellaneous</a:t>
            </a:r>
            <a:endParaRPr lang="hr-HR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3079-9A0F-46A1-A51C-8F75346B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2EA2-19B3-4224-B4F3-A5B09DC2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3A9B-4C51-41D6-AE59-6CBFCF70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F23EE-36E1-4CCE-B383-8F83F785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068959"/>
            <a:ext cx="5472608" cy="318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9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Protokolni slojevi u GPON-u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196752"/>
            <a:ext cx="8456219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Protokolni slojevi u GPON-u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5589240"/>
            <a:ext cx="8510588" cy="720080"/>
          </a:xfrm>
        </p:spPr>
        <p:txBody>
          <a:bodyPr/>
          <a:lstStyle/>
          <a:p>
            <a:r>
              <a:rPr lang="hr-HR" sz="2000" dirty="0"/>
              <a:t>OMCI – ONU/ONT Management </a:t>
            </a:r>
            <a:r>
              <a:rPr lang="hr-HR" sz="2000" dirty="0" err="1"/>
              <a:t>and</a:t>
            </a:r>
            <a:r>
              <a:rPr lang="hr-HR" sz="2000" dirty="0"/>
              <a:t> </a:t>
            </a:r>
            <a:r>
              <a:rPr lang="hr-HR" sz="2000" dirty="0" err="1"/>
              <a:t>Control</a:t>
            </a:r>
            <a:r>
              <a:rPr lang="hr-HR" sz="2000" dirty="0"/>
              <a:t> </a:t>
            </a:r>
            <a:r>
              <a:rPr lang="hr-HR" sz="2000" dirty="0" err="1"/>
              <a:t>Information</a:t>
            </a:r>
            <a:endParaRPr lang="hr-HR" sz="2000" dirty="0"/>
          </a:p>
          <a:p>
            <a:r>
              <a:rPr lang="hr-HR" sz="2000" dirty="0"/>
              <a:t>GTC osigurava komunikacijski kanal za prijenos OMCI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lum bright="-11000" contrast="14000"/>
          </a:blip>
          <a:srcRect/>
          <a:stretch>
            <a:fillRect/>
          </a:stretch>
        </p:blipFill>
        <p:spPr bwMode="auto">
          <a:xfrm>
            <a:off x="143806" y="782189"/>
            <a:ext cx="5976664" cy="480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0127" y="3789040"/>
            <a:ext cx="2558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dirty="0"/>
              <a:t>na TC-u se koristi NRZ i </a:t>
            </a:r>
            <a:r>
              <a:rPr lang="hr-HR" dirty="0" err="1"/>
              <a:t>pseudoslučajno</a:t>
            </a:r>
            <a:r>
              <a:rPr lang="hr-HR" dirty="0"/>
              <a:t> kodiranje (</a:t>
            </a:r>
            <a:r>
              <a:rPr lang="hr-HR" i="1" dirty="0" err="1"/>
              <a:t>scrambling</a:t>
            </a:r>
            <a:r>
              <a:rPr lang="hr-HR" dirty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Podsloj</a:t>
            </a:r>
            <a:r>
              <a:rPr lang="hr-HR" dirty="0"/>
              <a:t> GTC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6712"/>
            <a:ext cx="8610599" cy="5448448"/>
          </a:xfrm>
        </p:spPr>
        <p:txBody>
          <a:bodyPr/>
          <a:lstStyle/>
          <a:p>
            <a:r>
              <a:rPr lang="hr-HR" sz="2400" dirty="0"/>
              <a:t>definiran u ITU-T G.984.3</a:t>
            </a:r>
          </a:p>
          <a:p>
            <a:pPr lvl="1"/>
            <a:r>
              <a:rPr lang="hr-HR" sz="1800" dirty="0"/>
              <a:t>sličan DLL-u</a:t>
            </a:r>
          </a:p>
          <a:p>
            <a:r>
              <a:rPr lang="hr-HR" sz="2200" dirty="0"/>
              <a:t>određuje </a:t>
            </a:r>
          </a:p>
          <a:p>
            <a:pPr lvl="1"/>
            <a:r>
              <a:rPr lang="hr-HR" sz="1800" dirty="0"/>
              <a:t>adaptaciju protokola višeg sloja</a:t>
            </a:r>
          </a:p>
          <a:p>
            <a:pPr lvl="1"/>
            <a:r>
              <a:rPr lang="hr-HR" sz="1800" dirty="0"/>
              <a:t>format GPON okvira</a:t>
            </a:r>
          </a:p>
          <a:p>
            <a:pPr lvl="1"/>
            <a:r>
              <a:rPr lang="hr-HR" sz="1800" dirty="0"/>
              <a:t>protokol za višestruki pristup mediju (MAC), </a:t>
            </a:r>
            <a:r>
              <a:rPr lang="hr-HR" sz="1800" dirty="0" err="1"/>
              <a:t>tj</a:t>
            </a:r>
            <a:r>
              <a:rPr lang="hr-HR" sz="1800" dirty="0"/>
              <a:t>. sučelje za DBA</a:t>
            </a:r>
          </a:p>
          <a:p>
            <a:pPr lvl="1"/>
            <a:r>
              <a:rPr lang="hr-HR" sz="1800" dirty="0"/>
              <a:t>prijavu ONU-a i proceduru za </a:t>
            </a:r>
            <a:r>
              <a:rPr lang="hr-HR" sz="1800" i="1" dirty="0" err="1"/>
              <a:t>ranging</a:t>
            </a:r>
            <a:endParaRPr lang="hr-HR" sz="1800" i="1" dirty="0"/>
          </a:p>
          <a:p>
            <a:pPr lvl="1"/>
            <a:r>
              <a:rPr lang="hr-HR" sz="1800" dirty="0"/>
              <a:t>PLOAM funkcije</a:t>
            </a:r>
          </a:p>
          <a:p>
            <a:r>
              <a:rPr lang="hr-HR" sz="2200" dirty="0"/>
              <a:t>opcijski podržava</a:t>
            </a:r>
          </a:p>
          <a:p>
            <a:pPr lvl="1"/>
            <a:r>
              <a:rPr lang="hr-HR" sz="1800" dirty="0"/>
              <a:t>enkripciju u silaznom smjeru</a:t>
            </a:r>
          </a:p>
          <a:p>
            <a:pPr lvl="1"/>
            <a:r>
              <a:rPr lang="hr-HR" sz="1800" dirty="0"/>
              <a:t>zaštitu od pogrešaka (FEC)</a:t>
            </a:r>
          </a:p>
          <a:p>
            <a:r>
              <a:rPr lang="hr-HR" sz="2200" dirty="0"/>
              <a:t>funkcije GTC-a se realiziraju pomoću T-CONT-ova</a:t>
            </a:r>
          </a:p>
          <a:p>
            <a:pPr lvl="1"/>
            <a:r>
              <a:rPr lang="hr-HR" sz="1800" b="1" dirty="0"/>
              <a:t>T-CONT</a:t>
            </a:r>
            <a:r>
              <a:rPr lang="hr-HR" sz="1800" dirty="0"/>
              <a:t> je sredstvo za upravljanje dodjelom </a:t>
            </a:r>
            <a:r>
              <a:rPr lang="hr-HR" sz="1800" b="1" dirty="0"/>
              <a:t>širine prijenosnog pojasa</a:t>
            </a:r>
            <a:r>
              <a:rPr lang="hr-HR" sz="1800" dirty="0"/>
              <a:t> (engl. </a:t>
            </a:r>
            <a:r>
              <a:rPr lang="hr-HR" sz="1800" i="1" dirty="0" err="1"/>
              <a:t>Bandwidth</a:t>
            </a:r>
            <a:r>
              <a:rPr lang="hr-HR" sz="1800" dirty="0"/>
              <a:t>, </a:t>
            </a:r>
            <a:r>
              <a:rPr lang="hr-HR" sz="1800" dirty="0" err="1"/>
              <a:t>skr</a:t>
            </a:r>
            <a:r>
              <a:rPr lang="hr-HR" sz="1800" dirty="0"/>
              <a:t>. </a:t>
            </a:r>
            <a:r>
              <a:rPr lang="hr-HR" sz="1800" dirty="0" err="1"/>
              <a:t>BW</a:t>
            </a:r>
            <a:r>
              <a:rPr lang="hr-HR" sz="1800" dirty="0"/>
              <a:t>) u uzlaznom smjeru</a:t>
            </a:r>
          </a:p>
          <a:p>
            <a:pPr lvl="1"/>
            <a:r>
              <a:rPr lang="hr-HR" sz="1800" dirty="0"/>
              <a:t>grupira zajedno prometne tokove sličnih obilježja po pitanju BW-a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GTC-okviri u silaznom smjeru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73216"/>
            <a:ext cx="8879904" cy="1091906"/>
          </a:xfrm>
        </p:spPr>
        <p:txBody>
          <a:bodyPr/>
          <a:lstStyle/>
          <a:p>
            <a:r>
              <a:rPr lang="hr-HR" sz="2000" dirty="0"/>
              <a:t>u silaznom smjeru uzastopni slijed okvira fiksnog trajanja (</a:t>
            </a:r>
            <a:r>
              <a:rPr lang="hr-HR" sz="2000" dirty="0" err="1"/>
              <a:t>TDM</a:t>
            </a:r>
            <a:r>
              <a:rPr lang="hr-HR" sz="2000" dirty="0"/>
              <a:t>) </a:t>
            </a:r>
          </a:p>
          <a:p>
            <a:pPr lvl="1"/>
            <a:r>
              <a:rPr lang="hr-HR" sz="1600" dirty="0" err="1"/>
              <a:t>PCBd</a:t>
            </a:r>
            <a:r>
              <a:rPr lang="hr-HR" sz="1600" dirty="0"/>
              <a:t> – </a:t>
            </a:r>
            <a:r>
              <a:rPr lang="hr-HR" sz="1600" dirty="0" err="1"/>
              <a:t>Physical</a:t>
            </a:r>
            <a:r>
              <a:rPr lang="hr-HR" sz="1600" dirty="0"/>
              <a:t> </a:t>
            </a:r>
            <a:r>
              <a:rPr lang="hr-HR" sz="1600" dirty="0" err="1"/>
              <a:t>Control</a:t>
            </a:r>
            <a:r>
              <a:rPr lang="hr-HR" sz="1600" dirty="0"/>
              <a:t> </a:t>
            </a:r>
            <a:r>
              <a:rPr lang="hr-HR" sz="1600" dirty="0" err="1"/>
              <a:t>Block</a:t>
            </a:r>
            <a:r>
              <a:rPr lang="hr-HR" sz="1600" dirty="0"/>
              <a:t> </a:t>
            </a:r>
            <a:r>
              <a:rPr lang="hr-HR" sz="1600" dirty="0" err="1"/>
              <a:t>downstream</a:t>
            </a:r>
            <a:endParaRPr lang="hr-HR" sz="1600" dirty="0"/>
          </a:p>
          <a:p>
            <a:pPr lvl="1"/>
            <a:r>
              <a:rPr lang="hr-HR" sz="1600" dirty="0"/>
              <a:t>GEM – GPON </a:t>
            </a:r>
            <a:r>
              <a:rPr lang="hr-HR" sz="1600" dirty="0" err="1"/>
              <a:t>Encapsulation</a:t>
            </a:r>
            <a:r>
              <a:rPr lang="hr-HR" sz="1600" dirty="0"/>
              <a:t> </a:t>
            </a:r>
            <a:r>
              <a:rPr lang="hr-HR" sz="1600" dirty="0" err="1"/>
              <a:t>Method</a:t>
            </a:r>
            <a:endParaRPr lang="hr-HR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ACAC53-A986-4707-B832-919ACD2C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27060"/>
            <a:ext cx="7596336" cy="45661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0690" y="4116668"/>
            <a:ext cx="1125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>
                <a:solidFill>
                  <a:srgbClr val="FF0000"/>
                </a:solidFill>
              </a:rPr>
              <a:t>FEC – da/ne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7944" y="3914892"/>
            <a:ext cx="1912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1600" dirty="0">
                <a:solidFill>
                  <a:srgbClr val="FF0000"/>
                </a:solidFill>
              </a:rPr>
              <a:t>duljina korisničkog dijela okvira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9228" y="3655003"/>
            <a:ext cx="2203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1600" dirty="0">
                <a:solidFill>
                  <a:srgbClr val="FF0000"/>
                </a:solidFill>
              </a:rPr>
              <a:t>koristi ga OLT za određivanje dozvola za slanje (</a:t>
            </a:r>
            <a:r>
              <a:rPr lang="hr-HR" sz="1600" i="1" dirty="0" err="1">
                <a:solidFill>
                  <a:srgbClr val="FF0000"/>
                </a:solidFill>
              </a:rPr>
              <a:t>grants</a:t>
            </a:r>
            <a:r>
              <a:rPr lang="hr-HR" sz="1600" dirty="0">
                <a:solidFill>
                  <a:srgbClr val="FF0000"/>
                </a:solidFill>
              </a:rPr>
              <a:t>) ONU-ima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6920A2-6F88-4BBF-A8A1-429D5122D3AD}"/>
              </a:ext>
            </a:extLst>
          </p:cNvPr>
          <p:cNvSpPr txBox="1"/>
          <p:nvPr/>
        </p:nvSpPr>
        <p:spPr>
          <a:xfrm>
            <a:off x="1700518" y="2428156"/>
            <a:ext cx="122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b="0" i="0" u="none" strike="noStrike" baseline="0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0xB6AB31E0</a:t>
            </a:r>
            <a:endParaRPr lang="hr-HR" sz="1800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7FCA80-1AFE-4164-BABD-D5B87B45B5CD}"/>
              </a:ext>
            </a:extLst>
          </p:cNvPr>
          <p:cNvCxnSpPr/>
          <p:nvPr/>
        </p:nvCxnSpPr>
        <p:spPr bwMode="auto">
          <a:xfrm flipH="1">
            <a:off x="1835696" y="2766710"/>
            <a:ext cx="72008" cy="230242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85057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GTC-okviri u uzlaznom smjeru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2" y="5661248"/>
            <a:ext cx="8510588" cy="648072"/>
          </a:xfrm>
        </p:spPr>
        <p:txBody>
          <a:bodyPr/>
          <a:lstStyle/>
          <a:p>
            <a:r>
              <a:rPr lang="hr-HR" sz="1800" dirty="0"/>
              <a:t>u uzlaznom smjeru – TDMA (snopovi prometa)</a:t>
            </a:r>
          </a:p>
          <a:p>
            <a:pPr lvl="1"/>
            <a:r>
              <a:rPr lang="hr-HR" sz="1600" dirty="0"/>
              <a:t>snopovi trajanja kraćeg od 125 </a:t>
            </a:r>
            <a:r>
              <a:rPr lang="hr-HR" sz="1600" dirty="0">
                <a:sym typeface="Symbol" panose="05050102010706020507" pitchFamily="18" charset="2"/>
              </a:rPr>
              <a:t></a:t>
            </a:r>
            <a:r>
              <a:rPr lang="hr-HR" sz="1600" dirty="0"/>
              <a:t>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8A990-5F06-4F08-B9D8-EE9CE63A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63" y="826277"/>
            <a:ext cx="7000337" cy="4751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DE54E6-C791-420C-B0FD-231B31191CCB}"/>
              </a:ext>
            </a:extLst>
          </p:cNvPr>
          <p:cNvSpPr txBox="1"/>
          <p:nvPr/>
        </p:nvSpPr>
        <p:spPr>
          <a:xfrm>
            <a:off x="107504" y="2933171"/>
            <a:ext cx="223224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1800" dirty="0" err="1">
                <a:solidFill>
                  <a:srgbClr val="FF0000"/>
                </a:solidFill>
              </a:rPr>
              <a:t>PLOu</a:t>
            </a:r>
            <a:r>
              <a:rPr lang="hr-HR" sz="1800" dirty="0">
                <a:solidFill>
                  <a:srgbClr val="FF0000"/>
                </a:solidFill>
              </a:rPr>
              <a:t> – </a:t>
            </a:r>
            <a:r>
              <a:rPr lang="hr-HR" sz="1800" dirty="0" err="1">
                <a:solidFill>
                  <a:srgbClr val="FF0000"/>
                </a:solidFill>
              </a:rPr>
              <a:t>Physical</a:t>
            </a:r>
            <a:r>
              <a:rPr lang="hr-HR" sz="1800" dirty="0">
                <a:solidFill>
                  <a:srgbClr val="FF0000"/>
                </a:solidFill>
              </a:rPr>
              <a:t> </a:t>
            </a:r>
            <a:r>
              <a:rPr lang="hr-HR" sz="1800" dirty="0" err="1">
                <a:solidFill>
                  <a:srgbClr val="FF0000"/>
                </a:solidFill>
              </a:rPr>
              <a:t>Layer</a:t>
            </a:r>
            <a:r>
              <a:rPr lang="hr-HR" sz="1800" dirty="0">
                <a:solidFill>
                  <a:srgbClr val="FF0000"/>
                </a:solidFill>
              </a:rPr>
              <a:t> </a:t>
            </a:r>
            <a:r>
              <a:rPr lang="hr-HR" sz="1800" dirty="0" err="1">
                <a:solidFill>
                  <a:srgbClr val="FF0000"/>
                </a:solidFill>
              </a:rPr>
              <a:t>Overhead</a:t>
            </a:r>
            <a:r>
              <a:rPr lang="hr-HR" sz="1800" dirty="0">
                <a:solidFill>
                  <a:srgbClr val="FF0000"/>
                </a:solidFill>
              </a:rPr>
              <a:t> </a:t>
            </a:r>
            <a:r>
              <a:rPr lang="hr-HR" sz="1800" dirty="0" err="1">
                <a:solidFill>
                  <a:srgbClr val="FF0000"/>
                </a:solidFill>
              </a:rPr>
              <a:t>upstream</a:t>
            </a:r>
            <a:endParaRPr lang="hr-HR" sz="1800" dirty="0">
              <a:solidFill>
                <a:srgbClr val="FF0000"/>
              </a:solidFill>
            </a:endParaRPr>
          </a:p>
          <a:p>
            <a:pPr algn="l"/>
            <a:endParaRPr lang="hr-HR" sz="1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8DC19-0019-4FBC-9F74-316BA0EA5A92}"/>
              </a:ext>
            </a:extLst>
          </p:cNvPr>
          <p:cNvSpPr txBox="1"/>
          <p:nvPr/>
        </p:nvSpPr>
        <p:spPr>
          <a:xfrm>
            <a:off x="7452320" y="3284036"/>
            <a:ext cx="169168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1800" dirty="0" err="1">
                <a:solidFill>
                  <a:srgbClr val="FF0000"/>
                </a:solidFill>
              </a:rPr>
              <a:t>DBRu</a:t>
            </a:r>
            <a:r>
              <a:rPr lang="hr-HR" sz="1800" dirty="0">
                <a:solidFill>
                  <a:srgbClr val="FF0000"/>
                </a:solidFill>
              </a:rPr>
              <a:t> – </a:t>
            </a:r>
            <a:r>
              <a:rPr lang="hr-HR" sz="1800" dirty="0" err="1">
                <a:solidFill>
                  <a:srgbClr val="FF0000"/>
                </a:solidFill>
              </a:rPr>
              <a:t>Dynamic</a:t>
            </a:r>
            <a:r>
              <a:rPr lang="hr-HR" sz="1800" dirty="0">
                <a:solidFill>
                  <a:srgbClr val="FF0000"/>
                </a:solidFill>
              </a:rPr>
              <a:t> </a:t>
            </a:r>
            <a:r>
              <a:rPr lang="hr-HR" sz="1800" dirty="0" err="1">
                <a:solidFill>
                  <a:srgbClr val="FF0000"/>
                </a:solidFill>
              </a:rPr>
              <a:t>Bandwidth</a:t>
            </a:r>
            <a:r>
              <a:rPr lang="hr-HR" sz="1800" dirty="0">
                <a:solidFill>
                  <a:srgbClr val="FF0000"/>
                </a:solidFill>
              </a:rPr>
              <a:t> </a:t>
            </a:r>
            <a:r>
              <a:rPr lang="hr-HR" sz="1800" dirty="0" err="1">
                <a:solidFill>
                  <a:srgbClr val="FF0000"/>
                </a:solidFill>
              </a:rPr>
              <a:t>Report</a:t>
            </a:r>
            <a:r>
              <a:rPr lang="hr-HR" sz="1800" dirty="0">
                <a:solidFill>
                  <a:srgbClr val="FF0000"/>
                </a:solidFill>
              </a:rPr>
              <a:t> </a:t>
            </a:r>
            <a:r>
              <a:rPr lang="hr-HR" sz="1800" dirty="0" err="1">
                <a:solidFill>
                  <a:srgbClr val="FF0000"/>
                </a:solidFill>
              </a:rPr>
              <a:t>upstream</a:t>
            </a:r>
            <a:endParaRPr lang="hr-HR" sz="1800" dirty="0">
              <a:solidFill>
                <a:srgbClr val="FF0000"/>
              </a:solidFill>
            </a:endParaRPr>
          </a:p>
          <a:p>
            <a:pPr algn="l"/>
            <a:endParaRPr lang="hr-H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95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FABF-CB3F-4467-9199-9D0845FA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1438"/>
            <a:ext cx="7795592" cy="549275"/>
          </a:xfrm>
        </p:spPr>
        <p:txBody>
          <a:bodyPr/>
          <a:lstStyle/>
          <a:p>
            <a:r>
              <a:rPr lang="hr-HR" dirty="0"/>
              <a:t>Odnos između </a:t>
            </a:r>
            <a:r>
              <a:rPr lang="hr-HR" dirty="0" err="1"/>
              <a:t>GTC</a:t>
            </a:r>
            <a:r>
              <a:rPr lang="hr-HR" dirty="0"/>
              <a:t> okvira u DS-u i US-u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4DC5-0E9A-482F-B0E3-0E5483F8D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4391272"/>
            <a:ext cx="8510588" cy="1846015"/>
          </a:xfrm>
        </p:spPr>
        <p:txBody>
          <a:bodyPr/>
          <a:lstStyle/>
          <a:p>
            <a:r>
              <a:rPr lang="hr-HR" dirty="0"/>
              <a:t>uzlazni </a:t>
            </a:r>
            <a:r>
              <a:rPr lang="hr-HR" dirty="0" err="1"/>
              <a:t>GPON</a:t>
            </a:r>
            <a:r>
              <a:rPr lang="hr-HR" dirty="0"/>
              <a:t> okvir ima fiksno trajanje 125 </a:t>
            </a:r>
            <a:r>
              <a:rPr lang="el-GR" dirty="0">
                <a:ea typeface="Verdana" panose="020B0604030504040204" pitchFamily="34" charset="0"/>
              </a:rPr>
              <a:t>μ</a:t>
            </a:r>
            <a:r>
              <a:rPr lang="hr-HR" dirty="0"/>
              <a:t>s</a:t>
            </a:r>
          </a:p>
          <a:p>
            <a:pPr lvl="1"/>
            <a:r>
              <a:rPr lang="hr-HR" dirty="0"/>
              <a:t>u DS-u </a:t>
            </a:r>
            <a:r>
              <a:rPr lang="hr-HR" dirty="0" err="1"/>
              <a:t>GTC</a:t>
            </a:r>
            <a:r>
              <a:rPr lang="hr-HR" dirty="0"/>
              <a:t> okviri se šalju uzastopno</a:t>
            </a:r>
          </a:p>
          <a:p>
            <a:pPr lvl="1"/>
            <a:r>
              <a:rPr lang="hr-HR" dirty="0"/>
              <a:t>u US-u se šalju snopovi </a:t>
            </a:r>
            <a:r>
              <a:rPr lang="hr-HR" dirty="0" err="1"/>
              <a:t>GTC</a:t>
            </a:r>
            <a:r>
              <a:rPr lang="hr-HR" dirty="0"/>
              <a:t> okvira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A033A-34AE-4F8B-A83C-BE5E429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8F7D-7B2B-447D-BB04-5F07AFF2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44F8-C7AD-46EF-A504-6A2AD5AB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F96FD8-4912-4C88-9CD2-01C02A9E2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68" y="1172592"/>
            <a:ext cx="8025157" cy="309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232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FDB5-033E-4E76-A6F9-2435E3B5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Korisnički sadržaj u silaznom smjeru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5020-E073-4931-9628-25D196258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4437112"/>
            <a:ext cx="8510588" cy="1800176"/>
          </a:xfrm>
        </p:spPr>
        <p:txBody>
          <a:bodyPr/>
          <a:lstStyle/>
          <a:p>
            <a:r>
              <a:rPr lang="hr-HR" dirty="0"/>
              <a:t>u korisnički sadržaj (engl. </a:t>
            </a:r>
            <a:r>
              <a:rPr lang="hr-HR" i="1" dirty="0" err="1"/>
              <a:t>payload</a:t>
            </a:r>
            <a:r>
              <a:rPr lang="hr-HR" dirty="0"/>
              <a:t>) </a:t>
            </a:r>
            <a:r>
              <a:rPr lang="hr-HR" dirty="0" err="1"/>
              <a:t>GTC</a:t>
            </a:r>
            <a:r>
              <a:rPr lang="hr-HR" dirty="0"/>
              <a:t> okvira ubacuju se GEM okviri</a:t>
            </a:r>
          </a:p>
          <a:p>
            <a:pPr lvl="1"/>
            <a:r>
              <a:rPr lang="hr-HR" dirty="0"/>
              <a:t>GEM okviri mogu biti cijeli ili fragmentirani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44E1-C975-4F5C-B7E2-474B8680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5372-F4AB-4B1B-BB68-12659E6B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58CF-0B2E-4C11-81E5-DF2018D1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0202BE-D59B-4B5D-A0FD-524145E1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83170"/>
            <a:ext cx="7848872" cy="353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821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C508-FE6D-48DA-AA38-D02AB8E3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Korisnički sadržaj u uzlaznom smjeru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4050-6BDE-42AA-B007-6EB503A8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7" y="980728"/>
            <a:ext cx="8510588" cy="4392464"/>
          </a:xfrm>
        </p:spPr>
        <p:txBody>
          <a:bodyPr/>
          <a:lstStyle/>
          <a:p>
            <a:r>
              <a:rPr lang="hr-HR" dirty="0"/>
              <a:t>T-</a:t>
            </a:r>
            <a:r>
              <a:rPr lang="hr-HR" dirty="0" err="1"/>
              <a:t>CONT</a:t>
            </a:r>
            <a:r>
              <a:rPr lang="hr-HR" dirty="0"/>
              <a:t> – </a:t>
            </a:r>
            <a:r>
              <a:rPr lang="hr-HR" dirty="0" err="1"/>
              <a:t>Transmission</a:t>
            </a:r>
            <a:r>
              <a:rPr lang="hr-HR" dirty="0"/>
              <a:t> </a:t>
            </a:r>
            <a:r>
              <a:rPr lang="hr-HR" dirty="0" err="1"/>
              <a:t>Container</a:t>
            </a:r>
            <a:endParaRPr lang="hr-HR" dirty="0"/>
          </a:p>
          <a:p>
            <a:r>
              <a:rPr lang="hr-HR" dirty="0"/>
              <a:t>korisnički dio </a:t>
            </a:r>
            <a:r>
              <a:rPr lang="hr-HR" dirty="0" err="1"/>
              <a:t>GTC</a:t>
            </a:r>
            <a:r>
              <a:rPr lang="hr-HR" dirty="0"/>
              <a:t> okvira u uzlaznom smjeru čine GEM okviri koji sadrže:</a:t>
            </a:r>
          </a:p>
          <a:p>
            <a:pPr lvl="1"/>
            <a:r>
              <a:rPr lang="hr-HR" dirty="0"/>
              <a:t>cijele pakete</a:t>
            </a:r>
          </a:p>
          <a:p>
            <a:pPr lvl="1"/>
            <a:r>
              <a:rPr lang="hr-HR" dirty="0"/>
              <a:t>fragmente paketa</a:t>
            </a:r>
          </a:p>
          <a:p>
            <a:pPr lvl="1"/>
            <a:r>
              <a:rPr lang="hr-HR" dirty="0"/>
              <a:t>ili blokove podataka</a:t>
            </a:r>
          </a:p>
          <a:p>
            <a:r>
              <a:rPr lang="hr-HR" dirty="0"/>
              <a:t>primjer:</a:t>
            </a:r>
          </a:p>
          <a:p>
            <a:endParaRPr lang="hr-HR" dirty="0"/>
          </a:p>
          <a:p>
            <a:endParaRPr lang="hr-HR" dirty="0"/>
          </a:p>
          <a:p>
            <a:r>
              <a:rPr lang="hr-HR" sz="2800" dirty="0"/>
              <a:t>GEM – </a:t>
            </a:r>
            <a:r>
              <a:rPr lang="hr-HR" sz="2800" dirty="0" err="1"/>
              <a:t>GPON</a:t>
            </a:r>
            <a:r>
              <a:rPr lang="hr-HR" sz="2800" dirty="0"/>
              <a:t> </a:t>
            </a:r>
            <a:r>
              <a:rPr lang="hr-HR" sz="2800" dirty="0" err="1"/>
              <a:t>Encapsulation</a:t>
            </a:r>
            <a:r>
              <a:rPr lang="hr-HR" sz="2800" dirty="0"/>
              <a:t> </a:t>
            </a:r>
            <a:r>
              <a:rPr lang="hr-HR" sz="2800" dirty="0" err="1"/>
              <a:t>Method</a:t>
            </a:r>
            <a:endParaRPr lang="hr-H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FB3D-A367-46D9-886C-BEFCB7E3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A7500-E0F1-4F0B-97B9-FC4C4F69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7FCEB-0B48-4BE4-9C79-B1EE4C6D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C915A-4DAE-451D-9763-860D30D6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4365104"/>
            <a:ext cx="8604448" cy="78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1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311D-77AE-4B39-BE52-19A79576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Osnovna obilježja protokola </a:t>
            </a:r>
            <a:r>
              <a:rPr lang="hr-HR" dirty="0" err="1"/>
              <a:t>EPON</a:t>
            </a:r>
            <a:r>
              <a:rPr lang="hr-HR" dirty="0"/>
              <a:t>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DD29-6C29-4B1D-954A-441AD954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4365104"/>
            <a:ext cx="8510588" cy="1872184"/>
          </a:xfrm>
        </p:spPr>
        <p:txBody>
          <a:bodyPr/>
          <a:lstStyle/>
          <a:p>
            <a:r>
              <a:rPr lang="hr-HR" sz="2400" dirty="0"/>
              <a:t>u silaznom smjeru tok okvira je isti kao u </a:t>
            </a:r>
            <a:r>
              <a:rPr lang="hr-HR" sz="2400" dirty="0" err="1"/>
              <a:t>ethernetskom</a:t>
            </a:r>
            <a:r>
              <a:rPr lang="hr-HR" sz="2400" dirty="0"/>
              <a:t> LAN-u na </a:t>
            </a:r>
            <a:r>
              <a:rPr lang="hr-HR" sz="2400" dirty="0" err="1"/>
              <a:t>P2P</a:t>
            </a:r>
            <a:r>
              <a:rPr lang="hr-HR" sz="2400" dirty="0"/>
              <a:t> linku</a:t>
            </a:r>
          </a:p>
          <a:p>
            <a:r>
              <a:rPr lang="hr-HR" sz="2400" dirty="0"/>
              <a:t>u uzlaznom smjeru </a:t>
            </a:r>
            <a:r>
              <a:rPr lang="hr-HR" sz="2400" dirty="0" err="1"/>
              <a:t>EPON</a:t>
            </a:r>
            <a:r>
              <a:rPr lang="hr-HR" sz="2400" dirty="0"/>
              <a:t> koristi inačicu </a:t>
            </a:r>
            <a:r>
              <a:rPr lang="hr-HR" sz="2400" dirty="0" err="1"/>
              <a:t>TDMA</a:t>
            </a:r>
            <a:endParaRPr lang="hr-HR" sz="2400" dirty="0"/>
          </a:p>
          <a:p>
            <a:pPr lvl="1"/>
            <a:r>
              <a:rPr lang="hr-HR" sz="2000" dirty="0"/>
              <a:t>ONU-i šalju </a:t>
            </a:r>
            <a:r>
              <a:rPr lang="hr-HR" sz="2000" dirty="0" err="1"/>
              <a:t>usnopljene</a:t>
            </a:r>
            <a:r>
              <a:rPr lang="hr-HR" sz="2000" dirty="0"/>
              <a:t> okvira (jedan ili više)</a:t>
            </a:r>
          </a:p>
          <a:p>
            <a:pPr lvl="1"/>
            <a:r>
              <a:rPr lang="hr-HR" sz="2000" dirty="0"/>
              <a:t>fragmentacija okvira nije dozvoljena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C6418-80BD-41CA-8280-C18E83A6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45ECF-8D86-428E-B82C-4671794A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B026-FD7E-48E5-840F-4A0875E1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3970" name="Picture 2" descr="Upstream and downstream transmissions in EPON.">
            <a:extLst>
              <a:ext uri="{FF2B5EF4-FFF2-40B4-BE49-F238E27FC236}">
                <a16:creationId xmlns:a16="http://schemas.microsoft.com/office/drawing/2014/main" id="{2A4BB7A4-DCF5-4336-9670-94322B946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884260"/>
            <a:ext cx="80962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983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A3F6-1977-4784-B5CA-F5461625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GEM okviri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406F9-7F88-4ED8-832A-E96D835F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2135441"/>
            <a:ext cx="8510588" cy="4101847"/>
          </a:xfrm>
        </p:spPr>
        <p:txBody>
          <a:bodyPr/>
          <a:lstStyle/>
          <a:p>
            <a:r>
              <a:rPr lang="hr-HR" dirty="0"/>
              <a:t>GEM je modifikacija ITU-T </a:t>
            </a:r>
            <a:r>
              <a:rPr lang="hr-HR" dirty="0" err="1"/>
              <a:t>G.7401</a:t>
            </a:r>
            <a:r>
              <a:rPr lang="hr-HR" dirty="0"/>
              <a:t> </a:t>
            </a:r>
            <a:r>
              <a:rPr lang="hr-HR" dirty="0" err="1"/>
              <a:t>GFP</a:t>
            </a:r>
            <a:r>
              <a:rPr lang="hr-HR" dirty="0"/>
              <a:t>-a</a:t>
            </a:r>
          </a:p>
          <a:p>
            <a:pPr lvl="1"/>
            <a:r>
              <a:rPr lang="hr-HR" dirty="0"/>
              <a:t>engl. </a:t>
            </a:r>
            <a:r>
              <a:rPr lang="hr-HR" i="1" dirty="0" err="1"/>
              <a:t>Generic</a:t>
            </a:r>
            <a:r>
              <a:rPr lang="hr-HR" i="1" dirty="0"/>
              <a:t> </a:t>
            </a:r>
            <a:r>
              <a:rPr lang="hr-HR" i="1" dirty="0" err="1"/>
              <a:t>Framing</a:t>
            </a:r>
            <a:r>
              <a:rPr lang="hr-HR" i="1" dirty="0"/>
              <a:t> </a:t>
            </a:r>
            <a:r>
              <a:rPr lang="hr-HR" i="1" dirty="0" err="1"/>
              <a:t>Protocol</a:t>
            </a:r>
            <a:endParaRPr lang="hr-HR" i="1" dirty="0"/>
          </a:p>
          <a:p>
            <a:pPr lvl="1"/>
            <a:r>
              <a:rPr lang="hr-HR" dirty="0"/>
              <a:t>spojno orijentirana tehnika prijenosa</a:t>
            </a:r>
          </a:p>
          <a:p>
            <a:pPr lvl="1"/>
            <a:r>
              <a:rPr lang="hr-HR" dirty="0"/>
              <a:t>u uzlaznom smjeru </a:t>
            </a:r>
            <a:r>
              <a:rPr lang="hr-HR" dirty="0" err="1"/>
              <a:t>multipleksiraju</a:t>
            </a:r>
            <a:r>
              <a:rPr lang="hr-HR" dirty="0"/>
              <a:t> se višestruki korisnički sljedovi podataka</a:t>
            </a:r>
          </a:p>
          <a:p>
            <a:pPr lvl="2"/>
            <a:r>
              <a:rPr lang="hr-HR" dirty="0"/>
              <a:t>svakom GEM okviru potreban je Port-ID</a:t>
            </a:r>
          </a:p>
          <a:p>
            <a:pPr lvl="1"/>
            <a:r>
              <a:rPr lang="hr-HR" dirty="0"/>
              <a:t>Port-ID omogućava </a:t>
            </a:r>
            <a:r>
              <a:rPr lang="hr-HR" dirty="0" err="1"/>
              <a:t>multipleksiranje</a:t>
            </a:r>
            <a:r>
              <a:rPr lang="hr-HR" dirty="0"/>
              <a:t> do 4096 prometnih tokova po PON-u</a:t>
            </a:r>
          </a:p>
          <a:p>
            <a:pPr lvl="1"/>
            <a:r>
              <a:rPr lang="hr-HR" dirty="0"/>
              <a:t>kad </a:t>
            </a:r>
            <a:r>
              <a:rPr lang="hr-HR" dirty="0" err="1"/>
              <a:t>ONT</a:t>
            </a:r>
            <a:r>
              <a:rPr lang="hr-HR" dirty="0"/>
              <a:t> ili </a:t>
            </a:r>
            <a:r>
              <a:rPr lang="hr-HR" dirty="0" err="1"/>
              <a:t>OLT</a:t>
            </a:r>
            <a:r>
              <a:rPr lang="hr-HR" dirty="0"/>
              <a:t> nemaju okvira za slanje, šalju prazne (engl. </a:t>
            </a:r>
            <a:r>
              <a:rPr lang="hr-HR" i="1" dirty="0" err="1"/>
              <a:t>idle</a:t>
            </a:r>
            <a:r>
              <a:rPr lang="hr-HR" dirty="0"/>
              <a:t>) GEM okvire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E0E05-11AF-4D43-BA4F-2E6D5C1D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74657-AD21-4A11-A771-3AF1445C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5207E-488F-44F8-ADBE-A38DFC6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A9D0F8-1BE8-46A3-8FD1-37BEDBEE7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8" y="908720"/>
            <a:ext cx="8748464" cy="12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78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E971-0953-42B8-8A94-59F55557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1438"/>
            <a:ext cx="7363544" cy="549275"/>
          </a:xfrm>
        </p:spPr>
        <p:txBody>
          <a:bodyPr/>
          <a:lstStyle/>
          <a:p>
            <a:r>
              <a:rPr lang="hr-HR" sz="2400" dirty="0"/>
              <a:t>Preslikavanje korisničkih podataka u GEM okvire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7E07-4F3D-4CD3-9218-622B86CE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92CF-2D8C-48EC-8568-85A1ACD1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DCF23-15DA-4FB8-B63D-A094AA38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25F7B-28B5-47E4-BD9D-BD0D382E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36712"/>
            <a:ext cx="6343316" cy="54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00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1935-4D98-4D16-84F1-C9A7033E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1438"/>
            <a:ext cx="7435552" cy="549275"/>
          </a:xfrm>
        </p:spPr>
        <p:txBody>
          <a:bodyPr/>
          <a:lstStyle/>
          <a:p>
            <a:r>
              <a:rPr lang="hr-HR" dirty="0"/>
              <a:t>Fragmentacija okvira u uzlaznom smjeru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E20D-85DC-4A82-9CC1-BDA86422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4" y="3848934"/>
            <a:ext cx="8756079" cy="2388354"/>
          </a:xfrm>
        </p:spPr>
        <p:txBody>
          <a:bodyPr/>
          <a:lstStyle/>
          <a:p>
            <a:r>
              <a:rPr lang="hr-HR" sz="2400" dirty="0"/>
              <a:t>fragmentacija se primjenjuje u oba smjera prijenosa</a:t>
            </a:r>
          </a:p>
          <a:p>
            <a:r>
              <a:rPr lang="hr-HR" sz="2400" dirty="0"/>
              <a:t>pomaže slanje hitnih okvira (na slici) i</a:t>
            </a:r>
          </a:p>
          <a:p>
            <a:r>
              <a:rPr lang="hr-HR" sz="2400" dirty="0"/>
              <a:t>slanje jako dugačkih </a:t>
            </a:r>
            <a:r>
              <a:rPr lang="hr-HR" sz="2400" dirty="0" err="1"/>
              <a:t>ethernetskih</a:t>
            </a:r>
            <a:r>
              <a:rPr lang="hr-HR" sz="2400" dirty="0"/>
              <a:t> Jumbo okvira</a:t>
            </a:r>
          </a:p>
          <a:p>
            <a:pPr lvl="1"/>
            <a:r>
              <a:rPr lang="hr-HR" sz="2000" dirty="0"/>
              <a:t>polje </a:t>
            </a:r>
            <a:r>
              <a:rPr lang="hr-HR" sz="2000" dirty="0" err="1"/>
              <a:t>PLI</a:t>
            </a:r>
            <a:r>
              <a:rPr lang="hr-HR" sz="2000" dirty="0"/>
              <a:t> omogućava duljinu </a:t>
            </a:r>
            <a:r>
              <a:rPr lang="hr-HR" sz="2000" dirty="0" err="1"/>
              <a:t>GTC</a:t>
            </a:r>
            <a:r>
              <a:rPr lang="hr-HR" sz="2000" dirty="0"/>
              <a:t> okvira do 4096 okteta, a Jumbo okviri mogu biti duljine do 9000 okteta</a:t>
            </a:r>
          </a:p>
          <a:p>
            <a:r>
              <a:rPr lang="hr-HR" sz="2400" dirty="0"/>
              <a:t>fragment mora početi s GEM zaglavljem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7553-487E-499F-9E71-30D0FCD0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0962-E5FB-4FF6-8BDA-0701ED24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2C6A2-C5BD-4F73-8E75-785E5ACC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5E2F2-7069-475F-AD6B-DA118EBA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51661"/>
            <a:ext cx="8604448" cy="2988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6EF558-F1D4-4BE6-810C-F9DEBB7683FF}"/>
              </a:ext>
            </a:extLst>
          </p:cNvPr>
          <p:cNvSpPr txBox="1"/>
          <p:nvPr/>
        </p:nvSpPr>
        <p:spPr>
          <a:xfrm>
            <a:off x="6804248" y="2780928"/>
            <a:ext cx="6579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r-HR" sz="1200" b="1" dirty="0"/>
              <a:t>(2 </a:t>
            </a:r>
            <a:r>
              <a:rPr lang="hr-HR" sz="1200" b="1" dirty="0" err="1"/>
              <a:t>of</a:t>
            </a:r>
            <a:r>
              <a:rPr lang="hr-HR" sz="1200" b="1" dirty="0"/>
              <a:t> 2)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A98B97-09D0-454A-9452-BD2C817E9821}"/>
              </a:ext>
            </a:extLst>
          </p:cNvPr>
          <p:cNvCxnSpPr>
            <a:cxnSpLocks/>
          </p:cNvCxnSpPr>
          <p:nvPr/>
        </p:nvCxnSpPr>
        <p:spPr bwMode="auto">
          <a:xfrm flipV="1">
            <a:off x="6804248" y="3027596"/>
            <a:ext cx="657944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478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Mulitpleksiranje</a:t>
            </a:r>
            <a:r>
              <a:rPr lang="hr-HR" dirty="0"/>
              <a:t> u uzlaznom smjeru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836712"/>
            <a:ext cx="8510588" cy="1008112"/>
          </a:xfrm>
        </p:spPr>
        <p:txBody>
          <a:bodyPr/>
          <a:lstStyle/>
          <a:p>
            <a:r>
              <a:rPr lang="hr-HR" sz="2400" dirty="0"/>
              <a:t>svaka logička veza između </a:t>
            </a:r>
            <a:r>
              <a:rPr lang="hr-HR" sz="2400" dirty="0" err="1"/>
              <a:t>OLT</a:t>
            </a:r>
            <a:r>
              <a:rPr lang="hr-HR" sz="2400" dirty="0"/>
              <a:t>-a i ONU-a ima pridijeljen logički priključak (engl. </a:t>
            </a:r>
            <a:r>
              <a:rPr lang="hr-HR" sz="2400" i="1" dirty="0"/>
              <a:t>port</a:t>
            </a:r>
            <a:r>
              <a:rPr lang="hr-HR" sz="2400" dirty="0"/>
              <a:t>) u ONU </a:t>
            </a:r>
          </a:p>
          <a:p>
            <a:pPr lvl="1"/>
            <a:r>
              <a:rPr lang="hr-HR" sz="2000" dirty="0"/>
              <a:t>te veze pripadaju tokovima podataka usluga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26" y="2230602"/>
            <a:ext cx="5635550" cy="3959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ADD49-9C33-44B6-A070-1A79CE7B17C9}"/>
              </a:ext>
            </a:extLst>
          </p:cNvPr>
          <p:cNvSpPr txBox="1"/>
          <p:nvPr/>
        </p:nvSpPr>
        <p:spPr>
          <a:xfrm>
            <a:off x="6299503" y="2887137"/>
            <a:ext cx="2548715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hr-HR" dirty="0"/>
              <a:t>Port-ID identificira port u ONU koji je pridijeljen podacima sadržanim u GEM okviru.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26098-D502-4250-8FB0-D2F1B3DD8C71}"/>
              </a:ext>
            </a:extLst>
          </p:cNvPr>
          <p:cNvSpPr txBox="1"/>
          <p:nvPr/>
        </p:nvSpPr>
        <p:spPr>
          <a:xfrm>
            <a:off x="6079948" y="4991870"/>
            <a:ext cx="2987823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hr-HR" dirty="0"/>
              <a:t>Usluge s istim prijenosnim karakteristikama mogu biti </a:t>
            </a:r>
            <a:r>
              <a:rPr lang="hr-HR" dirty="0" err="1"/>
              <a:t>multipleksirane</a:t>
            </a:r>
            <a:r>
              <a:rPr lang="hr-HR" dirty="0"/>
              <a:t> u isti T-</a:t>
            </a:r>
            <a:r>
              <a:rPr lang="hr-HR" dirty="0" err="1"/>
              <a:t>CONT</a:t>
            </a:r>
            <a:r>
              <a:rPr lang="hr-H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B43BB-CCA2-43C0-B117-617F39C8F8D8}"/>
              </a:ext>
            </a:extLst>
          </p:cNvPr>
          <p:cNvSpPr txBox="1"/>
          <p:nvPr/>
        </p:nvSpPr>
        <p:spPr>
          <a:xfrm>
            <a:off x="120429" y="2881924"/>
            <a:ext cx="2435347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lvl="1" algn="l"/>
            <a:r>
              <a:rPr lang="hr-HR" sz="2000" dirty="0"/>
              <a:t>ONU-ID identificira određeni ONU kao izvor nekog snopa podataka.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T-</a:t>
            </a:r>
            <a:r>
              <a:rPr lang="hr-HR" dirty="0" err="1"/>
              <a:t>CONT</a:t>
            </a:r>
            <a:r>
              <a:rPr lang="hr-HR" dirty="0"/>
              <a:t> i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7" y="836712"/>
            <a:ext cx="8424936" cy="5400576"/>
          </a:xfrm>
        </p:spPr>
        <p:txBody>
          <a:bodyPr/>
          <a:lstStyle/>
          <a:p>
            <a:r>
              <a:rPr lang="hr-HR" sz="2400" dirty="0"/>
              <a:t>T-</a:t>
            </a:r>
            <a:r>
              <a:rPr lang="hr-HR" sz="2400" dirty="0" err="1"/>
              <a:t>CONT</a:t>
            </a:r>
            <a:r>
              <a:rPr lang="hr-HR" sz="2400" dirty="0"/>
              <a:t> je najmanji entitet kojem se dodjeljuje širina prijenosnog pojasa</a:t>
            </a:r>
            <a:endParaRPr lang="hr-HR" sz="2000" dirty="0"/>
          </a:p>
          <a:p>
            <a:r>
              <a:rPr lang="hr-HR" sz="2400" dirty="0"/>
              <a:t>oznaka T-CONT-a je </a:t>
            </a:r>
            <a:r>
              <a:rPr lang="hr-HR" sz="2400" dirty="0" err="1"/>
              <a:t>Alloc</a:t>
            </a:r>
            <a:r>
              <a:rPr lang="hr-HR" sz="2400" dirty="0"/>
              <a:t>-ID</a:t>
            </a:r>
          </a:p>
          <a:p>
            <a:pPr lvl="1"/>
            <a:r>
              <a:rPr lang="hr-HR" sz="2000" dirty="0"/>
              <a:t>svaki ONU raspoznaje svoje dozvole za slanje (</a:t>
            </a:r>
            <a:r>
              <a:rPr lang="hr-HR" sz="2000" i="1" dirty="0" err="1"/>
              <a:t>grants</a:t>
            </a:r>
            <a:r>
              <a:rPr lang="hr-HR" sz="2000" dirty="0"/>
              <a:t>) temeljem </a:t>
            </a:r>
            <a:r>
              <a:rPr lang="hr-HR" sz="2000" dirty="0" err="1"/>
              <a:t>Alloc</a:t>
            </a:r>
            <a:r>
              <a:rPr lang="hr-HR" sz="2000" dirty="0"/>
              <a:t>-ID-a</a:t>
            </a:r>
          </a:p>
          <a:p>
            <a:pPr lvl="1"/>
            <a:r>
              <a:rPr lang="hr-HR" sz="2000" dirty="0" err="1"/>
              <a:t>Alloc</a:t>
            </a:r>
            <a:r>
              <a:rPr lang="hr-HR" sz="2000" dirty="0"/>
              <a:t>-ID se koristi i za dodjelu </a:t>
            </a:r>
            <a:r>
              <a:rPr lang="hr-HR" sz="2000" dirty="0" err="1"/>
              <a:t>BW</a:t>
            </a:r>
            <a:r>
              <a:rPr lang="hr-HR" sz="2000" dirty="0"/>
              <a:t>-a </a:t>
            </a:r>
            <a:r>
              <a:rPr lang="hr-HR" sz="2000" dirty="0" err="1"/>
              <a:t>OMCC</a:t>
            </a:r>
            <a:r>
              <a:rPr lang="hr-HR" sz="2000" dirty="0"/>
              <a:t> porukama</a:t>
            </a:r>
          </a:p>
          <a:p>
            <a:pPr lvl="2">
              <a:spcBef>
                <a:spcPts val="600"/>
              </a:spcBef>
            </a:pPr>
            <a:r>
              <a:rPr lang="hr-HR" sz="1800" dirty="0"/>
              <a:t>ONU Management </a:t>
            </a:r>
            <a:r>
              <a:rPr lang="hr-HR" sz="1800" dirty="0" err="1"/>
              <a:t>and</a:t>
            </a:r>
            <a:r>
              <a:rPr lang="hr-HR" sz="1800" dirty="0"/>
              <a:t> </a:t>
            </a:r>
            <a:r>
              <a:rPr lang="hr-HR" sz="1800" dirty="0" err="1"/>
              <a:t>Control</a:t>
            </a:r>
            <a:r>
              <a:rPr lang="hr-HR" sz="1800" dirty="0"/>
              <a:t> Channel</a:t>
            </a:r>
          </a:p>
          <a:p>
            <a:pPr>
              <a:spcBef>
                <a:spcPts val="600"/>
              </a:spcBef>
            </a:pPr>
            <a:r>
              <a:rPr lang="hr-HR" sz="2600" dirty="0"/>
              <a:t>u uzlaznom smjeru:</a:t>
            </a:r>
          </a:p>
          <a:p>
            <a:pPr lvl="1">
              <a:spcBef>
                <a:spcPts val="600"/>
              </a:spcBef>
            </a:pPr>
            <a:r>
              <a:rPr lang="hr-HR" sz="2200" dirty="0" err="1"/>
              <a:t>OLT</a:t>
            </a:r>
            <a:r>
              <a:rPr lang="hr-HR" sz="2200" dirty="0"/>
              <a:t> određuje </a:t>
            </a:r>
            <a:r>
              <a:rPr lang="hr-HR" sz="2200" dirty="0" err="1"/>
              <a:t>BW</a:t>
            </a:r>
            <a:r>
              <a:rPr lang="hr-HR" sz="2200" dirty="0"/>
              <a:t> koji se dodjeljuje svakom T-</a:t>
            </a:r>
            <a:r>
              <a:rPr lang="hr-HR" sz="2200" dirty="0" err="1"/>
              <a:t>CONT</a:t>
            </a:r>
            <a:r>
              <a:rPr lang="hr-HR" sz="2200" dirty="0"/>
              <a:t>-u za svaki okvir u uzlaznom smjeru</a:t>
            </a:r>
          </a:p>
          <a:p>
            <a:pPr lvl="1">
              <a:spcBef>
                <a:spcPts val="600"/>
              </a:spcBef>
            </a:pPr>
            <a:r>
              <a:rPr lang="hr-HR" sz="2200" dirty="0"/>
              <a:t>ONU je odgovoran za raspodjelu </a:t>
            </a:r>
            <a:r>
              <a:rPr lang="hr-HR" sz="2200" dirty="0" err="1"/>
              <a:t>BW</a:t>
            </a:r>
            <a:r>
              <a:rPr lang="hr-HR" sz="2200" dirty="0"/>
              <a:t>-a dodijeljenog T-</a:t>
            </a:r>
            <a:r>
              <a:rPr lang="hr-HR" sz="2200" dirty="0" err="1"/>
              <a:t>CONT</a:t>
            </a:r>
            <a:r>
              <a:rPr lang="hr-HR" sz="2200" dirty="0"/>
              <a:t>-u određenim portovima</a:t>
            </a:r>
          </a:p>
          <a:p>
            <a:pPr lvl="1">
              <a:spcBef>
                <a:spcPts val="600"/>
              </a:spcBef>
            </a:pPr>
            <a:r>
              <a:rPr lang="hr-HR" sz="2200" dirty="0"/>
              <a:t>ONU je odgovoran i za </a:t>
            </a:r>
            <a:r>
              <a:rPr lang="hr-HR" sz="2200" dirty="0" err="1"/>
              <a:t>multipleksiranje</a:t>
            </a:r>
            <a:r>
              <a:rPr lang="hr-HR" sz="2200" dirty="0"/>
              <a:t> podataka različitih portova u neki T-</a:t>
            </a:r>
            <a:r>
              <a:rPr lang="hr-HR" sz="2200" dirty="0" err="1"/>
              <a:t>CONT</a:t>
            </a:r>
            <a:endParaRPr lang="hr-HR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63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40AB-5E63-4D62-AF0D-1903A804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T-</a:t>
            </a:r>
            <a:r>
              <a:rPr lang="hr-HR" dirty="0" err="1"/>
              <a:t>CONT</a:t>
            </a:r>
            <a:r>
              <a:rPr lang="hr-HR" dirty="0"/>
              <a:t> i Port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BD6A-3C20-4728-B85E-9C6C59DF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764704"/>
            <a:ext cx="8510588" cy="5616624"/>
          </a:xfrm>
        </p:spPr>
        <p:txBody>
          <a:bodyPr/>
          <a:lstStyle/>
          <a:p>
            <a:r>
              <a:rPr lang="hr-HR" sz="2400" dirty="0"/>
              <a:t>u silaznom smjeru:</a:t>
            </a:r>
          </a:p>
          <a:p>
            <a:pPr lvl="1"/>
            <a:r>
              <a:rPr lang="hr-HR" sz="2000" dirty="0" err="1"/>
              <a:t>OLT</a:t>
            </a:r>
            <a:r>
              <a:rPr lang="hr-HR" sz="2000" dirty="0"/>
              <a:t> </a:t>
            </a:r>
            <a:r>
              <a:rPr lang="hr-HR" sz="2000" dirty="0" err="1"/>
              <a:t>multipleksira</a:t>
            </a:r>
            <a:r>
              <a:rPr lang="hr-HR" sz="2000" dirty="0"/>
              <a:t> GEM okvire koji pripadaju različitim prometnim tokovima u korisnički dio </a:t>
            </a:r>
            <a:r>
              <a:rPr lang="hr-HR" sz="2000" dirty="0" err="1"/>
              <a:t>GTC</a:t>
            </a:r>
            <a:r>
              <a:rPr lang="hr-HR" sz="2000" dirty="0"/>
              <a:t> okvira</a:t>
            </a:r>
          </a:p>
          <a:p>
            <a:pPr lvl="1"/>
            <a:r>
              <a:rPr lang="hr-HR" sz="2000" dirty="0"/>
              <a:t>svaka je logička veza nekog prometnog toka identificirana Port-ID-om</a:t>
            </a:r>
          </a:p>
          <a:p>
            <a:pPr lvl="2"/>
            <a:r>
              <a:rPr lang="hr-HR" sz="1800" dirty="0"/>
              <a:t>zapisan je u protokolni pretek GEM okvira</a:t>
            </a:r>
          </a:p>
          <a:p>
            <a:pPr lvl="1"/>
            <a:r>
              <a:rPr lang="hr-HR" sz="2000" dirty="0"/>
              <a:t>svaki ONU identificira i procesira svoje okvire temeljem oznake Port-ID u GEM okvirima i ignorira okvire s oznako Port-ID koje mu</a:t>
            </a:r>
            <a:r>
              <a:rPr lang="hr-HR" sz="2400" dirty="0"/>
              <a:t> </a:t>
            </a:r>
            <a:r>
              <a:rPr lang="hr-HR" sz="2000" dirty="0"/>
              <a:t>ne pripadaju</a:t>
            </a:r>
            <a:endParaRPr lang="hr-HR" dirty="0"/>
          </a:p>
          <a:p>
            <a:r>
              <a:rPr lang="hr-HR" sz="2400" dirty="0" err="1"/>
              <a:t>Alloc</a:t>
            </a:r>
            <a:r>
              <a:rPr lang="hr-HR" sz="2400" dirty="0"/>
              <a:t>-ID ima duljinu 12 bita</a:t>
            </a:r>
          </a:p>
          <a:p>
            <a:pPr lvl="1"/>
            <a:r>
              <a:rPr lang="hr-HR" sz="2000" dirty="0"/>
              <a:t>jedinstven je na razini </a:t>
            </a:r>
            <a:r>
              <a:rPr lang="hr-HR" sz="2000" dirty="0" err="1"/>
              <a:t>OLT</a:t>
            </a:r>
            <a:r>
              <a:rPr lang="hr-HR" sz="2000" dirty="0"/>
              <a:t>-a</a:t>
            </a:r>
          </a:p>
          <a:p>
            <a:r>
              <a:rPr lang="hr-HR" sz="2400" dirty="0"/>
              <a:t>Port-ID ima duljinu 12 bita (16 u </a:t>
            </a:r>
            <a:r>
              <a:rPr lang="hr-HR" sz="2400" dirty="0" err="1"/>
              <a:t>XG</a:t>
            </a:r>
            <a:r>
              <a:rPr lang="hr-HR" sz="2400" dirty="0"/>
              <a:t>-PON-u)</a:t>
            </a:r>
          </a:p>
          <a:p>
            <a:r>
              <a:rPr lang="hr-HR" sz="2400" dirty="0"/>
              <a:t>oba ID-a </a:t>
            </a:r>
            <a:r>
              <a:rPr lang="hr-HR" sz="2400" dirty="0" err="1"/>
              <a:t>OLT</a:t>
            </a:r>
            <a:r>
              <a:rPr lang="hr-HR" sz="2400" dirty="0"/>
              <a:t> dodjeljuje ONU-ima</a:t>
            </a:r>
          </a:p>
          <a:p>
            <a:r>
              <a:rPr lang="hr-HR" sz="2400" dirty="0"/>
              <a:t>ONU-ID – 8 bita</a:t>
            </a:r>
          </a:p>
          <a:p>
            <a:pPr lvl="1"/>
            <a:r>
              <a:rPr lang="hr-HR" sz="2000" dirty="0"/>
              <a:t>255 označava da ONU nema dodijeljen 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5EF7D-BD92-446B-8A1D-7E31DAB9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E8EB-0745-4836-9EAA-EE2891E3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755D-5AFB-40FC-878E-20702F02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7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Tipovi T-CONT-ova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6712"/>
            <a:ext cx="8735887" cy="5544616"/>
          </a:xfrm>
        </p:spPr>
        <p:txBody>
          <a:bodyPr/>
          <a:lstStyle/>
          <a:p>
            <a:r>
              <a:rPr lang="hr-HR" sz="2400" dirty="0"/>
              <a:t>tip 1: </a:t>
            </a:r>
            <a:r>
              <a:rPr lang="hr-HR" sz="2400" b="1" dirty="0" err="1"/>
              <a:t>fixed</a:t>
            </a:r>
            <a:r>
              <a:rPr lang="hr-HR" sz="2400" dirty="0"/>
              <a:t> (dodjela: </a:t>
            </a:r>
            <a:r>
              <a:rPr lang="hr-HR" sz="2400" i="1" dirty="0" err="1"/>
              <a:t>provisioned</a:t>
            </a:r>
            <a:r>
              <a:rPr lang="hr-HR" sz="2400" dirty="0"/>
              <a:t>)</a:t>
            </a:r>
          </a:p>
          <a:p>
            <a:pPr lvl="1"/>
            <a:r>
              <a:rPr lang="hr-HR" sz="2000" dirty="0"/>
              <a:t>za CBR promet i rt-usluge koje traže fiksnu brzinu i kontrolirano kašnjenje, BW uvijek dodijeljen</a:t>
            </a:r>
          </a:p>
          <a:p>
            <a:r>
              <a:rPr lang="hr-HR" sz="2400" dirty="0"/>
              <a:t>tip 2: </a:t>
            </a:r>
            <a:r>
              <a:rPr lang="hr-HR" sz="2400" b="1" dirty="0" err="1"/>
              <a:t>assured</a:t>
            </a:r>
            <a:r>
              <a:rPr lang="hr-HR" sz="2400" dirty="0"/>
              <a:t> (dodjela: </a:t>
            </a:r>
            <a:r>
              <a:rPr lang="hr-HR" sz="2400" i="1" dirty="0" err="1"/>
              <a:t>provisioned</a:t>
            </a:r>
            <a:r>
              <a:rPr lang="hr-HR" sz="2400" dirty="0"/>
              <a:t>)</a:t>
            </a:r>
          </a:p>
          <a:p>
            <a:pPr lvl="1"/>
            <a:r>
              <a:rPr lang="hr-HR" sz="2000" dirty="0"/>
              <a:t>fiksni prosječni BW kroz neko vrijeme, za </a:t>
            </a:r>
            <a:r>
              <a:rPr lang="hr-HR" sz="2000" dirty="0" err="1"/>
              <a:t>nrt</a:t>
            </a:r>
            <a:r>
              <a:rPr lang="hr-HR" sz="2000" dirty="0"/>
              <a:t>-usluge</a:t>
            </a:r>
          </a:p>
          <a:p>
            <a:r>
              <a:rPr lang="hr-HR" sz="2400" dirty="0"/>
              <a:t>tip 3: </a:t>
            </a:r>
            <a:r>
              <a:rPr lang="hr-HR" sz="2400" b="1" dirty="0" err="1"/>
              <a:t>assured</a:t>
            </a:r>
            <a:r>
              <a:rPr lang="hr-HR" sz="2400" b="1" dirty="0"/>
              <a:t> and </a:t>
            </a:r>
            <a:r>
              <a:rPr lang="hr-HR" sz="2400" b="1" dirty="0" err="1"/>
              <a:t>non-assured</a:t>
            </a:r>
            <a:r>
              <a:rPr lang="hr-HR" sz="2400" b="1" dirty="0"/>
              <a:t> </a:t>
            </a:r>
            <a:r>
              <a:rPr lang="hr-HR" sz="2400" dirty="0"/>
              <a:t>(dodjela: </a:t>
            </a:r>
            <a:r>
              <a:rPr lang="hr-HR" sz="2400" i="1" dirty="0" err="1"/>
              <a:t>provisioned</a:t>
            </a:r>
            <a:r>
              <a:rPr lang="hr-HR" sz="2400" dirty="0"/>
              <a:t> ili dinamički)</a:t>
            </a:r>
          </a:p>
          <a:p>
            <a:pPr lvl="1"/>
            <a:r>
              <a:rPr lang="hr-HR" sz="2000" dirty="0"/>
              <a:t>BW dodijeljen do osigurane razine, ali samo po potrebi, koristi se za VBR promet</a:t>
            </a:r>
          </a:p>
          <a:p>
            <a:r>
              <a:rPr lang="hr-HR" sz="2400" dirty="0"/>
              <a:t>tip 4: </a:t>
            </a:r>
            <a:r>
              <a:rPr lang="hr-HR" sz="2400" b="1" dirty="0" err="1"/>
              <a:t>best-effort</a:t>
            </a:r>
            <a:r>
              <a:rPr lang="hr-HR" sz="2400" dirty="0"/>
              <a:t> (dodjela: dinamički)</a:t>
            </a:r>
          </a:p>
          <a:p>
            <a:pPr lvl="1"/>
            <a:r>
              <a:rPr lang="hr-HR" sz="2000" dirty="0"/>
              <a:t>nema jamstava dodjele BW-a</a:t>
            </a:r>
          </a:p>
          <a:p>
            <a:pPr lvl="1"/>
            <a:r>
              <a:rPr lang="hr-HR" sz="2000" dirty="0"/>
              <a:t>svi T-CONT-ovi tipa 4 dobivaju jednaki BE BW</a:t>
            </a:r>
          </a:p>
          <a:p>
            <a:r>
              <a:rPr lang="hr-HR" sz="2400" dirty="0"/>
              <a:t>tip 5: </a:t>
            </a:r>
            <a:r>
              <a:rPr lang="hr-HR" sz="2400" b="1" dirty="0" err="1"/>
              <a:t>fixed</a:t>
            </a:r>
            <a:r>
              <a:rPr lang="hr-HR" sz="2400" dirty="0"/>
              <a:t> (dodjela: </a:t>
            </a:r>
            <a:r>
              <a:rPr lang="hr-HR" sz="2400" i="1" dirty="0" err="1"/>
              <a:t>provisioned</a:t>
            </a:r>
            <a:r>
              <a:rPr lang="hr-HR" sz="2400" dirty="0"/>
              <a:t>)</a:t>
            </a:r>
          </a:p>
          <a:p>
            <a:pPr lvl="1"/>
            <a:r>
              <a:rPr lang="hr-HR" sz="2000" dirty="0"/>
              <a:t>skup svih ostalih tipova, moguće sve kombinacije</a:t>
            </a:r>
            <a:endParaRPr lang="hr-H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34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9D37-99C8-49E7-B520-1A54356E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1438"/>
            <a:ext cx="8083624" cy="549275"/>
          </a:xfrm>
        </p:spPr>
        <p:txBody>
          <a:bodyPr anchor="t"/>
          <a:lstStyle/>
          <a:p>
            <a:r>
              <a:rPr lang="hr-HR" sz="2400" dirty="0"/>
              <a:t>Odnos između slanja u silaznom i uzlaznom smjeru</a:t>
            </a:r>
            <a:br>
              <a:rPr lang="hr-HR" sz="2400" dirty="0"/>
            </a:br>
            <a:endParaRPr lang="hr-HR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56D3-D1EB-4BFD-915D-50D1E08E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63" y="5589240"/>
            <a:ext cx="8510588" cy="464945"/>
          </a:xfrm>
        </p:spPr>
        <p:txBody>
          <a:bodyPr/>
          <a:lstStyle/>
          <a:p>
            <a:r>
              <a:rPr lang="hr-HR" sz="2400" dirty="0"/>
              <a:t>korisnički sadržaj u uzlaznom smjeru podijeljen je u T-</a:t>
            </a:r>
            <a:r>
              <a:rPr lang="hr-HR" sz="2400" dirty="0" err="1"/>
              <a:t>CONT</a:t>
            </a:r>
            <a:r>
              <a:rPr lang="hr-HR" sz="2400" dirty="0"/>
              <a:t>-ove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9D047-0065-42CF-A842-70FCE09F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B2AE6-0C05-4AD0-8C42-2318839C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1B07-A0CB-4971-85F7-05A58A75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6031C-8202-482E-8115-33B126C1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" y="826434"/>
            <a:ext cx="7867801" cy="4867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54A8CC-AD43-4787-B2B4-AAAB41EB6350}"/>
              </a:ext>
            </a:extLst>
          </p:cNvPr>
          <p:cNvSpPr txBox="1"/>
          <p:nvPr/>
        </p:nvSpPr>
        <p:spPr>
          <a:xfrm>
            <a:off x="7092280" y="2420888"/>
            <a:ext cx="1922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dirty="0">
                <a:solidFill>
                  <a:srgbClr val="FF0000"/>
                </a:solidFill>
              </a:rPr>
              <a:t>vremena </a:t>
            </a:r>
            <a:r>
              <a:rPr lang="hr-HR" dirty="0" err="1">
                <a:solidFill>
                  <a:srgbClr val="FF0000"/>
                </a:solidFill>
              </a:rPr>
              <a:t>SStart</a:t>
            </a:r>
            <a:r>
              <a:rPr lang="hr-HR" dirty="0">
                <a:solidFill>
                  <a:srgbClr val="FF0000"/>
                </a:solidFill>
              </a:rPr>
              <a:t> i </a:t>
            </a:r>
            <a:r>
              <a:rPr lang="hr-HR" dirty="0" err="1">
                <a:solidFill>
                  <a:srgbClr val="FF0000"/>
                </a:solidFill>
              </a:rPr>
              <a:t>SStop</a:t>
            </a:r>
            <a:r>
              <a:rPr lang="hr-HR" dirty="0">
                <a:solidFill>
                  <a:srgbClr val="FF0000"/>
                </a:solidFill>
              </a:rPr>
              <a:t> izražena su brojem okteta</a:t>
            </a:r>
          </a:p>
        </p:txBody>
      </p:sp>
    </p:spTree>
    <p:extLst>
      <p:ext uri="{BB962C8B-B14F-4D97-AF65-F5344CB8AC3E}">
        <p14:creationId xmlns:p14="http://schemas.microsoft.com/office/powerpoint/2010/main" val="450680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Formiranje okvira u silaznom smjeru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836712"/>
            <a:ext cx="4939655" cy="504056"/>
          </a:xfrm>
        </p:spPr>
        <p:txBody>
          <a:bodyPr/>
          <a:lstStyle/>
          <a:p>
            <a:r>
              <a:rPr lang="hr-HR" dirty="0"/>
              <a:t>XG-PON (ITU-T G.987)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8" y="1456253"/>
            <a:ext cx="8755344" cy="48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02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GEM i XGEM okviri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12976"/>
            <a:ext cx="6238268" cy="256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9" y="840442"/>
            <a:ext cx="6321448" cy="242394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798713" y="4293211"/>
            <a:ext cx="213134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Symbol" pitchFamily="18" charset="2"/>
              <a:buChar char="¨"/>
              <a:defRPr sz="28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&lt;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=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8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kern="0" dirty="0"/>
              <a:t>XG-PON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897228" y="1923906"/>
            <a:ext cx="213134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Symbol" pitchFamily="18" charset="2"/>
              <a:buChar char="¨"/>
              <a:defRPr sz="28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&lt;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=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8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kern="0" dirty="0"/>
              <a:t>GPON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AD7565-CEAB-4A1B-BA0F-64DCB8B8B8DF}"/>
              </a:ext>
            </a:extLst>
          </p:cNvPr>
          <p:cNvSpPr txBox="1">
            <a:spLocks/>
          </p:cNvSpPr>
          <p:nvPr/>
        </p:nvSpPr>
        <p:spPr bwMode="auto">
          <a:xfrm>
            <a:off x="467544" y="5636923"/>
            <a:ext cx="8371656" cy="63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Symbol" pitchFamily="18" charset="2"/>
              <a:buChar char="¨"/>
              <a:defRPr sz="28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&lt;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=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8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sz="2400" dirty="0" err="1"/>
              <a:t>granularnost</a:t>
            </a:r>
            <a:r>
              <a:rPr lang="hr-HR" sz="2400" dirty="0"/>
              <a:t> korisničkog sadržaja – </a:t>
            </a:r>
            <a:r>
              <a:rPr lang="hr-HR" sz="2000" dirty="0"/>
              <a:t>4 okteta (riječ) u </a:t>
            </a:r>
            <a:r>
              <a:rPr lang="hr-HR" sz="2000" dirty="0" err="1"/>
              <a:t>XGEM</a:t>
            </a:r>
            <a:r>
              <a:rPr lang="hr-HR" sz="2000" dirty="0"/>
              <a:t>-u i 1 oktet u GEM-u</a:t>
            </a:r>
          </a:p>
        </p:txBody>
      </p:sp>
    </p:spTree>
    <p:extLst>
      <p:ext uri="{BB962C8B-B14F-4D97-AF65-F5344CB8AC3E}">
        <p14:creationId xmlns:p14="http://schemas.microsoft.com/office/powerpoint/2010/main" val="198803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Protokolni </a:t>
            </a:r>
            <a:r>
              <a:rPr lang="hr-HR" dirty="0" err="1"/>
              <a:t>složaj</a:t>
            </a:r>
            <a:r>
              <a:rPr lang="hr-HR" dirty="0"/>
              <a:t> EPON-a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4869160"/>
            <a:ext cx="8510588" cy="1440160"/>
          </a:xfrm>
        </p:spPr>
        <p:txBody>
          <a:bodyPr/>
          <a:lstStyle/>
          <a:p>
            <a:r>
              <a:rPr lang="hr-HR" sz="2000" dirty="0"/>
              <a:t>EPON podržava sve </a:t>
            </a:r>
            <a:r>
              <a:rPr lang="hr-HR" sz="2000" dirty="0" err="1"/>
              <a:t>ethernetske</a:t>
            </a:r>
            <a:r>
              <a:rPr lang="hr-HR" sz="2000" dirty="0"/>
              <a:t> opcije, uključujući VLAN-ove, IEEE 802.1p i dr.</a:t>
            </a:r>
          </a:p>
          <a:p>
            <a:r>
              <a:rPr lang="hr-HR" sz="2000" dirty="0"/>
              <a:t>GPON ne podržava izvorne </a:t>
            </a:r>
            <a:r>
              <a:rPr lang="hr-HR" sz="2000" dirty="0" err="1"/>
              <a:t>ethernetske</a:t>
            </a:r>
            <a:r>
              <a:rPr lang="hr-HR" sz="2000" dirty="0"/>
              <a:t> funkcionalnosti</a:t>
            </a:r>
          </a:p>
          <a:p>
            <a:pPr lvl="1"/>
            <a:r>
              <a:rPr lang="hr-HR" sz="1600" dirty="0"/>
              <a:t>nužna uporaba </a:t>
            </a:r>
            <a:r>
              <a:rPr lang="hr-HR" sz="1600" dirty="0" err="1"/>
              <a:t>ethernetskih</a:t>
            </a:r>
            <a:r>
              <a:rPr lang="hr-HR" sz="1600" dirty="0"/>
              <a:t> komutatora u OLT-u i ONU/ONT-u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877208"/>
            <a:ext cx="8272430" cy="399195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000" dirty="0"/>
              <a:t>Preslikavanje korisničkog sadržaja u GEM-okvire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85" y="5733256"/>
            <a:ext cx="8510588" cy="648048"/>
          </a:xfrm>
        </p:spPr>
        <p:txBody>
          <a:bodyPr/>
          <a:lstStyle/>
          <a:p>
            <a:r>
              <a:rPr lang="hr-HR" sz="2000" dirty="0"/>
              <a:t>isto načelo preslikavanja vrijedi i za označene </a:t>
            </a:r>
            <a:r>
              <a:rPr lang="hr-HR" sz="2000" dirty="0" err="1"/>
              <a:t>ethernetske</a:t>
            </a:r>
            <a:r>
              <a:rPr lang="hr-HR" sz="2000" dirty="0"/>
              <a:t> okvire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6712"/>
            <a:ext cx="8028384" cy="49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14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000" dirty="0"/>
              <a:t>Preslikavanje korisničkog sadržaja u GEM-okvire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5517232"/>
            <a:ext cx="8510588" cy="792088"/>
          </a:xfrm>
        </p:spPr>
        <p:txBody>
          <a:bodyPr/>
          <a:lstStyle/>
          <a:p>
            <a:r>
              <a:rPr lang="hr-HR" sz="2400" dirty="0"/>
              <a:t>za XG-PON definirana su jedino preslikavanja </a:t>
            </a:r>
            <a:r>
              <a:rPr lang="hr-HR" sz="2400" dirty="0" err="1"/>
              <a:t>ethernetskih</a:t>
            </a:r>
            <a:r>
              <a:rPr lang="hr-HR" sz="2400" dirty="0"/>
              <a:t> i MPLS okvira u korisnički sadržaj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40" y="764704"/>
            <a:ext cx="8694860" cy="48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20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06" y="836712"/>
            <a:ext cx="8510588" cy="5472608"/>
          </a:xfrm>
        </p:spPr>
        <p:txBody>
          <a:bodyPr/>
          <a:lstStyle/>
          <a:p>
            <a:r>
              <a:rPr lang="hr-HR" sz="2000" i="1" dirty="0" err="1"/>
              <a:t>bandwidth</a:t>
            </a:r>
            <a:r>
              <a:rPr lang="hr-HR" sz="2000" i="1" dirty="0"/>
              <a:t> </a:t>
            </a:r>
            <a:r>
              <a:rPr lang="hr-HR" sz="2000" i="1" dirty="0" err="1"/>
              <a:t>assignment</a:t>
            </a:r>
            <a:r>
              <a:rPr lang="hr-HR" sz="2000" i="1" dirty="0"/>
              <a:t> </a:t>
            </a:r>
            <a:r>
              <a:rPr lang="hr-HR" sz="2000" dirty="0"/>
              <a:t>– raspodjela kapaciteta u odlaznom smjeru između ONU-a</a:t>
            </a:r>
          </a:p>
          <a:p>
            <a:pPr lvl="1"/>
            <a:r>
              <a:rPr lang="hr-HR" sz="1600" dirty="0"/>
              <a:t>najjednostavniji pristup: svim ONU-ima jednako – neučinkovito</a:t>
            </a:r>
          </a:p>
          <a:p>
            <a:pPr lvl="1"/>
            <a:r>
              <a:rPr lang="hr-HR" sz="1600" dirty="0"/>
              <a:t>bolja je dinamička metoda, G.983.4 daje podlogu za DBA</a:t>
            </a:r>
          </a:p>
          <a:p>
            <a:r>
              <a:rPr lang="hr-HR" sz="2000" dirty="0"/>
              <a:t>dinamičko upravljanje dodjelom kapaciteta (DBA)</a:t>
            </a:r>
          </a:p>
          <a:p>
            <a:pPr lvl="1"/>
            <a:r>
              <a:rPr lang="hr-HR" sz="2000" dirty="0">
                <a:ea typeface="+mn-ea"/>
                <a:cs typeface="+mn-cs"/>
              </a:rPr>
              <a:t>dvije vrste ONU-a</a:t>
            </a:r>
          </a:p>
          <a:p>
            <a:pPr lvl="2"/>
            <a:r>
              <a:rPr lang="hr-HR" sz="1800" i="1" dirty="0"/>
              <a:t>status-</a:t>
            </a:r>
            <a:r>
              <a:rPr lang="hr-HR" sz="1800" i="1" dirty="0" err="1"/>
              <a:t>reporting</a:t>
            </a:r>
            <a:endParaRPr lang="hr-HR" sz="1800" dirty="0"/>
          </a:p>
          <a:p>
            <a:pPr lvl="3"/>
            <a:r>
              <a:rPr lang="hr-HR" sz="1600" dirty="0"/>
              <a:t>ONU-i izvještavaju OLT o stanju svojih spremnika</a:t>
            </a:r>
          </a:p>
          <a:p>
            <a:pPr lvl="2"/>
            <a:r>
              <a:rPr lang="hr-HR" sz="1800" i="1" dirty="0" err="1"/>
              <a:t>non</a:t>
            </a:r>
            <a:r>
              <a:rPr lang="hr-HR" sz="1800" i="1" dirty="0"/>
              <a:t>-status-</a:t>
            </a:r>
            <a:r>
              <a:rPr lang="hr-HR" sz="1800" i="1" dirty="0" err="1"/>
              <a:t>reporting</a:t>
            </a:r>
            <a:endParaRPr lang="hr-HR" sz="1800" i="1" dirty="0"/>
          </a:p>
          <a:p>
            <a:pPr lvl="3"/>
            <a:r>
              <a:rPr lang="hr-HR" sz="1600" dirty="0"/>
              <a:t>OLT autonomno predviđa stanje spremnika u ONU-ima na temelju ranijeg prometa</a:t>
            </a:r>
          </a:p>
          <a:p>
            <a:pPr lvl="1"/>
            <a:r>
              <a:rPr lang="hr-HR" sz="2000" dirty="0"/>
              <a:t>Sukladno tome, OLT podržava jednu ili obje metode</a:t>
            </a:r>
          </a:p>
          <a:p>
            <a:pPr lvl="2"/>
            <a:r>
              <a:rPr lang="hr-HR" sz="1800" i="1" dirty="0"/>
              <a:t>status-</a:t>
            </a:r>
            <a:r>
              <a:rPr lang="hr-HR" sz="1800" i="1" dirty="0" err="1"/>
              <a:t>reporting</a:t>
            </a:r>
            <a:r>
              <a:rPr lang="hr-HR" sz="1800" i="1" dirty="0"/>
              <a:t> DBA </a:t>
            </a:r>
            <a:r>
              <a:rPr lang="hr-HR" sz="1800" dirty="0"/>
              <a:t>(SR-DBA)</a:t>
            </a:r>
          </a:p>
          <a:p>
            <a:pPr lvl="2"/>
            <a:r>
              <a:rPr lang="hr-HR" sz="1800" i="1" dirty="0" err="1"/>
              <a:t>traffic</a:t>
            </a:r>
            <a:r>
              <a:rPr lang="hr-HR" sz="1800" i="1" dirty="0"/>
              <a:t>-monitoring DBA </a:t>
            </a:r>
            <a:r>
              <a:rPr lang="hr-HR" sz="1800" dirty="0"/>
              <a:t>(TM-DBA)</a:t>
            </a:r>
          </a:p>
          <a:p>
            <a:pPr lvl="1"/>
            <a:r>
              <a:rPr lang="hr-HR" sz="2000" dirty="0">
                <a:ea typeface="+mn-ea"/>
                <a:cs typeface="+mn-cs"/>
              </a:rPr>
              <a:t>moguća i hibridna metoda između NSR-a i SR-a</a:t>
            </a:r>
          </a:p>
          <a:p>
            <a:pPr lvl="1"/>
            <a:r>
              <a:rPr lang="hr-HR" sz="2000" dirty="0">
                <a:ea typeface="+mn-ea"/>
                <a:cs typeface="+mn-cs"/>
              </a:rPr>
              <a:t>OLT upravlja dodjelom BW-a T-CONT-ovima, a ONU to raspodjeljuje između Port-ID-a</a:t>
            </a:r>
          </a:p>
          <a:p>
            <a:endParaRPr lang="hr-H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438"/>
            <a:ext cx="7521388" cy="549275"/>
          </a:xfrm>
        </p:spPr>
        <p:txBody>
          <a:bodyPr/>
          <a:lstStyle/>
          <a:p>
            <a:r>
              <a:rPr lang="hr-HR" dirty="0"/>
              <a:t>Enkripcija i </a:t>
            </a:r>
            <a:r>
              <a:rPr lang="hr-HR" dirty="0" err="1"/>
              <a:t>FEC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6712"/>
            <a:ext cx="8807895" cy="2664296"/>
          </a:xfrm>
        </p:spPr>
        <p:txBody>
          <a:bodyPr/>
          <a:lstStyle/>
          <a:p>
            <a:r>
              <a:rPr lang="hr-HR" sz="2000" dirty="0"/>
              <a:t>GPON koristi enkripciju 128-bitni AES (opcije: 192 i 256 bita) </a:t>
            </a:r>
          </a:p>
          <a:p>
            <a:pPr lvl="1"/>
            <a:r>
              <a:rPr lang="hr-HR" sz="1800" dirty="0"/>
              <a:t>potrebno zaštititi silazni smjer</a:t>
            </a:r>
          </a:p>
          <a:p>
            <a:pPr lvl="2"/>
            <a:r>
              <a:rPr lang="hr-HR" sz="1400" dirty="0"/>
              <a:t>enkripciju je moguće koristiti i u uzlaznom smjeru</a:t>
            </a:r>
          </a:p>
          <a:p>
            <a:pPr lvl="1"/>
            <a:r>
              <a:rPr lang="hr-HR" sz="1800" dirty="0" err="1"/>
              <a:t>enkriptira</a:t>
            </a:r>
            <a:r>
              <a:rPr lang="hr-HR" sz="1800" dirty="0"/>
              <a:t> se samo korisnički sadržaj GEM okvira</a:t>
            </a:r>
          </a:p>
          <a:p>
            <a:pPr lvl="1"/>
            <a:r>
              <a:rPr lang="hr-HR" sz="1800" dirty="0"/>
              <a:t>OLT inicira razmjenu ključeva PLOAM porukama</a:t>
            </a:r>
          </a:p>
          <a:p>
            <a:pPr lvl="2"/>
            <a:r>
              <a:rPr lang="hr-HR" sz="1400" dirty="0"/>
              <a:t>ONU generira ključ i šalje ga natrag OLT-u</a:t>
            </a:r>
          </a:p>
          <a:p>
            <a:r>
              <a:rPr lang="hr-HR" sz="2000" dirty="0"/>
              <a:t>FEC – koristi se RS(255, 239)</a:t>
            </a:r>
          </a:p>
          <a:p>
            <a:pPr lvl="1"/>
            <a:r>
              <a:rPr lang="hr-HR" sz="1600" dirty="0"/>
              <a:t>dobitak u budžetu snage 3 – 4 dB, posebno važan za CBR (TDM) promet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56992"/>
            <a:ext cx="6038801" cy="3007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0" y="4005064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FEC u silaznom smjeru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AD59B-A7B8-47A2-845F-7A23F312E78F}"/>
              </a:ext>
            </a:extLst>
          </p:cNvPr>
          <p:cNvSpPr txBox="1"/>
          <p:nvPr/>
        </p:nvSpPr>
        <p:spPr>
          <a:xfrm>
            <a:off x="2987824" y="3381467"/>
            <a:ext cx="5373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r-HR" sz="1200" b="1" dirty="0"/>
              <a:t>36432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BEB5-A58D-4306-8434-B2C2F4B2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FEC</a:t>
            </a:r>
            <a:r>
              <a:rPr lang="hr-HR" dirty="0"/>
              <a:t> u uzlaznom smjeru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F8F1-627C-48A2-B698-1FB48022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3789040"/>
            <a:ext cx="8468047" cy="2448248"/>
          </a:xfrm>
        </p:spPr>
        <p:txBody>
          <a:bodyPr/>
          <a:lstStyle/>
          <a:p>
            <a:r>
              <a:rPr lang="hr-HR" sz="2400" dirty="0"/>
              <a:t>kad je u nekom </a:t>
            </a:r>
            <a:r>
              <a:rPr lang="hr-HR" sz="2400" dirty="0" err="1"/>
              <a:t>ONT</a:t>
            </a:r>
            <a:r>
              <a:rPr lang="hr-HR" sz="2400" dirty="0"/>
              <a:t>-u </a:t>
            </a:r>
            <a:r>
              <a:rPr lang="hr-HR" sz="2400" dirty="0" err="1"/>
              <a:t>FEC</a:t>
            </a:r>
            <a:r>
              <a:rPr lang="hr-HR" sz="2400" dirty="0"/>
              <a:t> omogućen, on se primjenjuje na sva slanja u uzlaznom smjeru tog </a:t>
            </a:r>
            <a:r>
              <a:rPr lang="hr-HR" sz="2400" dirty="0" err="1"/>
              <a:t>ONT</a:t>
            </a:r>
            <a:r>
              <a:rPr lang="hr-HR" sz="2400" dirty="0"/>
              <a:t>-a</a:t>
            </a:r>
          </a:p>
          <a:p>
            <a:r>
              <a:rPr lang="hr-HR" sz="2400" dirty="0" err="1"/>
              <a:t>FEC</a:t>
            </a:r>
            <a:r>
              <a:rPr lang="hr-HR" sz="2400" dirty="0"/>
              <a:t> se u predajniku odvija prije </a:t>
            </a:r>
            <a:r>
              <a:rPr lang="hr-HR" sz="2400" dirty="0" err="1"/>
              <a:t>pseudoslučajnog</a:t>
            </a:r>
            <a:r>
              <a:rPr lang="hr-HR" sz="2400" dirty="0"/>
              <a:t> kodiranja (engl. </a:t>
            </a:r>
            <a:r>
              <a:rPr lang="hr-HR" sz="2400" i="1" dirty="0" err="1"/>
              <a:t>scrambling</a:t>
            </a:r>
            <a:r>
              <a:rPr lang="hr-HR" sz="2400" dirty="0"/>
              <a:t>)</a:t>
            </a:r>
          </a:p>
          <a:p>
            <a:pPr lvl="1"/>
            <a:r>
              <a:rPr lang="hr-HR" sz="2000" dirty="0"/>
              <a:t>PSK poboljšava prijenosne performanse na signalnoj razini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D919-2B68-4CCF-B22C-C0C19D8E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7FC50-BD54-4F7D-A1C9-5E3530C5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07A15-4D03-40AA-AE49-1DF84DFA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C8E17E-719C-4D33-8662-9E04CA5E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860425"/>
            <a:ext cx="5522419" cy="30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9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Aktivacija ONU-a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00" y="812552"/>
            <a:ext cx="8510588" cy="5472608"/>
          </a:xfrm>
        </p:spPr>
        <p:txBody>
          <a:bodyPr/>
          <a:lstStyle/>
          <a:p>
            <a:r>
              <a:rPr lang="hr-HR" sz="2400" dirty="0"/>
              <a:t>aktivacija ONU-a započinje</a:t>
            </a:r>
          </a:p>
          <a:p>
            <a:pPr lvl="1"/>
            <a:r>
              <a:rPr lang="hr-HR" sz="2000" dirty="0"/>
              <a:t>ručno od strane operatera koji aktivira novi ONU</a:t>
            </a:r>
          </a:p>
          <a:p>
            <a:pPr lvl="1"/>
            <a:r>
              <a:rPr lang="hr-HR" sz="2000" dirty="0"/>
              <a:t>automatskim prozivanjem (</a:t>
            </a:r>
            <a:r>
              <a:rPr lang="hr-HR" sz="2000" i="1" dirty="0" err="1"/>
              <a:t>polling</a:t>
            </a:r>
            <a:r>
              <a:rPr lang="hr-HR" sz="2000" dirty="0"/>
              <a:t>) od strane OLT-a</a:t>
            </a:r>
          </a:p>
          <a:p>
            <a:pPr lvl="2"/>
            <a:r>
              <a:rPr lang="hr-HR" sz="1600" dirty="0"/>
              <a:t>traži "nestale" ali ranije aktivne ONU-e, da li su se vratili u uslugu</a:t>
            </a:r>
          </a:p>
          <a:p>
            <a:pPr lvl="2"/>
            <a:r>
              <a:rPr lang="hr-HR" sz="1800" dirty="0"/>
              <a:t>ili traži nove ONU-e</a:t>
            </a:r>
          </a:p>
          <a:p>
            <a:r>
              <a:rPr lang="hr-HR" sz="2400" dirty="0"/>
              <a:t>početno stanje: nakon uključivanja ili nakon </a:t>
            </a:r>
            <a:r>
              <a:rPr lang="hr-HR" sz="2400" i="1" dirty="0" err="1"/>
              <a:t>reseta</a:t>
            </a:r>
            <a:r>
              <a:rPr lang="hr-HR" sz="2400" dirty="0"/>
              <a:t> ONU ide u početno stanje</a:t>
            </a:r>
          </a:p>
          <a:p>
            <a:pPr lvl="1"/>
            <a:r>
              <a:rPr lang="hr-HR" sz="2000" dirty="0"/>
              <a:t>nakon što su razriješeni svi alarmi i ONU primi signal prelazi u stanje </a:t>
            </a:r>
            <a:r>
              <a:rPr lang="hr-HR" sz="2000" dirty="0" err="1"/>
              <a:t>Standby</a:t>
            </a:r>
            <a:endParaRPr lang="hr-HR" sz="2000" dirty="0"/>
          </a:p>
          <a:p>
            <a:pPr lvl="1"/>
            <a:r>
              <a:rPr lang="hr-HR" sz="2000" dirty="0"/>
              <a:t>nakon što primi poruku </a:t>
            </a:r>
            <a:r>
              <a:rPr lang="hr-HR" sz="2000" dirty="0" err="1"/>
              <a:t>Upstream_Overhead</a:t>
            </a:r>
            <a:r>
              <a:rPr lang="hr-HR" sz="2000" dirty="0"/>
              <a:t> prelazi u stanje </a:t>
            </a:r>
            <a:r>
              <a:rPr lang="hr-HR" sz="2000" dirty="0" err="1"/>
              <a:t>Power_Setup</a:t>
            </a:r>
            <a:endParaRPr lang="hr-HR" sz="2000" dirty="0"/>
          </a:p>
          <a:p>
            <a:pPr lvl="1"/>
            <a:r>
              <a:rPr lang="hr-HR" sz="2000" dirty="0"/>
              <a:t>sljedeće stanje je </a:t>
            </a:r>
            <a:r>
              <a:rPr lang="hr-HR" sz="2000" dirty="0" err="1"/>
              <a:t>Serial_Number</a:t>
            </a:r>
            <a:endParaRPr lang="hr-HR" sz="2000" dirty="0"/>
          </a:p>
          <a:p>
            <a:pPr lvl="2"/>
            <a:r>
              <a:rPr lang="hr-HR" sz="1600" dirty="0"/>
              <a:t>ONU čeka da OLT pošalje zahtjev za </a:t>
            </a:r>
            <a:r>
              <a:rPr lang="hr-HR" sz="1600" dirty="0" err="1"/>
              <a:t>Serial_Number</a:t>
            </a:r>
            <a:r>
              <a:rPr lang="hr-HR" sz="1600" dirty="0"/>
              <a:t>, nakon što primi tu poruku šalje svoj serijski broj</a:t>
            </a:r>
          </a:p>
          <a:p>
            <a:pPr lvl="2"/>
            <a:r>
              <a:rPr lang="hr-HR" sz="1600" dirty="0"/>
              <a:t>nakon što OLT dobije dva odgovora od ONU-a dodjeljuje mu ONU-ID</a:t>
            </a:r>
          </a:p>
          <a:p>
            <a:pPr lvl="1"/>
            <a:r>
              <a:rPr lang="hr-HR" dirty="0"/>
              <a:t>nakon aktivacije započinje proces </a:t>
            </a:r>
            <a:r>
              <a:rPr lang="hr-HR" i="1" dirty="0" err="1"/>
              <a:t>ranging</a:t>
            </a:r>
            <a:endParaRPr lang="hr-HR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3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Struktura </a:t>
            </a:r>
            <a:r>
              <a:rPr lang="hr-HR" dirty="0" err="1"/>
              <a:t>EPON</a:t>
            </a:r>
            <a:r>
              <a:rPr lang="hr-HR" dirty="0"/>
              <a:t> okvira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852261"/>
            <a:ext cx="8928992" cy="2529067"/>
          </a:xfrm>
        </p:spPr>
        <p:txBody>
          <a:bodyPr/>
          <a:lstStyle/>
          <a:p>
            <a:r>
              <a:rPr lang="hr-HR" sz="2000" dirty="0"/>
              <a:t>u svakom oktetu </a:t>
            </a:r>
            <a:r>
              <a:rPr lang="hr-HR" sz="2000" dirty="0" err="1"/>
              <a:t>LSB</a:t>
            </a:r>
            <a:r>
              <a:rPr lang="hr-HR" sz="2000" dirty="0"/>
              <a:t> (engl. </a:t>
            </a:r>
            <a:r>
              <a:rPr lang="hr-HR" sz="2000" i="1" dirty="0" err="1"/>
              <a:t>Least</a:t>
            </a:r>
            <a:r>
              <a:rPr lang="hr-HR" sz="2000" i="1" dirty="0"/>
              <a:t> </a:t>
            </a:r>
            <a:r>
              <a:rPr lang="hr-HR" sz="2000" i="1" dirty="0" err="1"/>
              <a:t>Significant</a:t>
            </a:r>
            <a:r>
              <a:rPr lang="hr-HR" sz="2000" i="1" dirty="0"/>
              <a:t> Bit</a:t>
            </a:r>
            <a:r>
              <a:rPr lang="hr-HR" sz="2000" dirty="0"/>
              <a:t>) se šalje prvi </a:t>
            </a:r>
          </a:p>
          <a:p>
            <a:r>
              <a:rPr lang="hr-HR" sz="2000" dirty="0" err="1"/>
              <a:t>0xD5</a:t>
            </a:r>
            <a:r>
              <a:rPr lang="hr-HR" sz="2000" dirty="0"/>
              <a:t> je </a:t>
            </a:r>
            <a:r>
              <a:rPr lang="hr-HR" sz="2000" dirty="0" err="1"/>
              <a:t>SLD</a:t>
            </a:r>
            <a:r>
              <a:rPr lang="hr-HR" sz="2000" dirty="0"/>
              <a:t> – Start </a:t>
            </a:r>
            <a:r>
              <a:rPr lang="hr-HR" sz="2000" dirty="0" err="1"/>
              <a:t>of</a:t>
            </a:r>
            <a:r>
              <a:rPr lang="hr-HR" sz="2000" dirty="0"/>
              <a:t> </a:t>
            </a:r>
            <a:r>
              <a:rPr lang="hr-HR" sz="2000" dirty="0" err="1"/>
              <a:t>LLID</a:t>
            </a:r>
            <a:r>
              <a:rPr lang="hr-HR" sz="2000" dirty="0"/>
              <a:t> </a:t>
            </a:r>
            <a:r>
              <a:rPr lang="hr-HR" sz="2000" dirty="0" err="1"/>
              <a:t>Delimiter</a:t>
            </a:r>
            <a:endParaRPr lang="hr-HR" sz="2000" dirty="0"/>
          </a:p>
          <a:p>
            <a:r>
              <a:rPr lang="hr-HR" sz="2000" dirty="0" err="1"/>
              <a:t>LLID</a:t>
            </a:r>
            <a:r>
              <a:rPr lang="hr-HR" sz="2000" dirty="0"/>
              <a:t> – </a:t>
            </a:r>
            <a:r>
              <a:rPr lang="hr-HR" sz="2000" dirty="0" err="1"/>
              <a:t>Logical</a:t>
            </a:r>
            <a:r>
              <a:rPr lang="hr-HR" sz="2000" dirty="0"/>
              <a:t> Link </a:t>
            </a:r>
            <a:r>
              <a:rPr lang="hr-HR" sz="2000" dirty="0" err="1"/>
              <a:t>Identifier</a:t>
            </a:r>
            <a:r>
              <a:rPr lang="hr-HR" sz="2000" dirty="0"/>
              <a:t>, 16 bita</a:t>
            </a:r>
          </a:p>
          <a:p>
            <a:pPr lvl="1"/>
            <a:r>
              <a:rPr lang="hr-HR" sz="1800" dirty="0"/>
              <a:t>M bit = 0 (</a:t>
            </a:r>
            <a:r>
              <a:rPr lang="hr-HR" sz="1800" dirty="0" err="1"/>
              <a:t>P2P</a:t>
            </a:r>
            <a:r>
              <a:rPr lang="hr-HR" sz="1800" dirty="0"/>
              <a:t>) ili 1 (razašiljanje), ostalih 15 bita – ONU ID</a:t>
            </a:r>
          </a:p>
          <a:p>
            <a:pPr lvl="1"/>
            <a:r>
              <a:rPr lang="hr-HR" sz="1800" dirty="0" err="1"/>
              <a:t>ONT</a:t>
            </a:r>
            <a:r>
              <a:rPr lang="hr-HR" sz="1800" dirty="0"/>
              <a:t>/ONU filtrira okvire temeljem </a:t>
            </a:r>
            <a:r>
              <a:rPr lang="hr-HR" sz="1800" dirty="0" err="1"/>
              <a:t>LLID</a:t>
            </a:r>
            <a:r>
              <a:rPr lang="hr-HR" sz="1800" dirty="0"/>
              <a:t>-a</a:t>
            </a:r>
          </a:p>
          <a:p>
            <a:pPr lvl="1"/>
            <a:r>
              <a:rPr lang="hr-HR" sz="1800" dirty="0"/>
              <a:t>prilikom slanja okvira ONT/ONU umeće LLID koji mu je dodijeljen</a:t>
            </a:r>
          </a:p>
          <a:p>
            <a:r>
              <a:rPr lang="hr-HR" sz="2200" dirty="0" err="1"/>
              <a:t>CRC</a:t>
            </a:r>
            <a:r>
              <a:rPr lang="hr-HR" sz="2200" dirty="0"/>
              <a:t> štiti oktete od </a:t>
            </a:r>
            <a:r>
              <a:rPr lang="hr-HR" sz="2200" dirty="0" err="1"/>
              <a:t>SLD</a:t>
            </a:r>
            <a:r>
              <a:rPr lang="hr-HR" sz="2200" dirty="0"/>
              <a:t>-a do kraja </a:t>
            </a:r>
            <a:r>
              <a:rPr lang="hr-HR" sz="2200" dirty="0" err="1"/>
              <a:t>LLID</a:t>
            </a:r>
            <a:r>
              <a:rPr lang="hr-HR" sz="2200" dirty="0"/>
              <a:t>-a (</a:t>
            </a:r>
            <a:r>
              <a:rPr lang="hr-HR" sz="2200" i="1" dirty="0" err="1"/>
              <a:t>x</a:t>
            </a:r>
            <a:r>
              <a:rPr lang="hr-HR" sz="2200" baseline="30000" dirty="0" err="1"/>
              <a:t>8</a:t>
            </a:r>
            <a:r>
              <a:rPr lang="hr-HR" sz="2200" dirty="0"/>
              <a:t> + </a:t>
            </a:r>
            <a:r>
              <a:rPr lang="hr-HR" sz="2200" i="1" dirty="0" err="1"/>
              <a:t>x</a:t>
            </a:r>
            <a:r>
              <a:rPr lang="hr-HR" sz="2200" baseline="30000" dirty="0" err="1"/>
              <a:t>2</a:t>
            </a:r>
            <a:r>
              <a:rPr lang="hr-HR" sz="2200" dirty="0"/>
              <a:t>+ </a:t>
            </a:r>
            <a:r>
              <a:rPr lang="hr-HR" sz="2200" i="1" dirty="0"/>
              <a:t>x</a:t>
            </a:r>
            <a:r>
              <a:rPr lang="hr-HR" sz="2200" dirty="0"/>
              <a:t> + 1)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FD8018-427D-4FCF-8848-8A2AC77C2C4D}"/>
              </a:ext>
            </a:extLst>
          </p:cNvPr>
          <p:cNvSpPr txBox="1"/>
          <p:nvPr/>
        </p:nvSpPr>
        <p:spPr>
          <a:xfrm>
            <a:off x="6779941" y="2570190"/>
            <a:ext cx="2023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modifikacija preambule/</a:t>
            </a:r>
            <a:r>
              <a:rPr lang="hr-HR" b="1" dirty="0" err="1"/>
              <a:t>SFD</a:t>
            </a:r>
            <a:r>
              <a:rPr lang="hr-HR" b="1" dirty="0"/>
              <a:t>-a</a:t>
            </a:r>
          </a:p>
        </p:txBody>
      </p:sp>
      <p:pic>
        <p:nvPicPr>
          <p:cNvPr id="84996" name="Picture 4" descr="FTTH - EPON - Tutorialspoint">
            <a:extLst>
              <a:ext uri="{FF2B5EF4-FFF2-40B4-BE49-F238E27FC236}">
                <a16:creationId xmlns:a16="http://schemas.microsoft.com/office/drawing/2014/main" id="{C6D339C8-17D3-4F76-BE4A-75532996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50" y="2497458"/>
            <a:ext cx="617211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BBD152-D8C3-462C-B3B7-45323DDA1442}"/>
              </a:ext>
            </a:extLst>
          </p:cNvPr>
          <p:cNvSpPr txBox="1"/>
          <p:nvPr/>
        </p:nvSpPr>
        <p:spPr>
          <a:xfrm>
            <a:off x="7313608" y="2124777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ethernet</a:t>
            </a:r>
            <a:endParaRPr lang="hr-H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9622B5-B862-47C3-B0AC-402EE5C3EE38}"/>
              </a:ext>
            </a:extLst>
          </p:cNvPr>
          <p:cNvCxnSpPr/>
          <p:nvPr/>
        </p:nvCxnSpPr>
        <p:spPr bwMode="auto">
          <a:xfrm>
            <a:off x="7010400" y="2169797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2824A1-64E4-42B1-B515-EBEFC7DAFA6D}"/>
              </a:ext>
            </a:extLst>
          </p:cNvPr>
          <p:cNvCxnSpPr/>
          <p:nvPr/>
        </p:nvCxnSpPr>
        <p:spPr bwMode="auto">
          <a:xfrm flipH="1">
            <a:off x="6711016" y="2420503"/>
            <a:ext cx="638200" cy="2000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7FDBDF-3B62-48E0-9F7D-D89BF7090437}"/>
              </a:ext>
            </a:extLst>
          </p:cNvPr>
          <p:cNvSpPr txBox="1"/>
          <p:nvPr/>
        </p:nvSpPr>
        <p:spPr>
          <a:xfrm>
            <a:off x="7301206" y="3316922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EPON</a:t>
            </a:r>
            <a:endParaRPr lang="hr-H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12F7FA-47DF-4EFF-AD7A-39B311981FC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05766" y="3278076"/>
            <a:ext cx="595440" cy="22534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D3D497-22BB-4E2C-9376-5B0CA62CB868}"/>
              </a:ext>
            </a:extLst>
          </p:cNvPr>
          <p:cNvSpPr txBox="1"/>
          <p:nvPr/>
        </p:nvSpPr>
        <p:spPr>
          <a:xfrm>
            <a:off x="2051720" y="3467230"/>
            <a:ext cx="59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SLD</a:t>
            </a:r>
            <a:endParaRPr lang="hr-HR" dirty="0"/>
          </a:p>
        </p:txBody>
      </p:sp>
      <p:pic>
        <p:nvPicPr>
          <p:cNvPr id="84998" name="Picture 6" descr="spajalica nevolja alergičan ethernet frame length - herbandedi.org">
            <a:extLst>
              <a:ext uri="{FF2B5EF4-FFF2-40B4-BE49-F238E27FC236}">
                <a16:creationId xmlns:a16="http://schemas.microsoft.com/office/drawing/2014/main" id="{9D8C4D2B-A85D-456F-80DE-2194F385A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70" y="841350"/>
            <a:ext cx="6424814" cy="14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86BF23-A270-4FA9-A4E5-ACF51A5AD3B8}"/>
              </a:ext>
            </a:extLst>
          </p:cNvPr>
          <p:cNvCxnSpPr/>
          <p:nvPr/>
        </p:nvCxnSpPr>
        <p:spPr bwMode="auto">
          <a:xfrm>
            <a:off x="497260" y="2265631"/>
            <a:ext cx="52380" cy="309744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95052-8EBA-4A87-B738-47FA5AEBF6C9}"/>
              </a:ext>
            </a:extLst>
          </p:cNvPr>
          <p:cNvCxnSpPr>
            <a:cxnSpLocks/>
          </p:cNvCxnSpPr>
          <p:nvPr/>
        </p:nvCxnSpPr>
        <p:spPr bwMode="auto">
          <a:xfrm>
            <a:off x="2267744" y="2196630"/>
            <a:ext cx="4398137" cy="39856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6784D6-8459-4ED2-AC73-A152B61D8E3E}"/>
              </a:ext>
            </a:extLst>
          </p:cNvPr>
          <p:cNvSpPr txBox="1"/>
          <p:nvPr/>
        </p:nvSpPr>
        <p:spPr>
          <a:xfrm>
            <a:off x="7053120" y="1253825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ethernetski</a:t>
            </a:r>
            <a:r>
              <a:rPr lang="hr-HR" dirty="0"/>
              <a:t> okvir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A12EE9-4DD3-4C79-A9AF-67094DA6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travanj 2009.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89122" name="Rectangle 2">
            <a:extLst>
              <a:ext uri="{FF2B5EF4-FFF2-40B4-BE49-F238E27FC236}">
                <a16:creationId xmlns:a16="http://schemas.microsoft.com/office/drawing/2014/main" id="{32275775-ACFD-4C41-B4EE-B2E7A2AA1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745" y="1"/>
            <a:ext cx="7391400" cy="613330"/>
          </a:xfrm>
        </p:spPr>
        <p:txBody>
          <a:bodyPr/>
          <a:lstStyle/>
          <a:p>
            <a:pPr>
              <a:defRPr/>
            </a:pPr>
            <a:r>
              <a:rPr lang="hr-HR" b="1" dirty="0"/>
              <a:t>IEEE </a:t>
            </a:r>
            <a:r>
              <a:rPr lang="hr-HR" b="1" dirty="0" err="1"/>
              <a:t>802.1Q</a:t>
            </a:r>
            <a:r>
              <a:rPr lang="hr-HR" b="1" dirty="0"/>
              <a:t> – označavanje okvira</a:t>
            </a:r>
            <a:endParaRPr lang="en-US" b="1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A9ED7BB-59BB-4D73-826C-D34599743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745" y="941881"/>
            <a:ext cx="5650523" cy="1793631"/>
          </a:xfrm>
        </p:spPr>
        <p:txBody>
          <a:bodyPr/>
          <a:lstStyle/>
          <a:p>
            <a:r>
              <a:rPr lang="hr-HR" altLang="sr-Latn-RS" sz="2215" dirty="0"/>
              <a:t>označavanje okvira - </a:t>
            </a:r>
            <a:r>
              <a:rPr lang="hr-HR" altLang="sr-Latn-RS" sz="2215" dirty="0" err="1">
                <a:solidFill>
                  <a:srgbClr val="000099"/>
                </a:solidFill>
              </a:rPr>
              <a:t>VLAN</a:t>
            </a:r>
            <a:r>
              <a:rPr lang="hr-HR" altLang="sr-Latn-RS" sz="2215" dirty="0">
                <a:solidFill>
                  <a:srgbClr val="000099"/>
                </a:solidFill>
              </a:rPr>
              <a:t> </a:t>
            </a:r>
            <a:r>
              <a:rPr lang="hr-HR" altLang="sr-Latn-RS" sz="2215" i="1" dirty="0" err="1">
                <a:solidFill>
                  <a:srgbClr val="000099"/>
                </a:solidFill>
              </a:rPr>
              <a:t>tagging</a:t>
            </a:r>
            <a:endParaRPr lang="hr-HR" altLang="sr-Latn-RS" sz="2215" dirty="0"/>
          </a:p>
          <a:p>
            <a:pPr lvl="1"/>
            <a:r>
              <a:rPr lang="hr-HR" altLang="sr-Latn-RS" sz="1846" dirty="0"/>
              <a:t>preporuke </a:t>
            </a:r>
            <a:r>
              <a:rPr lang="hr-HR" altLang="sr-Latn-RS" sz="1846" dirty="0">
                <a:solidFill>
                  <a:srgbClr val="000099"/>
                </a:solidFill>
              </a:rPr>
              <a:t>IEEE </a:t>
            </a:r>
            <a:r>
              <a:rPr lang="hr-HR" altLang="sr-Latn-RS" sz="1846" dirty="0" err="1">
                <a:solidFill>
                  <a:srgbClr val="000099"/>
                </a:solidFill>
              </a:rPr>
              <a:t>802.3ac</a:t>
            </a:r>
            <a:r>
              <a:rPr lang="hr-HR" altLang="sr-Latn-RS" sz="1846" dirty="0"/>
              <a:t> i </a:t>
            </a:r>
            <a:r>
              <a:rPr lang="hr-HR" altLang="sr-Latn-RS" sz="1846" dirty="0" err="1">
                <a:solidFill>
                  <a:srgbClr val="000099"/>
                </a:solidFill>
              </a:rPr>
              <a:t>802.1Q</a:t>
            </a:r>
            <a:endParaRPr lang="hr-HR" altLang="sr-Latn-RS" sz="1846" dirty="0"/>
          </a:p>
          <a:p>
            <a:pPr lvl="1"/>
            <a:r>
              <a:rPr lang="hr-HR" altLang="sr-Latn-RS" sz="1846" dirty="0">
                <a:solidFill>
                  <a:srgbClr val="000099"/>
                </a:solidFill>
              </a:rPr>
              <a:t>duljina označenog okvira</a:t>
            </a:r>
            <a:r>
              <a:rPr lang="hr-HR" altLang="sr-Latn-RS" sz="1846" dirty="0"/>
              <a:t> - 64 do 1522 okteta</a:t>
            </a:r>
            <a:endParaRPr lang="en-US" altLang="sr-Latn-RS" sz="1846" dirty="0"/>
          </a:p>
        </p:txBody>
      </p:sp>
      <p:graphicFrame>
        <p:nvGraphicFramePr>
          <p:cNvPr id="389124" name="Object 4">
            <a:extLst>
              <a:ext uri="{FF2B5EF4-FFF2-40B4-BE49-F238E27FC236}">
                <a16:creationId xmlns:a16="http://schemas.microsoft.com/office/drawing/2014/main" id="{202525F6-7ADB-418B-977B-C6D18622D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651789"/>
              </p:ext>
            </p:extLst>
          </p:nvPr>
        </p:nvGraphicFramePr>
        <p:xfrm>
          <a:off x="1508244" y="1540119"/>
          <a:ext cx="7429500" cy="4103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65213" imgH="4012997" progId="Visio.Drawing.11">
                  <p:embed/>
                </p:oleObj>
              </mc:Choice>
              <mc:Fallback>
                <p:oleObj name="Visio" r:id="rId2" imgW="7265213" imgH="4012997" progId="Visio.Drawing.11">
                  <p:embed/>
                  <p:pic>
                    <p:nvPicPr>
                      <p:cNvPr id="389124" name="Object 4">
                        <a:extLst>
                          <a:ext uri="{FF2B5EF4-FFF2-40B4-BE49-F238E27FC236}">
                            <a16:creationId xmlns:a16="http://schemas.microsoft.com/office/drawing/2014/main" id="{202525F6-7ADB-418B-977B-C6D18622D2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244" y="1540119"/>
                        <a:ext cx="7429500" cy="4103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5" name="Rectangle 5">
            <a:extLst>
              <a:ext uri="{FF2B5EF4-FFF2-40B4-BE49-F238E27FC236}">
                <a16:creationId xmlns:a16="http://schemas.microsoft.com/office/drawing/2014/main" id="{EE511035-8F10-410D-AE0B-75F790B1C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4178116"/>
            <a:ext cx="5650523" cy="179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50000"/>
              </a:spcBef>
              <a:buClr>
                <a:srgbClr val="9E0404"/>
              </a:buClr>
              <a:buSzPct val="75000"/>
              <a:buFont typeface="Wingdings" panose="05000000000000000000" pitchFamily="2" charset="2"/>
              <a:buChar char="q"/>
              <a:defRPr sz="2800">
                <a:solidFill>
                  <a:srgbClr val="3A3A3A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E0404"/>
              </a:buClr>
              <a:buSzPct val="75000"/>
              <a:buFont typeface="Wingdings" panose="05000000000000000000" pitchFamily="2" charset="2"/>
              <a:buChar char="Ø"/>
              <a:defRPr sz="2400">
                <a:solidFill>
                  <a:srgbClr val="3A3A3A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E0404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3A3A3A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E0404"/>
              </a:buClr>
              <a:buSzPct val="75000"/>
              <a:buFont typeface="Webdings" panose="05030102010509060703" pitchFamily="18" charset="2"/>
              <a:buChar char="a"/>
              <a:defRPr>
                <a:solidFill>
                  <a:srgbClr val="3A3A3A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E0404"/>
              </a:buClr>
              <a:buSzPct val="75000"/>
              <a:buFont typeface="Webdings" panose="05030102010509060703" pitchFamily="18" charset="2"/>
              <a:buChar char="4"/>
              <a:defRPr sz="1600">
                <a:solidFill>
                  <a:srgbClr val="3A3A3A"/>
                </a:solidFill>
                <a:latin typeface="Arial CE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0404"/>
              </a:buClr>
              <a:buSzPct val="75000"/>
              <a:buFont typeface="Webdings" panose="05030102010509060703" pitchFamily="18" charset="2"/>
              <a:buChar char="4"/>
              <a:defRPr sz="1600">
                <a:solidFill>
                  <a:srgbClr val="3A3A3A"/>
                </a:solidFill>
                <a:latin typeface="Arial CE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0404"/>
              </a:buClr>
              <a:buSzPct val="75000"/>
              <a:buFont typeface="Webdings" panose="05030102010509060703" pitchFamily="18" charset="2"/>
              <a:buChar char="4"/>
              <a:defRPr sz="1600">
                <a:solidFill>
                  <a:srgbClr val="3A3A3A"/>
                </a:solidFill>
                <a:latin typeface="Arial CE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0404"/>
              </a:buClr>
              <a:buSzPct val="75000"/>
              <a:buFont typeface="Webdings" panose="05030102010509060703" pitchFamily="18" charset="2"/>
              <a:buChar char="4"/>
              <a:defRPr sz="1600">
                <a:solidFill>
                  <a:srgbClr val="3A3A3A"/>
                </a:solidFill>
                <a:latin typeface="Arial CE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0404"/>
              </a:buClr>
              <a:buSzPct val="75000"/>
              <a:buFont typeface="Webdings" panose="05030102010509060703" pitchFamily="18" charset="2"/>
              <a:buChar char="4"/>
              <a:defRPr sz="1600">
                <a:solidFill>
                  <a:srgbClr val="3A3A3A"/>
                </a:solidFill>
                <a:latin typeface="Arial CE" panose="020B0604020202020204" pitchFamily="34" charset="0"/>
              </a:defRPr>
            </a:lvl9pPr>
          </a:lstStyle>
          <a:p>
            <a:r>
              <a:rPr lang="hr-HR" altLang="sr-Latn-RS" sz="2215" dirty="0" err="1">
                <a:solidFill>
                  <a:srgbClr val="000099"/>
                </a:solidFill>
              </a:rPr>
              <a:t>TPID</a:t>
            </a:r>
            <a:r>
              <a:rPr lang="hr-HR" altLang="sr-Latn-RS" sz="2215" dirty="0">
                <a:solidFill>
                  <a:schemeClr val="tx1"/>
                </a:solidFill>
              </a:rPr>
              <a:t> = </a:t>
            </a:r>
            <a:r>
              <a:rPr lang="hr-HR" altLang="sr-Latn-RS" sz="2215" dirty="0" err="1">
                <a:solidFill>
                  <a:schemeClr val="tx1"/>
                </a:solidFill>
              </a:rPr>
              <a:t>0x81</a:t>
            </a:r>
            <a:r>
              <a:rPr lang="hr-HR" altLang="sr-Latn-RS" sz="2215" dirty="0">
                <a:solidFill>
                  <a:schemeClr val="tx1"/>
                </a:solidFill>
              </a:rPr>
              <a:t>-00 (</a:t>
            </a:r>
            <a:r>
              <a:rPr lang="hr-HR" altLang="sr-Latn-RS" sz="2215" dirty="0" err="1">
                <a:solidFill>
                  <a:schemeClr val="tx1"/>
                </a:solidFill>
              </a:rPr>
              <a:t>x'81</a:t>
            </a:r>
            <a:r>
              <a:rPr lang="hr-HR" altLang="sr-Latn-RS" sz="2215" dirty="0">
                <a:solidFill>
                  <a:schemeClr val="tx1"/>
                </a:solidFill>
              </a:rPr>
              <a:t>-00)</a:t>
            </a:r>
          </a:p>
          <a:p>
            <a:r>
              <a:rPr lang="hr-HR" altLang="sr-Latn-RS" sz="2215" dirty="0">
                <a:solidFill>
                  <a:srgbClr val="000099"/>
                </a:solidFill>
              </a:rPr>
              <a:t>prioritet</a:t>
            </a:r>
            <a:r>
              <a:rPr lang="hr-HR" altLang="sr-Latn-RS" sz="2215" dirty="0">
                <a:solidFill>
                  <a:srgbClr val="339966"/>
                </a:solidFill>
              </a:rPr>
              <a:t> </a:t>
            </a:r>
            <a:r>
              <a:rPr lang="hr-HR" altLang="sr-Latn-RS" sz="2215" dirty="0">
                <a:solidFill>
                  <a:schemeClr val="tx1"/>
                </a:solidFill>
              </a:rPr>
              <a:t>+</a:t>
            </a:r>
            <a:r>
              <a:rPr lang="hr-HR" altLang="sr-Latn-RS" sz="2215" dirty="0">
                <a:solidFill>
                  <a:srgbClr val="339966"/>
                </a:solidFill>
              </a:rPr>
              <a:t> </a:t>
            </a:r>
            <a:r>
              <a:rPr lang="hr-HR" altLang="sr-Latn-RS" sz="2215" dirty="0" err="1">
                <a:solidFill>
                  <a:srgbClr val="000099"/>
                </a:solidFill>
              </a:rPr>
              <a:t>CFI</a:t>
            </a:r>
            <a:r>
              <a:rPr lang="hr-HR" altLang="sr-Latn-RS" sz="2215" dirty="0">
                <a:solidFill>
                  <a:schemeClr val="tx1"/>
                </a:solidFill>
              </a:rPr>
              <a:t> + </a:t>
            </a:r>
            <a:r>
              <a:rPr lang="hr-HR" altLang="sr-Latn-RS" sz="2215" dirty="0" err="1">
                <a:solidFill>
                  <a:srgbClr val="000099"/>
                </a:solidFill>
              </a:rPr>
              <a:t>VLAN</a:t>
            </a:r>
            <a:r>
              <a:rPr lang="hr-HR" altLang="sr-Latn-RS" sz="2215" dirty="0">
                <a:solidFill>
                  <a:srgbClr val="000099"/>
                </a:solidFill>
              </a:rPr>
              <a:t> ID</a:t>
            </a:r>
            <a:r>
              <a:rPr lang="hr-HR" altLang="sr-Latn-RS" sz="2215" dirty="0">
                <a:solidFill>
                  <a:schemeClr val="tx1"/>
                </a:solidFill>
              </a:rPr>
              <a:t> = </a:t>
            </a:r>
            <a:r>
              <a:rPr lang="hr-HR" altLang="sr-Latn-RS" sz="2215" dirty="0" err="1">
                <a:solidFill>
                  <a:srgbClr val="000099"/>
                </a:solidFill>
              </a:rPr>
              <a:t>TCI</a:t>
            </a:r>
            <a:r>
              <a:rPr lang="hr-HR" altLang="sr-Latn-RS" sz="2215" dirty="0">
                <a:solidFill>
                  <a:schemeClr val="tx1"/>
                </a:solidFill>
              </a:rPr>
              <a:t> (</a:t>
            </a:r>
            <a:r>
              <a:rPr lang="hr-HR" altLang="sr-Latn-RS" sz="2215" i="1" dirty="0">
                <a:solidFill>
                  <a:schemeClr val="tx1"/>
                </a:solidFill>
              </a:rPr>
              <a:t>Tag </a:t>
            </a:r>
            <a:r>
              <a:rPr lang="hr-HR" altLang="sr-Latn-RS" sz="2215" i="1" dirty="0" err="1">
                <a:solidFill>
                  <a:schemeClr val="tx1"/>
                </a:solidFill>
              </a:rPr>
              <a:t>Control</a:t>
            </a:r>
            <a:r>
              <a:rPr lang="hr-HR" altLang="sr-Latn-RS" sz="2215" i="1" dirty="0">
                <a:solidFill>
                  <a:schemeClr val="tx1"/>
                </a:solidFill>
              </a:rPr>
              <a:t> </a:t>
            </a:r>
            <a:r>
              <a:rPr lang="hr-HR" altLang="sr-Latn-RS" sz="2215" i="1" dirty="0" err="1">
                <a:solidFill>
                  <a:schemeClr val="tx1"/>
                </a:solidFill>
              </a:rPr>
              <a:t>Information</a:t>
            </a:r>
            <a:r>
              <a:rPr lang="hr-HR" altLang="sr-Latn-RS" sz="2215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hr-HR" altLang="sr-Latn-RS" sz="1846" dirty="0">
                <a:solidFill>
                  <a:srgbClr val="000099"/>
                </a:solidFill>
              </a:rPr>
              <a:t>prioritet</a:t>
            </a:r>
            <a:r>
              <a:rPr lang="hr-HR" altLang="sr-Latn-RS" sz="1846" dirty="0">
                <a:solidFill>
                  <a:schemeClr val="tx1"/>
                </a:solidFill>
              </a:rPr>
              <a:t> - IEEE </a:t>
            </a:r>
            <a:r>
              <a:rPr lang="hr-HR" altLang="sr-Latn-RS" sz="1846" dirty="0" err="1">
                <a:solidFill>
                  <a:schemeClr val="tx1"/>
                </a:solidFill>
              </a:rPr>
              <a:t>802.1p</a:t>
            </a:r>
            <a:r>
              <a:rPr lang="hr-HR" altLang="sr-Latn-RS" sz="1846" dirty="0">
                <a:solidFill>
                  <a:schemeClr val="tx1"/>
                </a:solidFill>
              </a:rPr>
              <a:t> - </a:t>
            </a:r>
            <a:r>
              <a:rPr lang="hr-HR" altLang="sr-Latn-RS" sz="1846" dirty="0" err="1">
                <a:solidFill>
                  <a:srgbClr val="000099"/>
                </a:solidFill>
              </a:rPr>
              <a:t>CoS</a:t>
            </a:r>
            <a:endParaRPr lang="hr-HR" altLang="sr-Latn-RS" sz="1846" dirty="0">
              <a:solidFill>
                <a:schemeClr val="tx1"/>
              </a:solidFill>
            </a:endParaRPr>
          </a:p>
          <a:p>
            <a:pPr lvl="1"/>
            <a:r>
              <a:rPr lang="hr-HR" altLang="sr-Latn-RS" sz="1846" dirty="0">
                <a:solidFill>
                  <a:schemeClr val="tx1"/>
                </a:solidFill>
              </a:rPr>
              <a:t>za IEEE 802.3 okvire </a:t>
            </a:r>
            <a:r>
              <a:rPr lang="hr-HR" altLang="sr-Latn-RS" sz="1846" dirty="0" err="1">
                <a:solidFill>
                  <a:schemeClr val="tx1"/>
                </a:solidFill>
              </a:rPr>
              <a:t>CFI</a:t>
            </a:r>
            <a:r>
              <a:rPr lang="hr-HR" altLang="sr-Latn-RS" sz="1846" dirty="0">
                <a:solidFill>
                  <a:schemeClr val="tx1"/>
                </a:solidFill>
              </a:rPr>
              <a:t> = </a:t>
            </a:r>
            <a:r>
              <a:rPr lang="en-US" altLang="sr-Latn-RS" sz="1846" dirty="0">
                <a:solidFill>
                  <a:schemeClr val="tx1"/>
                </a:solidFill>
              </a:rPr>
              <a:t>0</a:t>
            </a:r>
            <a:endParaRPr lang="hr-HR" altLang="sr-Latn-RS" sz="1846" dirty="0">
              <a:solidFill>
                <a:schemeClr val="tx1"/>
              </a:solidFill>
            </a:endParaRPr>
          </a:p>
        </p:txBody>
      </p:sp>
      <p:sp>
        <p:nvSpPr>
          <p:cNvPr id="26631" name="Slide Number Placeholder 7">
            <a:extLst>
              <a:ext uri="{FF2B5EF4-FFF2-40B4-BE49-F238E27FC236}">
                <a16:creationId xmlns:a16="http://schemas.microsoft.com/office/drawing/2014/main" id="{5B620385-6943-4318-BEC4-726C5FBCB7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9E0404"/>
              </a:buClr>
              <a:buSzPct val="75000"/>
              <a:buFont typeface="Wingdings" panose="05000000000000000000" pitchFamily="2" charset="2"/>
              <a:buChar char="q"/>
              <a:defRPr sz="2585">
                <a:solidFill>
                  <a:srgbClr val="3A3A3A"/>
                </a:solidFill>
                <a:latin typeface="Verdana" panose="020B0604030504040204" pitchFamily="34" charset="0"/>
              </a:defRPr>
            </a:lvl1pPr>
            <a:lvl2pPr marL="685817" indent="-263776">
              <a:spcBef>
                <a:spcPct val="20000"/>
              </a:spcBef>
              <a:buClr>
                <a:srgbClr val="9E0404"/>
              </a:buClr>
              <a:buSzPct val="75000"/>
              <a:buFont typeface="Wingdings" panose="05000000000000000000" pitchFamily="2" charset="2"/>
              <a:buChar char="Ø"/>
              <a:defRPr sz="2215">
                <a:solidFill>
                  <a:srgbClr val="3A3A3A"/>
                </a:solidFill>
                <a:latin typeface="Verdana" panose="020B0604030504040204" pitchFamily="34" charset="0"/>
              </a:defRPr>
            </a:lvl2pPr>
            <a:lvl3pPr marL="1055103" indent="-211021">
              <a:spcBef>
                <a:spcPct val="20000"/>
              </a:spcBef>
              <a:buClr>
                <a:srgbClr val="9E0404"/>
              </a:buClr>
              <a:buSzPct val="75000"/>
              <a:buFont typeface="Wingdings" panose="05000000000000000000" pitchFamily="2" charset="2"/>
              <a:buChar char="v"/>
              <a:defRPr sz="1846">
                <a:solidFill>
                  <a:srgbClr val="3A3A3A"/>
                </a:solidFill>
                <a:latin typeface="Verdana" panose="020B0604030504040204" pitchFamily="34" charset="0"/>
              </a:defRPr>
            </a:lvl3pPr>
            <a:lvl4pPr marL="1477145" indent="-211021">
              <a:spcBef>
                <a:spcPct val="20000"/>
              </a:spcBef>
              <a:buClr>
                <a:srgbClr val="9E0404"/>
              </a:buClr>
              <a:buSzPct val="75000"/>
              <a:buFont typeface="Webdings" panose="05030102010509060703" pitchFamily="18" charset="2"/>
              <a:buChar char="a"/>
              <a:defRPr>
                <a:solidFill>
                  <a:srgbClr val="3A3A3A"/>
                </a:solidFill>
                <a:latin typeface="Verdana" panose="020B0604030504040204" pitchFamily="34" charset="0"/>
              </a:defRPr>
            </a:lvl4pPr>
            <a:lvl5pPr marL="1899186" indent="-211021">
              <a:spcBef>
                <a:spcPct val="20000"/>
              </a:spcBef>
              <a:buClr>
                <a:srgbClr val="9E0404"/>
              </a:buClr>
              <a:buSzPct val="75000"/>
              <a:buFont typeface="Webdings" panose="05030102010509060703" pitchFamily="18" charset="2"/>
              <a:buChar char="4"/>
              <a:defRPr sz="1477">
                <a:solidFill>
                  <a:srgbClr val="3A3A3A"/>
                </a:solidFill>
                <a:latin typeface="Arial CE" panose="020B0604020202020204" pitchFamily="34" charset="0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0404"/>
              </a:buClr>
              <a:buSzPct val="75000"/>
              <a:buFont typeface="Webdings" panose="05030102010509060703" pitchFamily="18" charset="2"/>
              <a:buChar char="4"/>
              <a:defRPr sz="1477">
                <a:solidFill>
                  <a:srgbClr val="3A3A3A"/>
                </a:solidFill>
                <a:latin typeface="Arial CE" panose="020B0604020202020204" pitchFamily="34" charset="0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0404"/>
              </a:buClr>
              <a:buSzPct val="75000"/>
              <a:buFont typeface="Webdings" panose="05030102010509060703" pitchFamily="18" charset="2"/>
              <a:buChar char="4"/>
              <a:defRPr sz="1477">
                <a:solidFill>
                  <a:srgbClr val="3A3A3A"/>
                </a:solidFill>
                <a:latin typeface="Arial CE" panose="020B0604020202020204" pitchFamily="34" charset="0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0404"/>
              </a:buClr>
              <a:buSzPct val="75000"/>
              <a:buFont typeface="Webdings" panose="05030102010509060703" pitchFamily="18" charset="2"/>
              <a:buChar char="4"/>
              <a:defRPr sz="1477">
                <a:solidFill>
                  <a:srgbClr val="3A3A3A"/>
                </a:solidFill>
                <a:latin typeface="Arial CE" panose="020B0604020202020204" pitchFamily="34" charset="0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0404"/>
              </a:buClr>
              <a:buSzPct val="75000"/>
              <a:buFont typeface="Webdings" panose="05030102010509060703" pitchFamily="18" charset="2"/>
              <a:buChar char="4"/>
              <a:defRPr sz="1477">
                <a:solidFill>
                  <a:srgbClr val="3A3A3A"/>
                </a:solidFill>
                <a:latin typeface="Arial CE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84F908-0760-4D5E-9CD9-D8E637F38633}" type="slidenum">
              <a:rPr lang="en-US" altLang="sr-Latn-RS" sz="1292" smtClean="0">
                <a:solidFill>
                  <a:schemeClr val="tx1"/>
                </a:solidFill>
                <a:latin typeface="Arial CE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sr-Latn-RS" sz="1292" dirty="0">
              <a:solidFill>
                <a:schemeClr val="tx1"/>
              </a:solidFill>
              <a:latin typeface="Arial CE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1874-8EBA-438E-82C8-B2E76C28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1438"/>
            <a:ext cx="7435552" cy="549275"/>
          </a:xfrm>
        </p:spPr>
        <p:txBody>
          <a:bodyPr/>
          <a:lstStyle/>
          <a:p>
            <a:r>
              <a:rPr lang="hr-HR" dirty="0"/>
              <a:t>Razašiljanje i slanje na veći broj odredišta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D420-B9B8-4523-9A86-037257CE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08720"/>
            <a:ext cx="8928991" cy="5328568"/>
          </a:xfrm>
        </p:spPr>
        <p:txBody>
          <a:bodyPr/>
          <a:lstStyle/>
          <a:p>
            <a:r>
              <a:rPr lang="hr-HR" dirty="0"/>
              <a:t>svakom ONU može biti dodijeljeno više </a:t>
            </a:r>
            <a:r>
              <a:rPr lang="hr-HR" dirty="0" err="1"/>
              <a:t>LLID</a:t>
            </a:r>
            <a:r>
              <a:rPr lang="hr-HR" dirty="0"/>
              <a:t>-a</a:t>
            </a:r>
          </a:p>
          <a:p>
            <a:pPr lvl="1"/>
            <a:r>
              <a:rPr lang="hr-HR" dirty="0"/>
              <a:t>ali je svaki </a:t>
            </a:r>
            <a:r>
              <a:rPr lang="hr-HR" dirty="0" err="1"/>
              <a:t>LLID</a:t>
            </a:r>
            <a:r>
              <a:rPr lang="hr-HR" dirty="0"/>
              <a:t> dodijeljen samo jednom ONU</a:t>
            </a:r>
          </a:p>
          <a:p>
            <a:r>
              <a:rPr lang="hr-HR" dirty="0"/>
              <a:t>svi ONU-i odgovaraju na </a:t>
            </a:r>
            <a:r>
              <a:rPr lang="hr-HR" dirty="0" err="1"/>
              <a:t>SCB</a:t>
            </a:r>
            <a:r>
              <a:rPr lang="hr-HR" dirty="0"/>
              <a:t> </a:t>
            </a:r>
            <a:r>
              <a:rPr lang="hr-HR" dirty="0" err="1"/>
              <a:t>LLID</a:t>
            </a:r>
            <a:endParaRPr lang="hr-HR" dirty="0"/>
          </a:p>
          <a:p>
            <a:pPr lvl="1"/>
            <a:r>
              <a:rPr lang="hr-HR" dirty="0"/>
              <a:t>engl. </a:t>
            </a:r>
            <a:r>
              <a:rPr lang="hr-HR" i="1" dirty="0"/>
              <a:t>Single </a:t>
            </a:r>
            <a:r>
              <a:rPr lang="hr-HR" i="1" dirty="0" err="1"/>
              <a:t>Copy</a:t>
            </a:r>
            <a:r>
              <a:rPr lang="hr-HR" i="1" dirty="0"/>
              <a:t> </a:t>
            </a:r>
            <a:r>
              <a:rPr lang="hr-HR" i="1" dirty="0" err="1"/>
              <a:t>Broadcast</a:t>
            </a:r>
            <a:endParaRPr lang="hr-HR" i="1" dirty="0"/>
          </a:p>
          <a:p>
            <a:pPr lvl="1"/>
            <a:r>
              <a:rPr lang="hr-HR" dirty="0"/>
              <a:t>omogućava </a:t>
            </a:r>
            <a:r>
              <a:rPr lang="hr-HR" dirty="0" err="1"/>
              <a:t>OLT</a:t>
            </a:r>
            <a:r>
              <a:rPr lang="hr-HR" dirty="0"/>
              <a:t>-u da jednim okvirom pošalje istu informaciju svim ONU-ima</a:t>
            </a:r>
          </a:p>
          <a:p>
            <a:pPr lvl="2"/>
            <a:r>
              <a:rPr lang="hr-HR" dirty="0"/>
              <a:t>koristi fizičko razašiljanje signala inherentno PON-u</a:t>
            </a:r>
          </a:p>
          <a:p>
            <a:pPr lvl="1"/>
            <a:r>
              <a:rPr lang="hr-HR" dirty="0"/>
              <a:t>primjer korištenja </a:t>
            </a:r>
            <a:r>
              <a:rPr lang="hr-HR" dirty="0" err="1"/>
              <a:t>SCB</a:t>
            </a:r>
            <a:r>
              <a:rPr lang="hr-HR" dirty="0"/>
              <a:t>-a:</a:t>
            </a:r>
          </a:p>
          <a:p>
            <a:pPr lvl="2"/>
            <a:r>
              <a:rPr lang="hr-HR" dirty="0" err="1"/>
              <a:t>OLT</a:t>
            </a:r>
            <a:r>
              <a:rPr lang="hr-HR" dirty="0"/>
              <a:t> poziva nove ONU-e da se jave prilikom procesa otkrivanja (engl. </a:t>
            </a:r>
            <a:r>
              <a:rPr lang="hr-HR" i="1" dirty="0" err="1"/>
              <a:t>discovery</a:t>
            </a:r>
            <a:r>
              <a:rPr lang="hr-HR" dirty="0"/>
              <a:t>)</a:t>
            </a:r>
          </a:p>
          <a:p>
            <a:pPr lvl="1"/>
            <a:r>
              <a:rPr lang="hr-HR" i="1" dirty="0" err="1"/>
              <a:t>multicast</a:t>
            </a:r>
            <a:r>
              <a:rPr lang="hr-HR" dirty="0"/>
              <a:t> se isto šalje pomoću </a:t>
            </a:r>
            <a:r>
              <a:rPr lang="hr-HR" dirty="0" err="1"/>
              <a:t>SCB</a:t>
            </a:r>
            <a:r>
              <a:rPr lang="hr-HR" dirty="0"/>
              <a:t> </a:t>
            </a:r>
            <a:r>
              <a:rPr lang="hr-HR" dirty="0" err="1"/>
              <a:t>LLID</a:t>
            </a:r>
            <a:r>
              <a:rPr lang="hr-HR" dirty="0"/>
              <a:t>-a</a:t>
            </a:r>
          </a:p>
          <a:p>
            <a:pPr lvl="2"/>
            <a:r>
              <a:rPr lang="hr-HR" dirty="0"/>
              <a:t>ONU može smanjiti količinu </a:t>
            </a:r>
            <a:r>
              <a:rPr lang="hr-HR" i="1" dirty="0" err="1"/>
              <a:t>multicasta</a:t>
            </a:r>
            <a:r>
              <a:rPr lang="hr-HR" dirty="0"/>
              <a:t> (npr. </a:t>
            </a:r>
            <a:r>
              <a:rPr lang="hr-HR" dirty="0" err="1"/>
              <a:t>IGMP</a:t>
            </a:r>
            <a:r>
              <a:rPr lang="hr-HR" dirty="0"/>
              <a:t> </a:t>
            </a:r>
            <a:r>
              <a:rPr lang="hr-HR" i="1" dirty="0" err="1"/>
              <a:t>snoopingom</a:t>
            </a:r>
            <a:r>
              <a:rPr lang="hr-HR" dirty="0"/>
              <a:t> ili filtriranjem </a:t>
            </a:r>
            <a:r>
              <a:rPr lang="hr-HR" dirty="0" err="1"/>
              <a:t>VLAN</a:t>
            </a:r>
            <a:r>
              <a:rPr lang="hr-HR" dirty="0"/>
              <a:t>-ova)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C106-6E75-4EAE-AE26-8B0CD8BA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F2B1-EE06-4986-8CEB-A0F1C4BF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8E445-260E-4FE5-869A-F3C5F8F3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6BF7-ABD1-4DC2-A230-7BD27C74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Ostala obilježja </a:t>
            </a:r>
            <a:r>
              <a:rPr lang="hr-HR" dirty="0" err="1"/>
              <a:t>EPON</a:t>
            </a:r>
            <a:r>
              <a:rPr lang="hr-HR" dirty="0"/>
              <a:t>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E19F-3570-4CCC-90EB-CE58BB33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764704"/>
            <a:ext cx="8510588" cy="5472584"/>
          </a:xfrm>
        </p:spPr>
        <p:txBody>
          <a:bodyPr/>
          <a:lstStyle/>
          <a:p>
            <a:r>
              <a:rPr lang="hr-HR" dirty="0"/>
              <a:t>koristi tradicionalnu strukturu </a:t>
            </a:r>
            <a:r>
              <a:rPr lang="hr-HR" dirty="0" err="1"/>
              <a:t>ethernetskih</a:t>
            </a:r>
            <a:r>
              <a:rPr lang="hr-HR" dirty="0"/>
              <a:t> okvira – nedostaje mu takt od 8 </a:t>
            </a:r>
            <a:r>
              <a:rPr lang="hr-HR" dirty="0" err="1"/>
              <a:t>kHz</a:t>
            </a:r>
            <a:endParaRPr lang="hr-HR" dirty="0"/>
          </a:p>
          <a:p>
            <a:pPr lvl="1"/>
            <a:r>
              <a:rPr lang="hr-HR" dirty="0"/>
              <a:t>to prijenos usluga utemeljenih na </a:t>
            </a:r>
            <a:r>
              <a:rPr lang="hr-HR" dirty="0" err="1"/>
              <a:t>TDM</a:t>
            </a:r>
            <a:r>
              <a:rPr lang="hr-HR" dirty="0"/>
              <a:t>-u čini složenijim</a:t>
            </a:r>
          </a:p>
          <a:p>
            <a:pPr lvl="1"/>
            <a:r>
              <a:rPr lang="hr-HR" dirty="0"/>
              <a:t>taj je takt bio ugrađen u </a:t>
            </a:r>
            <a:r>
              <a:rPr lang="hr-HR" dirty="0" err="1"/>
              <a:t>BPON</a:t>
            </a:r>
            <a:r>
              <a:rPr lang="hr-HR" dirty="0"/>
              <a:t>, podržava ga i </a:t>
            </a:r>
            <a:r>
              <a:rPr lang="hr-HR" dirty="0" err="1"/>
              <a:t>GPON</a:t>
            </a:r>
            <a:endParaRPr lang="hr-HR" dirty="0"/>
          </a:p>
          <a:p>
            <a:pPr lvl="1"/>
            <a:r>
              <a:rPr lang="hr-HR" dirty="0"/>
              <a:t>govor se kroz </a:t>
            </a:r>
            <a:r>
              <a:rPr lang="hr-HR" dirty="0" err="1"/>
              <a:t>EPON</a:t>
            </a:r>
            <a:r>
              <a:rPr lang="hr-HR" dirty="0"/>
              <a:t> prenosi kao </a:t>
            </a:r>
            <a:r>
              <a:rPr lang="hr-HR" dirty="0" err="1"/>
              <a:t>VoIP</a:t>
            </a:r>
            <a:endParaRPr lang="hr-HR" dirty="0"/>
          </a:p>
          <a:p>
            <a:pPr lvl="1"/>
            <a:r>
              <a:rPr lang="hr-HR" dirty="0"/>
              <a:t>za prijenos drugih </a:t>
            </a:r>
            <a:r>
              <a:rPr lang="hr-HR" dirty="0" err="1"/>
              <a:t>TDM</a:t>
            </a:r>
            <a:r>
              <a:rPr lang="hr-HR" dirty="0"/>
              <a:t> usluga koristi se emulacija krugova (engl. </a:t>
            </a:r>
            <a:r>
              <a:rPr lang="hr-HR" i="1" dirty="0" err="1"/>
              <a:t>circuit</a:t>
            </a:r>
            <a:r>
              <a:rPr lang="hr-HR" i="1" dirty="0"/>
              <a:t> </a:t>
            </a:r>
            <a:r>
              <a:rPr lang="hr-HR" i="1" dirty="0" err="1"/>
              <a:t>emulation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krug je fizički prijenosni put između dvije točke u mreži, obuhvaća prijenos u oba smjera</a:t>
            </a:r>
          </a:p>
          <a:p>
            <a:pPr lvl="2"/>
            <a:r>
              <a:rPr lang="hr-HR" dirty="0"/>
              <a:t>npr. </a:t>
            </a:r>
            <a:r>
              <a:rPr lang="hr-HR" i="1" dirty="0" err="1"/>
              <a:t>telephone</a:t>
            </a:r>
            <a:r>
              <a:rPr lang="hr-HR" i="1" dirty="0"/>
              <a:t> </a:t>
            </a:r>
            <a:r>
              <a:rPr lang="hr-HR" i="1" dirty="0" err="1"/>
              <a:t>circuit</a:t>
            </a:r>
            <a:r>
              <a:rPr lang="hr-HR" i="1" dirty="0"/>
              <a:t> </a:t>
            </a:r>
            <a:r>
              <a:rPr lang="hr-HR" dirty="0"/>
              <a:t>= telefonska linija</a:t>
            </a:r>
          </a:p>
          <a:p>
            <a:pPr lvl="2"/>
            <a:r>
              <a:rPr lang="hr-HR" dirty="0"/>
              <a:t>kanal je sredstvo za prijenos signala u jednom smjeru</a:t>
            </a:r>
          </a:p>
          <a:p>
            <a:pPr lvl="2"/>
            <a:r>
              <a:rPr lang="hr-HR" dirty="0"/>
              <a:t>krug može sadržavati više kanala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B163C-DC8B-48CA-A443-6DA00124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0A94-60E5-43CD-9E51-F9AD2D8D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7076-FCD0-4E69-81FC-5CC03FE9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6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Protocol</a:t>
            </a:r>
            <a:r>
              <a:rPr lang="hr-HR" dirty="0"/>
              <a:t> MPCP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683501" cy="2088232"/>
          </a:xfrm>
        </p:spPr>
        <p:txBody>
          <a:bodyPr/>
          <a:lstStyle/>
          <a:p>
            <a:r>
              <a:rPr lang="hr-HR" sz="2000" dirty="0" err="1"/>
              <a:t>Multi-Point</a:t>
            </a:r>
            <a:r>
              <a:rPr lang="hr-HR" sz="2000" dirty="0"/>
              <a:t> </a:t>
            </a:r>
            <a:r>
              <a:rPr lang="hr-HR" sz="2000" dirty="0" err="1"/>
              <a:t>Control</a:t>
            </a:r>
            <a:r>
              <a:rPr lang="hr-HR" sz="2000" dirty="0"/>
              <a:t> </a:t>
            </a:r>
            <a:r>
              <a:rPr lang="hr-HR" sz="2000" dirty="0" err="1"/>
              <a:t>Protocol</a:t>
            </a:r>
            <a:r>
              <a:rPr lang="hr-HR" sz="2000" dirty="0"/>
              <a:t> (ili </a:t>
            </a:r>
            <a:r>
              <a:rPr lang="hr-HR" sz="2000" dirty="0" err="1"/>
              <a:t>Multipoint</a:t>
            </a:r>
            <a:r>
              <a:rPr lang="hr-HR" sz="2000" dirty="0"/>
              <a:t> MAC </a:t>
            </a:r>
            <a:r>
              <a:rPr lang="hr-HR" sz="2000" dirty="0" err="1"/>
              <a:t>Control</a:t>
            </a:r>
            <a:r>
              <a:rPr lang="hr-HR" sz="2000" dirty="0"/>
              <a:t>)</a:t>
            </a:r>
          </a:p>
          <a:p>
            <a:pPr lvl="1"/>
            <a:r>
              <a:rPr lang="hr-HR" sz="2000" dirty="0"/>
              <a:t>IEEE 802.3ah ga je kreirao kao podršku za DBA</a:t>
            </a:r>
          </a:p>
          <a:p>
            <a:pPr lvl="2"/>
            <a:r>
              <a:rPr lang="hr-HR" sz="1600" dirty="0"/>
              <a:t>MPCP nije DBA sam po sebi</a:t>
            </a:r>
          </a:p>
          <a:p>
            <a:pPr lvl="1"/>
            <a:r>
              <a:rPr lang="hr-HR" sz="2000" dirty="0"/>
              <a:t>implementiran je na sloju upravljanja MAC-om</a:t>
            </a:r>
          </a:p>
          <a:p>
            <a:pPr lvl="2"/>
            <a:r>
              <a:rPr lang="hr-HR" sz="1600" dirty="0"/>
              <a:t>MAC </a:t>
            </a:r>
            <a:r>
              <a:rPr lang="hr-HR" sz="1600" dirty="0" err="1"/>
              <a:t>Control</a:t>
            </a:r>
            <a:r>
              <a:rPr lang="hr-HR" sz="1600" dirty="0"/>
              <a:t> – ranije korišten za upravljanje prometnim tokovima (engl. </a:t>
            </a:r>
            <a:r>
              <a:rPr lang="hr-HR" sz="1600" i="1" dirty="0" err="1"/>
              <a:t>flow</a:t>
            </a:r>
            <a:r>
              <a:rPr lang="hr-HR" sz="1600" i="1" dirty="0"/>
              <a:t> </a:t>
            </a:r>
            <a:r>
              <a:rPr lang="hr-HR" sz="1600" i="1" dirty="0" err="1"/>
              <a:t>control</a:t>
            </a:r>
            <a:r>
              <a:rPr lang="hr-HR" sz="16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svibanj 2019.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FTTx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hr-HR" dirty="0"/>
              <a:t>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225" y="2593394"/>
            <a:ext cx="5678775" cy="3883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5158" y="3846050"/>
            <a:ext cx="217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dirty="0"/>
              <a:t>Klijent MAC </a:t>
            </a:r>
            <a:r>
              <a:rPr lang="hr-HR" dirty="0" err="1"/>
              <a:t>Controla</a:t>
            </a:r>
            <a:r>
              <a:rPr lang="hr-HR" dirty="0"/>
              <a:t> može biti i DBA agent</a:t>
            </a:r>
          </a:p>
        </p:txBody>
      </p:sp>
    </p:spTree>
    <p:extLst>
      <p:ext uri="{BB962C8B-B14F-4D97-AF65-F5344CB8AC3E}">
        <p14:creationId xmlns:p14="http://schemas.microsoft.com/office/powerpoint/2010/main" val="2588842395"/>
      </p:ext>
    </p:extLst>
  </p:cSld>
  <p:clrMapOvr>
    <a:masterClrMapping/>
  </p:clrMapOvr>
</p:sld>
</file>

<file path=ppt/theme/theme1.xml><?xml version="1.0" encoding="utf-8"?>
<a:theme xmlns:a="http://schemas.openxmlformats.org/drawingml/2006/main" name="telematicke_usluge">
  <a:themeElements>
    <a:clrScheme name="telematicke_uslu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lematicke_uslug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5000"/>
          <a:buFont typeface="Symbol" pitchFamily="18" charset="2"/>
          <a:buNone/>
          <a:tabLst/>
          <a:defRPr kumimoji="0" lang="hr-H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5000"/>
          <a:buFont typeface="Symbol" pitchFamily="18" charset="2"/>
          <a:buNone/>
          <a:tabLst/>
          <a:defRPr kumimoji="0" lang="hr-H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telematicke_uslu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maticke_uslu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maticke_uslu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maticke_uslu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maticke_uslu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maticke_uslu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maticke_uslu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email</Template>
  <TotalTime>6399</TotalTime>
  <Words>2574</Words>
  <Application>Microsoft Office PowerPoint</Application>
  <PresentationFormat>On-screen Show (4:3)</PresentationFormat>
  <Paragraphs>437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Arial CE</vt:lpstr>
      <vt:lpstr>Arial Narrow</vt:lpstr>
      <vt:lpstr>Symbol</vt:lpstr>
      <vt:lpstr>Times New Roman</vt:lpstr>
      <vt:lpstr>Verdana</vt:lpstr>
      <vt:lpstr>Webdings</vt:lpstr>
      <vt:lpstr>Wingdings</vt:lpstr>
      <vt:lpstr>telematicke_usluge</vt:lpstr>
      <vt:lpstr>Visio</vt:lpstr>
      <vt:lpstr>Protokoli u PON-ovima</vt:lpstr>
      <vt:lpstr>Usporedba EPON – GPON</vt:lpstr>
      <vt:lpstr>Osnovna obilježja protokola EPON-a</vt:lpstr>
      <vt:lpstr>Protokolni složaj EPON-a</vt:lpstr>
      <vt:lpstr>Struktura EPON okvira</vt:lpstr>
      <vt:lpstr>IEEE 802.1Q – označavanje okvira</vt:lpstr>
      <vt:lpstr>Razašiljanje i slanje na veći broj odredišta</vt:lpstr>
      <vt:lpstr>Ostala obilježja EPON-a</vt:lpstr>
      <vt:lpstr>Protocol MPCP</vt:lpstr>
      <vt:lpstr>Struktura MPCP okvira</vt:lpstr>
      <vt:lpstr>Primjer protoka okvira u EPON-u</vt:lpstr>
      <vt:lpstr>Poruke protokola MPCP</vt:lpstr>
      <vt:lpstr>Poruke protokola MPCP (II)</vt:lpstr>
      <vt:lpstr>Dinamička dodjela kapaciteta linka</vt:lpstr>
      <vt:lpstr>Dinamička dodjela kapaciteta linka (II)</vt:lpstr>
      <vt:lpstr>Sigurnost i enkripcija</vt:lpstr>
      <vt:lpstr>FEC u EPON-u</vt:lpstr>
      <vt:lpstr>FEC u EPON-u (II)</vt:lpstr>
      <vt:lpstr>Otkrivanje ONU-a/ONT-a</vt:lpstr>
      <vt:lpstr>Procedura otkrivanja ONU-a</vt:lpstr>
      <vt:lpstr>OAM PDU</vt:lpstr>
      <vt:lpstr>Protokolni slojevi u GPON-u</vt:lpstr>
      <vt:lpstr>Protokolni slojevi u GPON-u (2)</vt:lpstr>
      <vt:lpstr>Podsloj GTC</vt:lpstr>
      <vt:lpstr>GTC-okviri u silaznom smjeru</vt:lpstr>
      <vt:lpstr>GTC-okviri u uzlaznom smjeru</vt:lpstr>
      <vt:lpstr>Odnos između GTC okvira u DS-u i US-u</vt:lpstr>
      <vt:lpstr>Korisnički sadržaj u silaznom smjeru</vt:lpstr>
      <vt:lpstr>Korisnički sadržaj u uzlaznom smjeru</vt:lpstr>
      <vt:lpstr>GEM okviri</vt:lpstr>
      <vt:lpstr>Preslikavanje korisničkih podataka u GEM okvire</vt:lpstr>
      <vt:lpstr>Fragmentacija okvira u uzlaznom smjeru</vt:lpstr>
      <vt:lpstr>Mulitpleksiranje u uzlaznom smjeru</vt:lpstr>
      <vt:lpstr>T-CONT i Port</vt:lpstr>
      <vt:lpstr>T-CONT i Port (II)</vt:lpstr>
      <vt:lpstr>Tipovi T-CONT-ova</vt:lpstr>
      <vt:lpstr>Odnos između slanja u silaznom i uzlaznom smjeru </vt:lpstr>
      <vt:lpstr>Formiranje okvira u silaznom smjeru</vt:lpstr>
      <vt:lpstr>GEM i XGEM okviri</vt:lpstr>
      <vt:lpstr>Preslikavanje korisničkog sadržaja u GEM-okvire</vt:lpstr>
      <vt:lpstr>Preslikavanje korisničkog sadržaja u GEM-okvire (II)</vt:lpstr>
      <vt:lpstr>DBA</vt:lpstr>
      <vt:lpstr>Enkripcija i FEC</vt:lpstr>
      <vt:lpstr>FEC u uzlaznom smjeru</vt:lpstr>
      <vt:lpstr>Aktivacija ONU-a</vt:lpstr>
    </vt:vector>
  </TitlesOfParts>
  <Company>FER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 seminar</dc:title>
  <dc:creator>Gordan Gledec</dc:creator>
  <cp:lastModifiedBy>Alen Bažant</cp:lastModifiedBy>
  <cp:revision>883</cp:revision>
  <cp:lastPrinted>2019-06-10T12:54:21Z</cp:lastPrinted>
  <dcterms:created xsi:type="dcterms:W3CDTF">2002-03-12T12:44:48Z</dcterms:created>
  <dcterms:modified xsi:type="dcterms:W3CDTF">2021-05-20T13:49:45Z</dcterms:modified>
</cp:coreProperties>
</file>