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64" r:id="rId12"/>
    <p:sldId id="275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21" autoAdjust="0"/>
  </p:normalViewPr>
  <p:slideViewPr>
    <p:cSldViewPr>
      <p:cViewPr varScale="1">
        <p:scale>
          <a:sx n="86" d="100"/>
          <a:sy n="8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ACA54D-0F2B-409A-8964-0BB6A3F7A4B4}" type="datetimeFigureOut">
              <a:rPr lang="ru-RU" smtClean="0"/>
              <a:pPr/>
              <a:t>29.05.2015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097E62A-F235-4797-AB8B-FF15084DD5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543800" cy="21526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ea typeface="MS Mincho" panose="02020609040205080304" pitchFamily="49" charset="-128"/>
                <a:cs typeface="Times New Roman" panose="02020503050405090304" pitchFamily="18" charset="0"/>
              </a:rPr>
              <a:t>Народный костюм </a:t>
            </a:r>
            <a:br>
              <a:rPr lang="ru-RU" dirty="0" smtClean="0">
                <a:solidFill>
                  <a:schemeClr val="tx1"/>
                </a:solidFill>
                <a:ea typeface="MS Mincho" panose="02020609040205080304" pitchFamily="49" charset="-128"/>
                <a:cs typeface="Times New Roman" panose="02020503050405090304" pitchFamily="18" charset="0"/>
              </a:rPr>
            </a:br>
            <a:r>
              <a:rPr lang="ru-RU" dirty="0" smtClean="0">
                <a:solidFill>
                  <a:schemeClr val="tx1"/>
                </a:solidFill>
                <a:ea typeface="MS Mincho" panose="02020609040205080304" pitchFamily="49" charset="-128"/>
                <a:cs typeface="Times New Roman" panose="02020503050405090304" pitchFamily="18" charset="0"/>
              </a:rPr>
              <a:t>Обских </a:t>
            </a:r>
            <a:r>
              <a:rPr lang="ru-RU" dirty="0" err="1" smtClean="0">
                <a:solidFill>
                  <a:schemeClr val="tx1"/>
                </a:solidFill>
                <a:ea typeface="MS Mincho" panose="02020609040205080304" pitchFamily="49" charset="-128"/>
                <a:cs typeface="Times New Roman" panose="02020503050405090304" pitchFamily="18" charset="0"/>
              </a:rPr>
              <a:t>угров</a:t>
            </a:r>
            <a:r>
              <a:rPr lang="ru-RU" b="1" dirty="0" smtClean="0">
                <a:solidFill>
                  <a:schemeClr val="tx1"/>
                </a:solidFill>
                <a:latin typeface="Times New Roman" panose="02020503050405090304" pitchFamily="18" charset="0"/>
                <a:ea typeface="MS Mincho" panose="02020609040205080304" pitchFamily="49" charset="-128"/>
                <a:cs typeface="Times New Roman" panose="02020503050405090304" pitchFamily="18" charset="0"/>
              </a:rPr>
              <a:t/>
            </a:r>
            <a:br>
              <a:rPr lang="ru-RU" b="1" dirty="0" smtClean="0">
                <a:solidFill>
                  <a:schemeClr val="tx1"/>
                </a:solidFill>
                <a:latin typeface="Times New Roman" panose="02020503050405090304" pitchFamily="18" charset="0"/>
                <a:ea typeface="MS Mincho" panose="02020609040205080304" pitchFamily="49" charset="-128"/>
                <a:cs typeface="Times New Roman" panose="02020503050405090304" pitchFamily="18" charset="0"/>
              </a:rPr>
            </a:br>
            <a:endParaRPr lang="ru-RU" b="1" dirty="0">
              <a:solidFill>
                <a:schemeClr val="tx1"/>
              </a:solidFill>
              <a:latin typeface="Times New Roman" panose="02020503050405090304" pitchFamily="18" charset="0"/>
              <a:ea typeface="MS Mincho" panose="02020609040205080304" pitchFamily="49" charset="-128"/>
              <a:cs typeface="Times New Roman" panose="0202050305040509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2599" y="6093296"/>
            <a:ext cx="553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Крылова </a:t>
            </a:r>
            <a:r>
              <a:rPr lang="ru-RU" sz="2800" dirty="0" smtClean="0"/>
              <a:t>Н</a:t>
            </a:r>
            <a:r>
              <a:rPr lang="ru-RU" sz="2800" dirty="0" smtClean="0"/>
              <a:t>аталья группа 29ПО126з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58401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Вышивка и бисер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6329" y="4005063"/>
            <a:ext cx="2552700" cy="22764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5155" y="1943100"/>
            <a:ext cx="3542272" cy="40781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7279" y="1930702"/>
            <a:ext cx="2571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75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Летняя одежда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2708920"/>
            <a:ext cx="1626852" cy="29988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2746030"/>
            <a:ext cx="1529391" cy="29988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7533" y="2710681"/>
            <a:ext cx="1608102" cy="30341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672" y="5741178"/>
            <a:ext cx="16914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Женская нарядная одежда.</a:t>
            </a:r>
          </a:p>
          <a:p>
            <a:r>
              <a:rPr lang="ru-RU" sz="1000" dirty="0" smtClean="0"/>
              <a:t>Конец </a:t>
            </a:r>
            <a:r>
              <a:rPr lang="en-US" sz="1000" dirty="0" smtClean="0"/>
              <a:t>XIX</a:t>
            </a:r>
            <a:r>
              <a:rPr lang="ru-RU" sz="1000" dirty="0" smtClean="0"/>
              <a:t>в. Сукно, бисер.</a:t>
            </a:r>
          </a:p>
          <a:p>
            <a:r>
              <a:rPr lang="ru-RU" sz="1000" dirty="0" smtClean="0"/>
              <a:t> Ханты.</a:t>
            </a:r>
            <a:endParaRPr lang="ru-RU" sz="1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67943" y="5818122"/>
            <a:ext cx="1872209" cy="56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 smtClean="0"/>
              <a:t>Женская распашная одежда.</a:t>
            </a:r>
          </a:p>
          <a:p>
            <a:r>
              <a:rPr lang="ru-RU" sz="1000" dirty="0" smtClean="0"/>
              <a:t>Конец </a:t>
            </a:r>
            <a:r>
              <a:rPr lang="ru-RU" sz="1000" dirty="0" err="1" smtClean="0"/>
              <a:t>XIXв</a:t>
            </a:r>
            <a:r>
              <a:rPr lang="ru-RU" sz="1000" dirty="0" smtClean="0"/>
              <a:t>. </a:t>
            </a:r>
          </a:p>
          <a:p>
            <a:r>
              <a:rPr lang="ru-RU" sz="1000" dirty="0" smtClean="0"/>
              <a:t>Ткань, аппликация. Ханты.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7532" y="5848249"/>
            <a:ext cx="17902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 smtClean="0"/>
              <a:t>Женский нарядный костюм. Конец </a:t>
            </a:r>
            <a:r>
              <a:rPr lang="ru-RU" sz="1000" dirty="0" err="1" smtClean="0"/>
              <a:t>XIXв</a:t>
            </a:r>
            <a:r>
              <a:rPr lang="ru-RU" sz="1000" dirty="0" smtClean="0"/>
              <a:t>. Шелк, парча. Коми-зыряне.</a:t>
            </a:r>
            <a:endParaRPr lang="ru-RU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403648" y="404664"/>
            <a:ext cx="741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Для одежды </a:t>
            </a:r>
            <a:r>
              <a:rPr lang="ru-RU" sz="1400" dirty="0" err="1"/>
              <a:t>хантов</a:t>
            </a:r>
            <a:r>
              <a:rPr lang="ru-RU" sz="1400" dirty="0"/>
              <a:t> и манси характерна универсальность многих её видов. Единый принцип кроя для разных сезонов, сходство мужской, женской и детской одежды. Праздничная одежда отличается от повседневной не покроем, а лишь внешним </a:t>
            </a:r>
            <a:r>
              <a:rPr lang="ru-RU" sz="1400" dirty="0" smtClean="0"/>
              <a:t>оформлением.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xmlns="" val="41128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Летняя одежда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686" y="1772815"/>
            <a:ext cx="2378154" cy="3456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0129" y="5275188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Лузан</a:t>
            </a:r>
            <a:endParaRPr lang="ru-RU" sz="1000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34106" y="1772815"/>
            <a:ext cx="5189767" cy="34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32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/>
              <a:t>Головные уборы</a:t>
            </a:r>
            <a:endParaRPr lang="ru-RU" sz="4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3293" y="10553"/>
            <a:ext cx="1895442" cy="458112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923928" y="289678"/>
            <a:ext cx="48245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Наиболее распространенными головными уборами у исследуемых групп обских </a:t>
            </a:r>
            <a:r>
              <a:rPr lang="ru-RU" sz="1400" dirty="0" err="1"/>
              <a:t>угров</a:t>
            </a:r>
            <a:r>
              <a:rPr lang="ru-RU" sz="1400" dirty="0"/>
              <a:t> можно считать платки или косынки, которые носили как мужчины, так и женщины. Мужчины использовали платок/косынку в теплое время года для защиты от комаров на промыслах. Они повязывали платок на шею или на голову. Мужские платки в отличие от женских не имели украшений и были либо покупными, либо сделанными из куска ткани</a:t>
            </a:r>
            <a:r>
              <a:rPr lang="ru-RU" sz="1400" dirty="0" smtClean="0"/>
              <a:t>.</a:t>
            </a:r>
          </a:p>
          <a:p>
            <a:r>
              <a:rPr lang="ru-RU" sz="1400" dirty="0"/>
              <a:t>Зимой женщины носили суконные и шерстяные шали, свернутые на угол и завязывающиеся на шее. </a:t>
            </a:r>
          </a:p>
        </p:txBody>
      </p:sp>
    </p:spTree>
    <p:extLst>
      <p:ext uri="{BB962C8B-B14F-4D97-AF65-F5344CB8AC3E}">
        <p14:creationId xmlns:p14="http://schemas.microsoft.com/office/powerpoint/2010/main" xmlns="" val="35434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75656" y="1600200"/>
            <a:ext cx="7515944" cy="892696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Головные уборы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116632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Головная </a:t>
            </a:r>
            <a:r>
              <a:rPr lang="ru-RU" dirty="0"/>
              <a:t>повязка — </a:t>
            </a:r>
            <a:r>
              <a:rPr lang="ru-RU" dirty="0" err="1"/>
              <a:t>саравать</a:t>
            </a:r>
            <a:r>
              <a:rPr lang="ru-RU" dirty="0"/>
              <a:t>, которую носили женщины и девушки. Ее шили из ткани и украшали вышивкой из бисера и бисерным плетением по краю налобной части. Известно также, что концы повязки украшали плетеными бисерными лентами, которые свисали на спину.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4042" y="3082556"/>
            <a:ext cx="3435990" cy="22906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691" y="3081818"/>
            <a:ext cx="3358733" cy="23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24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 Головные уборы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89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Зимним </a:t>
            </a:r>
            <a:r>
              <a:rPr lang="ru-RU" sz="1400" dirty="0"/>
              <a:t>мужским головным убором у южных </a:t>
            </a:r>
            <a:r>
              <a:rPr lang="ru-RU" sz="1400" dirty="0" err="1"/>
              <a:t>хантов</a:t>
            </a:r>
            <a:r>
              <a:rPr lang="ru-RU" sz="1400" dirty="0"/>
              <a:t> был капор (треух), шитый из меха и подвязывающийся под подбородком. У восточных манси во второй половине XX в. были известны шапки, сшитые из оленьего, лисьего, собачьего меха, а также меха </a:t>
            </a:r>
            <a:r>
              <a:rPr lang="ru-RU" sz="1400" dirty="0" smtClean="0"/>
              <a:t>выдры.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51720" y="2640391"/>
            <a:ext cx="5211160" cy="321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83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Источники: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052736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«Этническая Сокровищница» </a:t>
            </a:r>
            <a:r>
              <a:rPr lang="en-US" dirty="0" smtClean="0">
                <a:latin typeface="Calibri" panose="020F0502020204030204" pitchFamily="34" charset="0"/>
              </a:rPr>
              <a:t>http</a:t>
            </a:r>
            <a:r>
              <a:rPr lang="en-US" dirty="0">
                <a:latin typeface="Calibri" panose="020F0502020204030204" pitchFamily="34" charset="0"/>
              </a:rPr>
              <a:t>://</a:t>
            </a:r>
            <a:r>
              <a:rPr lang="en-US" dirty="0" smtClean="0">
                <a:latin typeface="Calibri" panose="020F0502020204030204" pitchFamily="34" charset="0"/>
              </a:rPr>
              <a:t>m.sxnarod.com/etnicheskaya-sokrovishnica-t.html</a:t>
            </a:r>
            <a:r>
              <a:rPr lang="ru-RU" dirty="0" smtClean="0">
                <a:latin typeface="Calibri" panose="020F0502020204030204" pitchFamily="34" charset="0"/>
              </a:rPr>
              <a:t>;</a:t>
            </a:r>
            <a:endParaRPr lang="ru-RU" dirty="0">
              <a:latin typeface="Calibri" panose="020F0502020204030204" pitchFamily="34" charset="0"/>
            </a:endParaRPr>
          </a:p>
          <a:p>
            <a:pPr algn="ctr"/>
            <a:endParaRPr lang="ru-RU" dirty="0" smtClean="0"/>
          </a:p>
          <a:p>
            <a:pPr algn="ctr"/>
            <a:r>
              <a:rPr lang="ru-RU" dirty="0" err="1" smtClean="0"/>
              <a:t>Митлянская</a:t>
            </a:r>
            <a:r>
              <a:rPr lang="ru-RU" dirty="0" smtClean="0"/>
              <a:t> Т.Б. «Сельскому учителю о народных художественных ремеслах Сибири и Дальнего Востока», 1983;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Иллюстративный материал  Тобольского музея-заповедника.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687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ru-RU" sz="1000" dirty="0" smtClean="0">
                <a:solidFill>
                  <a:schemeClr val="tx1"/>
                </a:solidFill>
              </a:rPr>
              <a:t>Ханты в зимней одежде конец </a:t>
            </a:r>
            <a:r>
              <a:rPr lang="en-US" sz="1000" dirty="0" smtClean="0">
                <a:solidFill>
                  <a:schemeClr val="tx1"/>
                </a:solidFill>
              </a:rPr>
              <a:t>XIX </a:t>
            </a:r>
            <a:r>
              <a:rPr lang="ru-RU" sz="1000" dirty="0" smtClean="0">
                <a:solidFill>
                  <a:schemeClr val="tx1"/>
                </a:solidFill>
              </a:rPr>
              <a:t>века</a:t>
            </a:r>
            <a:endParaRPr lang="ru-RU" sz="10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476" b="6476"/>
          <a:stretch>
            <a:fillRect/>
          </a:stretch>
        </p:blipFill>
        <p:spPr>
          <a:xfrm>
            <a:off x="1637442" y="188641"/>
            <a:ext cx="7290533" cy="4392488"/>
          </a:xfrm>
        </p:spPr>
      </p:pic>
    </p:spTree>
    <p:extLst>
      <p:ext uri="{BB962C8B-B14F-4D97-AF65-F5344CB8AC3E}">
        <p14:creationId xmlns:p14="http://schemas.microsoft.com/office/powerpoint/2010/main" xmlns="" val="21237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344816" cy="72008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Работа с мехом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709184"/>
            <a:ext cx="2050468" cy="4311732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1073" y="4030765"/>
            <a:ext cx="1778237" cy="24276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3968" y="602128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539552" y="6021288"/>
            <a:ext cx="2592288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000" dirty="0"/>
              <a:t>Женская шуба. Головной убор из меха росомахи. Конец XIX-начало XX в. Мех, мозаика, плетение, литье. Ханты.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97978"/>
            <a:ext cx="2063436" cy="357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2915816" y="5244579"/>
            <a:ext cx="2495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 smtClean="0"/>
              <a:t>Женская шуба. Конец XIX-начало XX в. Мех, сукно, мозаика. Манси.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168203" y="5983583"/>
            <a:ext cx="1827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 smtClean="0"/>
              <a:t>Женский головной убор. Мех, сукно, мозаика. Ханты</a:t>
            </a:r>
            <a:endParaRPr lang="ru-RU" sz="10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6742" y="1725137"/>
            <a:ext cx="1966489" cy="2207919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7168203" y="2975294"/>
            <a:ext cx="17081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 smtClean="0"/>
              <a:t>Женская шуба с </a:t>
            </a:r>
            <a:r>
              <a:rPr lang="ru-RU" sz="1000" dirty="0" err="1" smtClean="0"/>
              <a:t>подкладом</a:t>
            </a:r>
            <a:r>
              <a:rPr lang="ru-RU" sz="1000" dirty="0" smtClean="0"/>
              <a:t> из шкурок чернозобой гагары. Конец XIX в. Мех, сукно, бисер, отливки из олова. Ханты.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xmlns="" val="31474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</a:rPr>
              <a:t>Работа с мехом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916832"/>
            <a:ext cx="2260365" cy="39727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63953" y="5945242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Малица</a:t>
            </a:r>
            <a:endParaRPr lang="ru-RU" sz="1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5454" y="1916832"/>
            <a:ext cx="1885970" cy="392910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1901699"/>
            <a:ext cx="2362930" cy="39727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39096" y="5889595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Гусь</a:t>
            </a:r>
            <a:endParaRPr lang="ru-RU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660232" y="588959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Парка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xmlns="" val="35908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Обувь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5776" y="1772816"/>
            <a:ext cx="3528392" cy="2152821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2951" y="1748092"/>
            <a:ext cx="2155473" cy="27713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59" y="4049200"/>
            <a:ext cx="2038749" cy="19720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3564" y="4040687"/>
            <a:ext cx="1470604" cy="1980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2951" y="4675204"/>
            <a:ext cx="2637208" cy="12520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09" t="5273" r="40878" b="6287"/>
          <a:stretch/>
        </p:blipFill>
        <p:spPr>
          <a:xfrm>
            <a:off x="682823" y="1822476"/>
            <a:ext cx="147798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14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Работа с </a:t>
            </a:r>
            <a:r>
              <a:rPr lang="ru-RU" dirty="0" err="1" smtClean="0"/>
              <a:t>ровдугой</a:t>
            </a:r>
            <a:r>
              <a:rPr lang="ru-RU" dirty="0" smtClean="0"/>
              <a:t> и рыбьей кожей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313" y="1951066"/>
            <a:ext cx="2554718" cy="34563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1901094"/>
            <a:ext cx="2137870" cy="34661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6216" y="1827506"/>
            <a:ext cx="1382507" cy="18517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6216" y="3933056"/>
            <a:ext cx="1468298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88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Ткачество и работа с тканью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970467"/>
            <a:ext cx="2581275" cy="1609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888" y="1786532"/>
            <a:ext cx="2571750" cy="15525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297" y="3936116"/>
            <a:ext cx="2565932" cy="17961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4208" y="2335497"/>
            <a:ext cx="2014457" cy="28157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888" y="3580192"/>
            <a:ext cx="2581275" cy="13430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5326" y="5151243"/>
            <a:ext cx="25622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39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Ткачество и работа с тканью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997" y="1657350"/>
            <a:ext cx="2571750" cy="17716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78250" y="1657350"/>
            <a:ext cx="1771650" cy="1771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6055" y="1657350"/>
            <a:ext cx="1667775" cy="1771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1657350"/>
            <a:ext cx="1631082" cy="18052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03046" y="3645024"/>
            <a:ext cx="1545336" cy="10668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5834" y="3645023"/>
            <a:ext cx="2088410" cy="273708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4903" y="3708273"/>
            <a:ext cx="3408925" cy="241305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3590" y="4869161"/>
            <a:ext cx="1907949" cy="15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7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Вышивка и бисер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2107" y="1962451"/>
            <a:ext cx="3042044" cy="19079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9600" y="4143848"/>
            <a:ext cx="2623380" cy="24562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1688275"/>
            <a:ext cx="2486025" cy="4048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3608" y="587727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Халат женский летний. </a:t>
            </a:r>
            <a:r>
              <a:rPr lang="ru-RU" sz="1000" dirty="0" smtClean="0"/>
              <a:t>Х\б </a:t>
            </a:r>
            <a:r>
              <a:rPr lang="ru-RU" sz="1000" dirty="0"/>
              <a:t>ткань. Вышивка, аппликация. </a:t>
            </a:r>
            <a:r>
              <a:rPr lang="ru-RU" sz="1000" dirty="0" smtClean="0"/>
              <a:t>Ханты.  </a:t>
            </a:r>
            <a:r>
              <a:rPr lang="ru-RU" sz="1000" dirty="0"/>
              <a:t>1940-50-е гг.</a:t>
            </a:r>
          </a:p>
        </p:txBody>
      </p:sp>
    </p:spTree>
    <p:extLst>
      <p:ext uri="{BB962C8B-B14F-4D97-AF65-F5344CB8AC3E}">
        <p14:creationId xmlns:p14="http://schemas.microsoft.com/office/powerpoint/2010/main" xmlns="" val="20230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400</TotalTime>
  <Words>435</Words>
  <Application>Microsoft Office PowerPoint</Application>
  <PresentationFormat>Экран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Обычная</vt:lpstr>
      <vt:lpstr>Народный костюм  Обских угров </vt:lpstr>
      <vt:lpstr>Ханты в зимней одежде конец XIX века</vt:lpstr>
      <vt:lpstr>Работа с мехом</vt:lpstr>
      <vt:lpstr>Работа с мехом</vt:lpstr>
      <vt:lpstr>Обувь </vt:lpstr>
      <vt:lpstr>Работа с ровдугой и рыбьей кожей </vt:lpstr>
      <vt:lpstr>Ткачество и работа с тканью</vt:lpstr>
      <vt:lpstr>Ткачество и работа с тканью</vt:lpstr>
      <vt:lpstr>Вышивка и бисер</vt:lpstr>
      <vt:lpstr>Вышивка и бисер</vt:lpstr>
      <vt:lpstr>Летняя одежда</vt:lpstr>
      <vt:lpstr>Летняя одежда</vt:lpstr>
      <vt:lpstr>Головные уборы</vt:lpstr>
      <vt:lpstr>Головные уборы</vt:lpstr>
      <vt:lpstr> Головные уборы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Маргарита</dc:creator>
  <cp:lastModifiedBy>admin</cp:lastModifiedBy>
  <cp:revision>30</cp:revision>
  <dcterms:created xsi:type="dcterms:W3CDTF">2015-05-28T14:19:34Z</dcterms:created>
  <dcterms:modified xsi:type="dcterms:W3CDTF">2015-05-29T05:03:24Z</dcterms:modified>
</cp:coreProperties>
</file>