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59" r:id="rId4"/>
    <p:sldId id="260" r:id="rId5"/>
    <p:sldId id="275" r:id="rId6"/>
    <p:sldId id="261" r:id="rId7"/>
    <p:sldId id="274" r:id="rId8"/>
    <p:sldId id="262" r:id="rId9"/>
    <p:sldId id="263" r:id="rId10"/>
    <p:sldId id="264" r:id="rId11"/>
    <p:sldId id="265" r:id="rId12"/>
    <p:sldId id="267" r:id="rId13"/>
    <p:sldId id="266" r:id="rId14"/>
    <p:sldId id="278" r:id="rId15"/>
    <p:sldId id="269" r:id="rId16"/>
    <p:sldId id="276" r:id="rId17"/>
    <p:sldId id="277" r:id="rId18"/>
    <p:sldId id="270" r:id="rId19"/>
    <p:sldId id="271" r:id="rId20"/>
    <p:sldId id="272" r:id="rId21"/>
    <p:sldId id="279" r:id="rId22"/>
    <p:sldId id="280" r:id="rId23"/>
    <p:sldId id="281" r:id="rId2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5657" autoAdjust="0"/>
  </p:normalViewPr>
  <p:slideViewPr>
    <p:cSldViewPr>
      <p:cViewPr varScale="1">
        <p:scale>
          <a:sx n="87" d="100"/>
          <a:sy n="87" d="100"/>
        </p:scale>
        <p:origin x="-134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pPr/>
              <a:t>29.05.2015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pPr/>
              <a:t>‹#›</a:t>
            </a:fld>
            <a:endParaRPr lang="ru-RU"/>
          </a:p>
        </p:txBody>
      </p:sp>
    </p:spTree>
    <p:extLst>
      <p:ext uri="{BB962C8B-B14F-4D97-AF65-F5344CB8AC3E}">
        <p14:creationId xmlns:p14="http://schemas.microsoft.com/office/powerpoint/2010/main" xmlns="" val="3867795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pPr/>
              <a:t>29.05.2015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pPr/>
              <a:t>‹#›</a:t>
            </a:fld>
            <a:endParaRPr lang="ru-RU"/>
          </a:p>
        </p:txBody>
      </p:sp>
    </p:spTree>
    <p:extLst>
      <p:ext uri="{BB962C8B-B14F-4D97-AF65-F5344CB8AC3E}">
        <p14:creationId xmlns:p14="http://schemas.microsoft.com/office/powerpoint/2010/main" xmlns="" val="3667397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pPr/>
              <a:t>29.05.2015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pPr/>
              <a:t>‹#›</a:t>
            </a:fld>
            <a:endParaRPr lang="ru-RU"/>
          </a:p>
        </p:txBody>
      </p:sp>
    </p:spTree>
    <p:extLst>
      <p:ext uri="{BB962C8B-B14F-4D97-AF65-F5344CB8AC3E}">
        <p14:creationId xmlns:p14="http://schemas.microsoft.com/office/powerpoint/2010/main" xmlns="" val="2057845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pPr/>
              <a:t>29.05.2015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pPr/>
              <a:t>‹#›</a:t>
            </a:fld>
            <a:endParaRPr lang="ru-RU"/>
          </a:p>
        </p:txBody>
      </p:sp>
    </p:spTree>
    <p:extLst>
      <p:ext uri="{BB962C8B-B14F-4D97-AF65-F5344CB8AC3E}">
        <p14:creationId xmlns:p14="http://schemas.microsoft.com/office/powerpoint/2010/main" xmlns="" val="12599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pPr/>
              <a:t>29.05.2015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pPr/>
              <a:t>‹#›</a:t>
            </a:fld>
            <a:endParaRPr lang="ru-RU"/>
          </a:p>
        </p:txBody>
      </p:sp>
    </p:spTree>
    <p:extLst>
      <p:ext uri="{BB962C8B-B14F-4D97-AF65-F5344CB8AC3E}">
        <p14:creationId xmlns:p14="http://schemas.microsoft.com/office/powerpoint/2010/main" xmlns="" val="1698210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pPr/>
              <a:t>29.05.2015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pPr/>
              <a:t>‹#›</a:t>
            </a:fld>
            <a:endParaRPr lang="ru-RU"/>
          </a:p>
        </p:txBody>
      </p:sp>
    </p:spTree>
    <p:extLst>
      <p:ext uri="{BB962C8B-B14F-4D97-AF65-F5344CB8AC3E}">
        <p14:creationId xmlns:p14="http://schemas.microsoft.com/office/powerpoint/2010/main" xmlns="" val="1058942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pPr/>
              <a:t>29.05.2015</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pPr/>
              <a:t>‹#›</a:t>
            </a:fld>
            <a:endParaRPr lang="ru-RU"/>
          </a:p>
        </p:txBody>
      </p:sp>
    </p:spTree>
    <p:extLst>
      <p:ext uri="{BB962C8B-B14F-4D97-AF65-F5344CB8AC3E}">
        <p14:creationId xmlns:p14="http://schemas.microsoft.com/office/powerpoint/2010/main" xmlns="" val="187481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pPr/>
              <a:t>29.05.2015</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pPr/>
              <a:t>‹#›</a:t>
            </a:fld>
            <a:endParaRPr lang="ru-RU"/>
          </a:p>
        </p:txBody>
      </p:sp>
    </p:spTree>
    <p:extLst>
      <p:ext uri="{BB962C8B-B14F-4D97-AF65-F5344CB8AC3E}">
        <p14:creationId xmlns:p14="http://schemas.microsoft.com/office/powerpoint/2010/main" xmlns="" val="2305397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pPr/>
              <a:t>29.05.2015</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pPr/>
              <a:t>‹#›</a:t>
            </a:fld>
            <a:endParaRPr lang="ru-RU"/>
          </a:p>
        </p:txBody>
      </p:sp>
    </p:spTree>
    <p:extLst>
      <p:ext uri="{BB962C8B-B14F-4D97-AF65-F5344CB8AC3E}">
        <p14:creationId xmlns:p14="http://schemas.microsoft.com/office/powerpoint/2010/main" xmlns="" val="2460683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pPr/>
              <a:t>29.05.2015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pPr/>
              <a:t>‹#›</a:t>
            </a:fld>
            <a:endParaRPr lang="ru-RU"/>
          </a:p>
        </p:txBody>
      </p:sp>
    </p:spTree>
    <p:extLst>
      <p:ext uri="{BB962C8B-B14F-4D97-AF65-F5344CB8AC3E}">
        <p14:creationId xmlns:p14="http://schemas.microsoft.com/office/powerpoint/2010/main" xmlns="" val="1461711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pPr/>
              <a:t>29.05.2015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pPr/>
              <a:t>‹#›</a:t>
            </a:fld>
            <a:endParaRPr lang="ru-RU"/>
          </a:p>
        </p:txBody>
      </p:sp>
    </p:spTree>
    <p:extLst>
      <p:ext uri="{BB962C8B-B14F-4D97-AF65-F5344CB8AC3E}">
        <p14:creationId xmlns:p14="http://schemas.microsoft.com/office/powerpoint/2010/main" xmlns="" val="3446602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pPr/>
              <a:t>29.05.2015</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pPr/>
              <a:t>‹#›</a:t>
            </a:fld>
            <a:endParaRPr lang="ru-RU"/>
          </a:p>
        </p:txBody>
      </p:sp>
    </p:spTree>
    <p:extLst>
      <p:ext uri="{BB962C8B-B14F-4D97-AF65-F5344CB8AC3E}">
        <p14:creationId xmlns:p14="http://schemas.microsoft.com/office/powerpoint/2010/main" xmlns="" val="2264748616"/>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firstwedding.ru/spletyonnyiy-iz-tsvetov-i-listev-i-nadetyiy-na-golovu-venok-zhivaya-korona-predpolagayushhaya-pobedu-i-zhi/"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332656"/>
            <a:ext cx="7772400" cy="1470025"/>
          </a:xfrm>
        </p:spPr>
        <p:txBody>
          <a:bodyPr/>
          <a:lstStyle/>
          <a:p>
            <a:r>
              <a:rPr lang="ru-RU" dirty="0" smtClean="0">
                <a:latin typeface="Times New Roman" pitchFamily="18" charset="0"/>
                <a:cs typeface="Times New Roman" pitchFamily="18" charset="0"/>
              </a:rPr>
              <a:t>Народный костюм Тюменской области</a:t>
            </a:r>
            <a:endParaRPr lang="ru-RU" dirty="0">
              <a:latin typeface="Times New Roman" pitchFamily="18" charset="0"/>
              <a:cs typeface="Times New Roman" pitchFamily="18" charset="0"/>
            </a:endParaRPr>
          </a:p>
        </p:txBody>
      </p:sp>
      <p:sp>
        <p:nvSpPr>
          <p:cNvPr id="3" name="Подзаголовок 2"/>
          <p:cNvSpPr>
            <a:spLocks noGrp="1"/>
          </p:cNvSpPr>
          <p:nvPr>
            <p:ph type="subTitle" idx="1"/>
          </p:nvPr>
        </p:nvSpPr>
        <p:spPr>
          <a:xfrm>
            <a:off x="1335596" y="1628800"/>
            <a:ext cx="6400800" cy="1752600"/>
          </a:xfrm>
        </p:spPr>
        <p:txBody>
          <a:bodyPr>
            <a:normAutofit/>
          </a:bodyPr>
          <a:lstStyle/>
          <a:p>
            <a:r>
              <a:rPr lang="ru-RU" sz="4400" b="1" dirty="0" smtClean="0">
                <a:latin typeface="Times New Roman" pitchFamily="18" charset="0"/>
                <a:cs typeface="Times New Roman" pitchFamily="18" charset="0"/>
              </a:rPr>
              <a:t>Ненцы</a:t>
            </a:r>
            <a:endParaRPr lang="ru-RU" sz="4400" b="1" dirty="0">
              <a:latin typeface="Times New Roman" pitchFamily="18" charset="0"/>
              <a:cs typeface="Times New Roman" pitchFamily="18" charset="0"/>
            </a:endParaRPr>
          </a:p>
        </p:txBody>
      </p:sp>
      <p:pic>
        <p:nvPicPr>
          <p:cNvPr id="4" name="Объект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979712" y="2348880"/>
            <a:ext cx="5112568" cy="35337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3995936" y="6010365"/>
            <a:ext cx="4752528" cy="646331"/>
          </a:xfrm>
          <a:prstGeom prst="rect">
            <a:avLst/>
          </a:prstGeom>
          <a:noFill/>
        </p:spPr>
        <p:txBody>
          <a:bodyPr wrap="square" rtlCol="0">
            <a:spAutoFit/>
          </a:bodyPr>
          <a:lstStyle/>
          <a:p>
            <a:pPr algn="r"/>
            <a:r>
              <a:rPr lang="ru-RU" dirty="0" smtClean="0"/>
              <a:t>Выполнил: студент 3 курса группа 29 ПО126з</a:t>
            </a:r>
          </a:p>
          <a:p>
            <a:pPr algn="r"/>
            <a:r>
              <a:rPr lang="ru-RU" dirty="0" smtClean="0"/>
              <a:t> Тарусина Ю.В.</a:t>
            </a:r>
            <a:endParaRPr lang="ru-RU" dirty="0"/>
          </a:p>
        </p:txBody>
      </p:sp>
    </p:spTree>
    <p:extLst>
      <p:ext uri="{BB962C8B-B14F-4D97-AF65-F5344CB8AC3E}">
        <p14:creationId xmlns:p14="http://schemas.microsoft.com/office/powerpoint/2010/main" xmlns="" val="1431449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t>Пояс женский</a:t>
            </a:r>
            <a:endParaRPr lang="ru-RU" dirty="0"/>
          </a:p>
        </p:txBody>
      </p:sp>
      <p:sp>
        <p:nvSpPr>
          <p:cNvPr id="2" name="Объект 1"/>
          <p:cNvSpPr>
            <a:spLocks noGrp="1"/>
          </p:cNvSpPr>
          <p:nvPr>
            <p:ph idx="1"/>
          </p:nvPr>
        </p:nvSpPr>
        <p:spPr>
          <a:xfrm>
            <a:off x="395536" y="1556792"/>
            <a:ext cx="5616624" cy="4525963"/>
          </a:xfrm>
        </p:spPr>
        <p:txBody>
          <a:bodyPr>
            <a:normAutofit fontScale="47500" lnSpcReduction="20000"/>
          </a:bodyPr>
          <a:lstStyle/>
          <a:p>
            <a:r>
              <a:rPr lang="ru-RU" b="1" dirty="0"/>
              <a:t>Пояс женский</a:t>
            </a:r>
            <a:r>
              <a:rPr lang="ru-RU" dirty="0"/>
              <a:t> – обязательный важный атрибут национальной одежды ненецкой женщины. Пояса бывают зимние и летние. Зимний пояс был самотканым, его плетут из крашенной в разные цвета шерсти. Ближе к одному из концов пришивают медную пряжку, имеющую форму кольца, диаметром до 20 см. На уровне пряжки пояс складывают вдвое. Опоясав талию, более длинный конец продевают в кольцо, приходящееся спереди, и оба конца связывают вместе. В прошлом пряжки женских поясов достигали значительного размера </a:t>
            </a:r>
            <a:r>
              <a:rPr lang="ru-RU" dirty="0" smtClean="0"/>
              <a:t>.Этому </a:t>
            </a:r>
            <a:r>
              <a:rPr lang="ru-RU" dirty="0"/>
              <a:t>придавалось гигиеническое и магическое значение. </a:t>
            </a:r>
            <a:br>
              <a:rPr lang="ru-RU" dirty="0"/>
            </a:br>
            <a:r>
              <a:rPr lang="ru-RU" dirty="0"/>
              <a:t>Гигиеническое значение пояса заключается в том, он поддерживает пресс и предохраняет женщину от некоторых заболеваний, также пояс помогает сохранять тепло целый день. Кроме того, металл, в частности, пряжка на поясе, воспринимается ненцами как символ чистоты. </a:t>
            </a:r>
            <a:br>
              <a:rPr lang="ru-RU" dirty="0"/>
            </a:br>
            <a:r>
              <a:rPr lang="ru-RU" dirty="0"/>
              <a:t>Магическое значение состоит в том, что ненцы считают, что неподпоясанными ходят только ленивые, неряшливые люди, бездельники.</a:t>
            </a:r>
          </a:p>
        </p:txBody>
      </p:sp>
      <p:pic>
        <p:nvPicPr>
          <p:cNvPr id="4" name="Рисунок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300192" y="1988840"/>
            <a:ext cx="2304256" cy="22056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1945004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Пояс </a:t>
            </a:r>
            <a:r>
              <a:rPr lang="ru-RU" dirty="0" err="1" smtClean="0"/>
              <a:t>мужкой</a:t>
            </a:r>
            <a:endParaRPr lang="ru-RU" dirty="0"/>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6660232" y="722201"/>
            <a:ext cx="2010519" cy="16691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Рисунок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796136" y="2708920"/>
            <a:ext cx="2331720" cy="38496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Прямоугольник 2"/>
          <p:cNvSpPr/>
          <p:nvPr/>
        </p:nvSpPr>
        <p:spPr>
          <a:xfrm>
            <a:off x="539552" y="1556792"/>
            <a:ext cx="4788024" cy="3754874"/>
          </a:xfrm>
          <a:prstGeom prst="rect">
            <a:avLst/>
          </a:prstGeom>
        </p:spPr>
        <p:txBody>
          <a:bodyPr wrap="square">
            <a:spAutoFit/>
          </a:bodyPr>
          <a:lstStyle/>
          <a:p>
            <a:r>
              <a:rPr lang="ru-RU" sz="1400" b="1" dirty="0"/>
              <a:t>Пояс мужской (Ни)</a:t>
            </a:r>
            <a:r>
              <a:rPr lang="ru-RU" sz="1400" dirty="0"/>
              <a:t> – важный атрибут национальной ненецкой мужской одежды, главной функцией которого является подпоясывание одежды, а при необходимости он удлиняет или укорачивает малицу. Кроме того, пояс даёт чувство собранности и в то же время лёгкости. Если мужчина подпоясался – значит его ждут дела, он готов к любой работе. И в течение всего дня он не будет снимать пояса. В тундре редко можно увидеть мужчину без пояса. Пожалуй, только во время еды. И то пояс лежит рядом. </a:t>
            </a:r>
            <a:br>
              <a:rPr lang="ru-RU" sz="1400" dirty="0"/>
            </a:br>
            <a:r>
              <a:rPr lang="ru-RU" sz="1400" dirty="0"/>
              <a:t>Пояс – символ достоинства мужчины, поэтому при его изготовлении мастер старается украсить его как можно богаче. С давних пор материалом для изготовления поясов служила кожа морских животных, сейчас применяют оленью кожу. Оленья шкура не намокает и не разбухает, она не тянется и не пересыхает. В качестве украшений используется сукно, медные бляхи различной формы, металлические пуговицы в два или несколько рядов</a:t>
            </a:r>
          </a:p>
        </p:txBody>
      </p:sp>
    </p:spTree>
    <p:extLst>
      <p:ext uri="{BB962C8B-B14F-4D97-AF65-F5344CB8AC3E}">
        <p14:creationId xmlns:p14="http://schemas.microsoft.com/office/powerpoint/2010/main" xmlns="" val="17909453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Шапка мужская</a:t>
            </a:r>
            <a:br>
              <a:rPr lang="ru-RU" dirty="0" smtClean="0"/>
            </a:br>
            <a:endParaRPr lang="ru-RU" dirty="0"/>
          </a:p>
        </p:txBody>
      </p:sp>
      <p:sp>
        <p:nvSpPr>
          <p:cNvPr id="3" name="Объект 2"/>
          <p:cNvSpPr>
            <a:spLocks noGrp="1"/>
          </p:cNvSpPr>
          <p:nvPr>
            <p:ph idx="1"/>
          </p:nvPr>
        </p:nvSpPr>
        <p:spPr>
          <a:xfrm>
            <a:off x="179512" y="980728"/>
            <a:ext cx="5328592" cy="5472608"/>
          </a:xfrm>
        </p:spPr>
        <p:txBody>
          <a:bodyPr>
            <a:normAutofit/>
          </a:bodyPr>
          <a:lstStyle/>
          <a:p>
            <a:r>
              <a:rPr lang="ru-RU" sz="1100" b="1" dirty="0"/>
              <a:t>Шапка мужская</a:t>
            </a:r>
            <a:r>
              <a:rPr lang="ru-RU" sz="1100" dirty="0"/>
              <a:t> - традиционный меховой головной убор. Различают несколько видов мужских шапок: простые, нарядные и парадные. Простые шапки шились без украшений. Они предназначались для постоянного ношения. Их носили мужчины, мальчики-подростки, юноши. По покрою мужские шапки шились немного шире кверху и ниже, чем женские. Дети носили такие же шапки, но меньших размеров. В зависимости от возраста ребёнка.</a:t>
            </a:r>
            <a:br>
              <a:rPr lang="ru-RU" sz="1100" dirty="0"/>
            </a:br>
            <a:r>
              <a:rPr lang="ru-RU" sz="1100" dirty="0"/>
              <a:t>Парадные цилиндрические шапки предназначались только для мужчин и были двух видов: обычная в виде цилиндра; сверху на боковые швы и вокруг донышка нашивались узкие полоски сукна трёх традиционных цветов (красного, жёлтого, синего или зелёного) шириной в указательный палец. </a:t>
            </a:r>
            <a:br>
              <a:rPr lang="ru-RU" sz="1100" dirty="0"/>
            </a:br>
            <a:r>
              <a:rPr lang="ru-RU" sz="1100" dirty="0"/>
              <a:t>Вторая разновидность мужской парадной шапки – это шапка с круглым (цилиндрическим) донышком и с удлиненными украшенными ушами («с ногами шапки»), с прошивками из полосок меха белого или тёмного цветов и сукна разных цветов. При надевании эти уши, скреплённые медной цепочкой, откидываются назад.</a:t>
            </a:r>
            <a:br>
              <a:rPr lang="ru-RU" sz="1100" dirty="0"/>
            </a:br>
            <a:r>
              <a:rPr lang="ru-RU" sz="1100" dirty="0"/>
              <a:t>Передняя и затылочная части шапки выкраиваются из целых кусков, причём перёд изделия бывает более высоким.</a:t>
            </a:r>
            <a:br>
              <a:rPr lang="ru-RU" sz="1100" dirty="0"/>
            </a:br>
            <a:r>
              <a:rPr lang="ru-RU" sz="1100" dirty="0"/>
              <a:t>Такие парадные шапки обычно носили мужчины среднего, а иногда и старшего возраста. А для юношей и молодых мужчин шили шапки в виде цилиндра с длинными ушами из белого пыжика. В традициях ненцев белый мех придавал шапке и всей одежде парадность и торжественность. </a:t>
            </a:r>
            <a:br>
              <a:rPr lang="ru-RU" sz="1100" dirty="0"/>
            </a:br>
            <a:r>
              <a:rPr lang="ru-RU" sz="1100" dirty="0"/>
              <a:t>Отличие мужских шапок от женских заключается в расположении суконных украшений. Суконные полоски на мужских шапках нашивают вдоль шва по кругу (если шапка с короткими ушами, то и вдоль боковых швов).</a:t>
            </a:r>
            <a:br>
              <a:rPr lang="ru-RU" sz="1100" dirty="0"/>
            </a:br>
            <a:r>
              <a:rPr lang="ru-RU" sz="1100" dirty="0"/>
              <a:t>Ненецкие мужчины очень бережно относятся к своим головным уборам. Нарядные шапки они хранят в мешках, а те, что носились каждый день, войдя в чум. Привязывали к шесту чума за ремешки или заталкивали за шести. Одним словом, старались шапку не бросать и клали на более высокое место. Гости. Пришедшие ненадолго, шапку не снимали или держали её на коленях.</a:t>
            </a:r>
          </a:p>
        </p:txBody>
      </p:sp>
      <p:pic>
        <p:nvPicPr>
          <p:cNvPr id="4" name="Рисунок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615632" y="861578"/>
            <a:ext cx="3240360" cy="24302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Рисунок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921908" y="3630448"/>
            <a:ext cx="2627808" cy="28205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15245583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Шапка женская</a:t>
            </a:r>
            <a:endParaRPr lang="ru-RU" dirty="0"/>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5974660" y="1412776"/>
            <a:ext cx="2088232" cy="21602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Рисунок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004048" y="3889958"/>
            <a:ext cx="4029456" cy="25542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Прямоугольник 5"/>
          <p:cNvSpPr/>
          <p:nvPr/>
        </p:nvSpPr>
        <p:spPr>
          <a:xfrm>
            <a:off x="323528" y="1772816"/>
            <a:ext cx="4572000" cy="3970318"/>
          </a:xfrm>
          <a:prstGeom prst="rect">
            <a:avLst/>
          </a:prstGeom>
        </p:spPr>
        <p:txBody>
          <a:bodyPr>
            <a:spAutoFit/>
          </a:bodyPr>
          <a:lstStyle/>
          <a:p>
            <a:r>
              <a:rPr lang="ru-RU" sz="1400" b="1" dirty="0"/>
              <a:t>Шапка женская</a:t>
            </a:r>
            <a:r>
              <a:rPr lang="ru-RU" sz="1400" dirty="0"/>
              <a:t> – головной убор ненецкой женщины, являющийся естественным дополнением к </a:t>
            </a:r>
            <a:r>
              <a:rPr lang="ru-RU" sz="1400" dirty="0" err="1"/>
              <a:t>ягушкам</a:t>
            </a:r>
            <a:r>
              <a:rPr lang="ru-RU" sz="1400" dirty="0"/>
              <a:t>. Встречается несколько видов шапок. </a:t>
            </a:r>
            <a:br>
              <a:rPr lang="ru-RU" sz="1400" dirty="0"/>
            </a:br>
            <a:r>
              <a:rPr lang="ru-RU" sz="1400" dirty="0"/>
              <a:t>Пожилые женщины носят высокие шапки из пыжика с круглым дном и короткими ушами, одинаковые по покрою с мужскими. </a:t>
            </a:r>
            <a:r>
              <a:rPr lang="ru-RU" sz="1400" dirty="0" err="1"/>
              <a:t>Подклад</a:t>
            </a:r>
            <a:r>
              <a:rPr lang="ru-RU" sz="1400" dirty="0"/>
              <a:t> к ним шьют из телячьей кожи. Нарядные шапки этого типа отделывают сукном: квадратные или треугольные лоскутки сукна разных цветов (длиной 6-7 см, шириной – 2-4 см) вставляются на некотором расстоянии друг от друга вдоль швов шапки – вокруг донышка и по боковым швам. Концы полосок при этом свободно свисают.</a:t>
            </a:r>
            <a:br>
              <a:rPr lang="ru-RU" sz="1400" dirty="0"/>
            </a:br>
            <a:r>
              <a:rPr lang="ru-RU" sz="1400" dirty="0"/>
              <a:t>Сзади к шапке пришивают две длинные полосы из </a:t>
            </a:r>
            <a:r>
              <a:rPr lang="ru-RU" sz="1400" dirty="0" err="1"/>
              <a:t>камуса</a:t>
            </a:r>
            <a:r>
              <a:rPr lang="ru-RU" sz="1400" dirty="0"/>
              <a:t> (шириной 8 см), обильно украшенные мозаичным орнаментом из сочетания белого и тёмного меха и суконными вставками. Посредине уши шапки соединяются между собой медными цепочками или нитками. </a:t>
            </a:r>
          </a:p>
        </p:txBody>
      </p:sp>
    </p:spTree>
    <p:extLst>
      <p:ext uri="{BB962C8B-B14F-4D97-AF65-F5344CB8AC3E}">
        <p14:creationId xmlns:p14="http://schemas.microsoft.com/office/powerpoint/2010/main" xmlns="" val="17724387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683568" y="332656"/>
            <a:ext cx="7776864" cy="5262979"/>
          </a:xfrm>
          <a:prstGeom prst="rect">
            <a:avLst/>
          </a:prstGeom>
        </p:spPr>
        <p:txBody>
          <a:bodyPr wrap="square">
            <a:spAutoFit/>
          </a:bodyPr>
          <a:lstStyle/>
          <a:p>
            <a:r>
              <a:rPr lang="ru-RU" sz="1200" dirty="0"/>
              <a:t/>
            </a:r>
            <a:br>
              <a:rPr lang="ru-RU" sz="1200" dirty="0"/>
            </a:br>
            <a:r>
              <a:rPr lang="ru-RU" sz="1200" dirty="0"/>
              <a:t>Другой тип женской шапки носят в основном молодые женщины и девочки-подростки. Этот головной убор представляет собой высокую шапку полукруглой формы, сшитую из двух кусков меха (пыжика), без донышка, с пришитыми короткими ушами. Перёд шапки несколько выше. Подкладка шьётся из брюшной части шкуры оленя, по покрою она аналогична верху. Но уши не пришиваются, а кроятся из одного куска (в случае нехватки материала просто делаются надставки в разных местах). Вдоль шва, который идёт полукругом от одного бока к другому через верх, вставляют такие же, как у первого типа, полоски сукна на некотором расстоянии одна от другой. Сзади к шапке пришиваются уши. Наличие ушей у шапки обычно говорит о принадлежности её к праздничной нарядной одежде. Уши шапки за пояс не заправляются. А свободно свисают поверх </a:t>
            </a:r>
            <a:r>
              <a:rPr lang="ru-RU" sz="1200" dirty="0" err="1"/>
              <a:t>ягушки</a:t>
            </a:r>
            <a:r>
              <a:rPr lang="ru-RU" sz="1200" dirty="0"/>
              <a:t>, опускаясь ниже талии. </a:t>
            </a:r>
            <a:br>
              <a:rPr lang="ru-RU" sz="1200" dirty="0"/>
            </a:br>
            <a:r>
              <a:rPr lang="ru-RU" sz="1200" dirty="0"/>
              <a:t>Встречаются также пыжиковые шапки, сшитые из четырёх конусообразных кусков, сходящихся на макушке и имеющих длинные уши. Концы ушей бывают украшены орнаментом из </a:t>
            </a:r>
            <a:r>
              <a:rPr lang="ru-RU" sz="1200" dirty="0" err="1"/>
              <a:t>камуса</a:t>
            </a:r>
            <a:r>
              <a:rPr lang="ru-RU" sz="1200" dirty="0"/>
              <a:t> и копытцами новорождённых телят. Чтобы шапка крепче держалась, рядом с основанием ушей спереди пришивают тесёмки или ленты, которые завязывают под подбородком.</a:t>
            </a:r>
            <a:br>
              <a:rPr lang="ru-RU" sz="1200" dirty="0"/>
            </a:br>
            <a:r>
              <a:rPr lang="ru-RU" sz="1200" dirty="0"/>
              <a:t>В некоторых районах Ямала имеет распространение в качестве женского головного убора необыкновенно красивая шапка капора с пышной опушкой из песцовых хвостов или белого оленьего меха. </a:t>
            </a:r>
            <a:br>
              <a:rPr lang="ru-RU" sz="1200" dirty="0"/>
            </a:br>
            <a:r>
              <a:rPr lang="ru-RU" sz="1200" dirty="0"/>
              <a:t>Шапки этого типа состоят из трёх частей – центральной части - длинной полосы, которая идёт через темя на уши; затылочной части, которая шьётся всегда из оленьего лба, причём глазницы зашиваются кусочками меха, окантованными цветным сукном (причём боковые детали выкраиваются так, чтобы направление меха было сверху вниз, они представляют из себя треугольник в верхней части его 4-5 см, а в нижней до 22 см), место рожек на шкурке закрывается суконными кисточками, и задней части, которая полукругом спускается на спину. </a:t>
            </a:r>
            <a:br>
              <a:rPr lang="ru-RU" sz="1200" dirty="0"/>
            </a:br>
            <a:r>
              <a:rPr lang="ru-RU" sz="1200" dirty="0"/>
              <a:t>Эти части разделяются полосками узора из белого и тёмного меха, представляющие из себя сплошной геометрический узор, выполненный в технике меховой мозаики. Вдоль лицевой части пришивают опушку, на которую идёт до пяти песцовых хвостов. </a:t>
            </a:r>
            <a:br>
              <a:rPr lang="ru-RU" sz="1200" dirty="0"/>
            </a:br>
            <a:r>
              <a:rPr lang="ru-RU" sz="1200" dirty="0"/>
              <a:t>Сзади к нижнему краю шапки пришивают на </a:t>
            </a:r>
            <a:r>
              <a:rPr lang="ru-RU" sz="1200" dirty="0" err="1"/>
              <a:t>ровдужных</a:t>
            </a:r>
            <a:r>
              <a:rPr lang="ru-RU" sz="1200" dirty="0"/>
              <a:t> ремешках или цепочках большое количество медных и железных украшений с прорезным и рельефным рисунком, связанные друг с другом узким ремешком, и крупные бусины. Эти украшения оттягивают крылья шапки назад, прижимая их к шубе, таким образом, холодный воздух не попадает под мех. При ходьбе подвески издают лёгкий перезвон.</a:t>
            </a:r>
            <a:br>
              <a:rPr lang="ru-RU" sz="1200" dirty="0"/>
            </a:br>
            <a:r>
              <a:rPr lang="ru-RU" sz="1200" dirty="0"/>
              <a:t>Спереди под подбородком шапка завязывается с помощью </a:t>
            </a:r>
            <a:r>
              <a:rPr lang="ru-RU" sz="1200" dirty="0" err="1"/>
              <a:t>ровдужных</a:t>
            </a:r>
            <a:r>
              <a:rPr lang="ru-RU" sz="1200" dirty="0"/>
              <a:t> ремешков.</a:t>
            </a:r>
          </a:p>
        </p:txBody>
      </p:sp>
    </p:spTree>
    <p:extLst>
      <p:ext uri="{BB962C8B-B14F-4D97-AF65-F5344CB8AC3E}">
        <p14:creationId xmlns:p14="http://schemas.microsoft.com/office/powerpoint/2010/main" xmlns="" val="1122799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Ягушка</a:t>
            </a:r>
            <a:endParaRPr lang="ru-RU" dirty="0"/>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6084168" y="1772816"/>
            <a:ext cx="2340843" cy="33059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Прямоугольник 2"/>
          <p:cNvSpPr/>
          <p:nvPr/>
        </p:nvSpPr>
        <p:spPr>
          <a:xfrm>
            <a:off x="539552" y="1156819"/>
            <a:ext cx="4572000" cy="2677656"/>
          </a:xfrm>
          <a:prstGeom prst="rect">
            <a:avLst/>
          </a:prstGeom>
        </p:spPr>
        <p:txBody>
          <a:bodyPr>
            <a:spAutoFit/>
          </a:bodyPr>
          <a:lstStyle/>
          <a:p>
            <a:r>
              <a:rPr lang="ru-RU" sz="1400" b="1" dirty="0" err="1"/>
              <a:t>Ягушка</a:t>
            </a:r>
            <a:r>
              <a:rPr lang="ru-RU" sz="1400" b="1" dirty="0"/>
              <a:t> (</a:t>
            </a:r>
            <a:r>
              <a:rPr lang="ru-RU" sz="1400" b="1" dirty="0" err="1"/>
              <a:t>паница</a:t>
            </a:r>
            <a:r>
              <a:rPr lang="ru-RU" sz="1400" b="1" dirty="0"/>
              <a:t>)</a:t>
            </a:r>
            <a:r>
              <a:rPr lang="ru-RU" sz="1400" dirty="0"/>
              <a:t> - женская верхняя зимняя одежда. В отличие от мужской имеет разрез спереди. В настоящее время она встречается двух типов, различающихся как покроем, так и характером украшений и отделки. Обычно на изготовление </a:t>
            </a:r>
            <a:r>
              <a:rPr lang="ru-RU" sz="1400" dirty="0" err="1"/>
              <a:t>ягушки</a:t>
            </a:r>
            <a:r>
              <a:rPr lang="ru-RU" sz="1400" dirty="0"/>
              <a:t> идёт четыре летних шкуры, для подкладки столько же осенних и одна шкурка на воротник. </a:t>
            </a:r>
            <a:br>
              <a:rPr lang="ru-RU" sz="1400" dirty="0"/>
            </a:br>
            <a:r>
              <a:rPr lang="ru-RU" sz="1400" dirty="0"/>
              <a:t>Первый тип </a:t>
            </a:r>
            <a:r>
              <a:rPr lang="ru-RU" sz="1400" dirty="0" err="1"/>
              <a:t>ягушки</a:t>
            </a:r>
            <a:r>
              <a:rPr lang="ru-RU" sz="1400" dirty="0"/>
              <a:t> – бобровой или беличьей, был распространён у западных групп ненцев, в основном в </a:t>
            </a:r>
            <a:r>
              <a:rPr lang="ru-RU" sz="1400" dirty="0" err="1"/>
              <a:t>Канинской</a:t>
            </a:r>
            <a:r>
              <a:rPr lang="ru-RU" sz="1400" dirty="0"/>
              <a:t> и </a:t>
            </a:r>
            <a:r>
              <a:rPr lang="ru-RU" sz="1400" dirty="0" err="1"/>
              <a:t>Тиманской</a:t>
            </a:r>
            <a:r>
              <a:rPr lang="ru-RU" sz="1400" dirty="0"/>
              <a:t> тундрах. Сейчас этот тип одежды уже не шьют, она сохраняется только от старшего поколения и считается старинной и нарядной.</a:t>
            </a:r>
          </a:p>
        </p:txBody>
      </p:sp>
      <p:sp>
        <p:nvSpPr>
          <p:cNvPr id="5" name="Прямоугольник 4"/>
          <p:cNvSpPr/>
          <p:nvPr/>
        </p:nvSpPr>
        <p:spPr>
          <a:xfrm>
            <a:off x="534451" y="3834806"/>
            <a:ext cx="4572000" cy="2416046"/>
          </a:xfrm>
          <a:prstGeom prst="rect">
            <a:avLst/>
          </a:prstGeom>
        </p:spPr>
        <p:txBody>
          <a:bodyPr>
            <a:spAutoFit/>
          </a:bodyPr>
          <a:lstStyle/>
          <a:p>
            <a:r>
              <a:rPr lang="ru-RU" sz="1400" dirty="0"/>
              <a:t>Второй тип одежды распространён в качестве будничной и рабочей одежды, иногда и праздничной в западных тундрах Ямала. Эту одежду шьют целиком из оленьего меха. По покрою она значительно отличается от первого типа, потому что она кроится в вертикальном направлении. </a:t>
            </a:r>
            <a:r>
              <a:rPr lang="ru-RU" sz="1400" dirty="0" smtClean="0"/>
              <a:t>Эта </a:t>
            </a:r>
            <a:r>
              <a:rPr lang="ru-RU" sz="1400" dirty="0"/>
              <a:t>женская одежда богато украшается вшивным орнаментом из </a:t>
            </a:r>
            <a:r>
              <a:rPr lang="ru-RU" sz="1400" dirty="0" err="1"/>
              <a:t>камуса</a:t>
            </a:r>
            <a:r>
              <a:rPr lang="ru-RU" sz="1400" dirty="0"/>
              <a:t> белого и тёмного цвета с прослойкой из цветных сукон – на плечах, по бортам и обшлагам рукавов. Рукавицы здесь иногда пришиваются к самой одежде, а не </a:t>
            </a:r>
            <a:r>
              <a:rPr lang="ru-RU" sz="1400" dirty="0" err="1"/>
              <a:t>подкладу</a:t>
            </a:r>
            <a:r>
              <a:rPr lang="ru-RU" sz="1400" dirty="0"/>
              <a:t>. </a:t>
            </a:r>
            <a:r>
              <a:rPr lang="ru-RU" sz="1100" dirty="0"/>
              <a:t/>
            </a:r>
            <a:br>
              <a:rPr lang="ru-RU" sz="1100" dirty="0"/>
            </a:br>
            <a:endParaRPr lang="ru-RU" sz="1100" dirty="0"/>
          </a:p>
        </p:txBody>
      </p:sp>
    </p:spTree>
    <p:extLst>
      <p:ext uri="{BB962C8B-B14F-4D97-AF65-F5344CB8AC3E}">
        <p14:creationId xmlns:p14="http://schemas.microsoft.com/office/powerpoint/2010/main" xmlns="" val="5439929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95536" y="404664"/>
            <a:ext cx="3601697" cy="51845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Рисунок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644008" y="404664"/>
            <a:ext cx="4023693" cy="51845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1613431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39552" y="332656"/>
            <a:ext cx="2991251" cy="58326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Прямоугольник 2"/>
          <p:cNvSpPr/>
          <p:nvPr/>
        </p:nvSpPr>
        <p:spPr>
          <a:xfrm>
            <a:off x="3923928" y="1263821"/>
            <a:ext cx="4572000" cy="3970318"/>
          </a:xfrm>
          <a:prstGeom prst="rect">
            <a:avLst/>
          </a:prstGeom>
        </p:spPr>
        <p:txBody>
          <a:bodyPr>
            <a:spAutoFit/>
          </a:bodyPr>
          <a:lstStyle/>
          <a:p>
            <a:r>
              <a:rPr lang="ru-RU" dirty="0"/>
              <a:t>Женская верхняя одежда носится обычно с поясом, при этом правая пола несколько находит на левую. </a:t>
            </a:r>
            <a:br>
              <a:rPr lang="ru-RU" dirty="0"/>
            </a:br>
            <a:r>
              <a:rPr lang="ru-RU" dirty="0"/>
              <a:t>Летом ненки надевают поношенные, с вытертым мехом зимние </a:t>
            </a:r>
            <a:r>
              <a:rPr lang="ru-RU" dirty="0" err="1"/>
              <a:t>ягушки</a:t>
            </a:r>
            <a:r>
              <a:rPr lang="ru-RU" dirty="0"/>
              <a:t> без подкладки или шьют суконную, по покрою сходную с зимней одежду. Основные детали летней </a:t>
            </a:r>
            <a:r>
              <a:rPr lang="ru-RU" dirty="0" err="1"/>
              <a:t>ягушки</a:t>
            </a:r>
            <a:r>
              <a:rPr lang="ru-RU" dirty="0"/>
              <a:t> могут быть красного и зелёного цветов, а полочки, подол и обшлага рукавов синего и чёрного. Пожилые ненки носят летние </a:t>
            </a:r>
            <a:r>
              <a:rPr lang="ru-RU" dirty="0" err="1"/>
              <a:t>ягушки</a:t>
            </a:r>
            <a:r>
              <a:rPr lang="ru-RU" dirty="0"/>
              <a:t> чёрного цвета, скромно украшенные нашитыми полосками жёлтого или красного сукна.</a:t>
            </a:r>
          </a:p>
        </p:txBody>
      </p:sp>
    </p:spTree>
    <p:extLst>
      <p:ext uri="{BB962C8B-B14F-4D97-AF65-F5344CB8AC3E}">
        <p14:creationId xmlns:p14="http://schemas.microsoft.com/office/powerpoint/2010/main" xmlns="" val="672610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Штаны </a:t>
            </a:r>
            <a:r>
              <a:rPr lang="ru-RU" dirty="0" err="1" smtClean="0"/>
              <a:t>мужские,меховые</a:t>
            </a:r>
            <a:endParaRPr lang="ru-RU" dirty="0"/>
          </a:p>
        </p:txBody>
      </p:sp>
      <p:sp>
        <p:nvSpPr>
          <p:cNvPr id="3" name="Объект 2"/>
          <p:cNvSpPr>
            <a:spLocks noGrp="1"/>
          </p:cNvSpPr>
          <p:nvPr>
            <p:ph idx="1"/>
          </p:nvPr>
        </p:nvSpPr>
        <p:spPr/>
        <p:txBody>
          <a:bodyPr>
            <a:normAutofit/>
          </a:bodyPr>
          <a:lstStyle/>
          <a:p>
            <a:r>
              <a:rPr lang="ru-RU" sz="1400" b="1" dirty="0"/>
              <a:t>Штаны мужские, меховые</a:t>
            </a:r>
            <a:r>
              <a:rPr lang="ru-RU" sz="1400" dirty="0"/>
              <a:t> – верхняя зимняя одежда, которую шили из пыжика (шкуры телёнка в возрасте до одного месяца) или </a:t>
            </a:r>
            <a:r>
              <a:rPr lang="ru-RU" sz="1400" dirty="0" err="1"/>
              <a:t>пашин</a:t>
            </a:r>
            <a:r>
              <a:rPr lang="ru-RU" sz="1400" dirty="0"/>
              <a:t> телёнка мехом к телу. Прежде их всегда шили из шкуры хора или быка (т.е. оленя-самца). На изготовление меховых штанов идёт короткошёрстная шкура. </a:t>
            </a:r>
            <a:br>
              <a:rPr lang="ru-RU" sz="1400" dirty="0"/>
            </a:br>
            <a:r>
              <a:rPr lang="ru-RU" sz="1400" dirty="0"/>
              <a:t>Верхняя часть штанов разреза не имеет, на талии они поддерживаются с помощью вздержки из </a:t>
            </a:r>
            <a:r>
              <a:rPr lang="ru-RU" sz="1400" dirty="0" err="1"/>
              <a:t>ровдуги</a:t>
            </a:r>
            <a:r>
              <a:rPr lang="ru-RU" sz="1400" dirty="0"/>
              <a:t>. Иногда ремешок просто пришивают и завязывают. Сшитые как </a:t>
            </a:r>
            <a:r>
              <a:rPr lang="ru-RU" sz="1400" dirty="0" err="1"/>
              <a:t>натазники</a:t>
            </a:r>
            <a:r>
              <a:rPr lang="ru-RU" sz="1400" dirty="0"/>
              <a:t>, штаны в нижней части имеют надставки в виде штанин, которые спускаются значительно ниже колена и заправляются в меховые чулки. От пояса опускаются два ремешка (часто с колечками), к которым привязывают обувь.</a:t>
            </a:r>
            <a:br>
              <a:rPr lang="ru-RU" sz="1400" dirty="0"/>
            </a:br>
            <a:r>
              <a:rPr lang="ru-RU" sz="1400" dirty="0"/>
              <a:t>Летом штаны шьют из </a:t>
            </a:r>
            <a:r>
              <a:rPr lang="ru-RU" sz="1400" dirty="0" err="1"/>
              <a:t>ровдуги</a:t>
            </a:r>
            <a:r>
              <a:rPr lang="ru-RU" sz="1400" dirty="0"/>
              <a:t> (замши) или носят покупное трикотажное бельё.</a:t>
            </a:r>
          </a:p>
          <a:p>
            <a:r>
              <a:rPr lang="ru-RU" sz="1100" dirty="0"/>
              <a:t> </a:t>
            </a:r>
          </a:p>
          <a:p>
            <a:endParaRPr lang="ru-RU" sz="1100" dirty="0"/>
          </a:p>
        </p:txBody>
      </p:sp>
      <p:pic>
        <p:nvPicPr>
          <p:cNvPr id="4" name="Рисунок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491880" y="3789040"/>
            <a:ext cx="1872208" cy="25077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23692421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Штаны </a:t>
            </a:r>
            <a:r>
              <a:rPr lang="ru-RU" dirty="0" err="1" smtClean="0"/>
              <a:t>женские,меховые</a:t>
            </a:r>
            <a:endParaRPr lang="ru-RU" dirty="0"/>
          </a:p>
        </p:txBody>
      </p:sp>
      <p:sp>
        <p:nvSpPr>
          <p:cNvPr id="3" name="Объект 2"/>
          <p:cNvSpPr>
            <a:spLocks noGrp="1"/>
          </p:cNvSpPr>
          <p:nvPr>
            <p:ph idx="1"/>
          </p:nvPr>
        </p:nvSpPr>
        <p:spPr>
          <a:xfrm>
            <a:off x="467544" y="1124744"/>
            <a:ext cx="8229600" cy="4525963"/>
          </a:xfrm>
        </p:spPr>
        <p:txBody>
          <a:bodyPr>
            <a:normAutofit/>
          </a:bodyPr>
          <a:lstStyle/>
          <a:p>
            <a:r>
              <a:rPr lang="ru-RU" sz="1400" b="1" dirty="0"/>
              <a:t>Штаны женские, меховые</a:t>
            </a:r>
            <a:r>
              <a:rPr lang="ru-RU" sz="1400" dirty="0"/>
              <a:t> – нижняя зимняя одежда из короткошерстной хорошо выделанной шкуры взрослых оленей мехом внутрь. Имеют надставные штанины, спускающиеся несколько ниже колен. Нижние части штанин заправлялись в меховые чулки, которые в свою очередь заправляются за голенища обуви. </a:t>
            </a:r>
            <a:r>
              <a:rPr lang="ru-RU" sz="1400" dirty="0" smtClean="0"/>
              <a:t/>
            </a:r>
            <a:br>
              <a:rPr lang="ru-RU" sz="1400" dirty="0" smtClean="0"/>
            </a:br>
            <a:r>
              <a:rPr lang="ru-RU" sz="1400" dirty="0"/>
              <a:t>На талии штаны поддерживаются с помощью замшевого ремешка, пришитого к верхней их части. К этому ремешку прикреплялись два кольца для подвязывания обуви. </a:t>
            </a:r>
            <a:r>
              <a:rPr lang="ru-RU" sz="1400" dirty="0" smtClean="0"/>
              <a:t/>
            </a:r>
            <a:br>
              <a:rPr lang="ru-RU" sz="1400" dirty="0" smtClean="0"/>
            </a:br>
            <a:r>
              <a:rPr lang="ru-RU" sz="1400" dirty="0"/>
              <a:t>В восточных районах Ямала женские штаны у ненцев имели пришивной нагрудник, представляющий собой полосу меха или </a:t>
            </a:r>
            <a:r>
              <a:rPr lang="ru-RU" sz="1400" dirty="0" err="1"/>
              <a:t>ровдуги</a:t>
            </a:r>
            <a:r>
              <a:rPr lang="ru-RU" sz="1400" dirty="0"/>
              <a:t> от талии до шеи. Он имел вверху два </a:t>
            </a:r>
            <a:r>
              <a:rPr lang="ru-RU" sz="1400" dirty="0" err="1"/>
              <a:t>ровдужных</a:t>
            </a:r>
            <a:r>
              <a:rPr lang="ru-RU" sz="1400" dirty="0"/>
              <a:t> ремешка, которые завязывались сзади на шее. Наличие нагрудника объясняется тем, что бытовала распашная одежда в условиях суровой зимы. </a:t>
            </a:r>
            <a:r>
              <a:rPr lang="ru-RU" sz="1400" dirty="0" smtClean="0"/>
              <a:t/>
            </a:r>
            <a:br>
              <a:rPr lang="ru-RU" sz="1400" dirty="0" smtClean="0"/>
            </a:br>
            <a:r>
              <a:rPr lang="ru-RU" sz="1400" dirty="0"/>
              <a:t>Летом ненецкие женщины носят </a:t>
            </a:r>
            <a:r>
              <a:rPr lang="ru-RU" sz="1400" dirty="0" err="1"/>
              <a:t>ровдужные</a:t>
            </a:r>
            <a:r>
              <a:rPr lang="ru-RU" sz="1400" dirty="0"/>
              <a:t> штаны, по покрою аналогичные зимним. В настоящее время вместо них часто носят матерчатое или трикотажное бельё.</a:t>
            </a:r>
          </a:p>
        </p:txBody>
      </p:sp>
      <p:pic>
        <p:nvPicPr>
          <p:cNvPr id="4" name="Рисунок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31840" y="3861048"/>
            <a:ext cx="2725201" cy="27797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20643400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872068" y="1124745"/>
            <a:ext cx="7408333" cy="5733256"/>
          </a:xfrm>
        </p:spPr>
        <p:txBody>
          <a:bodyPr>
            <a:normAutofit fontScale="47500" lnSpcReduction="20000"/>
          </a:bodyPr>
          <a:lstStyle/>
          <a:p>
            <a:r>
              <a:rPr lang="ru-RU" dirty="0"/>
              <a:t>«Ненцы» - слово производное от самоназвания народа</a:t>
            </a:r>
          </a:p>
          <a:p>
            <a:r>
              <a:rPr lang="ru-RU" dirty="0"/>
              <a:t>– «</a:t>
            </a:r>
            <a:r>
              <a:rPr lang="ru-RU" dirty="0" err="1"/>
              <a:t>ненэць</a:t>
            </a:r>
            <a:r>
              <a:rPr lang="ru-RU" dirty="0"/>
              <a:t>» (настоящий человек). В мире  науки они известны как «самоеды». Старое название ненцев – Самоеды – относились и к другим  самодийским народностям (селькупы – остяко-самоеды, </a:t>
            </a:r>
            <a:r>
              <a:rPr lang="ru-RU" dirty="0" err="1"/>
              <a:t>энцы</a:t>
            </a:r>
            <a:r>
              <a:rPr lang="ru-RU" dirty="0"/>
              <a:t> – енисейские самоеды).</a:t>
            </a:r>
          </a:p>
          <a:p>
            <a:endParaRPr lang="ru-RU" dirty="0"/>
          </a:p>
          <a:p>
            <a:r>
              <a:rPr lang="ru-RU" dirty="0"/>
              <a:t>Ненцы — самая крупная из малочисленных народностей Севе­ра, они являются коренным населением трех автономных округов, их традиционная материальная и духовная культура распростране­на от Кольского полуострова до Енисея, т. е. на весьма обширном пространстве.</a:t>
            </a:r>
          </a:p>
          <a:p>
            <a:endParaRPr lang="ru-RU" dirty="0"/>
          </a:p>
          <a:p>
            <a:r>
              <a:rPr lang="ru-RU" dirty="0"/>
              <a:t>На протяжении веков складывалась традиционная культура не­нцев, максимально приспособленная к природным условиям их обитания, — занятие оленеводством, связанные с ним кочевой об­раз жизни и переносное жилище, средства передвижения, не разру­шающие хрупкий покров тундры, одежда, достаточно теплая и удобная, а также общественный строй, анимистические представле­ния и шаманство, соответствующие определенному уровню разви­тия народа.</a:t>
            </a:r>
          </a:p>
          <a:p>
            <a:endParaRPr lang="ru-RU" dirty="0"/>
          </a:p>
          <a:p>
            <a:r>
              <a:rPr lang="ru-RU" dirty="0"/>
              <a:t>Они осторожны и несуетливы, наблюдательны и рассудительны. Движение мысли и тела небыстры и окончательны – им некуда от себя спешить, им незачем бежать куда- то, потому что нет ни конца, ни начала ярко-синему небу над головой, родной тундре под ногами.  Никогда не подведет родной чум, спасающий в любой холод, ни за что не изменят нарты, запряженные шестеркой оленей.</a:t>
            </a:r>
          </a:p>
        </p:txBody>
      </p:sp>
    </p:spTree>
    <p:extLst>
      <p:ext uri="{BB962C8B-B14F-4D97-AF65-F5344CB8AC3E}">
        <p14:creationId xmlns:p14="http://schemas.microsoft.com/office/powerpoint/2010/main" xmlns="" val="38256983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Пояс детский</a:t>
            </a:r>
            <a:endParaRPr lang="ru-RU" dirty="0"/>
          </a:p>
        </p:txBody>
      </p:sp>
      <p:sp>
        <p:nvSpPr>
          <p:cNvPr id="3" name="Объект 2"/>
          <p:cNvSpPr>
            <a:spLocks noGrp="1"/>
          </p:cNvSpPr>
          <p:nvPr>
            <p:ph idx="1"/>
          </p:nvPr>
        </p:nvSpPr>
        <p:spPr/>
        <p:txBody>
          <a:bodyPr>
            <a:normAutofit fontScale="55000" lnSpcReduction="20000"/>
          </a:bodyPr>
          <a:lstStyle/>
          <a:p>
            <a:r>
              <a:rPr lang="ru-RU" b="1" dirty="0"/>
              <a:t>Пояс детский</a:t>
            </a:r>
            <a:r>
              <a:rPr lang="ru-RU" dirty="0"/>
              <a:t> - обязательный важный атрибут детской национальной одежды. Как только малыш начинает делать первые шаги, мама подбирает ему пояс, на первых порах им может служить тесёмка, лента или, на худой конец, обыкновенная верёвка. Главное, чтобы маленький человек научился чувствовать пояс. С трёх лет ребёнок получает плетёный или кожаный ремень, а к пяти-шести годам мальчикам папы делают настоящие кожаные пояса, несколько отличные от ремней взрослых. Их обильно украшают металлическими, медными пуговицами и цепочками. Справа, как у взрослого мужчины, бывают подвешены ножны. Этот пояс носится до 14-15 лет. В этом возрасте юноша сам себе делает пояс на всю </a:t>
            </a:r>
            <a:r>
              <a:rPr lang="ru-RU" dirty="0" smtClean="0"/>
              <a:t>оставшуюся </a:t>
            </a:r>
            <a:r>
              <a:rPr lang="ru-RU" dirty="0"/>
              <a:t>жизнь.</a:t>
            </a:r>
            <a:r>
              <a:rPr lang="ru-RU" dirty="0" smtClean="0"/>
              <a:t/>
            </a:r>
            <a:br>
              <a:rPr lang="ru-RU" dirty="0" smtClean="0"/>
            </a:br>
            <a:r>
              <a:rPr lang="ru-RU" dirty="0"/>
              <a:t>И у девочек пояса такие же, как у матерей, естественно, чуть уже и короче, и пряжка – маленького размера.</a:t>
            </a:r>
            <a:r>
              <a:rPr lang="ru-RU" dirty="0" smtClean="0"/>
              <a:t/>
            </a:r>
            <a:br>
              <a:rPr lang="ru-RU" dirty="0" smtClean="0"/>
            </a:br>
            <a:r>
              <a:rPr lang="ru-RU" dirty="0"/>
              <a:t>Значимость пояса очень велика. Родители с ранних лет внушали детям, что пояс - лучший друг, который всегда будет поддерживать осанку и оберегать спину, потому что позвоночник также важен, как и голова. И беречь его поможет пояс. Существовали строгие правила обращения с поясом: его нельзя было бросать куда попало, топтать и перешагивать через </a:t>
            </a:r>
            <a:r>
              <a:rPr lang="ru-RU" dirty="0" smtClean="0"/>
              <a:t>него.</a:t>
            </a:r>
            <a:endParaRPr lang="ru-RU" dirty="0"/>
          </a:p>
        </p:txBody>
      </p:sp>
    </p:spTree>
    <p:extLst>
      <p:ext uri="{BB962C8B-B14F-4D97-AF65-F5344CB8AC3E}">
        <p14:creationId xmlns:p14="http://schemas.microsoft.com/office/powerpoint/2010/main" xmlns="" val="34222135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95536" y="332656"/>
            <a:ext cx="4572000" cy="5909310"/>
          </a:xfrm>
          <a:prstGeom prst="rect">
            <a:avLst/>
          </a:prstGeom>
        </p:spPr>
        <p:txBody>
          <a:bodyPr>
            <a:spAutoFit/>
          </a:bodyPr>
          <a:lstStyle/>
          <a:p>
            <a:pPr algn="ctr" fontAlgn="base"/>
            <a:r>
              <a:rPr lang="ru-RU" sz="2000" b="1" dirty="0"/>
              <a:t>Орнамент лесных </a:t>
            </a:r>
            <a:r>
              <a:rPr lang="ru-RU" sz="2000" b="1" dirty="0" smtClean="0"/>
              <a:t>ненцев</a:t>
            </a:r>
          </a:p>
          <a:p>
            <a:pPr algn="ctr" fontAlgn="base"/>
            <a:endParaRPr lang="ru-RU" b="1" dirty="0"/>
          </a:p>
          <a:p>
            <a:pPr fontAlgn="base"/>
            <a:r>
              <a:rPr lang="ru-RU" dirty="0"/>
              <a:t>Ненцы никогда не выбрасывали даже самые маленькие кусочки шкурок — считалось, что не будет удачи в охоте. Шкурки с ушей и лапок белок выделывали и нашивали на кусок кожи, который потом использовали для одежды. Первые орнаменты были округлые по очертаниям, постепенно орнаменты стали прямоугольными, причем, почти все они построены так, что обе части — светлая и тёмная — совершенно одинаковы и как будто входят одна в другую.</a:t>
            </a:r>
          </a:p>
          <a:p>
            <a:pPr fontAlgn="base"/>
            <a:r>
              <a:rPr lang="ru-RU" dirty="0"/>
              <a:t>Довольно кропотливый труд. Сначала подбирают шкурки — по цвету, качеству, направлению меха, длине и размеру. Кроят на специальных досках для раскроя узоров, прорезая сразу обе шкуры(светлую и тёмную). В работе не редко используют берестяные трафареты</a:t>
            </a:r>
          </a:p>
        </p:txBody>
      </p:sp>
      <p:pic>
        <p:nvPicPr>
          <p:cNvPr id="3" name="Рисунок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002696" y="488689"/>
            <a:ext cx="3891106" cy="57532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3421899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23528" y="404664"/>
            <a:ext cx="3918693" cy="58052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Рисунок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943668" y="404664"/>
            <a:ext cx="3870176" cy="58052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3050654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7664" y="260648"/>
            <a:ext cx="5544616" cy="646331"/>
          </a:xfrm>
          <a:prstGeom prst="rect">
            <a:avLst/>
          </a:prstGeom>
          <a:noFill/>
        </p:spPr>
        <p:txBody>
          <a:bodyPr wrap="square" rtlCol="0">
            <a:spAutoFit/>
          </a:bodyPr>
          <a:lstStyle/>
          <a:p>
            <a:r>
              <a:rPr lang="ru-RU" sz="3600" dirty="0" smtClean="0"/>
              <a:t>Источники:</a:t>
            </a:r>
            <a:endParaRPr lang="ru-RU" sz="3600" dirty="0"/>
          </a:p>
        </p:txBody>
      </p:sp>
      <p:sp>
        <p:nvSpPr>
          <p:cNvPr id="4" name="Прямоугольник 3"/>
          <p:cNvSpPr/>
          <p:nvPr/>
        </p:nvSpPr>
        <p:spPr>
          <a:xfrm>
            <a:off x="611560" y="1196752"/>
            <a:ext cx="2896883" cy="369332"/>
          </a:xfrm>
          <a:prstGeom prst="rect">
            <a:avLst/>
          </a:prstGeom>
        </p:spPr>
        <p:txBody>
          <a:bodyPr wrap="none">
            <a:spAutoFit/>
          </a:bodyPr>
          <a:lstStyle/>
          <a:p>
            <a:r>
              <a:rPr lang="ru-RU" dirty="0" smtClean="0"/>
              <a:t>1.</a:t>
            </a:r>
            <a:r>
              <a:rPr lang="en-US" dirty="0" smtClean="0"/>
              <a:t>http</a:t>
            </a:r>
            <a:r>
              <a:rPr lang="en-US" dirty="0" smtClean="0"/>
              <a:t>://ethno-ornament.ru/</a:t>
            </a:r>
            <a:endParaRPr lang="ru-RU" dirty="0"/>
          </a:p>
        </p:txBody>
      </p:sp>
      <p:sp>
        <p:nvSpPr>
          <p:cNvPr id="6" name="TextBox 5"/>
          <p:cNvSpPr txBox="1"/>
          <p:nvPr/>
        </p:nvSpPr>
        <p:spPr>
          <a:xfrm>
            <a:off x="611560" y="1628800"/>
            <a:ext cx="2592288" cy="923330"/>
          </a:xfrm>
          <a:prstGeom prst="rect">
            <a:avLst/>
          </a:prstGeom>
          <a:noFill/>
        </p:spPr>
        <p:txBody>
          <a:bodyPr wrap="square" rtlCol="0">
            <a:spAutoFit/>
          </a:bodyPr>
          <a:lstStyle/>
          <a:p>
            <a:r>
              <a:rPr lang="ru-RU" dirty="0" smtClean="0"/>
              <a:t>2.</a:t>
            </a:r>
            <a:r>
              <a:rPr lang="en-US" dirty="0" smtClean="0"/>
              <a:t>http</a:t>
            </a:r>
            <a:r>
              <a:rPr lang="en-US" dirty="0" smtClean="0"/>
              <a:t>://www.gcbs.ru/pub/Odejda/ODEJDA_NENCEV.htm</a:t>
            </a:r>
            <a:endParaRPr lang="ru-RU" dirty="0"/>
          </a:p>
        </p:txBody>
      </p:sp>
      <p:sp>
        <p:nvSpPr>
          <p:cNvPr id="7" name="TextBox 6"/>
          <p:cNvSpPr txBox="1"/>
          <p:nvPr/>
        </p:nvSpPr>
        <p:spPr>
          <a:xfrm>
            <a:off x="611560" y="2492896"/>
            <a:ext cx="3528392" cy="646331"/>
          </a:xfrm>
          <a:prstGeom prst="rect">
            <a:avLst/>
          </a:prstGeom>
          <a:noFill/>
        </p:spPr>
        <p:txBody>
          <a:bodyPr wrap="square" rtlCol="0">
            <a:spAutoFit/>
          </a:bodyPr>
          <a:lstStyle/>
          <a:p>
            <a:r>
              <a:rPr lang="ru-RU" dirty="0" smtClean="0"/>
              <a:t>3.</a:t>
            </a:r>
            <a:r>
              <a:rPr lang="en-US" dirty="0" smtClean="0"/>
              <a:t>http</a:t>
            </a:r>
            <a:r>
              <a:rPr lang="en-US" dirty="0" smtClean="0"/>
              <a:t>://etnic.ru/wow/traditsionnaya-odezhda-nentsev.html</a:t>
            </a:r>
            <a:endParaRPr lang="ru-RU" dirty="0"/>
          </a:p>
        </p:txBody>
      </p:sp>
      <p:sp>
        <p:nvSpPr>
          <p:cNvPr id="8" name="TextBox 7"/>
          <p:cNvSpPr txBox="1"/>
          <p:nvPr/>
        </p:nvSpPr>
        <p:spPr>
          <a:xfrm>
            <a:off x="611560" y="3140968"/>
            <a:ext cx="4248472" cy="646331"/>
          </a:xfrm>
          <a:prstGeom prst="rect">
            <a:avLst/>
          </a:prstGeom>
          <a:noFill/>
        </p:spPr>
        <p:txBody>
          <a:bodyPr wrap="square" rtlCol="0">
            <a:spAutoFit/>
          </a:bodyPr>
          <a:lstStyle/>
          <a:p>
            <a:pPr marL="514350" indent="-514350"/>
            <a:r>
              <a:rPr lang="ru-RU" u="sng" dirty="0" smtClean="0">
                <a:hlinkClick r:id="rId2"/>
              </a:rPr>
              <a:t>4.Творчество </a:t>
            </a:r>
            <a:r>
              <a:rPr lang="ru-RU" u="sng" dirty="0" smtClean="0">
                <a:hlinkClick r:id="rId2"/>
              </a:rPr>
              <a:t>народов. </a:t>
            </a:r>
            <a:r>
              <a:rPr lang="ru-RU" u="sng" dirty="0" err="1" smtClean="0">
                <a:hlinkClick r:id="rId2"/>
              </a:rPr>
              <a:t>Тм.обл.-М</a:t>
            </a:r>
            <a:r>
              <a:rPr lang="ru-RU" u="sng" dirty="0" smtClean="0">
                <a:hlinkClick r:id="rId2"/>
              </a:rPr>
              <a:t>.: Советский спорт, 1999.-256с.,илл.</a:t>
            </a:r>
            <a:endParaRPr lang="ru-RU" u="sng" dirty="0" smtClean="0">
              <a:hlinkClick r:id="rId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971600" y="3008027"/>
            <a:ext cx="7408333" cy="3849877"/>
          </a:xfrm>
        </p:spPr>
        <p:txBody>
          <a:bodyPr>
            <a:normAutofit fontScale="47500" lnSpcReduction="20000"/>
          </a:bodyPr>
          <a:lstStyle/>
          <a:p>
            <a:r>
              <a:rPr lang="ru-RU" dirty="0"/>
              <a:t>Всю свою жизнь ненецкая женщина шьет одежды для своего мужа и детей. </a:t>
            </a:r>
          </a:p>
          <a:p>
            <a:r>
              <a:rPr lang="ru-RU" dirty="0"/>
              <a:t>Люди, как правило, складывают свое мнение о женщине именно на основе того, как одеты ее близкие.</a:t>
            </a:r>
          </a:p>
          <a:p>
            <a:endParaRPr lang="ru-RU" dirty="0"/>
          </a:p>
          <a:p>
            <a:r>
              <a:rPr lang="ru-RU" dirty="0"/>
              <a:t>Ненка не просто конструирует из шкур животных одеяние от холода, она еще и мысленно слагает – проговаривает особую сокровенную песню о том, кому и зачем этот наряд предназначен. Монолог швеи сперва звучит лишь в ее мыслях, звучит неустанно, от начала работы до самого конца. Швея проговаривает всё то, что должна делать одежда для близких людей, как должна беречь и защищать их, помогать и согревать. Этот монолог постепенно становится песней, и если песня хороша, то швея может исполнить ее для всех, а иногда особые песни становятся народными.</a:t>
            </a:r>
          </a:p>
          <a:p>
            <a:endParaRPr lang="ru-RU" dirty="0"/>
          </a:p>
          <a:p>
            <a:r>
              <a:rPr lang="ru-RU" dirty="0"/>
              <a:t>«Пусть наряд моего мужа не так красив и бел, как у других, - поется в одной народной ненецкой песне, - но в лютую стужу ему будет тепло от моей заботы…»</a:t>
            </a:r>
          </a:p>
        </p:txBody>
      </p:sp>
      <p:pic>
        <p:nvPicPr>
          <p:cNvPr id="4" name="Рисунок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976074" y="450744"/>
            <a:ext cx="3180103" cy="23850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13920505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457200" y="338329"/>
            <a:ext cx="8229600" cy="498384"/>
          </a:xfrm>
        </p:spPr>
        <p:txBody>
          <a:bodyPr>
            <a:normAutofit fontScale="90000"/>
          </a:bodyPr>
          <a:lstStyle/>
          <a:p>
            <a:r>
              <a:rPr lang="ru-RU" dirty="0" smtClean="0"/>
              <a:t>Малица</a:t>
            </a:r>
            <a:endParaRPr lang="ru-RU" dirty="0"/>
          </a:p>
        </p:txBody>
      </p:sp>
      <p:sp>
        <p:nvSpPr>
          <p:cNvPr id="2" name="Объект 1"/>
          <p:cNvSpPr>
            <a:spLocks noGrp="1"/>
          </p:cNvSpPr>
          <p:nvPr>
            <p:ph idx="1"/>
          </p:nvPr>
        </p:nvSpPr>
        <p:spPr>
          <a:xfrm>
            <a:off x="683569" y="836712"/>
            <a:ext cx="4968551" cy="6120680"/>
          </a:xfrm>
        </p:spPr>
        <p:txBody>
          <a:bodyPr>
            <a:normAutofit fontScale="47500" lnSpcReduction="20000"/>
          </a:bodyPr>
          <a:lstStyle/>
          <a:p>
            <a:r>
              <a:rPr lang="ru-RU" sz="3000" b="1" dirty="0"/>
              <a:t>Малица</a:t>
            </a:r>
            <a:r>
              <a:rPr lang="ru-RU" dirty="0"/>
              <a:t> – мужская глухая (без разреза) одежда, сшитая из телячьих шкур (осенних) мехом внутрь. По покрою она напоминает просторную рубаху, доходящую до колен, причём </a:t>
            </a:r>
            <a:r>
              <a:rPr lang="ru-RU" dirty="0" smtClean="0"/>
              <a:t>перёд  </a:t>
            </a:r>
            <a:r>
              <a:rPr lang="ru-RU" dirty="0"/>
              <a:t>делается несколько короче. Малица во всех районах расселения ненцев имеет пришитый капюшон, заменяющий шапку. При помощи продёрнутой тесёмки можно сужать или расширять отверстие, обрамляющее лицо. Капюшон шьют обычно из пыжика в два слоя (мехом наружу и внутрь). При этом считается красивым для верха капюшона тёмный или чёрный мех. Изредка по краю капюшона пришивается опушка из густошерстного белого оленьего меха для тепла, обычно применяется мех бобра. </a:t>
            </a:r>
          </a:p>
          <a:p>
            <a:r>
              <a:rPr lang="ru-RU" dirty="0"/>
              <a:t>Встречается несколько разновидностей малицы. Особенностью малицы лесных ненцев является наличие спереди шва. Который обычно отделывается декоративным кантом из полосы сукна. </a:t>
            </a:r>
          </a:p>
          <a:p>
            <a:r>
              <a:rPr lang="ru-RU" dirty="0"/>
              <a:t>К рукавам малицы наглухо пришивают рукавицы из </a:t>
            </a:r>
            <a:r>
              <a:rPr lang="ru-RU" dirty="0" err="1"/>
              <a:t>камуса</a:t>
            </a:r>
            <a:r>
              <a:rPr lang="ru-RU" dirty="0"/>
              <a:t> мехом наружу. На запястье, выше ладони, они имеют отверстие для того, чтобы можно было при необходимости освобождать руки от рукавиц. По подолу малицы идёт опушка. Обычно она делается из шкуры осеннего телёнка или летней шкуры взрослого оленя (мех короткий и невысокого качества). </a:t>
            </a:r>
          </a:p>
          <a:p>
            <a:r>
              <a:rPr lang="ru-RU" dirty="0"/>
              <a:t>Над опушкой подола подшивается одна-две полоски сукна (жёлтого, красного или зелёного цвета), иногда по подолу вставляется узор из сочетания белого и тёмного меха</a:t>
            </a:r>
            <a:r>
              <a:rPr lang="ru-RU" dirty="0" smtClean="0"/>
              <a:t>.</a:t>
            </a:r>
            <a:endParaRPr lang="ru-RU" dirty="0"/>
          </a:p>
        </p:txBody>
      </p:sp>
      <p:pic>
        <p:nvPicPr>
          <p:cNvPr id="4" name="Рисунок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087080" y="1628800"/>
            <a:ext cx="2160240" cy="33843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42138184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61045" y="260648"/>
            <a:ext cx="3800475" cy="5715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899592" y="6046658"/>
            <a:ext cx="3168352" cy="369332"/>
          </a:xfrm>
          <a:prstGeom prst="rect">
            <a:avLst/>
          </a:prstGeom>
          <a:noFill/>
        </p:spPr>
        <p:txBody>
          <a:bodyPr wrap="square" rtlCol="0">
            <a:spAutoFit/>
          </a:bodyPr>
          <a:lstStyle/>
          <a:p>
            <a:pPr algn="ctr"/>
            <a:r>
              <a:rPr lang="ru-RU" dirty="0" smtClean="0"/>
              <a:t>Ненцы</a:t>
            </a:r>
            <a:endParaRPr lang="ru-RU" dirty="0"/>
          </a:p>
        </p:txBody>
      </p:sp>
      <p:sp>
        <p:nvSpPr>
          <p:cNvPr id="4" name="Прямоугольник 3"/>
          <p:cNvSpPr/>
          <p:nvPr/>
        </p:nvSpPr>
        <p:spPr>
          <a:xfrm>
            <a:off x="5004048" y="455880"/>
            <a:ext cx="3870176" cy="5324535"/>
          </a:xfrm>
          <a:prstGeom prst="rect">
            <a:avLst/>
          </a:prstGeom>
        </p:spPr>
        <p:txBody>
          <a:bodyPr wrap="square">
            <a:spAutoFit/>
          </a:bodyPr>
          <a:lstStyle/>
          <a:p>
            <a:r>
              <a:rPr lang="ru-RU" sz="1400" dirty="0"/>
              <a:t>Покрой малицы – довольно широкой в верхней части – и особый покрой рукавов, образующих широкую пройму, позволяет ненцу, не снимая одежды, вынуть руки из рукавов и под малицей набить трубку и т.д. поскольку малицу носят с поясом, причём поверх талии образуется напуск, то пазуха заменяет карман и является своеобразным складом. Там держат кисет с табаком, трубку и проч.</a:t>
            </a:r>
          </a:p>
          <a:p>
            <a:r>
              <a:rPr lang="ru-RU" sz="1400" dirty="0"/>
              <a:t>Для предохранения малицы от сырости, грязи и солнца с давних пор многие ненцы носят поверх малиц маличные рубахи из сукна или иной плотной материи разных цветов. По покрою маличная рубаха сходна с малицей – перёд и спина сшиваются из целых кусков и слегка расширяются книзу; перёд немного короче спины; рукава – значительно шире к проймам, с ластовицами. </a:t>
            </a:r>
          </a:p>
          <a:p>
            <a:r>
              <a:rPr lang="ru-RU" sz="1400" dirty="0"/>
              <a:t>В гардеробе ненца обычно 3-4 малицы, то есть, на все случаи жизни, поэтому женщине приходится шить много - всю жизнь. К одежде относятся очень бережно, потому что она создаётся вручную и в случае утери или порчи её трудно </a:t>
            </a:r>
            <a:r>
              <a:rPr lang="ru-RU" dirty="0"/>
              <a:t>восстановить</a:t>
            </a:r>
          </a:p>
        </p:txBody>
      </p:sp>
    </p:spTree>
    <p:extLst>
      <p:ext uri="{BB962C8B-B14F-4D97-AF65-F5344CB8AC3E}">
        <p14:creationId xmlns:p14="http://schemas.microsoft.com/office/powerpoint/2010/main" xmlns="" val="828468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1980728" y="260648"/>
            <a:ext cx="8229600" cy="1143000"/>
          </a:xfrm>
        </p:spPr>
        <p:txBody>
          <a:bodyPr/>
          <a:lstStyle/>
          <a:p>
            <a:r>
              <a:rPr lang="ru-RU" dirty="0" smtClean="0"/>
              <a:t>Совик</a:t>
            </a:r>
            <a:endParaRPr lang="ru-RU" dirty="0"/>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899592" y="1700808"/>
            <a:ext cx="2219077" cy="40748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Прямоугольник 5"/>
          <p:cNvSpPr/>
          <p:nvPr/>
        </p:nvSpPr>
        <p:spPr>
          <a:xfrm>
            <a:off x="3577621" y="404664"/>
            <a:ext cx="5094312" cy="6340197"/>
          </a:xfrm>
          <a:prstGeom prst="rect">
            <a:avLst/>
          </a:prstGeom>
        </p:spPr>
        <p:txBody>
          <a:bodyPr wrap="square">
            <a:spAutoFit/>
          </a:bodyPr>
          <a:lstStyle/>
          <a:p>
            <a:pPr lvl="0"/>
            <a:r>
              <a:rPr lang="ru-RU" sz="1400" dirty="0"/>
              <a:t>СОВИК (гусь, </a:t>
            </a:r>
            <a:r>
              <a:rPr lang="ru-RU" sz="1400" dirty="0" err="1"/>
              <a:t>сокуй</a:t>
            </a:r>
            <a:r>
              <a:rPr lang="ru-RU" sz="1400" dirty="0"/>
              <a:t>, </a:t>
            </a:r>
            <a:r>
              <a:rPr lang="ru-RU" sz="1400" dirty="0" err="1"/>
              <a:t>кумши</a:t>
            </a:r>
            <a:r>
              <a:rPr lang="ru-RU" sz="1400" dirty="0"/>
              <a:t>, </a:t>
            </a:r>
            <a:r>
              <a:rPr lang="ru-RU" sz="1400" dirty="0" err="1"/>
              <a:t>кумшин</a:t>
            </a:r>
            <a:r>
              <a:rPr lang="ru-RU" sz="1400" dirty="0"/>
              <a:t>, </a:t>
            </a:r>
            <a:r>
              <a:rPr lang="ru-RU" sz="1400" dirty="0" err="1"/>
              <a:t>савак</a:t>
            </a:r>
            <a:r>
              <a:rPr lang="ru-RU" sz="1400" dirty="0"/>
              <a:t>, </a:t>
            </a:r>
            <a:r>
              <a:rPr lang="ru-RU" sz="1400" dirty="0" err="1"/>
              <a:t>соок</a:t>
            </a:r>
            <a:r>
              <a:rPr lang="ru-RU" sz="1400" dirty="0"/>
              <a:t>) – верхняя меховая одежда с капюшоном, надеваемая на малицу. Одевается, как малица, через голову, носится без пояса. Совик шьют мехом наружу, ворсом вниз из зимнего или осеннего меха взрослых оленей. </a:t>
            </a:r>
          </a:p>
          <a:p>
            <a:pPr lvl="0"/>
            <a:r>
              <a:rPr lang="ru-RU" sz="1400" dirty="0"/>
              <a:t>Следует отметить, что изготовление совика, как и любого другого вида одежды, у ненцев, как правило, сопровождается монологической внутренней речью, которой она выражает своё отношение к тому, для кого она предназначена. </a:t>
            </a:r>
            <a:r>
              <a:rPr lang="ru-RU" sz="1400" dirty="0" smtClean="0"/>
              <a:t>Покрой </a:t>
            </a:r>
            <a:r>
              <a:rPr lang="ru-RU" sz="1400" dirty="0"/>
              <a:t>совика несколько отличается от покроя малицы. Он не имеет рукавиц, но имеет капюшон, часто с опушкой из оленьего меха с длинным ворсом или из двух песцовых хвостов. Капюшон совика делается одинарным и кроится из той же шкуры, которая идёт на шитьё верхней части спины. Характерно, что часть шкуры с головы оленя образует затылочную часть капюшона, будучи выкроенной вместе со спинкой. </a:t>
            </a:r>
          </a:p>
          <a:p>
            <a:pPr lvl="0"/>
            <a:r>
              <a:rPr lang="ru-RU" sz="1400" dirty="0"/>
              <a:t>Совик имеет пришитый подол, иногда из меха другого цвета</a:t>
            </a:r>
            <a:r>
              <a:rPr lang="ru-RU" sz="1400" dirty="0" smtClean="0"/>
              <a:t>.. </a:t>
            </a:r>
            <a:r>
              <a:rPr lang="ru-RU" sz="1400" dirty="0"/>
              <a:t>В зависимости от окраски шкур совики бывают белые, тёмные, пёстрые. Красивым считается совик из белых шкурок. </a:t>
            </a:r>
          </a:p>
          <a:p>
            <a:pPr lvl="0"/>
            <a:r>
              <a:rPr lang="ru-RU" sz="1400" dirty="0"/>
              <a:t>Совик является одеждой для улицы, дополнительным хранителем тепла – его в сильные морозы или в пургу надевают поверх малицы, поэтому в чум обычно его не вносят, а оставляют на нартах. Кладут его так, чтобы спина была сверху, а капюшон и рукава были завёрнуты внутрь. Во время зимних стоянок совик может служить и спальным мешком: его стягивают вокруг ног, а капюшон и рукава вправляют внутрь и в таком виде в нём ложатся прямо на снег или в </a:t>
            </a:r>
            <a:r>
              <a:rPr lang="ru-RU" sz="1400" dirty="0" err="1"/>
              <a:t>куропаткин</a:t>
            </a:r>
            <a:r>
              <a:rPr lang="ru-RU" sz="1400" dirty="0"/>
              <a:t> чум.</a:t>
            </a:r>
          </a:p>
          <a:p>
            <a:pPr lvl="0"/>
            <a:r>
              <a:rPr lang="ru-RU" sz="1400" dirty="0"/>
              <a:t>Летом в плохую погоду на малицу надевают тканый совик. Он намного короче зимнего.</a:t>
            </a:r>
          </a:p>
        </p:txBody>
      </p:sp>
    </p:spTree>
    <p:extLst>
      <p:ext uri="{BB962C8B-B14F-4D97-AF65-F5344CB8AC3E}">
        <p14:creationId xmlns:p14="http://schemas.microsoft.com/office/powerpoint/2010/main" xmlns="" val="1881286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27584" y="260648"/>
            <a:ext cx="3166556" cy="57298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827584" y="6165304"/>
            <a:ext cx="3166556" cy="369332"/>
          </a:xfrm>
          <a:prstGeom prst="rect">
            <a:avLst/>
          </a:prstGeom>
          <a:noFill/>
        </p:spPr>
        <p:txBody>
          <a:bodyPr wrap="square" rtlCol="0">
            <a:spAutoFit/>
          </a:bodyPr>
          <a:lstStyle/>
          <a:p>
            <a:pPr algn="ctr"/>
            <a:r>
              <a:rPr lang="ru-RU" dirty="0" smtClean="0"/>
              <a:t>Гусь мужской. </a:t>
            </a:r>
            <a:endParaRPr lang="ru-RU" dirty="0"/>
          </a:p>
        </p:txBody>
      </p:sp>
      <p:sp>
        <p:nvSpPr>
          <p:cNvPr id="4" name="Прямоугольник 3"/>
          <p:cNvSpPr/>
          <p:nvPr/>
        </p:nvSpPr>
        <p:spPr>
          <a:xfrm>
            <a:off x="4283968" y="605691"/>
            <a:ext cx="4572000" cy="5355312"/>
          </a:xfrm>
          <a:prstGeom prst="rect">
            <a:avLst/>
          </a:prstGeom>
        </p:spPr>
        <p:txBody>
          <a:bodyPr>
            <a:spAutoFit/>
          </a:bodyPr>
          <a:lstStyle/>
          <a:p>
            <a:pPr lvl="0"/>
            <a:r>
              <a:rPr lang="ru-RU" dirty="0"/>
              <a:t>Совик имеет пришитый подол, иногда из меха другого цвета.. В зависимости от окраски шкур совики бывают белые, тёмные, пёстрые. Красивым считается совик из белых шкурок. </a:t>
            </a:r>
          </a:p>
          <a:p>
            <a:pPr lvl="0"/>
            <a:r>
              <a:rPr lang="ru-RU" dirty="0"/>
              <a:t>Совик является одеждой для улицы, дополнительным хранителем тепла – его в сильные морозы или в пургу надевают поверх малицы, поэтому в чум обычно его не вносят, а оставляют на нартах. Кладут его так, чтобы спина была сверху, а капюшон и рукава были завёрнуты внутрь. Во время зимних стоянок совик может служить и спальным мешком: его стягивают вокруг ног, а капюшон и рукава вправляют внутрь и в таком виде в нём ложатся прямо на снег или в </a:t>
            </a:r>
            <a:r>
              <a:rPr lang="ru-RU" dirty="0" err="1"/>
              <a:t>куропаткин</a:t>
            </a:r>
            <a:r>
              <a:rPr lang="ru-RU" dirty="0"/>
              <a:t> чум.</a:t>
            </a:r>
          </a:p>
          <a:p>
            <a:pPr lvl="0"/>
            <a:r>
              <a:rPr lang="ru-RU" dirty="0"/>
              <a:t>Летом в плохую погоду на малицу надевают тканый совик. Он намного короче зимнего.</a:t>
            </a:r>
          </a:p>
        </p:txBody>
      </p:sp>
    </p:spTree>
    <p:extLst>
      <p:ext uri="{BB962C8B-B14F-4D97-AF65-F5344CB8AC3E}">
        <p14:creationId xmlns:p14="http://schemas.microsoft.com/office/powerpoint/2010/main" xmlns="" val="3382148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5364088" y="-11022"/>
            <a:ext cx="3693096" cy="1783838"/>
          </a:xfrm>
        </p:spPr>
        <p:txBody>
          <a:bodyPr/>
          <a:lstStyle/>
          <a:p>
            <a:r>
              <a:rPr lang="ru-RU" dirty="0" smtClean="0"/>
              <a:t>Пимы</a:t>
            </a:r>
            <a:br>
              <a:rPr lang="ru-RU" dirty="0" smtClean="0"/>
            </a:br>
            <a:r>
              <a:rPr lang="ru-RU" dirty="0" smtClean="0"/>
              <a:t>женские</a:t>
            </a:r>
            <a:endParaRPr lang="ru-RU" dirty="0"/>
          </a:p>
        </p:txBody>
      </p:sp>
      <p:sp>
        <p:nvSpPr>
          <p:cNvPr id="2" name="Объект 1"/>
          <p:cNvSpPr>
            <a:spLocks noGrp="1"/>
          </p:cNvSpPr>
          <p:nvPr>
            <p:ph idx="1"/>
          </p:nvPr>
        </p:nvSpPr>
        <p:spPr>
          <a:xfrm>
            <a:off x="467544" y="404664"/>
            <a:ext cx="4968553" cy="6624736"/>
          </a:xfrm>
        </p:spPr>
        <p:txBody>
          <a:bodyPr>
            <a:normAutofit/>
          </a:bodyPr>
          <a:lstStyle/>
          <a:p>
            <a:r>
              <a:rPr lang="ru-RU" sz="1100" dirty="0" smtClean="0"/>
              <a:t>Покрой </a:t>
            </a:r>
            <a:r>
              <a:rPr lang="ru-RU" sz="1100" dirty="0"/>
              <a:t>женских пимов несколько отличается от покроя мужских: передняя полоса </a:t>
            </a:r>
            <a:r>
              <a:rPr lang="ru-RU" sz="1100" dirty="0" err="1"/>
              <a:t>камуса</a:t>
            </a:r>
            <a:r>
              <a:rPr lang="ru-RU" sz="1100" dirty="0"/>
              <a:t> гораздо уже и заканчивается узким мыском, не доходя до носка. Узор делается также значительно ниже – на самом мыске. Возможно, это связано с тем, что женская одежда длиннее мужской и узор делается ниже, чтобы он был виден.</a:t>
            </a:r>
          </a:p>
          <a:p>
            <a:r>
              <a:rPr lang="ru-RU" sz="1100" dirty="0" smtClean="0"/>
              <a:t>Кроме </a:t>
            </a:r>
            <a:r>
              <a:rPr lang="ru-RU" sz="1100" dirty="0"/>
              <a:t>того, на женской обуви никогда не бывает подошв из оленьих лбов (а только из щётки), что является пережитком представления о том, что женская обувь «нечистая». Женщины обычно не носили пимов из нерпичьей кожи (нерпа считалась священным животным). В отличие от мужских пимов, женские подвязываются только ремнями к поясу и никогда не подвязываются под коленом. Помимо узора на переднем мыске, узор из полосок меха светлых и тёмных тонов и сукна делается сбоку, ограничивая часть пимов, и сзади – выше пятки. Считается большим мастерством сшивать по семь таких полосок. Красивыми считаются белые пимы. </a:t>
            </a:r>
          </a:p>
          <a:p>
            <a:r>
              <a:rPr lang="ru-RU" sz="1100" dirty="0"/>
              <a:t>Для украшения пимов используется аппликация, раскрашивание или выскабливание. Всё зависит от мастерства и вкуса женщины, шьющей данную обувь. К каждому виду материала у мастерицы свой подход.</a:t>
            </a:r>
          </a:p>
          <a:p>
            <a:r>
              <a:rPr lang="ru-RU" sz="1100" dirty="0"/>
              <a:t>Женские пимы часто украшены ромбовидным узором – «головешки», «телячьи рожки», а пимы девочки имеют рисунок «заячьи ушки», который свидетельствует, что обувь принадлежит пугливой как заяц девочке. В настоящее время в мех орнаментов изделий, в том числе и пимов, стали добавлять кисточки. От чего узор становится чётким и более ярким. </a:t>
            </a:r>
          </a:p>
          <a:p>
            <a:r>
              <a:rPr lang="ru-RU" sz="1100" dirty="0"/>
              <a:t>Кроме того, полоски из меха и сукна, украшающие обувь, обозначают запреты: нельзя воровать, нельзя убивать, нельзя сквернословить, нельзя обижать слабого, а полоска, которая идёт к носку обуви обозначает линию жизни.</a:t>
            </a:r>
          </a:p>
          <a:p>
            <a:r>
              <a:rPr lang="ru-RU" sz="1100" dirty="0"/>
              <a:t>Для хранения женской обуви шьётся специальный мешок (</a:t>
            </a:r>
            <a:r>
              <a:rPr lang="ru-RU" sz="1100" dirty="0" err="1"/>
              <a:t>шуипаты</a:t>
            </a:r>
            <a:r>
              <a:rPr lang="ru-RU" sz="1100" dirty="0"/>
              <a:t>) из замши. Мешок для хранения обуви и сама женская обувь хранятся на специальной нарте, отдельно от других вещей. Это связано с представлением ненцев о способности женщины, а точнее, её шага и соответственно ног и обуви, «общения» с силами Нижнего мира (об этом говорится во многих ненецких легендах).</a:t>
            </a:r>
          </a:p>
        </p:txBody>
      </p:sp>
      <p:pic>
        <p:nvPicPr>
          <p:cNvPr id="4" name="Рисунок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156176" y="2276872"/>
            <a:ext cx="1872208" cy="39004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187640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1043608" y="404664"/>
            <a:ext cx="3312368" cy="1296144"/>
          </a:xfrm>
        </p:spPr>
        <p:txBody>
          <a:bodyPr>
            <a:normAutofit fontScale="90000"/>
          </a:bodyPr>
          <a:lstStyle/>
          <a:p>
            <a:r>
              <a:rPr lang="ru-RU" dirty="0" smtClean="0"/>
              <a:t>Пимы </a:t>
            </a:r>
            <a:br>
              <a:rPr lang="ru-RU" dirty="0" smtClean="0"/>
            </a:br>
            <a:r>
              <a:rPr lang="ru-RU" dirty="0" smtClean="0"/>
              <a:t>мужские</a:t>
            </a:r>
            <a:endParaRPr lang="ru-RU" dirty="0"/>
          </a:p>
        </p:txBody>
      </p:sp>
      <p:sp>
        <p:nvSpPr>
          <p:cNvPr id="2" name="Объект 1"/>
          <p:cNvSpPr>
            <a:spLocks noGrp="1"/>
          </p:cNvSpPr>
          <p:nvPr>
            <p:ph idx="1"/>
          </p:nvPr>
        </p:nvSpPr>
        <p:spPr>
          <a:xfrm>
            <a:off x="4067944" y="404664"/>
            <a:ext cx="4716513" cy="2736304"/>
          </a:xfrm>
        </p:spPr>
        <p:txBody>
          <a:bodyPr>
            <a:noAutofit/>
          </a:bodyPr>
          <a:lstStyle/>
          <a:p>
            <a:r>
              <a:rPr lang="ru-RU" sz="1200" b="1" dirty="0"/>
              <a:t>Пимы мужские</a:t>
            </a:r>
            <a:r>
              <a:rPr lang="ru-RU" sz="1200" dirty="0"/>
              <a:t> – ненецкая национальная обувь, которая шьётся вручную из </a:t>
            </a:r>
            <a:r>
              <a:rPr lang="ru-RU" sz="1200" dirty="0" err="1"/>
              <a:t>камуса</a:t>
            </a:r>
            <a:r>
              <a:rPr lang="ru-RU" sz="1200" dirty="0"/>
              <a:t> (шкура, снятая с ног любимого или особого оленя). Созданию обуви для мужчины уделяется особое внимание, потому что мужчина больше других людей в стойбище занимается тяжёлым физическим трудом. Поэтому шкурки обрабатываются, разбираются и подготавливаются ненецкими мастерицами задолго до начала пошива. </a:t>
            </a:r>
            <a:br>
              <a:rPr lang="ru-RU" sz="1200" dirty="0"/>
            </a:br>
            <a:r>
              <a:rPr lang="ru-RU" sz="1200" dirty="0"/>
              <a:t>На мужские пимы расходуется до десяти </a:t>
            </a:r>
            <a:r>
              <a:rPr lang="ru-RU" sz="1200" dirty="0" err="1"/>
              <a:t>камусов</a:t>
            </a:r>
            <a:r>
              <a:rPr lang="ru-RU" sz="1200" dirty="0"/>
              <a:t>. Швы у пимов внутренние, то есть по шерсти. Для пошива пимов используют оленьи жилы или покупные прочные нитки. Подошва делается обычно из щёток с ног оленя, иногда из меха со лба оленя, при этом на подошве ворс направлен назад.</a:t>
            </a:r>
            <a:br>
              <a:rPr lang="ru-RU" sz="1200" dirty="0"/>
            </a:br>
            <a:r>
              <a:rPr lang="ru-RU" sz="1200" dirty="0"/>
              <a:t>Мужские пимы по покрою и рисунку существенно отличаются от женских. Традиционный орнамент мужской обуви очень лаконичен, что говорит о безупречном вкусе мастерицы. Ненецкие пимы спереди украшают поперечными меховыми полосками, между которыми прокладывают узкие суконные ленточки красного, синего, зелёного цвета. На мужских пимах такие поперечные полоски располагаются, как правило, ниже колена. </a:t>
            </a:r>
            <a:br>
              <a:rPr lang="ru-RU" sz="1200" dirty="0"/>
            </a:br>
            <a:r>
              <a:rPr lang="ru-RU" sz="1200" dirty="0"/>
              <a:t>Для отделки мужской обуви используется простейший древний орнамент, такой как «оленья тропа», «рога лося» (считается особенно мужественным, выразительным и монументальным орнаментом), «мужская голова», «медвежьи ушки» и </a:t>
            </a:r>
            <a:r>
              <a:rPr lang="ru-RU" sz="1200" dirty="0" err="1" smtClean="0"/>
              <a:t>т.д</a:t>
            </a:r>
            <a:r>
              <a:rPr lang="ru-RU" sz="1200" dirty="0"/>
              <a:t> </a:t>
            </a:r>
            <a:br>
              <a:rPr lang="ru-RU" sz="1200" dirty="0"/>
            </a:br>
            <a:r>
              <a:rPr lang="ru-RU" sz="1200" dirty="0"/>
              <a:t>Пимы привязываются с помощью специальных ремешков к кольцам на поясе меховых штанов, и, кроме того, подвязываются под коленом ремешком или шнурком, плетённым из покупной крашеной шерсти.</a:t>
            </a:r>
            <a:br>
              <a:rPr lang="ru-RU" sz="1200" dirty="0"/>
            </a:br>
            <a:r>
              <a:rPr lang="ru-RU" sz="1200" dirty="0"/>
              <a:t>Обувь ненцы очень берегут, каждая пара обуви имеет даже своё имя. Пимы ненцы носят 5-7 лет и более, у каждого мужчины обязательно имеется 2-3 пары, которые могут передаваться по наследству или «уносятся» с ним в нижний мир, есть также выходные пимы, которые могут служить всю жизнь</a:t>
            </a:r>
            <a:r>
              <a:rPr lang="ru-RU" sz="1000" dirty="0"/>
              <a:t>.</a:t>
            </a:r>
          </a:p>
        </p:txBody>
      </p:sp>
      <p:pic>
        <p:nvPicPr>
          <p:cNvPr id="4" name="Рисунок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31640" y="2132856"/>
            <a:ext cx="2376264" cy="32403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2543783961"/>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1522</TotalTime>
  <Words>1888</Words>
  <Application>Microsoft Office PowerPoint</Application>
  <PresentationFormat>Экран (4:3)</PresentationFormat>
  <Paragraphs>75</Paragraphs>
  <Slides>23</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23</vt:i4>
      </vt:variant>
    </vt:vector>
  </HeadingPairs>
  <TitlesOfParts>
    <vt:vector size="24" baseType="lpstr">
      <vt:lpstr>Тема Office</vt:lpstr>
      <vt:lpstr>Народный костюм Тюменской области</vt:lpstr>
      <vt:lpstr>Слайд 2</vt:lpstr>
      <vt:lpstr>Слайд 3</vt:lpstr>
      <vt:lpstr>Малица</vt:lpstr>
      <vt:lpstr>Слайд 5</vt:lpstr>
      <vt:lpstr>Совик</vt:lpstr>
      <vt:lpstr>Слайд 7</vt:lpstr>
      <vt:lpstr>Пимы женские</vt:lpstr>
      <vt:lpstr>Пимы  мужские</vt:lpstr>
      <vt:lpstr>Пояс женский</vt:lpstr>
      <vt:lpstr>Пояс мужкой</vt:lpstr>
      <vt:lpstr>Шапка мужская </vt:lpstr>
      <vt:lpstr>Шапка женская</vt:lpstr>
      <vt:lpstr>Слайд 14</vt:lpstr>
      <vt:lpstr>Ягушка</vt:lpstr>
      <vt:lpstr>Слайд 16</vt:lpstr>
      <vt:lpstr>Слайд 17</vt:lpstr>
      <vt:lpstr>Штаны мужские,меховые</vt:lpstr>
      <vt:lpstr>Штаны женские,меховые</vt:lpstr>
      <vt:lpstr>Пояс детский</vt:lpstr>
      <vt:lpstr>Слайд 21</vt:lpstr>
      <vt:lpstr>Слайд 22</vt:lpstr>
      <vt:lpstr>Слайд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Народный костюм Тюменской области</dc:title>
  <dc:creator>admin</dc:creator>
  <cp:lastModifiedBy>admin</cp:lastModifiedBy>
  <cp:revision>26</cp:revision>
  <dcterms:created xsi:type="dcterms:W3CDTF">2015-05-19T13:31:41Z</dcterms:created>
  <dcterms:modified xsi:type="dcterms:W3CDTF">2015-05-29T05:25:38Z</dcterms:modified>
</cp:coreProperties>
</file>