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2" r:id="rId2"/>
    <p:sldId id="312" r:id="rId3"/>
    <p:sldId id="313" r:id="rId4"/>
    <p:sldId id="294" r:id="rId5"/>
    <p:sldId id="397" r:id="rId6"/>
    <p:sldId id="381" r:id="rId7"/>
    <p:sldId id="382" r:id="rId8"/>
    <p:sldId id="383" r:id="rId9"/>
    <p:sldId id="393" r:id="rId10"/>
    <p:sldId id="392" r:id="rId11"/>
    <p:sldId id="391" r:id="rId12"/>
    <p:sldId id="390" r:id="rId13"/>
    <p:sldId id="396" r:id="rId14"/>
    <p:sldId id="395" r:id="rId15"/>
    <p:sldId id="394" r:id="rId16"/>
    <p:sldId id="384" r:id="rId17"/>
    <p:sldId id="325" r:id="rId18"/>
    <p:sldId id="329" r:id="rId19"/>
    <p:sldId id="386" r:id="rId20"/>
    <p:sldId id="326" r:id="rId21"/>
    <p:sldId id="385" r:id="rId22"/>
    <p:sldId id="387" r:id="rId23"/>
    <p:sldId id="315" r:id="rId24"/>
    <p:sldId id="388" r:id="rId25"/>
    <p:sldId id="316" r:id="rId26"/>
    <p:sldId id="389" r:id="rId27"/>
    <p:sldId id="317" r:id="rId28"/>
    <p:sldId id="323" r:id="rId29"/>
    <p:sldId id="318" r:id="rId30"/>
    <p:sldId id="319" r:id="rId31"/>
    <p:sldId id="328" r:id="rId32"/>
    <p:sldId id="320" r:id="rId33"/>
    <p:sldId id="321" r:id="rId34"/>
    <p:sldId id="322" r:id="rId35"/>
    <p:sldId id="327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63486" autoAdjust="0"/>
  </p:normalViewPr>
  <p:slideViewPr>
    <p:cSldViewPr>
      <p:cViewPr varScale="1">
        <p:scale>
          <a:sx n="74" d="100"/>
          <a:sy n="74" d="100"/>
        </p:scale>
        <p:origin x="-4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8F3F-C8E6-4E68-9D17-5AA3011E01A0}" type="datetimeFigureOut">
              <a:rPr lang="ru-RU" smtClean="0"/>
              <a:pPr/>
              <a:t>20.11.2011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C1B4119-3C86-44F6-B244-40F6A17CAC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8F3F-C8E6-4E68-9D17-5AA3011E01A0}" type="datetimeFigureOut">
              <a:rPr lang="ru-RU" smtClean="0"/>
              <a:pPr/>
              <a:t>20.11.2011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4119-3C86-44F6-B244-40F6A17CAC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8F3F-C8E6-4E68-9D17-5AA3011E01A0}" type="datetimeFigureOut">
              <a:rPr lang="ru-RU" smtClean="0"/>
              <a:pPr/>
              <a:t>20.11.2011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4119-3C86-44F6-B244-40F6A17CAC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8F3F-C8E6-4E68-9D17-5AA3011E01A0}" type="datetimeFigureOut">
              <a:rPr lang="ru-RU" smtClean="0"/>
              <a:pPr/>
              <a:t>20.11.2011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C1B4119-3C86-44F6-B244-40F6A17CAC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8F3F-C8E6-4E68-9D17-5AA3011E01A0}" type="datetimeFigureOut">
              <a:rPr lang="ru-RU" smtClean="0"/>
              <a:pPr/>
              <a:t>20.11.2011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4119-3C86-44F6-B244-40F6A17CAC1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8F3F-C8E6-4E68-9D17-5AA3011E01A0}" type="datetimeFigureOut">
              <a:rPr lang="ru-RU" smtClean="0"/>
              <a:pPr/>
              <a:t>20.11.2011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4119-3C86-44F6-B244-40F6A17CAC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8F3F-C8E6-4E68-9D17-5AA3011E01A0}" type="datetimeFigureOut">
              <a:rPr lang="ru-RU" smtClean="0"/>
              <a:pPr/>
              <a:t>20.11.2011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C1B4119-3C86-44F6-B244-40F6A17CAC1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8F3F-C8E6-4E68-9D17-5AA3011E01A0}" type="datetimeFigureOut">
              <a:rPr lang="ru-RU" smtClean="0"/>
              <a:pPr/>
              <a:t>20.11.2011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4119-3C86-44F6-B244-40F6A17CAC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8F3F-C8E6-4E68-9D17-5AA3011E01A0}" type="datetimeFigureOut">
              <a:rPr lang="ru-RU" smtClean="0"/>
              <a:pPr/>
              <a:t>20.11.2011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4119-3C86-44F6-B244-40F6A17CAC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8F3F-C8E6-4E68-9D17-5AA3011E01A0}" type="datetimeFigureOut">
              <a:rPr lang="ru-RU" smtClean="0"/>
              <a:pPr/>
              <a:t>20.11.2011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4119-3C86-44F6-B244-40F6A17CAC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8F3F-C8E6-4E68-9D17-5AA3011E01A0}" type="datetimeFigureOut">
              <a:rPr lang="ru-RU" smtClean="0"/>
              <a:pPr/>
              <a:t>20.11.2011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4119-3C86-44F6-B244-40F6A17CAC1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4CB8F3F-C8E6-4E68-9D17-5AA3011E01A0}" type="datetimeFigureOut">
              <a:rPr lang="ru-RU" smtClean="0"/>
              <a:pPr/>
              <a:t>20.11.2011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C1B4119-3C86-44F6-B244-40F6A17CAC1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jpe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4294967295"/>
          </p:nvPr>
        </p:nvSpPr>
        <p:spPr>
          <a:xfrm>
            <a:off x="0" y="2924175"/>
            <a:ext cx="8458200" cy="1219200"/>
          </a:xfrm>
        </p:spPr>
        <p:txBody>
          <a:bodyPr/>
          <a:lstStyle/>
          <a:p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</a:rPr>
              <a:t>древние письмена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323528" y="1628800"/>
            <a:ext cx="8686800" cy="1185863"/>
          </a:xfrm>
        </p:spPr>
        <p:txBody>
          <a:bodyPr/>
          <a:lstStyle/>
          <a:p>
            <a:pPr algn="just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Орнамент и Вышивка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80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876" y="52685"/>
            <a:ext cx="91251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rgbClr val="A50021"/>
                </a:solidFill>
                <a:latin typeface="Arial"/>
                <a:ea typeface="Times New Roman"/>
              </a:rPr>
              <a:t>Оленуха</a:t>
            </a:r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 сбрасывала золотые рога, которые возвращались победителю как залог заключенного брака</a:t>
            </a:r>
            <a:endParaRPr lang="ru-RU" sz="3200" dirty="0">
              <a:solidFill>
                <a:srgbClr val="A50021"/>
              </a:solidFill>
            </a:endParaRPr>
          </a:p>
        </p:txBody>
      </p:sp>
      <p:pic>
        <p:nvPicPr>
          <p:cNvPr id="3" name="Рисунок 2" descr="http://maara.narod.ru/biblioteka/bib_b/bib_b9/25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96752"/>
            <a:ext cx="801655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http://maara.narod.ru/biblioteka/bib_b/bib_b9/25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300063" y="1124873"/>
            <a:ext cx="864354" cy="15841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07504" y="2708920"/>
            <a:ext cx="7207486" cy="6222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2880" algn="just">
              <a:lnSpc>
                <a:spcPct val="115000"/>
              </a:lnSpc>
              <a:spcAft>
                <a:spcPts val="1000"/>
              </a:spcAft>
            </a:pPr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  <a:cs typeface="Times New Roman"/>
              </a:rPr>
              <a:t>и скрывалась в подземном дворце. </a:t>
            </a:r>
            <a:endParaRPr lang="ru-RU" sz="3200" dirty="0">
              <a:solidFill>
                <a:srgbClr val="A5002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645024"/>
            <a:ext cx="9144000" cy="2321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just">
              <a:lnSpc>
                <a:spcPct val="115000"/>
              </a:lnSpc>
              <a:spcAft>
                <a:spcPts val="1000"/>
              </a:spcAft>
            </a:pPr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  <a:cs typeface="Times New Roman"/>
              </a:rPr>
              <a:t>Лишенная тепла и света Земля покрывалась снегом и льдом. Гигантская птица засыпала, постепенно </a:t>
            </a:r>
            <a:r>
              <a:rPr lang="ru-RU" sz="3200" dirty="0" err="1">
                <a:solidFill>
                  <a:srgbClr val="A50021"/>
                </a:solidFill>
                <a:latin typeface="Arial"/>
                <a:ea typeface="Times New Roman"/>
                <a:cs typeface="Times New Roman"/>
              </a:rPr>
              <a:t>поростая</a:t>
            </a:r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  <a:cs typeface="Times New Roman"/>
              </a:rPr>
              <a:t> шерстью и мехом, вновь превращалась в Медведя. </a:t>
            </a:r>
            <a:endParaRPr lang="ru-RU" sz="3200" dirty="0">
              <a:solidFill>
                <a:srgbClr val="A5002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699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6632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...Однажды, когда </a:t>
            </a:r>
            <a:r>
              <a:rPr lang="ru-RU" sz="3200" dirty="0" err="1">
                <a:solidFill>
                  <a:srgbClr val="A50021"/>
                </a:solidFill>
                <a:latin typeface="Arial"/>
                <a:ea typeface="Times New Roman"/>
              </a:rPr>
              <a:t>Оленуха</a:t>
            </a:r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 с огненными рогами уже поднялась в Небо, а Медведь еще не проснулся, из глубин Бездны (</a:t>
            </a:r>
            <a:r>
              <a:rPr lang="ru-RU" sz="3200" dirty="0" err="1">
                <a:solidFill>
                  <a:srgbClr val="A50021"/>
                </a:solidFill>
                <a:latin typeface="Arial"/>
                <a:ea typeface="Times New Roman"/>
              </a:rPr>
              <a:t>Пекельного</a:t>
            </a:r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 Мира) выполз Дракон (Лев, Барс, Кот, Кабан...) </a:t>
            </a:r>
            <a:endParaRPr lang="ru-RU" sz="3200" dirty="0">
              <a:solidFill>
                <a:srgbClr val="A50021"/>
              </a:solidFill>
            </a:endParaRPr>
          </a:p>
        </p:txBody>
      </p:sp>
      <p:pic>
        <p:nvPicPr>
          <p:cNvPr id="3" name="Рисунок 2" descr="http://maara.narod.ru/biblioteka/bib_b/bib_b9/26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78735"/>
            <a:ext cx="1170101" cy="10727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1619672" y="2178735"/>
            <a:ext cx="75243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напал на беззащитную </a:t>
            </a:r>
            <a:r>
              <a:rPr lang="ru-RU" sz="3200" dirty="0" err="1">
                <a:solidFill>
                  <a:srgbClr val="A50021"/>
                </a:solidFill>
                <a:latin typeface="Arial"/>
                <a:ea typeface="Times New Roman"/>
              </a:rPr>
              <a:t>Оленуху</a:t>
            </a:r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, и, разорвав ее на куски, овладел Золотыми Рогами. Не умея обращаться с огнем, Зверь устроил мировой потоп, а затем едва не стал причиной мирового пожара, но проснувшийся Громовержец в жестокой борьбе одолел соперника, </a:t>
            </a:r>
            <a:endParaRPr lang="ru-RU" sz="3200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699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06" y="116632"/>
            <a:ext cx="91416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приковал его вечным стражем у входа во дворец и вернул огонь. </a:t>
            </a:r>
            <a:endParaRPr lang="ru-RU" sz="3200" dirty="0">
              <a:solidFill>
                <a:srgbClr val="A50021"/>
              </a:solidFill>
            </a:endParaRPr>
          </a:p>
        </p:txBody>
      </p:sp>
      <p:pic>
        <p:nvPicPr>
          <p:cNvPr id="4" name="Рисунок 3" descr="http://maara.narod.ru/biblioteka/bib_b/bib_b9/27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68983"/>
            <a:ext cx="3196699" cy="11045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6617" y="1844824"/>
            <a:ext cx="91273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Останки </a:t>
            </a:r>
            <a:r>
              <a:rPr lang="ru-RU" sz="3200" dirty="0" err="1">
                <a:solidFill>
                  <a:srgbClr val="A50021"/>
                </a:solidFill>
                <a:latin typeface="Arial"/>
                <a:ea typeface="Times New Roman"/>
              </a:rPr>
              <a:t>Оленухи</a:t>
            </a:r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 Громовержец полил мертвой и живой водой </a:t>
            </a:r>
            <a:endParaRPr lang="ru-RU" sz="3200" dirty="0">
              <a:solidFill>
                <a:srgbClr val="A50021"/>
              </a:solidFill>
            </a:endParaRPr>
          </a:p>
        </p:txBody>
      </p:sp>
      <p:pic>
        <p:nvPicPr>
          <p:cNvPr id="6" name="Рисунок 5" descr="http://maara.narod.ru/biblioteka/bib_b/bib_b9/28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402855"/>
            <a:ext cx="692468" cy="86409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24589" y="3356992"/>
            <a:ext cx="7940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отчего Рога проросли в Мировое Дерево</a:t>
            </a:r>
            <a:endParaRPr lang="ru-RU" sz="3200" dirty="0">
              <a:solidFill>
                <a:srgbClr val="A50021"/>
              </a:solidFill>
            </a:endParaRPr>
          </a:p>
        </p:txBody>
      </p:sp>
      <p:pic>
        <p:nvPicPr>
          <p:cNvPr id="8" name="Рисунок 7" descr="http://maara.narod.ru/biblioteka/bib_b/bib_b9/29_30.gi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4720" y="3941742"/>
            <a:ext cx="1936864" cy="12961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104464" y="5373216"/>
            <a:ext cx="5684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отделившее Небо от Земли. </a:t>
            </a:r>
            <a:endParaRPr lang="ru-RU" sz="3200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699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8397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На ветвях этого дерева поднялись в небо Руно и Рога </a:t>
            </a:r>
            <a:r>
              <a:rPr lang="ru-RU" sz="3200" dirty="0" err="1">
                <a:solidFill>
                  <a:srgbClr val="A50021"/>
                </a:solidFill>
                <a:latin typeface="Arial"/>
                <a:ea typeface="Times New Roman"/>
              </a:rPr>
              <a:t>Оленухи</a:t>
            </a:r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, превратившиеся в Солнце </a:t>
            </a:r>
            <a:endParaRPr lang="ru-RU" sz="3200" dirty="0">
              <a:solidFill>
                <a:srgbClr val="A50021"/>
              </a:solidFill>
            </a:endParaRPr>
          </a:p>
        </p:txBody>
      </p:sp>
      <p:pic>
        <p:nvPicPr>
          <p:cNvPr id="3" name="Рисунок 2" descr="http://maara.narod.ru/biblioteka/bib_b/bib_b9/31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48754"/>
            <a:ext cx="1274494" cy="11989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1763688" y="1412776"/>
            <a:ext cx="11591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Луну</a:t>
            </a:r>
            <a:r>
              <a:rPr lang="ru-RU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ru-RU" dirty="0"/>
          </a:p>
        </p:txBody>
      </p:sp>
      <p:pic>
        <p:nvPicPr>
          <p:cNvPr id="5" name="Рисунок 4" descr="http://maara.narod.ru/biblioteka/bib_b/bib_b9/32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2788" y="1067915"/>
            <a:ext cx="1346502" cy="12744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4601716" y="1442422"/>
            <a:ext cx="21480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и Звезды. </a:t>
            </a:r>
            <a:endParaRPr lang="ru-RU" sz="3200" dirty="0">
              <a:solidFill>
                <a:srgbClr val="A5002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420888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Громовержец же мог теперь подниматься в Небо и спускаться на Землю </a:t>
            </a:r>
            <a:endParaRPr lang="ru-RU" sz="3200" dirty="0">
              <a:solidFill>
                <a:srgbClr val="A50021"/>
              </a:solidFill>
            </a:endParaRPr>
          </a:p>
        </p:txBody>
      </p:sp>
      <p:pic>
        <p:nvPicPr>
          <p:cNvPr id="8" name="Рисунок 7" descr="http://maara.narod.ru/biblioteka/bib_b/bib_b9/33.gi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82342"/>
            <a:ext cx="1075847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57238" y="4077072"/>
            <a:ext cx="90867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по стволу и ветвям Дерева, соединяющего миры в образе Месяца: </a:t>
            </a:r>
            <a:endParaRPr lang="ru-RU" sz="3200" dirty="0">
              <a:solidFill>
                <a:srgbClr val="A50021"/>
              </a:solidFill>
            </a:endParaRPr>
          </a:p>
        </p:txBody>
      </p:sp>
      <p:pic>
        <p:nvPicPr>
          <p:cNvPr id="10" name="Рисунок 9" descr="http://maara.narod.ru/biblioteka/bib_b/bib_b9/34_37.gif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3238" y="5154290"/>
            <a:ext cx="4777900" cy="15150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96351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447" y="1265858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Чтобы несчастье не повторилось, с четырех сторон света им были поставлены стражи </a:t>
            </a:r>
            <a:endParaRPr lang="ru-RU" sz="3200" dirty="0">
              <a:solidFill>
                <a:srgbClr val="A50021"/>
              </a:solidFill>
            </a:endParaRPr>
          </a:p>
        </p:txBody>
      </p:sp>
      <p:pic>
        <p:nvPicPr>
          <p:cNvPr id="3" name="Рисунок 2" descr="http://maara.narod.ru/biblioteka/bib_b/bib_b9/38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00495" y="2708920"/>
            <a:ext cx="1343010" cy="12990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9153" y="4289236"/>
            <a:ext cx="9144000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just">
              <a:lnSpc>
                <a:spcPct val="115000"/>
              </a:lnSpc>
              <a:spcAft>
                <a:spcPts val="1000"/>
              </a:spcAft>
            </a:pPr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  <a:cs typeface="Times New Roman"/>
              </a:rPr>
              <a:t>призванные защищать Дерево от проникновения тварей из Бездны. </a:t>
            </a:r>
            <a:endParaRPr lang="ru-RU" sz="3200" dirty="0">
              <a:solidFill>
                <a:srgbClr val="A5002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351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87824" y="2204864"/>
            <a:ext cx="3316742" cy="986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5400" b="1" dirty="0">
                <a:solidFill>
                  <a:srgbClr val="A10000"/>
                </a:solidFill>
                <a:latin typeface="Arial"/>
                <a:ea typeface="Times New Roman"/>
                <a:cs typeface="Times New Roman"/>
              </a:rPr>
              <a:t>Схема 2: </a:t>
            </a:r>
            <a:endParaRPr lang="ru-RU" sz="5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351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59250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Рисунок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1700808"/>
            <a:ext cx="11435445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476672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КАК РАБОТАЕТ СИМВОЛИКА 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29526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753" y="260648"/>
            <a:ext cx="8737032" cy="841248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Зоны соответствия небу, Среднему миру и земле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6" name="Рисунок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12576" y="1988840"/>
            <a:ext cx="5616623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1340768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Женская</a:t>
            </a:r>
            <a:endParaRPr lang="ru-RU" sz="2800" dirty="0"/>
          </a:p>
        </p:txBody>
      </p:sp>
      <p:pic>
        <p:nvPicPr>
          <p:cNvPr id="1027" name="Рисунок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24596"/>
            <a:ext cx="5772225" cy="546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39395" y="1390647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Мужская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1438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5925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2" descr="C:\Users\User\Desktop\ТАТЬЯНА\кисть винограда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8291" y="0"/>
            <a:ext cx="58336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5338936" cy="4525963"/>
          </a:xfrm>
        </p:spPr>
        <p:txBody>
          <a:bodyPr>
            <a:normAutofit fontScale="92500"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Богатство геометрических и растительных орнаментов, разнообразие техники, четкая композиция и насыщенность колорита характерны для молдавской вышивки. В Молдавии вышивают также бисером, стеклярусом и блестками.</a:t>
            </a:r>
          </a:p>
        </p:txBody>
      </p:sp>
    </p:spTree>
    <p:extLst>
      <p:ext uri="{BB962C8B-B14F-4D97-AF65-F5344CB8AC3E}">
        <p14:creationId xmlns:p14="http://schemas.microsoft.com/office/powerpoint/2010/main" xmlns="" val="24307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Рисунок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6912768" cy="6339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339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59250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59250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560" y="1363673"/>
            <a:ext cx="1008112" cy="101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Рисунок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3552" y="2392388"/>
            <a:ext cx="882104" cy="88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1475656" y="1988840"/>
            <a:ext cx="1944216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>
            <a:stCxn id="3075" idx="3"/>
          </p:cNvCxnSpPr>
          <p:nvPr/>
        </p:nvCxnSpPr>
        <p:spPr>
          <a:xfrm flipV="1">
            <a:off x="1475656" y="2026344"/>
            <a:ext cx="1854200" cy="80709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614236" y="1469850"/>
            <a:ext cx="17771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dirty="0" smtClean="0"/>
              <a:t>Солнце</a:t>
            </a:r>
            <a:endParaRPr lang="ru-RU" sz="4000" dirty="0"/>
          </a:p>
        </p:txBody>
      </p:sp>
      <p:pic>
        <p:nvPicPr>
          <p:cNvPr id="3076" name="Рисунок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7032"/>
            <a:ext cx="1232021" cy="123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Прямая со стрелкой 12"/>
          <p:cNvCxnSpPr/>
          <p:nvPr/>
        </p:nvCxnSpPr>
        <p:spPr>
          <a:xfrm flipV="1">
            <a:off x="1475656" y="3068960"/>
            <a:ext cx="1854200" cy="93610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329856" y="2659559"/>
            <a:ext cx="3505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dirty="0"/>
              <a:t>Подземное солнце</a:t>
            </a:r>
          </a:p>
        </p:txBody>
      </p:sp>
      <p:pic>
        <p:nvPicPr>
          <p:cNvPr id="3078" name="Рисунок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5157192"/>
            <a:ext cx="1195905" cy="113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Прямая со стрелкой 16"/>
          <p:cNvCxnSpPr/>
          <p:nvPr/>
        </p:nvCxnSpPr>
        <p:spPr>
          <a:xfrm flipV="1">
            <a:off x="1475656" y="4581128"/>
            <a:ext cx="1944216" cy="86409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419872" y="4104074"/>
            <a:ext cx="3046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dirty="0"/>
              <a:t>звезда </a:t>
            </a:r>
            <a:r>
              <a:rPr lang="ru-RU" sz="3200" dirty="0" smtClean="0"/>
              <a:t>Рожениц</a:t>
            </a:r>
            <a:endParaRPr lang="ru-RU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62989" y="260648"/>
            <a:ext cx="889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Значение знаков в орнаменте в молдавском костюме.</a:t>
            </a:r>
            <a:endParaRPr lang="ru-RU" sz="2800" dirty="0"/>
          </a:p>
        </p:txBody>
      </p:sp>
      <p:pic>
        <p:nvPicPr>
          <p:cNvPr id="3079" name="Рисунок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147909"/>
            <a:ext cx="1368152" cy="1351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525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59250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Рисунок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948109" cy="94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Рисунок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785044" cy="78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2411760" y="2204864"/>
            <a:ext cx="1512168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4067944" y="2020198"/>
            <a:ext cx="3736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Огонь, сила, движение</a:t>
            </a:r>
            <a:r>
              <a:rPr lang="ru-RU" dirty="0"/>
              <a:t>.</a:t>
            </a:r>
          </a:p>
        </p:txBody>
      </p:sp>
      <p:pic>
        <p:nvPicPr>
          <p:cNvPr id="4100" name="Рисунок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8191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>
            <a:off x="1691680" y="3501008"/>
            <a:ext cx="2016224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3923928" y="3244023"/>
            <a:ext cx="4032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"Замкнутый огонь"</a:t>
            </a:r>
          </a:p>
        </p:txBody>
      </p:sp>
      <p:pic>
        <p:nvPicPr>
          <p:cNvPr id="4102" name="Рисунок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09120"/>
            <a:ext cx="6953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Рисунок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81128"/>
            <a:ext cx="7715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Рисунок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653136"/>
            <a:ext cx="10763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>
            <a:off x="3707904" y="4797152"/>
            <a:ext cx="1656184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936116" y="4504763"/>
            <a:ext cx="13089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Кузня </a:t>
            </a:r>
          </a:p>
        </p:txBody>
      </p:sp>
      <p:pic>
        <p:nvPicPr>
          <p:cNvPr id="4106" name="Рисунок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77518"/>
            <a:ext cx="576064" cy="109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Прямая со стрелкой 14"/>
          <p:cNvCxnSpPr/>
          <p:nvPr/>
        </p:nvCxnSpPr>
        <p:spPr>
          <a:xfrm>
            <a:off x="1907704" y="5877272"/>
            <a:ext cx="18002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51920" y="5524033"/>
            <a:ext cx="4680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«Золотые рога», заключение брака.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2146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59250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05231"/>
            <a:ext cx="1800200" cy="93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452487" y="1613585"/>
            <a:ext cx="1154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Земля</a:t>
            </a:r>
          </a:p>
        </p:txBody>
      </p:sp>
      <p:pic>
        <p:nvPicPr>
          <p:cNvPr id="5123" name="Рисунок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54275" y="1422197"/>
            <a:ext cx="1643076" cy="90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519912" y="1613585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Земля, раскрытая Весной</a:t>
            </a:r>
          </a:p>
        </p:txBody>
      </p:sp>
      <p:pic>
        <p:nvPicPr>
          <p:cNvPr id="5124" name="Рисунок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8"/>
            <a:ext cx="1768919" cy="92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07704" y="2939227"/>
            <a:ext cx="282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Поле вспаханное </a:t>
            </a:r>
            <a:endParaRPr lang="ru-RU" sz="2400" dirty="0"/>
          </a:p>
        </p:txBody>
      </p:sp>
      <p:pic>
        <p:nvPicPr>
          <p:cNvPr id="5125" name="Рисунок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75289"/>
            <a:ext cx="1512168" cy="78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28184" y="2877672"/>
            <a:ext cx="291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Поле засеяно</a:t>
            </a:r>
            <a:endParaRPr lang="ru-RU" sz="2800" dirty="0"/>
          </a:p>
        </p:txBody>
      </p:sp>
      <p:pic>
        <p:nvPicPr>
          <p:cNvPr id="5126" name="Рисунок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93096"/>
            <a:ext cx="1624903" cy="162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2188288" y="4635517"/>
            <a:ext cx="22589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Древо Жизни</a:t>
            </a:r>
          </a:p>
        </p:txBody>
      </p:sp>
      <p:pic>
        <p:nvPicPr>
          <p:cNvPr id="5128" name="Рисунок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96231" y="4444952"/>
            <a:ext cx="1058238" cy="105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5963139" y="4712461"/>
            <a:ext cx="2641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Знак зверя</a:t>
            </a:r>
          </a:p>
        </p:txBody>
      </p:sp>
    </p:spTree>
    <p:extLst>
      <p:ext uri="{BB962C8B-B14F-4D97-AF65-F5344CB8AC3E}">
        <p14:creationId xmlns:p14="http://schemas.microsoft.com/office/powerpoint/2010/main" xmlns="" val="3662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Древо жизни</a:t>
            </a:r>
            <a:endParaRPr lang="ru-RU" dirty="0"/>
          </a:p>
        </p:txBody>
      </p:sp>
      <p:pic>
        <p:nvPicPr>
          <p:cNvPr id="11266" name="Рисунок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00808"/>
            <a:ext cx="409244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806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Древо жизни</a:t>
            </a:r>
            <a:endParaRPr lang="ru-RU" dirty="0"/>
          </a:p>
        </p:txBody>
      </p:sp>
      <p:pic>
        <p:nvPicPr>
          <p:cNvPr id="6148" name="Рисунок 4" descr="C:\Users\User\Desktop\ТАТЬЯНА\ДЛЯ ЛЕКЦИИ\М_костюм\Untitled2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56792"/>
            <a:ext cx="3305167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6149" name="Рисунок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4904"/>
            <a:ext cx="214605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Рисунок 6" descr="C:\Users\User\Desktop\ТАТЬЯНА\ДЛЯ ЛЕКЦИИ\СХЕМЫ\cojok\jack_p_nasaud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2776"/>
            <a:ext cx="3175708" cy="494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059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Все, что нас окружает - наполнено смыслом. Смыслом наполняли раньше и все, что творилось человеком в своем окружении. Знаки защиты, поддержки наносились на одежду, на утварь, на оружие, на жилище. </a:t>
            </a:r>
          </a:p>
        </p:txBody>
      </p:sp>
    </p:spTree>
    <p:extLst>
      <p:ext uri="{BB962C8B-B14F-4D97-AF65-F5344CB8AC3E}">
        <p14:creationId xmlns:p14="http://schemas.microsoft.com/office/powerpoint/2010/main" xmlns="" val="16653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Древо жизни</a:t>
            </a:r>
            <a:endParaRPr lang="ru-RU" dirty="0"/>
          </a:p>
        </p:txBody>
      </p:sp>
      <p:pic>
        <p:nvPicPr>
          <p:cNvPr id="7170" name="Рисунок 2" descr="C:\Users\User\Desktop\ТАТЬЯНА\ДЛЯ ЛЕКЦИИ\М_костюм\Ромыния\radauti_b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044655"/>
            <a:ext cx="3263632" cy="581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7173" name="Рисунок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79275"/>
            <a:ext cx="3563888" cy="557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Рисунок 6" descr="C:\Users\User\Desktop\ТАТЬЯНА\ДЛЯ ЛЕКЦИИ\ФОТО_М.костюм\4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085" t="3742" r="13163" b="12015"/>
          <a:stretch/>
        </p:blipFill>
        <p:spPr bwMode="auto">
          <a:xfrm>
            <a:off x="3662408" y="2276872"/>
            <a:ext cx="2163856" cy="34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221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Древо Жизни</a:t>
            </a:r>
            <a:endParaRPr lang="ru-RU" dirty="0"/>
          </a:p>
        </p:txBody>
      </p:sp>
      <p:pic>
        <p:nvPicPr>
          <p:cNvPr id="14338" name="Рисунок 2" descr="C:\Users\User\Desktop\ТАТЬЯНА\ДЛЯ ЛЕКЦИИ\СХЕМЫ\cojok\jack_p_mold_b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872" y="1135416"/>
            <a:ext cx="4005808" cy="572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14339" name="Рисунок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456" t="3530" r="13496" b="13002"/>
          <a:stretch/>
        </p:blipFill>
        <p:spPr bwMode="auto">
          <a:xfrm>
            <a:off x="4716016" y="1044812"/>
            <a:ext cx="3720440" cy="581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494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Кресты, ромбы, снежинки</a:t>
            </a:r>
            <a:endParaRPr lang="ru-RU" dirty="0"/>
          </a:p>
        </p:txBody>
      </p:sp>
      <p:pic>
        <p:nvPicPr>
          <p:cNvPr id="8194" name="Рисунок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24744"/>
            <a:ext cx="2358996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Рисунок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96416"/>
            <a:ext cx="3888432" cy="246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8198" name="Рисунок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085" y="4797152"/>
            <a:ext cx="3275916" cy="206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8199" name="Рисунок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622"/>
          <a:stretch/>
        </p:blipFill>
        <p:spPr bwMode="auto">
          <a:xfrm>
            <a:off x="251520" y="1268760"/>
            <a:ext cx="199881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Рисунок 9" descr="C:\Users\User\Desktop\ТАТЬЯНА\ДЛЯ ЛЕКЦИИ\ФОТО_М.костюм\13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8368" r="18501"/>
          <a:stretch/>
        </p:blipFill>
        <p:spPr bwMode="auto">
          <a:xfrm>
            <a:off x="3995936" y="1196752"/>
            <a:ext cx="1995656" cy="420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7255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 в орнаменте </a:t>
            </a:r>
            <a:r>
              <a:rPr lang="ru-RU" dirty="0" smtClean="0">
                <a:solidFill>
                  <a:srgbClr val="C00000"/>
                </a:solidFill>
              </a:rPr>
              <a:t>«Агни»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9218" name="Рисунок 2" descr="C:\Users\User\Desktop\ТАТЬЯНА\ДЛЯ ЛЕКЦИИ\ФОТО_М.костюм\3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593" r="8089"/>
          <a:stretch/>
        </p:blipFill>
        <p:spPr bwMode="auto">
          <a:xfrm>
            <a:off x="2110900" y="1124744"/>
            <a:ext cx="5146004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0196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Орнамент сегодня</a:t>
            </a:r>
            <a:endParaRPr lang="ru-RU" dirty="0"/>
          </a:p>
        </p:txBody>
      </p:sp>
      <p:pic>
        <p:nvPicPr>
          <p:cNvPr id="10242" name="Рисунок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000"/>
          <a:stretch/>
        </p:blipFill>
        <p:spPr bwMode="auto">
          <a:xfrm>
            <a:off x="6770614" y="3081928"/>
            <a:ext cx="2366098" cy="3776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Рисунок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9162"/>
          <a:stretch/>
        </p:blipFill>
        <p:spPr bwMode="auto">
          <a:xfrm>
            <a:off x="0" y="3326160"/>
            <a:ext cx="2251034" cy="354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Рисунок 5" descr="C:\Users\User\Desktop\ТАТЬЯНА\ДЛЯ ЛЕКЦИИ\ФОТО_М.костюм\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79" t="14861" r="2650" b="21089"/>
          <a:stretch/>
        </p:blipFill>
        <p:spPr bwMode="auto">
          <a:xfrm>
            <a:off x="2269722" y="1124744"/>
            <a:ext cx="448150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6067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140968"/>
            <a:ext cx="8686800" cy="841248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Таким образом, символы-элементы народного орнамента - это многомерные изображения пространственно-временных перемещений энергий, которым народная традиция присвоила образное мифологическое содержание. </a:t>
            </a:r>
          </a:p>
        </p:txBody>
      </p:sp>
    </p:spTree>
    <p:extLst>
      <p:ext uri="{BB962C8B-B14F-4D97-AF65-F5344CB8AC3E}">
        <p14:creationId xmlns:p14="http://schemas.microsoft.com/office/powerpoint/2010/main" xmlns="" val="297078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404813"/>
            <a:ext cx="8686800" cy="118427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Геометрические орнаменты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0992" y="1484784"/>
            <a:ext cx="82089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</a:rPr>
              <a:t>Геометрические (абстрактные) орнаменты присущи всей славянской мифологии. Они очень просты: кружочки, треугольники, ромбы, зигзаги, линии, кресты (простые и двойные).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3789040"/>
            <a:ext cx="82809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. </a:t>
            </a:r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Сегодня на их основе в народной вышивке широко используются такие мотивы, как «бараньи рога», «кудри», «</a:t>
            </a:r>
            <a:r>
              <a:rPr lang="ru-RU" sz="4000" b="1" dirty="0" err="1">
                <a:solidFill>
                  <a:schemeClr val="accent1">
                    <a:lumMod val="75000"/>
                  </a:schemeClr>
                </a:solidFill>
              </a:rPr>
              <a:t>кудрявцы</a:t>
            </a:r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», «</a:t>
            </a:r>
            <a:r>
              <a:rPr lang="ru-RU" sz="4000" b="1" dirty="0" err="1">
                <a:solidFill>
                  <a:schemeClr val="accent1">
                    <a:lumMod val="75000"/>
                  </a:schemeClr>
                </a:solidFill>
              </a:rPr>
              <a:t>гребешочки</a:t>
            </a:r>
            <a:r>
              <a:rPr lang="ru-RU" sz="4000" b="1" dirty="0">
                <a:solidFill>
                  <a:schemeClr val="accent1">
                    <a:lumMod val="75000"/>
                  </a:schemeClr>
                </a:solidFill>
              </a:rPr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xmlns="" val="40451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87824" y="2060848"/>
            <a:ext cx="4392575" cy="986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5400" b="1" dirty="0">
                <a:solidFill>
                  <a:srgbClr val="A10000"/>
                </a:solidFill>
                <a:latin typeface="Arial"/>
                <a:ea typeface="Times New Roman"/>
                <a:cs typeface="Times New Roman"/>
              </a:rPr>
              <a:t>Схема </a:t>
            </a:r>
            <a:r>
              <a:rPr lang="ru-RU" sz="5400" b="1" dirty="0" smtClean="0">
                <a:solidFill>
                  <a:srgbClr val="A10000"/>
                </a:solidFill>
                <a:latin typeface="Arial"/>
                <a:ea typeface="Times New Roman"/>
                <a:cs typeface="Times New Roman"/>
              </a:rPr>
              <a:t>1: </a:t>
            </a:r>
            <a:endParaRPr lang="ru-RU" sz="5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500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http://maara.narod.ru/biblioteka/bib_b/bib_b9/1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03748"/>
            <a:ext cx="1126986" cy="1343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://maara.narod.ru/biblioteka/bib_b/bib_b9/2_9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368" y="2407694"/>
            <a:ext cx="8784976" cy="15876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412992" y="1102876"/>
            <a:ext cx="7615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в центре Мирового </a:t>
            </a:r>
            <a:r>
              <a:rPr lang="ru-RU" sz="3200" dirty="0" smtClean="0">
                <a:solidFill>
                  <a:srgbClr val="A50021"/>
                </a:solidFill>
                <a:latin typeface="Arial"/>
                <a:ea typeface="Times New Roman"/>
              </a:rPr>
              <a:t>Океана  				возвышалась </a:t>
            </a:r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Мировая </a:t>
            </a:r>
            <a:endParaRPr lang="ru-RU" sz="3200" dirty="0" smtClean="0">
              <a:solidFill>
                <a:srgbClr val="A50021"/>
              </a:solidFill>
              <a:latin typeface="Arial"/>
              <a:ea typeface="Times New Roman"/>
            </a:endParaRPr>
          </a:p>
          <a:p>
            <a:r>
              <a:rPr lang="ru-RU" sz="3200" dirty="0" smtClean="0">
                <a:solidFill>
                  <a:srgbClr val="A50021"/>
                </a:solidFill>
                <a:latin typeface="Arial"/>
                <a:ea typeface="Times New Roman"/>
              </a:rPr>
              <a:t>Гора </a:t>
            </a:r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- Алатырь-камень</a:t>
            </a:r>
            <a:endParaRPr lang="ru-RU" sz="3200" dirty="0">
              <a:solidFill>
                <a:srgbClr val="A5002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912" y="3970543"/>
            <a:ext cx="9144000" cy="288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just">
              <a:lnSpc>
                <a:spcPct val="115000"/>
              </a:lnSpc>
              <a:spcAft>
                <a:spcPts val="1000"/>
              </a:spcAft>
            </a:pPr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  <a:cs typeface="Times New Roman"/>
              </a:rPr>
              <a:t>на вершине которой находился глубокий колодец, полный воды и ведущий в недра горы - потусторонний мир - где в подземном дворце - пещере - Лабиринте обитал Бог Земли - Подземного Мира - Медведь-Громовержец: </a:t>
            </a:r>
            <a:endParaRPr lang="ru-RU" sz="3200" dirty="0">
              <a:solidFill>
                <a:srgbClr val="A5002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912" y="0"/>
            <a:ext cx="90224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Во времена, когда Небо и Земля не были еще отделены друг от друга </a:t>
            </a:r>
            <a:endParaRPr lang="ru-RU" sz="3200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925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maara.narod.ru/biblioteka/bib_b/bib_b9/10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052736"/>
            <a:ext cx="813807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Большую часть времени Медведь спал во мраке и холоде, бдительно охраняя свое сокровище </a:t>
            </a:r>
            <a:r>
              <a:rPr lang="ru-RU" sz="3200" dirty="0" smtClean="0">
                <a:solidFill>
                  <a:srgbClr val="A50021"/>
                </a:solidFill>
                <a:latin typeface="Arial"/>
                <a:ea typeface="Times New Roman"/>
              </a:rPr>
              <a:t>– огонь </a:t>
            </a:r>
            <a:endParaRPr lang="ru-RU" sz="3200" dirty="0">
              <a:solidFill>
                <a:srgbClr val="A5002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9756" y="1916832"/>
            <a:ext cx="89644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в виде котла, полного расплавленного золота или драгоценного камня. Раз в году в Лабиринт, минуя водяной водоворот-туннель </a:t>
            </a:r>
            <a:endParaRPr lang="ru-RU" sz="3200" dirty="0">
              <a:solidFill>
                <a:srgbClr val="A50021"/>
              </a:solidFill>
            </a:endParaRPr>
          </a:p>
        </p:txBody>
      </p:sp>
      <p:pic>
        <p:nvPicPr>
          <p:cNvPr id="7" name="Рисунок 6" descr="http://maara.narod.ru/biblioteka/bib_b/bib_b9/11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756" y="3486492"/>
            <a:ext cx="1169876" cy="950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1475656" y="3504858"/>
            <a:ext cx="75785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спускалась Богиня Неба - Рогатая </a:t>
            </a:r>
            <a:r>
              <a:rPr lang="ru-RU" sz="3200" dirty="0" err="1">
                <a:solidFill>
                  <a:srgbClr val="A50021"/>
                </a:solidFill>
                <a:latin typeface="Arial"/>
                <a:ea typeface="Times New Roman"/>
              </a:rPr>
              <a:t>Оленуха</a:t>
            </a:r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: </a:t>
            </a:r>
            <a:endParaRPr lang="ru-RU" sz="3200" dirty="0">
              <a:solidFill>
                <a:srgbClr val="A50021"/>
              </a:solidFill>
            </a:endParaRPr>
          </a:p>
        </p:txBody>
      </p:sp>
      <p:pic>
        <p:nvPicPr>
          <p:cNvPr id="9" name="Рисунок 8" descr="http://maara.narod.ru/biblioteka/bib_b/bib_b9/12_13.gi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99263"/>
            <a:ext cx="2808312" cy="11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Прямоугольник 12"/>
          <p:cNvSpPr/>
          <p:nvPr/>
        </p:nvSpPr>
        <p:spPr>
          <a:xfrm>
            <a:off x="0" y="5301208"/>
            <a:ext cx="90542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окунала в золото свои рога и возвращалась </a:t>
            </a:r>
            <a:endParaRPr lang="ru-RU" sz="3200" dirty="0">
              <a:solidFill>
                <a:srgbClr val="A50021"/>
              </a:solidFill>
            </a:endParaRPr>
          </a:p>
        </p:txBody>
      </p:sp>
      <p:pic>
        <p:nvPicPr>
          <p:cNvPr id="16" name="Рисунок 15" descr="http://maara.narod.ru/biblioteka/bib_b/bib_b9/14.gif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3291" y="5885982"/>
            <a:ext cx="1152128" cy="9720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Прямоугольник 13"/>
          <p:cNvSpPr/>
          <p:nvPr/>
        </p:nvSpPr>
        <p:spPr>
          <a:xfrm>
            <a:off x="1907704" y="6021288"/>
            <a:ext cx="3096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назад в Небо.</a:t>
            </a:r>
            <a:endParaRPr lang="ru-RU" sz="3200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925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Жар и Свет, исходящий от рогов, топили снега и лед; вода проникала в Лабиринт и будила спящего Громовержца: </a:t>
            </a:r>
            <a:endParaRPr lang="ru-RU" sz="3200" dirty="0">
              <a:solidFill>
                <a:srgbClr val="A50021"/>
              </a:solidFill>
            </a:endParaRPr>
          </a:p>
        </p:txBody>
      </p:sp>
      <p:pic>
        <p:nvPicPr>
          <p:cNvPr id="3" name="Рисунок 2" descr="http://maara.narod.ru/biblioteka/bib_b/bib_b9/15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52736"/>
            <a:ext cx="784914" cy="8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0" y="198884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Проснувшись, он сбрасывал медвежью шкуру </a:t>
            </a:r>
            <a:endParaRPr lang="ru-RU" sz="3200" dirty="0">
              <a:solidFill>
                <a:srgbClr val="A50021"/>
              </a:solidFill>
            </a:endParaRPr>
          </a:p>
        </p:txBody>
      </p:sp>
      <p:pic>
        <p:nvPicPr>
          <p:cNvPr id="5" name="Рисунок 4" descr="http://maara.narod.ru/biblioteka/bib_b/bib_b9/16_17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203" y="2662919"/>
            <a:ext cx="2286039" cy="6767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2380534" y="2708919"/>
            <a:ext cx="43829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превращаясь в птицу </a:t>
            </a:r>
            <a:endParaRPr lang="ru-RU" sz="3200" dirty="0">
              <a:solidFill>
                <a:srgbClr val="A50021"/>
              </a:solidFill>
            </a:endParaRPr>
          </a:p>
        </p:txBody>
      </p:sp>
      <p:pic>
        <p:nvPicPr>
          <p:cNvPr id="7" name="Рисунок 6" descr="http://maara.narod.ru/biblioteka/bib_b/bib_b9/18.gi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3709" y="2573615"/>
            <a:ext cx="1598538" cy="127830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-2" y="3746719"/>
            <a:ext cx="9144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и бросался в погоню за похитительницей. </a:t>
            </a:r>
            <a:endParaRPr lang="ru-RU" sz="3200" dirty="0">
              <a:solidFill>
                <a:srgbClr val="A5002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" y="4331494"/>
            <a:ext cx="9143999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just">
              <a:lnSpc>
                <a:spcPct val="115000"/>
              </a:lnSpc>
              <a:spcAft>
                <a:spcPts val="1000"/>
              </a:spcAft>
            </a:pPr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  <a:cs typeface="Times New Roman"/>
              </a:rPr>
              <a:t>Настигнув беглянку, Бог Земли вступал с ней в брак, совершая грозу и проливая на Землю потоки животворных вод: </a:t>
            </a:r>
            <a:endParaRPr lang="ru-RU" sz="3200" dirty="0">
              <a:solidFill>
                <a:srgbClr val="A5002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" name="Рисунок 9" descr="http://maara.narod.ru/biblioteka/bib_b/bib_b9/19_20.gif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524378"/>
            <a:ext cx="3168352" cy="1196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5925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831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Могучие крылья поднимали огненные вихри </a:t>
            </a:r>
            <a:endParaRPr lang="ru-RU" sz="3200" dirty="0">
              <a:solidFill>
                <a:srgbClr val="A50021"/>
              </a:solidFill>
            </a:endParaRPr>
          </a:p>
        </p:txBody>
      </p:sp>
      <p:pic>
        <p:nvPicPr>
          <p:cNvPr id="3" name="Рисунок 2" descr="http://maara.narod.ru/biblioteka/bib_b/bib_b9/21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764704"/>
            <a:ext cx="792088" cy="8640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1115616" y="836712"/>
            <a:ext cx="8028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разносящие семена жизни в </a:t>
            </a:r>
            <a:r>
              <a:rPr lang="ru-RU" sz="3200" dirty="0" smtClean="0">
                <a:solidFill>
                  <a:srgbClr val="A50021"/>
                </a:solidFill>
                <a:latin typeface="Arial"/>
                <a:ea typeface="Times New Roman"/>
              </a:rPr>
              <a:t>разные</a:t>
            </a:r>
            <a:endParaRPr lang="ru-RU" sz="3200" dirty="0">
              <a:solidFill>
                <a:srgbClr val="A5002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844824"/>
            <a:ext cx="18904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стороны:</a:t>
            </a:r>
            <a:endParaRPr lang="ru-RU" sz="3200" dirty="0">
              <a:solidFill>
                <a:srgbClr val="A50021"/>
              </a:solidFill>
            </a:endParaRPr>
          </a:p>
        </p:txBody>
      </p:sp>
      <p:pic>
        <p:nvPicPr>
          <p:cNvPr id="6" name="Рисунок 5" descr="http://maara.narod.ru/biblioteka/bib_b/bib_b9/22.gi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0454" y="1421487"/>
            <a:ext cx="1087492" cy="8671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48022" y="3212976"/>
            <a:ext cx="91085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(Позднее вихрь трансформировался в самостоятельное божество ветра - </a:t>
            </a:r>
            <a:r>
              <a:rPr lang="ru-RU" sz="3200" dirty="0" err="1">
                <a:solidFill>
                  <a:srgbClr val="A50021"/>
                </a:solidFill>
                <a:latin typeface="Arial"/>
                <a:ea typeface="Times New Roman"/>
              </a:rPr>
              <a:t>Стрибога</a:t>
            </a:r>
            <a:r>
              <a:rPr lang="ru-RU" sz="3200" dirty="0">
                <a:solidFill>
                  <a:srgbClr val="A50021"/>
                </a:solidFill>
                <a:latin typeface="Arial"/>
                <a:ea typeface="Times New Roman"/>
              </a:rPr>
              <a:t> </a:t>
            </a:r>
            <a:endParaRPr lang="ru-RU" sz="3200" dirty="0">
              <a:solidFill>
                <a:srgbClr val="A50021"/>
              </a:solidFill>
            </a:endParaRPr>
          </a:p>
        </p:txBody>
      </p:sp>
      <p:pic>
        <p:nvPicPr>
          <p:cNvPr id="8" name="Рисунок 7" descr="http://maara.narod.ru/biblioteka/bib_b/bib_b9/23_24.gi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437112"/>
            <a:ext cx="2772308" cy="18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716996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1500</TotalTime>
  <Words>650</Words>
  <Application>Microsoft Office PowerPoint</Application>
  <PresentationFormat>Экран (4:3)</PresentationFormat>
  <Paragraphs>69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Трек</vt:lpstr>
      <vt:lpstr>Орнамент и Вышивка</vt:lpstr>
      <vt:lpstr>Слайд 2</vt:lpstr>
      <vt:lpstr>Слайд 3</vt:lpstr>
      <vt:lpstr>Геометрические орнаменты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Зоны соответствия небу, Среднему миру и земле.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Древо жизни</vt:lpstr>
      <vt:lpstr>Древо жизни</vt:lpstr>
      <vt:lpstr>Древо жизни</vt:lpstr>
      <vt:lpstr>Древо Жизни</vt:lpstr>
      <vt:lpstr>Кресты, ромбы, снежинки</vt:lpstr>
      <vt:lpstr>Символ в орнаменте «Агни»</vt:lpstr>
      <vt:lpstr>Орнамент сегодня</vt:lpstr>
      <vt:lpstr>Таким образом, символы-элементы народного орнамента - это многомерные изображения пространственно-временных перемещений энергий, которым народная традиция присвоила образное мифологическое содержание.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Молдавский национальный костюм</dc:title>
  <dc:creator>User</dc:creator>
  <cp:lastModifiedBy>Admin</cp:lastModifiedBy>
  <cp:revision>148</cp:revision>
  <dcterms:created xsi:type="dcterms:W3CDTF">2010-11-05T08:56:49Z</dcterms:created>
  <dcterms:modified xsi:type="dcterms:W3CDTF">2011-11-20T12:35:36Z</dcterms:modified>
</cp:coreProperties>
</file>