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59" r:id="rId5"/>
    <p:sldId id="261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4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A11FD-1253-4E47-89D7-0E8DC214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4" y="519214"/>
            <a:ext cx="4158361" cy="5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42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2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7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with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  <a:solidFill>
            <a:schemeClr val="tx1"/>
          </a:solidFill>
        </p:spPr>
        <p:txBody>
          <a:bodyPr lIns="0" tIns="45710" rIns="0" bIns="45710">
            <a:noAutofit/>
          </a:bodyPr>
          <a:lstStyle>
            <a:lvl1pPr marL="76199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Arial"/>
              <a:buNone/>
              <a:defRPr sz="1600" b="0" i="0" baseline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32828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385224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537620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690016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Enter Code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9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3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8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6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0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9750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A11FD-1253-4E47-89D7-0E8DC214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4" y="519214"/>
            <a:ext cx="4158361" cy="5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2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410059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2974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7150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0624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7854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7023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8385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14245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333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CF77D804-6A28-B54F-BE46-601AA5C562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EF1F8-9F65-FA43-AA99-2958E76B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1" y="2662659"/>
            <a:ext cx="7591878" cy="15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5BBA-FA17-6643-891E-81A8C47CD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4E571-E0B8-DA40-8C64-A8B2FE72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AA33-5C35-5D4B-A8FC-AFCF1F5D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10A0-71F9-644B-9D7B-0AAA37C227D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51A2-81C1-A547-9BFB-4AD3E0B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E61F-5B73-3F4B-B0DA-10D3710E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804-6A28-B54F-BE46-601AA5C5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CF77D804-6A28-B54F-BE46-601AA5C562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5488" y="291929"/>
            <a:ext cx="11350752" cy="1020576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5488" y="1437216"/>
            <a:ext cx="5425440" cy="43439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2"/>
          </p:nvPr>
        </p:nvSpPr>
        <p:spPr>
          <a:xfrm>
            <a:off x="6400800" y="1437218"/>
            <a:ext cx="5425440" cy="43379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427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CF77D804-6A28-B54F-BE46-601AA5C562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1520" y="4749800"/>
            <a:ext cx="7401947" cy="812800"/>
          </a:xfrm>
        </p:spPr>
        <p:txBody>
          <a:bodyPr/>
          <a:lstStyle>
            <a:lvl1pPr marL="2380" indent="0" algn="l">
              <a:spcBef>
                <a:spcPts val="0"/>
              </a:spcBef>
              <a:buNone/>
              <a:defRPr lang="en-US" sz="1867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9" y="2133600"/>
            <a:ext cx="10394647" cy="2311400"/>
          </a:xfrm>
        </p:spPr>
        <p:txBody>
          <a:bodyPr/>
          <a:lstStyle>
            <a:lvl1pPr marL="230712" indent="-230712">
              <a:lnSpc>
                <a:spcPts val="4907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230712" algn="l"/>
              </a:tabLst>
              <a:defRPr lang="en-US" sz="3733" b="0" i="1" kern="1200" dirty="0" smtClean="0">
                <a:solidFill>
                  <a:schemeClr val="accent6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3287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CF77D804-6A28-B54F-BE46-601AA5C562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1520" y="4749800"/>
            <a:ext cx="7401947" cy="812800"/>
          </a:xfrm>
        </p:spPr>
        <p:txBody>
          <a:bodyPr/>
          <a:lstStyle>
            <a:lvl1pPr marL="2380" indent="0" algn="l">
              <a:spcBef>
                <a:spcPts val="0"/>
              </a:spcBef>
              <a:buNone/>
              <a:defRPr lang="en-US" sz="1867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9" y="2133600"/>
            <a:ext cx="10394647" cy="2311400"/>
          </a:xfrm>
        </p:spPr>
        <p:txBody>
          <a:bodyPr/>
          <a:lstStyle>
            <a:lvl1pPr marL="230712" indent="-230712">
              <a:lnSpc>
                <a:spcPts val="4907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230712" algn="l"/>
              </a:tabLst>
              <a:defRPr lang="en-US" sz="3733" b="0" i="1" kern="1200" dirty="0" smtClean="0">
                <a:solidFill>
                  <a:schemeClr val="accent6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3823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CF77D804-6A28-B54F-BE46-601AA5C562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75488" y="290287"/>
            <a:ext cx="11350752" cy="1020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9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2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6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81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D48B3-1FCE-B649-AC6C-CD1C21D5B8E5}"/>
              </a:ext>
            </a:extLst>
          </p:cNvPr>
          <p:cNvPicPr>
            <a:picLocks noChangeAspect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79" y="6322205"/>
            <a:ext cx="881226" cy="2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6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D370C49-2458-6B42-A017-95D14D16A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Stuart Clark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F263-39CF-1B4D-92B4-DC879AC7B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Network Automation Developer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76D9D-24D7-3B46-B4BA-086C5FDE7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April 2018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95AE3-296B-A84F-AC7E-4E3A618D0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Devnet</a:t>
            </a:r>
            <a:r>
              <a:rPr lang="en-GB" dirty="0"/>
              <a:t> Create 2018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7D1DAE-333B-B144-9003-062258FE6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Napalm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7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30A37-5E4F-8641-8BD6-641706BCB5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417" y="4270786"/>
            <a:ext cx="10389144" cy="7422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Cisco AnyConnect VPN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 err="1"/>
              <a:t>DevNet</a:t>
            </a:r>
            <a:r>
              <a:rPr lang="en-GB" sz="3600" dirty="0"/>
              <a:t>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 err="1"/>
              <a:t>DevNet</a:t>
            </a:r>
            <a:r>
              <a:rPr lang="en-GB" sz="3600" dirty="0"/>
              <a:t> CSR1000V sandbox (provided)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B1D3B-C152-C449-9734-ED64B20F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97" y="268942"/>
            <a:ext cx="10629664" cy="623944"/>
          </a:xfrm>
        </p:spPr>
        <p:txBody>
          <a:bodyPr/>
          <a:lstStyle/>
          <a:p>
            <a:r>
              <a:rPr lang="en-GB" dirty="0"/>
              <a:t>Workshop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C8ED-66F9-8648-80C0-17A60A4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C48E-5C39-084D-AA12-42BBCF835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This workshops gets you up-and-running with NAPALM in a </a:t>
            </a:r>
            <a:r>
              <a:rPr lang="en-GB" dirty="0" err="1"/>
              <a:t>Devnet</a:t>
            </a:r>
            <a:r>
              <a:rPr lang="en-GB" dirty="0"/>
              <a:t> Sandbox environment so you can see it in action in under an hour. We’ll cover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Napalm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Installing the required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Napalm Command</a:t>
            </a:r>
            <a:r>
              <a:rPr lang="en-GB" b="1" dirty="0"/>
              <a:t> </a:t>
            </a:r>
            <a:r>
              <a:rPr lang="en-GB" dirty="0"/>
              <a:t>Line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Manually applying configuration to the device using NAPALM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Driving NAPALM through Python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A310B-C89C-A74C-9233-C428E7B3F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416" y="1893346"/>
            <a:ext cx="7293211" cy="3818965"/>
          </a:xfrm>
        </p:spPr>
        <p:txBody>
          <a:bodyPr/>
          <a:lstStyle/>
          <a:p>
            <a:r>
              <a:rPr lang="en-GB" dirty="0"/>
              <a:t>NAPALM (Network Automation and Programmability Abstraction Layer with Multivendor support) is a Python library that implements a set of functions to interact with different network device Operating Systems using a unified API.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653D8-EA67-8942-A3E2-9FD600FD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97" y="301215"/>
            <a:ext cx="10629664" cy="1344705"/>
          </a:xfrm>
        </p:spPr>
        <p:txBody>
          <a:bodyPr/>
          <a:lstStyle/>
          <a:p>
            <a:r>
              <a:rPr lang="en-GB" i="0" dirty="0"/>
              <a:t>About Napalm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1EE89-07EB-8E4D-BFC7-553C0F025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48" y="1785769"/>
            <a:ext cx="3324113" cy="33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7B57-EC63-5747-B315-A5B37B4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Cisco Support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D01623-FE71-FB42-AA58-B031DD2D6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21726"/>
              </p:ext>
            </p:extLst>
          </p:nvPr>
        </p:nvGraphicFramePr>
        <p:xfrm>
          <a:off x="677732" y="1430868"/>
          <a:ext cx="8756725" cy="347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45">
                  <a:extLst>
                    <a:ext uri="{9D8B030D-6E8A-4147-A177-3AD203B41FA5}">
                      <a16:colId xmlns:a16="http://schemas.microsoft.com/office/drawing/2014/main" val="1965683735"/>
                    </a:ext>
                  </a:extLst>
                </a:gridCol>
                <a:gridCol w="1751345">
                  <a:extLst>
                    <a:ext uri="{9D8B030D-6E8A-4147-A177-3AD203B41FA5}">
                      <a16:colId xmlns:a16="http://schemas.microsoft.com/office/drawing/2014/main" val="2655418023"/>
                    </a:ext>
                  </a:extLst>
                </a:gridCol>
                <a:gridCol w="1751345">
                  <a:extLst>
                    <a:ext uri="{9D8B030D-6E8A-4147-A177-3AD203B41FA5}">
                      <a16:colId xmlns:a16="http://schemas.microsoft.com/office/drawing/2014/main" val="1024751576"/>
                    </a:ext>
                  </a:extLst>
                </a:gridCol>
                <a:gridCol w="1751345">
                  <a:extLst>
                    <a:ext uri="{9D8B030D-6E8A-4147-A177-3AD203B41FA5}">
                      <a16:colId xmlns:a16="http://schemas.microsoft.com/office/drawing/2014/main" val="1033262429"/>
                    </a:ext>
                  </a:extLst>
                </a:gridCol>
                <a:gridCol w="1751345">
                  <a:extLst>
                    <a:ext uri="{9D8B030D-6E8A-4147-A177-3AD203B41FA5}">
                      <a16:colId xmlns:a16="http://schemas.microsoft.com/office/drawing/2014/main" val="3201186808"/>
                    </a:ext>
                  </a:extLst>
                </a:gridCol>
              </a:tblGrid>
              <a:tr h="486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IOS-XR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NXOS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NX-OS SSH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IOS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10324842"/>
                  </a:ext>
                </a:extLst>
              </a:tr>
              <a:tr h="486624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Driver Name</a:t>
                      </a:r>
                      <a:endParaRPr lang="en-GB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iosxr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nxos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nxos_ssh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ios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02143061"/>
                  </a:ext>
                </a:extLst>
              </a:tr>
              <a:tr h="83379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Structured data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58457785"/>
                  </a:ext>
                </a:extLst>
              </a:tr>
              <a:tr h="83379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Minimum version</a:t>
                      </a:r>
                      <a:endParaRPr lang="en-GB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5.1.0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12.4(20)T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35208766"/>
                  </a:ext>
                </a:extLst>
              </a:tr>
              <a:tr h="83379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Backend library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u="none" dirty="0" err="1">
                          <a:effectLst/>
                        </a:rPr>
                        <a:t>pyIOSXR</a:t>
                      </a:r>
                      <a:endParaRPr lang="en-GB" u="none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u="sng" dirty="0" err="1">
                          <a:effectLst/>
                        </a:rPr>
                        <a:t>pynxos</a:t>
                      </a:r>
                      <a:endParaRPr lang="en-GB" u="sng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 err="1">
                          <a:effectLst/>
                        </a:rPr>
                        <a:t>netmiko</a:t>
                      </a:r>
                      <a:endParaRPr lang="en-GB" u="sng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u="sng" dirty="0" err="1">
                          <a:effectLst/>
                        </a:rPr>
                        <a:t>netmiko</a:t>
                      </a:r>
                      <a:endParaRPr lang="en-GB" u="sng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09598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528EAC-67B6-924A-930C-7105B09E15E7}"/>
              </a:ext>
            </a:extLst>
          </p:cNvPr>
          <p:cNvSpPr txBox="1"/>
          <p:nvPr/>
        </p:nvSpPr>
        <p:spPr>
          <a:xfrm>
            <a:off x="677733" y="5637007"/>
            <a:ext cx="676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NX-API support on the Nexus 5k, 6k and 7k families was introduced in version 7.2 NX-OS.</a:t>
            </a:r>
          </a:p>
          <a:p>
            <a:r>
              <a:rPr lang="en-GB" sz="1200" dirty="0"/>
              <a:t>SSH driver will support earlier versions of NX-OS and uses unstructured data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00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98F6F0-E1C6-CA49-A100-24C9F2964A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417" y="1957891"/>
            <a:ext cx="10389144" cy="45289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Configuration replace: </a:t>
            </a:r>
            <a:r>
              <a:rPr lang="en-GB" sz="2000" dirty="0"/>
              <a:t>Replace the entire running-configuration with a completely new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Configuration merge: </a:t>
            </a:r>
            <a:r>
              <a:rPr lang="en-GB" sz="2000" dirty="0"/>
              <a:t>Merge a set of changes from a file into the running-configuration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Configuration compare: </a:t>
            </a:r>
            <a:r>
              <a:rPr lang="en-GB" sz="2000" dirty="0"/>
              <a:t>Compare your new proposed configuration file with the running-configuration.(This only applies to configuration replace operations; it does not apply to merge operations)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Commit: </a:t>
            </a:r>
            <a:r>
              <a:rPr lang="en-GB" sz="2000" dirty="0"/>
              <a:t>Deploy the staged configuration. This can be either an entire new file (for replace operations) or a merge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Discard: </a:t>
            </a:r>
            <a:r>
              <a:rPr lang="en-GB" sz="2000" dirty="0"/>
              <a:t>Revert the candidate configuration file back to the current running-configuration; reset the merge configuration file back to an empty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1" dirty="0"/>
              <a:t>Rollback: </a:t>
            </a:r>
            <a:r>
              <a:rPr lang="en-GB" sz="2000" dirty="0"/>
              <a:t>Revert the running configuration back to a file that was saved prior to the previous commit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0CAE5C-5F33-424C-9E61-9CFF915E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97" y="193639"/>
            <a:ext cx="10629664" cy="925156"/>
          </a:xfrm>
        </p:spPr>
        <p:txBody>
          <a:bodyPr/>
          <a:lstStyle/>
          <a:p>
            <a:r>
              <a:rPr lang="en-GB" dirty="0"/>
              <a:t>What can you do with Napalm?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6610-D766-9543-A35D-E7D641AB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233" y="193638"/>
            <a:ext cx="10130723" cy="1108037"/>
          </a:xfrm>
        </p:spPr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C7274-9B35-6445-8D7F-BC8EF657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" y="2140175"/>
            <a:ext cx="4150752" cy="332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FFC17-0392-4B46-B681-D476877E8ABF}"/>
              </a:ext>
            </a:extLst>
          </p:cNvPr>
          <p:cNvSpPr txBox="1"/>
          <p:nvPr/>
        </p:nvSpPr>
        <p:spPr>
          <a:xfrm>
            <a:off x="5120641" y="1979407"/>
            <a:ext cx="6819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twitter.com</a:t>
            </a:r>
            <a:r>
              <a:rPr lang="en-US" sz="2800" dirty="0"/>
              <a:t>/</a:t>
            </a:r>
            <a:r>
              <a:rPr lang="en-US" sz="2800" dirty="0" err="1"/>
              <a:t>bigevilbeard</a:t>
            </a:r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www.linkedin.com</a:t>
            </a:r>
            <a:r>
              <a:rPr lang="en-US" sz="2800" dirty="0"/>
              <a:t>/in/</a:t>
            </a:r>
            <a:r>
              <a:rPr lang="en-US" sz="2800" dirty="0" err="1"/>
              <a:t>stuarteclark</a:t>
            </a:r>
            <a:r>
              <a:rPr lang="en-US" sz="2800" dirty="0"/>
              <a:t>/</a:t>
            </a:r>
          </a:p>
          <a:p>
            <a:r>
              <a:rPr lang="en-GB" sz="2800" dirty="0" err="1">
                <a:latin typeface="+mn-lt"/>
              </a:rPr>
              <a:t>stuaclar@cisco.com</a:t>
            </a:r>
            <a:endParaRPr 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10F74-B8AC-264C-A494-6A3D0542B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87" y="2140175"/>
            <a:ext cx="254000" cy="25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37565-E411-9342-BFC8-A8D734582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2" y="2544904"/>
            <a:ext cx="254000" cy="25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5D2112-6F46-5A44-88E2-9C5BE2F48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11" y="2875059"/>
            <a:ext cx="414768" cy="4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8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-03 Hanks DevNet PPT Them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-03 Hanks DevNet PPT Theme" id="{1F26D589-0EE7-D542-A6EE-5E8CFB86A6FC}" vid="{ED1DEAD3-1A0E-7E4F-9B5F-E8EF5316F6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2018-03 Hanks DevNet PPT Theme</Template>
  <TotalTime>687</TotalTime>
  <Words>338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Ciscolight</vt:lpstr>
      <vt:lpstr>CiscoSans</vt:lpstr>
      <vt:lpstr>CiscoSans ExtraLight</vt:lpstr>
      <vt:lpstr>CiscoSans Thin</vt:lpstr>
      <vt:lpstr>CiscoSansTT ExtraLight</vt:lpstr>
      <vt:lpstr>CiscoSansTT Thin</vt:lpstr>
      <vt:lpstr>Courier New</vt:lpstr>
      <vt:lpstr>Tipo de letra del sistema Fina</vt:lpstr>
      <vt:lpstr>2018-03 Hanks DevNet PPT Theme</vt:lpstr>
      <vt:lpstr>Intro to Napalm</vt:lpstr>
      <vt:lpstr>Workshop Requirements</vt:lpstr>
      <vt:lpstr>Outline </vt:lpstr>
      <vt:lpstr>About Napalm</vt:lpstr>
      <vt:lpstr>Cisco Support Matrix</vt:lpstr>
      <vt:lpstr>What can you do with Napalm?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Napalm</dc:title>
  <dc:creator>Microsoft Office User</dc:creator>
  <cp:lastModifiedBy>Microsoft Office User</cp:lastModifiedBy>
  <cp:revision>20</cp:revision>
  <dcterms:created xsi:type="dcterms:W3CDTF">2018-04-03T08:48:17Z</dcterms:created>
  <dcterms:modified xsi:type="dcterms:W3CDTF">2018-04-09T20:15:33Z</dcterms:modified>
</cp:coreProperties>
</file>