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Poppins Semi-Bold" charset="1" panose="00000700000000000000"/>
      <p:regular r:id="rId16"/>
    </p:embeddedFont>
    <p:embeddedFont>
      <p:font typeface="Poppins" charset="1" panose="00000500000000000000"/>
      <p:regular r:id="rId17"/>
    </p:embeddedFont>
    <p:embeddedFont>
      <p:font typeface="Poppins Bold" charset="1" panose="00000800000000000000"/>
      <p:regular r:id="rId18"/>
    </p:embeddedFont>
    <p:embeddedFont>
      <p:font typeface="DM Sans Bold" charset="1" panose="00000000000000000000"/>
      <p:regular r:id="rId19"/>
    </p:embeddedFont>
    <p:embeddedFont>
      <p:font typeface="DM Sans" charset="1" panose="00000000000000000000"/>
      <p:regular r:id="rId20"/>
    </p:embeddedFont>
    <p:embeddedFont>
      <p:font typeface="Open Sans Bold" charset="1" panose="020B0806030504020204"/>
      <p:regular r:id="rId21"/>
    </p:embeddedFont>
    <p:embeddedFont>
      <p:font typeface="Open Sans Light" charset="1" panose="020B0306030504020204"/>
      <p:regular r:id="rId22"/>
    </p:embeddedFont>
    <p:embeddedFont>
      <p:font typeface="Open Sans" charset="1" panose="020B06060305040202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5571132" y="6449964"/>
            <a:ext cx="6983181" cy="669188"/>
            <a:chOff x="0" y="0"/>
            <a:chExt cx="1839192" cy="176247"/>
          </a:xfrm>
        </p:grpSpPr>
        <p:sp>
          <p:nvSpPr>
            <p:cNvPr name="Freeform 7" id="7"/>
            <p:cNvSpPr/>
            <p:nvPr/>
          </p:nvSpPr>
          <p:spPr>
            <a:xfrm flipH="false" flipV="false" rot="0">
              <a:off x="0" y="0"/>
              <a:ext cx="1839192" cy="176247"/>
            </a:xfrm>
            <a:custGeom>
              <a:avLst/>
              <a:gdLst/>
              <a:ahLst/>
              <a:cxnLst/>
              <a:rect r="r" b="b" t="t" l="l"/>
              <a:pathLst>
                <a:path h="176247" w="1839192">
                  <a:moveTo>
                    <a:pt x="0" y="0"/>
                  </a:moveTo>
                  <a:lnTo>
                    <a:pt x="1839192" y="0"/>
                  </a:lnTo>
                  <a:lnTo>
                    <a:pt x="1839192" y="176247"/>
                  </a:lnTo>
                  <a:lnTo>
                    <a:pt x="0" y="176247"/>
                  </a:lnTo>
                  <a:close/>
                </a:path>
              </a:pathLst>
            </a:custGeom>
            <a:solidFill>
              <a:srgbClr val="AAD7D4"/>
            </a:solidFill>
            <a:ln w="28575" cap="sq">
              <a:solidFill>
                <a:srgbClr val="1C2120"/>
              </a:solidFill>
              <a:prstDash val="solid"/>
              <a:miter/>
            </a:ln>
          </p:spPr>
        </p:sp>
        <p:sp>
          <p:nvSpPr>
            <p:cNvPr name="TextBox 8" id="8"/>
            <p:cNvSpPr txBox="true"/>
            <p:nvPr/>
          </p:nvSpPr>
          <p:spPr>
            <a:xfrm>
              <a:off x="0" y="-38100"/>
              <a:ext cx="1839192" cy="214347"/>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610563" y="3491698"/>
            <a:ext cx="13066873" cy="3032670"/>
          </a:xfrm>
          <a:prstGeom prst="rect">
            <a:avLst/>
          </a:prstGeom>
        </p:spPr>
        <p:txBody>
          <a:bodyPr anchor="t" rtlCol="false" tIns="0" lIns="0" bIns="0" rIns="0">
            <a:spAutoFit/>
          </a:bodyPr>
          <a:lstStyle/>
          <a:p>
            <a:pPr algn="ctr">
              <a:lnSpc>
                <a:spcPts val="10918"/>
              </a:lnSpc>
            </a:pPr>
            <a:r>
              <a:rPr lang="en-US" b="true" sz="12998" spc="-701">
                <a:solidFill>
                  <a:srgbClr val="1C2120"/>
                </a:solidFill>
                <a:latin typeface="Poppins Semi-Bold"/>
                <a:ea typeface="Poppins Semi-Bold"/>
                <a:cs typeface="Poppins Semi-Bold"/>
                <a:sym typeface="Poppins Semi-Bold"/>
              </a:rPr>
              <a:t>BRIGHT COFFEE DATA ANALYIS </a:t>
            </a:r>
          </a:p>
        </p:txBody>
      </p:sp>
      <p:sp>
        <p:nvSpPr>
          <p:cNvPr name="TextBox 10" id="10"/>
          <p:cNvSpPr txBox="true"/>
          <p:nvPr/>
        </p:nvSpPr>
        <p:spPr>
          <a:xfrm rot="0">
            <a:off x="5316102" y="6562438"/>
            <a:ext cx="7655796" cy="482339"/>
          </a:xfrm>
          <a:prstGeom prst="rect">
            <a:avLst/>
          </a:prstGeom>
        </p:spPr>
        <p:txBody>
          <a:bodyPr anchor="t" rtlCol="false" tIns="0" lIns="0" bIns="0" rIns="0">
            <a:spAutoFit/>
          </a:bodyPr>
          <a:lstStyle/>
          <a:p>
            <a:pPr algn="ctr">
              <a:lnSpc>
                <a:spcPts val="3445"/>
              </a:lnSpc>
            </a:pPr>
            <a:r>
              <a:rPr lang="en-US" sz="3445" spc="-68">
                <a:solidFill>
                  <a:srgbClr val="1C2120"/>
                </a:solidFill>
                <a:latin typeface="Poppins"/>
                <a:ea typeface="Poppins"/>
                <a:cs typeface="Poppins"/>
                <a:sym typeface="Poppins"/>
              </a:rPr>
              <a:t>PRESENTED BY SIPHIWE MAKHUBO</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AAD7D4"/>
        </a:solidFill>
      </p:bgPr>
    </p:bg>
    <p:spTree>
      <p:nvGrpSpPr>
        <p:cNvPr id="1" name=""/>
        <p:cNvGrpSpPr/>
        <p:nvPr/>
      </p:nvGrpSpPr>
      <p:grpSpPr>
        <a:xfrm>
          <a:off x="0" y="0"/>
          <a:ext cx="0" cy="0"/>
          <a:chOff x="0" y="0"/>
          <a:chExt cx="0" cy="0"/>
        </a:xfrm>
      </p:grpSpPr>
      <p:sp>
        <p:nvSpPr>
          <p:cNvPr name="TextBox 2" id="2"/>
          <p:cNvSpPr txBox="true"/>
          <p:nvPr/>
        </p:nvSpPr>
        <p:spPr>
          <a:xfrm rot="0">
            <a:off x="3182017" y="3400568"/>
            <a:ext cx="11923966" cy="2888952"/>
          </a:xfrm>
          <a:prstGeom prst="rect">
            <a:avLst/>
          </a:prstGeom>
        </p:spPr>
        <p:txBody>
          <a:bodyPr anchor="t" rtlCol="false" tIns="0" lIns="0" bIns="0" rIns="0">
            <a:spAutoFit/>
          </a:bodyPr>
          <a:lstStyle/>
          <a:p>
            <a:pPr algn="ctr">
              <a:lnSpc>
                <a:spcPts val="10460"/>
              </a:lnSpc>
            </a:pPr>
            <a:r>
              <a:rPr lang="en-US" b="true" sz="12023">
                <a:solidFill>
                  <a:srgbClr val="1C2120"/>
                </a:solidFill>
                <a:latin typeface="Poppins Bold"/>
                <a:ea typeface="Poppins Bold"/>
                <a:cs typeface="Poppins Bold"/>
                <a:sym typeface="Poppins Bold"/>
              </a:rPr>
              <a:t>Thank you very much!</a:t>
            </a:r>
          </a:p>
        </p:txBody>
      </p:sp>
      <p:grpSp>
        <p:nvGrpSpPr>
          <p:cNvPr name="Group 3" id="3"/>
          <p:cNvGrpSpPr/>
          <p:nvPr/>
        </p:nvGrpSpPr>
        <p:grpSpPr>
          <a:xfrm rot="0">
            <a:off x="5652409" y="6483944"/>
            <a:ext cx="7789375" cy="669188"/>
            <a:chOff x="0" y="0"/>
            <a:chExt cx="2051523" cy="176247"/>
          </a:xfrm>
        </p:grpSpPr>
        <p:sp>
          <p:nvSpPr>
            <p:cNvPr name="Freeform 4" id="4"/>
            <p:cNvSpPr/>
            <p:nvPr/>
          </p:nvSpPr>
          <p:spPr>
            <a:xfrm flipH="false" flipV="false" rot="0">
              <a:off x="0" y="0"/>
              <a:ext cx="2051523" cy="176247"/>
            </a:xfrm>
            <a:custGeom>
              <a:avLst/>
              <a:gdLst/>
              <a:ahLst/>
              <a:cxnLst/>
              <a:rect r="r" b="b" t="t" l="l"/>
              <a:pathLst>
                <a:path h="176247" w="2051523">
                  <a:moveTo>
                    <a:pt x="0" y="0"/>
                  </a:moveTo>
                  <a:lnTo>
                    <a:pt x="2051523" y="0"/>
                  </a:lnTo>
                  <a:lnTo>
                    <a:pt x="2051523" y="176247"/>
                  </a:lnTo>
                  <a:lnTo>
                    <a:pt x="0" y="176247"/>
                  </a:lnTo>
                  <a:close/>
                </a:path>
              </a:pathLst>
            </a:custGeom>
            <a:solidFill>
              <a:srgbClr val="AAD7D4"/>
            </a:solidFill>
            <a:ln w="28575" cap="sq">
              <a:solidFill>
                <a:srgbClr val="1C2120"/>
              </a:solidFill>
              <a:prstDash val="solid"/>
              <a:miter/>
            </a:ln>
          </p:spPr>
        </p:sp>
        <p:sp>
          <p:nvSpPr>
            <p:cNvPr name="TextBox 5" id="5"/>
            <p:cNvSpPr txBox="true"/>
            <p:nvPr/>
          </p:nvSpPr>
          <p:spPr>
            <a:xfrm>
              <a:off x="0" y="-38100"/>
              <a:ext cx="2051523" cy="214347"/>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752104" y="6592434"/>
            <a:ext cx="7589985" cy="490308"/>
          </a:xfrm>
          <a:prstGeom prst="rect">
            <a:avLst/>
          </a:prstGeom>
        </p:spPr>
        <p:txBody>
          <a:bodyPr anchor="t" rtlCol="false" tIns="0" lIns="0" bIns="0" rIns="0">
            <a:spAutoFit/>
          </a:bodyPr>
          <a:lstStyle/>
          <a:p>
            <a:pPr algn="ctr">
              <a:lnSpc>
                <a:spcPts val="3498"/>
              </a:lnSpc>
            </a:pPr>
            <a:r>
              <a:rPr lang="en-US" sz="3498" spc="-69">
                <a:solidFill>
                  <a:srgbClr val="1C2120"/>
                </a:solidFill>
                <a:latin typeface="Poppins"/>
                <a:ea typeface="Poppins"/>
                <a:cs typeface="Poppins"/>
                <a:sym typeface="Poppins"/>
              </a:rPr>
              <a:t>PRESENTED BY SIPHIWE MAKHUBO</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083134" y="1616740"/>
            <a:ext cx="6830714" cy="2128485"/>
            <a:chOff x="0" y="0"/>
            <a:chExt cx="2286638" cy="712528"/>
          </a:xfrm>
        </p:grpSpPr>
        <p:sp>
          <p:nvSpPr>
            <p:cNvPr name="Freeform 3" id="3"/>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4" id="4"/>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grpSp>
        <p:nvGrpSpPr>
          <p:cNvPr name="Group 5" id="5"/>
          <p:cNvGrpSpPr/>
          <p:nvPr/>
        </p:nvGrpSpPr>
        <p:grpSpPr>
          <a:xfrm rot="0">
            <a:off x="10083134" y="4079914"/>
            <a:ext cx="6830714" cy="2128485"/>
            <a:chOff x="0" y="0"/>
            <a:chExt cx="2286638" cy="712528"/>
          </a:xfrm>
        </p:grpSpPr>
        <p:sp>
          <p:nvSpPr>
            <p:cNvPr name="Freeform 6" id="6"/>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7" id="7"/>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grpSp>
        <p:nvGrpSpPr>
          <p:cNvPr name="Group 8" id="8"/>
          <p:cNvGrpSpPr/>
          <p:nvPr/>
        </p:nvGrpSpPr>
        <p:grpSpPr>
          <a:xfrm rot="0">
            <a:off x="10083134" y="6541774"/>
            <a:ext cx="6830714" cy="2128485"/>
            <a:chOff x="0" y="0"/>
            <a:chExt cx="2286638" cy="712528"/>
          </a:xfrm>
        </p:grpSpPr>
        <p:sp>
          <p:nvSpPr>
            <p:cNvPr name="Freeform 9" id="9"/>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10" id="10"/>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sp>
        <p:nvSpPr>
          <p:cNvPr name="Freeform 11" id="11"/>
          <p:cNvSpPr/>
          <p:nvPr/>
        </p:nvSpPr>
        <p:spPr>
          <a:xfrm flipH="false" flipV="false" rot="0">
            <a:off x="10677950" y="4517864"/>
            <a:ext cx="1031674" cy="1252584"/>
          </a:xfrm>
          <a:custGeom>
            <a:avLst/>
            <a:gdLst/>
            <a:ahLst/>
            <a:cxnLst/>
            <a:rect r="r" b="b" t="t" l="l"/>
            <a:pathLst>
              <a:path h="1252584" w="1031674">
                <a:moveTo>
                  <a:pt x="0" y="0"/>
                </a:moveTo>
                <a:lnTo>
                  <a:pt x="1031674" y="0"/>
                </a:lnTo>
                <a:lnTo>
                  <a:pt x="1031674" y="1252585"/>
                </a:lnTo>
                <a:lnTo>
                  <a:pt x="0" y="12525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0497275" y="7308439"/>
            <a:ext cx="1400875" cy="924578"/>
          </a:xfrm>
          <a:custGeom>
            <a:avLst/>
            <a:gdLst/>
            <a:ahLst/>
            <a:cxnLst/>
            <a:rect r="r" b="b" t="t" l="l"/>
            <a:pathLst>
              <a:path h="924578" w="1400875">
                <a:moveTo>
                  <a:pt x="0" y="0"/>
                </a:moveTo>
                <a:lnTo>
                  <a:pt x="1400875" y="0"/>
                </a:lnTo>
                <a:lnTo>
                  <a:pt x="1400875" y="924577"/>
                </a:lnTo>
                <a:lnTo>
                  <a:pt x="0" y="9245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1218937" y="2864121"/>
            <a:ext cx="8537476" cy="2541571"/>
          </a:xfrm>
          <a:prstGeom prst="rect">
            <a:avLst/>
          </a:prstGeom>
        </p:spPr>
        <p:txBody>
          <a:bodyPr anchor="t" rtlCol="false" tIns="0" lIns="0" bIns="0" rIns="0">
            <a:spAutoFit/>
          </a:bodyPr>
          <a:lstStyle/>
          <a:p>
            <a:pPr algn="l">
              <a:lnSpc>
                <a:spcPts val="9658"/>
              </a:lnSpc>
            </a:pPr>
            <a:r>
              <a:rPr lang="en-US" sz="8472" b="true">
                <a:solidFill>
                  <a:srgbClr val="1C2120"/>
                </a:solidFill>
                <a:latin typeface="Poppins Bold"/>
                <a:ea typeface="Poppins Bold"/>
                <a:cs typeface="Poppins Bold"/>
                <a:sym typeface="Poppins Bold"/>
              </a:rPr>
              <a:t>Project vision and mission</a:t>
            </a:r>
          </a:p>
        </p:txBody>
      </p:sp>
      <p:sp>
        <p:nvSpPr>
          <p:cNvPr name="TextBox 14" id="14"/>
          <p:cNvSpPr txBox="true"/>
          <p:nvPr/>
        </p:nvSpPr>
        <p:spPr>
          <a:xfrm rot="0">
            <a:off x="10985365" y="1858171"/>
            <a:ext cx="5462251" cy="1364492"/>
          </a:xfrm>
          <a:prstGeom prst="rect">
            <a:avLst/>
          </a:prstGeom>
        </p:spPr>
        <p:txBody>
          <a:bodyPr anchor="t" rtlCol="false" tIns="0" lIns="0" bIns="0" rIns="0">
            <a:spAutoFit/>
          </a:bodyPr>
          <a:lstStyle/>
          <a:p>
            <a:pPr algn="just">
              <a:lnSpc>
                <a:spcPts val="1853"/>
              </a:lnSpc>
            </a:pPr>
            <a:r>
              <a:rPr lang="en-US" b="true" sz="1373" spc="21">
                <a:solidFill>
                  <a:srgbClr val="1C2120"/>
                </a:solidFill>
                <a:latin typeface="DM Sans Bold"/>
                <a:ea typeface="DM Sans Bold"/>
                <a:cs typeface="DM Sans Bold"/>
                <a:sym typeface="DM Sans Bold"/>
              </a:rPr>
              <a:t>Bright Coffee Data Analytics: Background</a:t>
            </a:r>
          </a:p>
          <a:p>
            <a:pPr algn="just" marL="0" indent="0" lvl="0">
              <a:lnSpc>
                <a:spcPts val="1853"/>
              </a:lnSpc>
              <a:spcBef>
                <a:spcPct val="0"/>
              </a:spcBef>
            </a:pPr>
            <a:r>
              <a:rPr lang="en-US" sz="1373" spc="21">
                <a:solidFill>
                  <a:srgbClr val="1C2120"/>
                </a:solidFill>
                <a:latin typeface="DM Sans"/>
                <a:ea typeface="DM Sans"/>
                <a:cs typeface="DM Sans"/>
                <a:sym typeface="DM Sans"/>
              </a:rPr>
              <a:t>The flagship stores within the Bright Coffee group have become a focal point for performance evaluation. A comprehensive analysis was conducted to assess financial health, identify sales trends, and measure customer service effectiveness, with the goal of supporting data-driven decision-making across the business.</a:t>
            </a:r>
          </a:p>
        </p:txBody>
      </p:sp>
      <p:sp>
        <p:nvSpPr>
          <p:cNvPr name="TextBox 15" id="15"/>
          <p:cNvSpPr txBox="true"/>
          <p:nvPr/>
        </p:nvSpPr>
        <p:spPr>
          <a:xfrm rot="0">
            <a:off x="12256374" y="4498814"/>
            <a:ext cx="4191242" cy="1182453"/>
          </a:xfrm>
          <a:prstGeom prst="rect">
            <a:avLst/>
          </a:prstGeom>
        </p:spPr>
        <p:txBody>
          <a:bodyPr anchor="t" rtlCol="false" tIns="0" lIns="0" bIns="0" rIns="0">
            <a:spAutoFit/>
          </a:bodyPr>
          <a:lstStyle/>
          <a:p>
            <a:pPr algn="just">
              <a:lnSpc>
                <a:spcPts val="1924"/>
              </a:lnSpc>
            </a:pPr>
            <a:r>
              <a:rPr lang="en-US" b="true" sz="1425" spc="22">
                <a:solidFill>
                  <a:srgbClr val="1C2120"/>
                </a:solidFill>
                <a:latin typeface="DM Sans Bold"/>
                <a:ea typeface="DM Sans Bold"/>
                <a:cs typeface="DM Sans Bold"/>
                <a:sym typeface="DM Sans Bold"/>
              </a:rPr>
              <a:t>The Project Vision</a:t>
            </a:r>
          </a:p>
          <a:p>
            <a:pPr algn="just">
              <a:lnSpc>
                <a:spcPts val="1924"/>
              </a:lnSpc>
            </a:pPr>
          </a:p>
          <a:p>
            <a:pPr algn="just" marL="0" indent="0" lvl="0">
              <a:lnSpc>
                <a:spcPts val="1924"/>
              </a:lnSpc>
              <a:spcBef>
                <a:spcPct val="0"/>
              </a:spcBef>
            </a:pPr>
            <a:r>
              <a:rPr lang="en-US" sz="1425" spc="22">
                <a:solidFill>
                  <a:srgbClr val="1C2120"/>
                </a:solidFill>
                <a:latin typeface="DM Sans"/>
                <a:ea typeface="DM Sans"/>
                <a:cs typeface="DM Sans"/>
                <a:sym typeface="DM Sans"/>
              </a:rPr>
              <a:t>To empower Bright Coffee with data-driven insights that enhance customer experiences, strengthen loyalty, and drive sustainable growth.</a:t>
            </a:r>
          </a:p>
        </p:txBody>
      </p:sp>
      <p:sp>
        <p:nvSpPr>
          <p:cNvPr name="TextBox 16" id="16"/>
          <p:cNvSpPr txBox="true"/>
          <p:nvPr/>
        </p:nvSpPr>
        <p:spPr>
          <a:xfrm rot="0">
            <a:off x="12375437" y="6799879"/>
            <a:ext cx="3953117" cy="1593225"/>
          </a:xfrm>
          <a:prstGeom prst="rect">
            <a:avLst/>
          </a:prstGeom>
        </p:spPr>
        <p:txBody>
          <a:bodyPr anchor="t" rtlCol="false" tIns="0" lIns="0" bIns="0" rIns="0">
            <a:spAutoFit/>
          </a:bodyPr>
          <a:lstStyle/>
          <a:p>
            <a:pPr algn="just">
              <a:lnSpc>
                <a:spcPts val="1844"/>
              </a:lnSpc>
            </a:pPr>
            <a:r>
              <a:rPr lang="en-US" b="true" sz="1366" spc="21">
                <a:solidFill>
                  <a:srgbClr val="1C2120"/>
                </a:solidFill>
                <a:latin typeface="DM Sans Bold"/>
                <a:ea typeface="DM Sans Bold"/>
                <a:cs typeface="DM Sans Bold"/>
                <a:sym typeface="DM Sans Bold"/>
              </a:rPr>
              <a:t>The Mission </a:t>
            </a:r>
          </a:p>
          <a:p>
            <a:pPr algn="just">
              <a:lnSpc>
                <a:spcPts val="1844"/>
              </a:lnSpc>
            </a:pPr>
          </a:p>
          <a:p>
            <a:pPr algn="just" marL="0" indent="0" lvl="0">
              <a:lnSpc>
                <a:spcPts val="1844"/>
              </a:lnSpc>
              <a:spcBef>
                <a:spcPct val="0"/>
              </a:spcBef>
            </a:pPr>
            <a:r>
              <a:rPr lang="en-US" sz="1366" spc="21">
                <a:solidFill>
                  <a:srgbClr val="1C2120"/>
                </a:solidFill>
                <a:latin typeface="DM Sans"/>
                <a:ea typeface="DM Sans"/>
                <a:cs typeface="DM Sans"/>
                <a:sym typeface="DM Sans"/>
              </a:rPr>
              <a:t>Our mission is to harness data analytics to understand customer behaviors, improve service delivery, and create personalized experiences that strengthen Bright Coffee’s brand loyalty.</a:t>
            </a:r>
          </a:p>
        </p:txBody>
      </p:sp>
      <p:sp>
        <p:nvSpPr>
          <p:cNvPr name="AutoShape 17" id="17"/>
          <p:cNvSpPr/>
          <p:nvPr/>
        </p:nvSpPr>
        <p:spPr>
          <a:xfrm flipV="true">
            <a:off x="12118262" y="4774758"/>
            <a:ext cx="0" cy="738797"/>
          </a:xfrm>
          <a:prstGeom prst="line">
            <a:avLst/>
          </a:prstGeom>
          <a:ln cap="flat" w="38100">
            <a:solidFill>
              <a:srgbClr val="000000"/>
            </a:solidFill>
            <a:prstDash val="solid"/>
            <a:headEnd type="none" len="sm" w="sm"/>
            <a:tailEnd type="none" len="sm" w="sm"/>
          </a:ln>
        </p:spPr>
      </p:sp>
      <p:sp>
        <p:nvSpPr>
          <p:cNvPr name="AutoShape 18" id="18"/>
          <p:cNvSpPr/>
          <p:nvPr/>
        </p:nvSpPr>
        <p:spPr>
          <a:xfrm flipV="true">
            <a:off x="12137312" y="7300910"/>
            <a:ext cx="0" cy="738797"/>
          </a:xfrm>
          <a:prstGeom prst="line">
            <a:avLst/>
          </a:prstGeom>
          <a:ln cap="flat" w="38100">
            <a:solidFill>
              <a:srgbClr val="000000"/>
            </a:solidFill>
            <a:prstDash val="solid"/>
            <a:headEnd type="none" len="sm" w="sm"/>
            <a:tailEnd type="none" len="sm" w="sm"/>
          </a:ln>
        </p:spPr>
      </p:sp>
      <p:grpSp>
        <p:nvGrpSpPr>
          <p:cNvPr name="Group 19" id="19"/>
          <p:cNvGrpSpPr/>
          <p:nvPr/>
        </p:nvGrpSpPr>
        <p:grpSpPr>
          <a:xfrm rot="0">
            <a:off x="2266989" y="5479162"/>
            <a:ext cx="4845334" cy="582575"/>
            <a:chOff x="0" y="0"/>
            <a:chExt cx="1276137" cy="153435"/>
          </a:xfrm>
        </p:grpSpPr>
        <p:sp>
          <p:nvSpPr>
            <p:cNvPr name="Freeform 20" id="20"/>
            <p:cNvSpPr/>
            <p:nvPr/>
          </p:nvSpPr>
          <p:spPr>
            <a:xfrm flipH="false" flipV="false" rot="0">
              <a:off x="0" y="0"/>
              <a:ext cx="1276137" cy="153435"/>
            </a:xfrm>
            <a:custGeom>
              <a:avLst/>
              <a:gdLst/>
              <a:ahLst/>
              <a:cxnLst/>
              <a:rect r="r" b="b" t="t" l="l"/>
              <a:pathLst>
                <a:path h="153435" w="1276137">
                  <a:moveTo>
                    <a:pt x="76718" y="0"/>
                  </a:moveTo>
                  <a:lnTo>
                    <a:pt x="1199420" y="0"/>
                  </a:lnTo>
                  <a:cubicBezTo>
                    <a:pt x="1219767" y="0"/>
                    <a:pt x="1239280" y="8083"/>
                    <a:pt x="1253667" y="22470"/>
                  </a:cubicBezTo>
                  <a:cubicBezTo>
                    <a:pt x="1268055" y="36857"/>
                    <a:pt x="1276137" y="56371"/>
                    <a:pt x="1276137" y="76718"/>
                  </a:cubicBezTo>
                  <a:lnTo>
                    <a:pt x="1276137" y="76718"/>
                  </a:lnTo>
                  <a:cubicBezTo>
                    <a:pt x="1276137" y="97064"/>
                    <a:pt x="1268055" y="116578"/>
                    <a:pt x="1253667" y="130965"/>
                  </a:cubicBezTo>
                  <a:cubicBezTo>
                    <a:pt x="1239280" y="145353"/>
                    <a:pt x="1219767" y="153435"/>
                    <a:pt x="1199420" y="153435"/>
                  </a:cubicBezTo>
                  <a:lnTo>
                    <a:pt x="76718" y="153435"/>
                  </a:lnTo>
                  <a:cubicBezTo>
                    <a:pt x="56371" y="153435"/>
                    <a:pt x="36857" y="145353"/>
                    <a:pt x="22470" y="130965"/>
                  </a:cubicBezTo>
                  <a:cubicBezTo>
                    <a:pt x="8083" y="116578"/>
                    <a:pt x="0" y="97064"/>
                    <a:pt x="0" y="76718"/>
                  </a:cubicBezTo>
                  <a:lnTo>
                    <a:pt x="0" y="76718"/>
                  </a:lnTo>
                  <a:cubicBezTo>
                    <a:pt x="0" y="56371"/>
                    <a:pt x="8083" y="36857"/>
                    <a:pt x="22470" y="22470"/>
                  </a:cubicBezTo>
                  <a:cubicBezTo>
                    <a:pt x="36857" y="8083"/>
                    <a:pt x="56371" y="0"/>
                    <a:pt x="76718" y="0"/>
                  </a:cubicBezTo>
                  <a:close/>
                </a:path>
              </a:pathLst>
            </a:custGeom>
            <a:solidFill>
              <a:srgbClr val="AAD7D4"/>
            </a:solidFill>
          </p:spPr>
        </p:sp>
        <p:sp>
          <p:nvSpPr>
            <p:cNvPr name="TextBox 21" id="21"/>
            <p:cNvSpPr txBox="true"/>
            <p:nvPr/>
          </p:nvSpPr>
          <p:spPr>
            <a:xfrm>
              <a:off x="0" y="-38100"/>
              <a:ext cx="1276137" cy="19153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AAD7D4"/>
        </a:solidFill>
      </p:bgPr>
    </p:bg>
    <p:spTree>
      <p:nvGrpSpPr>
        <p:cNvPr id="1" name=""/>
        <p:cNvGrpSpPr/>
        <p:nvPr/>
      </p:nvGrpSpPr>
      <p:grpSpPr>
        <a:xfrm>
          <a:off x="0" y="0"/>
          <a:ext cx="0" cy="0"/>
          <a:chOff x="0" y="0"/>
          <a:chExt cx="0" cy="0"/>
        </a:xfrm>
      </p:grpSpPr>
      <p:sp>
        <p:nvSpPr>
          <p:cNvPr name="TextBox 2" id="2"/>
          <p:cNvSpPr txBox="true"/>
          <p:nvPr/>
        </p:nvSpPr>
        <p:spPr>
          <a:xfrm rot="0">
            <a:off x="1884273" y="3430940"/>
            <a:ext cx="7259727" cy="2024836"/>
          </a:xfrm>
          <a:prstGeom prst="rect">
            <a:avLst/>
          </a:prstGeom>
        </p:spPr>
        <p:txBody>
          <a:bodyPr anchor="t" rtlCol="false" tIns="0" lIns="0" bIns="0" rIns="0">
            <a:spAutoFit/>
          </a:bodyPr>
          <a:lstStyle/>
          <a:p>
            <a:pPr algn="l" marL="0" indent="0" lvl="1">
              <a:lnSpc>
                <a:spcPts val="7458"/>
              </a:lnSpc>
              <a:spcBef>
                <a:spcPct val="0"/>
              </a:spcBef>
            </a:pPr>
            <a:r>
              <a:rPr lang="en-US" b="true" sz="7689">
                <a:solidFill>
                  <a:srgbClr val="1C2120"/>
                </a:solidFill>
                <a:latin typeface="Poppins Bold"/>
                <a:ea typeface="Poppins Bold"/>
                <a:cs typeface="Poppins Bold"/>
                <a:sym typeface="Poppins Bold"/>
              </a:rPr>
              <a:t>Problem Statement </a:t>
            </a:r>
          </a:p>
        </p:txBody>
      </p:sp>
      <p:sp>
        <p:nvSpPr>
          <p:cNvPr name="TextBox 3" id="3"/>
          <p:cNvSpPr txBox="true"/>
          <p:nvPr/>
        </p:nvSpPr>
        <p:spPr>
          <a:xfrm rot="0">
            <a:off x="9248775" y="3626623"/>
            <a:ext cx="6914101" cy="3014704"/>
          </a:xfrm>
          <a:prstGeom prst="rect">
            <a:avLst/>
          </a:prstGeom>
        </p:spPr>
        <p:txBody>
          <a:bodyPr anchor="t" rtlCol="false" tIns="0" lIns="0" bIns="0" rIns="0">
            <a:spAutoFit/>
          </a:bodyPr>
          <a:lstStyle/>
          <a:p>
            <a:pPr algn="l" marL="0" indent="0" lvl="0">
              <a:lnSpc>
                <a:spcPts val="2454"/>
              </a:lnSpc>
              <a:spcBef>
                <a:spcPct val="0"/>
              </a:spcBef>
            </a:pPr>
            <a:r>
              <a:rPr lang="en-US" sz="1817" spc="109">
                <a:solidFill>
                  <a:srgbClr val="000000"/>
                </a:solidFill>
                <a:latin typeface="DM Sans"/>
                <a:ea typeface="DM Sans"/>
                <a:cs typeface="DM Sans"/>
                <a:sym typeface="DM Sans"/>
              </a:rPr>
              <a:t>S</a:t>
            </a:r>
            <a:r>
              <a:rPr lang="en-US" sz="1817" spc="109" u="none">
                <a:solidFill>
                  <a:srgbClr val="000000"/>
                </a:solidFill>
                <a:latin typeface="DM Sans"/>
                <a:ea typeface="DM Sans"/>
                <a:cs typeface="DM Sans"/>
                <a:sym typeface="DM Sans"/>
              </a:rPr>
              <a:t>ome of the Bright Coffee stores have not been performing optimally and the new CEO has tasked the data analysics team to undertake the investigation. The flagship stores within the Bright Coffee group have become a focal point for performance evaluation. A comprehensive analysis was conducted to assess financial health, identify sales trends, and measure customer service effectiveness, with the goal of supporting data-driven decision-making across the business.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56205" y="1504574"/>
            <a:ext cx="4845334" cy="582575"/>
            <a:chOff x="0" y="0"/>
            <a:chExt cx="1276137" cy="153435"/>
          </a:xfrm>
        </p:grpSpPr>
        <p:sp>
          <p:nvSpPr>
            <p:cNvPr name="Freeform 3" id="3"/>
            <p:cNvSpPr/>
            <p:nvPr/>
          </p:nvSpPr>
          <p:spPr>
            <a:xfrm flipH="false" flipV="false" rot="0">
              <a:off x="0" y="0"/>
              <a:ext cx="1276137" cy="153435"/>
            </a:xfrm>
            <a:custGeom>
              <a:avLst/>
              <a:gdLst/>
              <a:ahLst/>
              <a:cxnLst/>
              <a:rect r="r" b="b" t="t" l="l"/>
              <a:pathLst>
                <a:path h="153435" w="1276137">
                  <a:moveTo>
                    <a:pt x="76718" y="0"/>
                  </a:moveTo>
                  <a:lnTo>
                    <a:pt x="1199420" y="0"/>
                  </a:lnTo>
                  <a:cubicBezTo>
                    <a:pt x="1219767" y="0"/>
                    <a:pt x="1239280" y="8083"/>
                    <a:pt x="1253667" y="22470"/>
                  </a:cubicBezTo>
                  <a:cubicBezTo>
                    <a:pt x="1268055" y="36857"/>
                    <a:pt x="1276137" y="56371"/>
                    <a:pt x="1276137" y="76718"/>
                  </a:cubicBezTo>
                  <a:lnTo>
                    <a:pt x="1276137" y="76718"/>
                  </a:lnTo>
                  <a:cubicBezTo>
                    <a:pt x="1276137" y="97064"/>
                    <a:pt x="1268055" y="116578"/>
                    <a:pt x="1253667" y="130965"/>
                  </a:cubicBezTo>
                  <a:cubicBezTo>
                    <a:pt x="1239280" y="145353"/>
                    <a:pt x="1219767" y="153435"/>
                    <a:pt x="1199420" y="153435"/>
                  </a:cubicBezTo>
                  <a:lnTo>
                    <a:pt x="76718" y="153435"/>
                  </a:lnTo>
                  <a:cubicBezTo>
                    <a:pt x="56371" y="153435"/>
                    <a:pt x="36857" y="145353"/>
                    <a:pt x="22470" y="130965"/>
                  </a:cubicBezTo>
                  <a:cubicBezTo>
                    <a:pt x="8083" y="116578"/>
                    <a:pt x="0" y="97064"/>
                    <a:pt x="0" y="76718"/>
                  </a:cubicBezTo>
                  <a:lnTo>
                    <a:pt x="0" y="76718"/>
                  </a:lnTo>
                  <a:cubicBezTo>
                    <a:pt x="0" y="56371"/>
                    <a:pt x="8083" y="36857"/>
                    <a:pt x="22470" y="22470"/>
                  </a:cubicBezTo>
                  <a:cubicBezTo>
                    <a:pt x="36857" y="8083"/>
                    <a:pt x="56371" y="0"/>
                    <a:pt x="76718" y="0"/>
                  </a:cubicBezTo>
                  <a:close/>
                </a:path>
              </a:pathLst>
            </a:custGeom>
            <a:solidFill>
              <a:srgbClr val="AAD7D4"/>
            </a:solidFill>
          </p:spPr>
        </p:sp>
        <p:sp>
          <p:nvSpPr>
            <p:cNvPr name="TextBox 4" id="4"/>
            <p:cNvSpPr txBox="true"/>
            <p:nvPr/>
          </p:nvSpPr>
          <p:spPr>
            <a:xfrm>
              <a:off x="0" y="-38100"/>
              <a:ext cx="1276137" cy="19153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764531" y="1514099"/>
            <a:ext cx="4845334" cy="582575"/>
            <a:chOff x="0" y="0"/>
            <a:chExt cx="1276137" cy="153435"/>
          </a:xfrm>
        </p:grpSpPr>
        <p:sp>
          <p:nvSpPr>
            <p:cNvPr name="Freeform 6" id="6"/>
            <p:cNvSpPr/>
            <p:nvPr/>
          </p:nvSpPr>
          <p:spPr>
            <a:xfrm flipH="false" flipV="false" rot="0">
              <a:off x="0" y="0"/>
              <a:ext cx="1276137" cy="153435"/>
            </a:xfrm>
            <a:custGeom>
              <a:avLst/>
              <a:gdLst/>
              <a:ahLst/>
              <a:cxnLst/>
              <a:rect r="r" b="b" t="t" l="l"/>
              <a:pathLst>
                <a:path h="153435" w="1276137">
                  <a:moveTo>
                    <a:pt x="76718" y="0"/>
                  </a:moveTo>
                  <a:lnTo>
                    <a:pt x="1199420" y="0"/>
                  </a:lnTo>
                  <a:cubicBezTo>
                    <a:pt x="1219767" y="0"/>
                    <a:pt x="1239280" y="8083"/>
                    <a:pt x="1253667" y="22470"/>
                  </a:cubicBezTo>
                  <a:cubicBezTo>
                    <a:pt x="1268055" y="36857"/>
                    <a:pt x="1276137" y="56371"/>
                    <a:pt x="1276137" y="76718"/>
                  </a:cubicBezTo>
                  <a:lnTo>
                    <a:pt x="1276137" y="76718"/>
                  </a:lnTo>
                  <a:cubicBezTo>
                    <a:pt x="1276137" y="97064"/>
                    <a:pt x="1268055" y="116578"/>
                    <a:pt x="1253667" y="130965"/>
                  </a:cubicBezTo>
                  <a:cubicBezTo>
                    <a:pt x="1239280" y="145353"/>
                    <a:pt x="1219767" y="153435"/>
                    <a:pt x="1199420" y="153435"/>
                  </a:cubicBezTo>
                  <a:lnTo>
                    <a:pt x="76718" y="153435"/>
                  </a:lnTo>
                  <a:cubicBezTo>
                    <a:pt x="56371" y="153435"/>
                    <a:pt x="36857" y="145353"/>
                    <a:pt x="22470" y="130965"/>
                  </a:cubicBezTo>
                  <a:cubicBezTo>
                    <a:pt x="8083" y="116578"/>
                    <a:pt x="0" y="97064"/>
                    <a:pt x="0" y="76718"/>
                  </a:cubicBezTo>
                  <a:lnTo>
                    <a:pt x="0" y="76718"/>
                  </a:lnTo>
                  <a:cubicBezTo>
                    <a:pt x="0" y="56371"/>
                    <a:pt x="8083" y="36857"/>
                    <a:pt x="22470" y="22470"/>
                  </a:cubicBezTo>
                  <a:cubicBezTo>
                    <a:pt x="36857" y="8083"/>
                    <a:pt x="56371" y="0"/>
                    <a:pt x="76718" y="0"/>
                  </a:cubicBezTo>
                  <a:close/>
                </a:path>
              </a:pathLst>
            </a:custGeom>
            <a:solidFill>
              <a:srgbClr val="AAD7D4"/>
            </a:solidFill>
          </p:spPr>
        </p:sp>
        <p:sp>
          <p:nvSpPr>
            <p:cNvPr name="TextBox 7" id="7"/>
            <p:cNvSpPr txBox="true"/>
            <p:nvPr/>
          </p:nvSpPr>
          <p:spPr>
            <a:xfrm>
              <a:off x="0" y="-38100"/>
              <a:ext cx="1276137" cy="19153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52256" y="2249074"/>
            <a:ext cx="5886618" cy="3384991"/>
          </a:xfrm>
          <a:custGeom>
            <a:avLst/>
            <a:gdLst/>
            <a:ahLst/>
            <a:cxnLst/>
            <a:rect r="r" b="b" t="t" l="l"/>
            <a:pathLst>
              <a:path h="3384991" w="5886618">
                <a:moveTo>
                  <a:pt x="0" y="0"/>
                </a:moveTo>
                <a:lnTo>
                  <a:pt x="5886618" y="0"/>
                </a:lnTo>
                <a:lnTo>
                  <a:pt x="5886618" y="3384991"/>
                </a:lnTo>
                <a:lnTo>
                  <a:pt x="0" y="3384991"/>
                </a:lnTo>
                <a:lnTo>
                  <a:pt x="0" y="0"/>
                </a:lnTo>
                <a:close/>
              </a:path>
            </a:pathLst>
          </a:custGeom>
          <a:blipFill>
            <a:blip r:embed="rId2"/>
            <a:stretch>
              <a:fillRect l="0" t="0" r="0" b="0"/>
            </a:stretch>
          </a:blipFill>
        </p:spPr>
      </p:sp>
      <p:grpSp>
        <p:nvGrpSpPr>
          <p:cNvPr name="Group 9" id="9"/>
          <p:cNvGrpSpPr/>
          <p:nvPr/>
        </p:nvGrpSpPr>
        <p:grpSpPr>
          <a:xfrm rot="0">
            <a:off x="562146" y="5891799"/>
            <a:ext cx="4845334" cy="582575"/>
            <a:chOff x="0" y="0"/>
            <a:chExt cx="1276137" cy="153435"/>
          </a:xfrm>
        </p:grpSpPr>
        <p:sp>
          <p:nvSpPr>
            <p:cNvPr name="Freeform 10" id="10"/>
            <p:cNvSpPr/>
            <p:nvPr/>
          </p:nvSpPr>
          <p:spPr>
            <a:xfrm flipH="false" flipV="false" rot="0">
              <a:off x="0" y="0"/>
              <a:ext cx="1276137" cy="153435"/>
            </a:xfrm>
            <a:custGeom>
              <a:avLst/>
              <a:gdLst/>
              <a:ahLst/>
              <a:cxnLst/>
              <a:rect r="r" b="b" t="t" l="l"/>
              <a:pathLst>
                <a:path h="153435" w="1276137">
                  <a:moveTo>
                    <a:pt x="76718" y="0"/>
                  </a:moveTo>
                  <a:lnTo>
                    <a:pt x="1199420" y="0"/>
                  </a:lnTo>
                  <a:cubicBezTo>
                    <a:pt x="1219767" y="0"/>
                    <a:pt x="1239280" y="8083"/>
                    <a:pt x="1253667" y="22470"/>
                  </a:cubicBezTo>
                  <a:cubicBezTo>
                    <a:pt x="1268055" y="36857"/>
                    <a:pt x="1276137" y="56371"/>
                    <a:pt x="1276137" y="76718"/>
                  </a:cubicBezTo>
                  <a:lnTo>
                    <a:pt x="1276137" y="76718"/>
                  </a:lnTo>
                  <a:cubicBezTo>
                    <a:pt x="1276137" y="97064"/>
                    <a:pt x="1268055" y="116578"/>
                    <a:pt x="1253667" y="130965"/>
                  </a:cubicBezTo>
                  <a:cubicBezTo>
                    <a:pt x="1239280" y="145353"/>
                    <a:pt x="1219767" y="153435"/>
                    <a:pt x="1199420" y="153435"/>
                  </a:cubicBezTo>
                  <a:lnTo>
                    <a:pt x="76718" y="153435"/>
                  </a:lnTo>
                  <a:cubicBezTo>
                    <a:pt x="56371" y="153435"/>
                    <a:pt x="36857" y="145353"/>
                    <a:pt x="22470" y="130965"/>
                  </a:cubicBezTo>
                  <a:cubicBezTo>
                    <a:pt x="8083" y="116578"/>
                    <a:pt x="0" y="97064"/>
                    <a:pt x="0" y="76718"/>
                  </a:cubicBezTo>
                  <a:lnTo>
                    <a:pt x="0" y="76718"/>
                  </a:lnTo>
                  <a:cubicBezTo>
                    <a:pt x="0" y="56371"/>
                    <a:pt x="8083" y="36857"/>
                    <a:pt x="22470" y="22470"/>
                  </a:cubicBezTo>
                  <a:cubicBezTo>
                    <a:pt x="36857" y="8083"/>
                    <a:pt x="56371" y="0"/>
                    <a:pt x="76718" y="0"/>
                  </a:cubicBezTo>
                  <a:close/>
                </a:path>
              </a:pathLst>
            </a:custGeom>
            <a:solidFill>
              <a:srgbClr val="AAD7D4"/>
            </a:solidFill>
          </p:spPr>
        </p:sp>
        <p:sp>
          <p:nvSpPr>
            <p:cNvPr name="TextBox 11" id="11"/>
            <p:cNvSpPr txBox="true"/>
            <p:nvPr/>
          </p:nvSpPr>
          <p:spPr>
            <a:xfrm>
              <a:off x="0" y="-38100"/>
              <a:ext cx="1276137" cy="191535"/>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2764531" y="5900161"/>
            <a:ext cx="4845334" cy="582575"/>
            <a:chOff x="0" y="0"/>
            <a:chExt cx="1276137" cy="153435"/>
          </a:xfrm>
        </p:grpSpPr>
        <p:sp>
          <p:nvSpPr>
            <p:cNvPr name="Freeform 13" id="13"/>
            <p:cNvSpPr/>
            <p:nvPr/>
          </p:nvSpPr>
          <p:spPr>
            <a:xfrm flipH="false" flipV="false" rot="0">
              <a:off x="0" y="0"/>
              <a:ext cx="1276137" cy="153435"/>
            </a:xfrm>
            <a:custGeom>
              <a:avLst/>
              <a:gdLst/>
              <a:ahLst/>
              <a:cxnLst/>
              <a:rect r="r" b="b" t="t" l="l"/>
              <a:pathLst>
                <a:path h="153435" w="1276137">
                  <a:moveTo>
                    <a:pt x="76718" y="0"/>
                  </a:moveTo>
                  <a:lnTo>
                    <a:pt x="1199420" y="0"/>
                  </a:lnTo>
                  <a:cubicBezTo>
                    <a:pt x="1219767" y="0"/>
                    <a:pt x="1239280" y="8083"/>
                    <a:pt x="1253667" y="22470"/>
                  </a:cubicBezTo>
                  <a:cubicBezTo>
                    <a:pt x="1268055" y="36857"/>
                    <a:pt x="1276137" y="56371"/>
                    <a:pt x="1276137" y="76718"/>
                  </a:cubicBezTo>
                  <a:lnTo>
                    <a:pt x="1276137" y="76718"/>
                  </a:lnTo>
                  <a:cubicBezTo>
                    <a:pt x="1276137" y="97064"/>
                    <a:pt x="1268055" y="116578"/>
                    <a:pt x="1253667" y="130965"/>
                  </a:cubicBezTo>
                  <a:cubicBezTo>
                    <a:pt x="1239280" y="145353"/>
                    <a:pt x="1219767" y="153435"/>
                    <a:pt x="1199420" y="153435"/>
                  </a:cubicBezTo>
                  <a:lnTo>
                    <a:pt x="76718" y="153435"/>
                  </a:lnTo>
                  <a:cubicBezTo>
                    <a:pt x="56371" y="153435"/>
                    <a:pt x="36857" y="145353"/>
                    <a:pt x="22470" y="130965"/>
                  </a:cubicBezTo>
                  <a:cubicBezTo>
                    <a:pt x="8083" y="116578"/>
                    <a:pt x="0" y="97064"/>
                    <a:pt x="0" y="76718"/>
                  </a:cubicBezTo>
                  <a:lnTo>
                    <a:pt x="0" y="76718"/>
                  </a:lnTo>
                  <a:cubicBezTo>
                    <a:pt x="0" y="56371"/>
                    <a:pt x="8083" y="36857"/>
                    <a:pt x="22470" y="22470"/>
                  </a:cubicBezTo>
                  <a:cubicBezTo>
                    <a:pt x="36857" y="8083"/>
                    <a:pt x="56371" y="0"/>
                    <a:pt x="76718" y="0"/>
                  </a:cubicBezTo>
                  <a:close/>
                </a:path>
              </a:pathLst>
            </a:custGeom>
            <a:solidFill>
              <a:srgbClr val="AAD7D4"/>
            </a:solidFill>
          </p:spPr>
        </p:sp>
        <p:sp>
          <p:nvSpPr>
            <p:cNvPr name="TextBox 14" id="14"/>
            <p:cNvSpPr txBox="true"/>
            <p:nvPr/>
          </p:nvSpPr>
          <p:spPr>
            <a:xfrm>
              <a:off x="0" y="-38100"/>
              <a:ext cx="1276137" cy="191535"/>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2568929" y="6747104"/>
            <a:ext cx="5472862" cy="3293229"/>
          </a:xfrm>
          <a:custGeom>
            <a:avLst/>
            <a:gdLst/>
            <a:ahLst/>
            <a:cxnLst/>
            <a:rect r="r" b="b" t="t" l="l"/>
            <a:pathLst>
              <a:path h="3293229" w="5472862">
                <a:moveTo>
                  <a:pt x="0" y="0"/>
                </a:moveTo>
                <a:lnTo>
                  <a:pt x="5472862" y="0"/>
                </a:lnTo>
                <a:lnTo>
                  <a:pt x="5472862" y="3293229"/>
                </a:lnTo>
                <a:lnTo>
                  <a:pt x="0" y="3293229"/>
                </a:lnTo>
                <a:lnTo>
                  <a:pt x="0" y="0"/>
                </a:lnTo>
                <a:close/>
              </a:path>
            </a:pathLst>
          </a:custGeom>
          <a:blipFill>
            <a:blip r:embed="rId3"/>
            <a:stretch>
              <a:fillRect l="0" t="-2692" r="0" b="-2692"/>
            </a:stretch>
          </a:blipFill>
        </p:spPr>
      </p:sp>
      <p:sp>
        <p:nvSpPr>
          <p:cNvPr name="Freeform 16" id="16"/>
          <p:cNvSpPr/>
          <p:nvPr/>
        </p:nvSpPr>
        <p:spPr>
          <a:xfrm flipH="false" flipV="false" rot="0">
            <a:off x="419098" y="6636298"/>
            <a:ext cx="5649851" cy="3404035"/>
          </a:xfrm>
          <a:custGeom>
            <a:avLst/>
            <a:gdLst/>
            <a:ahLst/>
            <a:cxnLst/>
            <a:rect r="r" b="b" t="t" l="l"/>
            <a:pathLst>
              <a:path h="3404035" w="5649851">
                <a:moveTo>
                  <a:pt x="0" y="0"/>
                </a:moveTo>
                <a:lnTo>
                  <a:pt x="5649851" y="0"/>
                </a:lnTo>
                <a:lnTo>
                  <a:pt x="5649851" y="3404035"/>
                </a:lnTo>
                <a:lnTo>
                  <a:pt x="0" y="3404035"/>
                </a:lnTo>
                <a:lnTo>
                  <a:pt x="0" y="0"/>
                </a:lnTo>
                <a:close/>
              </a:path>
            </a:pathLst>
          </a:custGeom>
          <a:blipFill>
            <a:blip r:embed="rId4"/>
            <a:stretch>
              <a:fillRect l="0" t="0" r="0" b="0"/>
            </a:stretch>
          </a:blipFill>
        </p:spPr>
      </p:sp>
      <p:sp>
        <p:nvSpPr>
          <p:cNvPr name="Freeform 17" id="17"/>
          <p:cNvSpPr/>
          <p:nvPr/>
        </p:nvSpPr>
        <p:spPr>
          <a:xfrm flipH="false" flipV="false" rot="0">
            <a:off x="12764531" y="2175726"/>
            <a:ext cx="5139446" cy="3611297"/>
          </a:xfrm>
          <a:custGeom>
            <a:avLst/>
            <a:gdLst/>
            <a:ahLst/>
            <a:cxnLst/>
            <a:rect r="r" b="b" t="t" l="l"/>
            <a:pathLst>
              <a:path h="3611297" w="5139446">
                <a:moveTo>
                  <a:pt x="0" y="0"/>
                </a:moveTo>
                <a:lnTo>
                  <a:pt x="5139446" y="0"/>
                </a:lnTo>
                <a:lnTo>
                  <a:pt x="5139446" y="3611298"/>
                </a:lnTo>
                <a:lnTo>
                  <a:pt x="0" y="3611298"/>
                </a:lnTo>
                <a:lnTo>
                  <a:pt x="0" y="0"/>
                </a:lnTo>
                <a:close/>
              </a:path>
            </a:pathLst>
          </a:custGeom>
          <a:blipFill>
            <a:blip r:embed="rId5"/>
            <a:stretch>
              <a:fillRect l="0" t="0" r="0" b="0"/>
            </a:stretch>
          </a:blipFill>
        </p:spPr>
      </p:sp>
      <p:sp>
        <p:nvSpPr>
          <p:cNvPr name="Freeform 18" id="18"/>
          <p:cNvSpPr/>
          <p:nvPr/>
        </p:nvSpPr>
        <p:spPr>
          <a:xfrm flipH="false" flipV="false" rot="0">
            <a:off x="6305979" y="4149270"/>
            <a:ext cx="5956300" cy="3275507"/>
          </a:xfrm>
          <a:custGeom>
            <a:avLst/>
            <a:gdLst/>
            <a:ahLst/>
            <a:cxnLst/>
            <a:rect r="r" b="b" t="t" l="l"/>
            <a:pathLst>
              <a:path h="3275507" w="5956300">
                <a:moveTo>
                  <a:pt x="0" y="0"/>
                </a:moveTo>
                <a:lnTo>
                  <a:pt x="5956300" y="0"/>
                </a:lnTo>
                <a:lnTo>
                  <a:pt x="5956300" y="3275507"/>
                </a:lnTo>
                <a:lnTo>
                  <a:pt x="0" y="3275507"/>
                </a:lnTo>
                <a:lnTo>
                  <a:pt x="0" y="0"/>
                </a:lnTo>
                <a:close/>
              </a:path>
            </a:pathLst>
          </a:custGeom>
          <a:blipFill>
            <a:blip r:embed="rId6"/>
            <a:stretch>
              <a:fillRect l="0" t="0" r="0" b="0"/>
            </a:stretch>
          </a:blipFill>
        </p:spPr>
      </p:sp>
      <p:sp>
        <p:nvSpPr>
          <p:cNvPr name="TextBox 19" id="19"/>
          <p:cNvSpPr txBox="true"/>
          <p:nvPr/>
        </p:nvSpPr>
        <p:spPr>
          <a:xfrm rot="0">
            <a:off x="1109565" y="1068452"/>
            <a:ext cx="3750496" cy="290748"/>
          </a:xfrm>
          <a:prstGeom prst="rect">
            <a:avLst/>
          </a:prstGeom>
        </p:spPr>
        <p:txBody>
          <a:bodyPr anchor="t" rtlCol="false" tIns="0" lIns="0" bIns="0" rIns="0">
            <a:spAutoFit/>
          </a:bodyPr>
          <a:lstStyle/>
          <a:p>
            <a:pPr algn="l">
              <a:lnSpc>
                <a:spcPts val="2172"/>
              </a:lnSpc>
            </a:pPr>
            <a:r>
              <a:rPr lang="en-US" sz="1905" b="true">
                <a:solidFill>
                  <a:srgbClr val="1C2120"/>
                </a:solidFill>
                <a:latin typeface="Poppins Bold"/>
                <a:ea typeface="Poppins Bold"/>
                <a:cs typeface="Poppins Bold"/>
                <a:sym typeface="Poppins Bold"/>
              </a:rPr>
              <a:t>Sales &amp; Revenue Breakdown</a:t>
            </a:r>
          </a:p>
        </p:txBody>
      </p:sp>
      <p:sp>
        <p:nvSpPr>
          <p:cNvPr name="TextBox 20" id="20"/>
          <p:cNvSpPr txBox="true"/>
          <p:nvPr/>
        </p:nvSpPr>
        <p:spPr>
          <a:xfrm rot="0">
            <a:off x="13048383" y="1068452"/>
            <a:ext cx="3998066" cy="290748"/>
          </a:xfrm>
          <a:prstGeom prst="rect">
            <a:avLst/>
          </a:prstGeom>
        </p:spPr>
        <p:txBody>
          <a:bodyPr anchor="t" rtlCol="false" tIns="0" lIns="0" bIns="0" rIns="0">
            <a:spAutoFit/>
          </a:bodyPr>
          <a:lstStyle/>
          <a:p>
            <a:pPr algn="l">
              <a:lnSpc>
                <a:spcPts val="2172"/>
              </a:lnSpc>
            </a:pPr>
            <a:r>
              <a:rPr lang="en-US" sz="1905" b="true">
                <a:solidFill>
                  <a:srgbClr val="1C2120"/>
                </a:solidFill>
                <a:latin typeface="Poppins Bold"/>
                <a:ea typeface="Poppins Bold"/>
                <a:cs typeface="Poppins Bold"/>
                <a:sym typeface="Poppins Bold"/>
              </a:rPr>
              <a:t>Times and Product Breakdown</a:t>
            </a:r>
          </a:p>
        </p:txBody>
      </p:sp>
      <p:sp>
        <p:nvSpPr>
          <p:cNvPr name="TextBox 21" id="21"/>
          <p:cNvSpPr txBox="true"/>
          <p:nvPr/>
        </p:nvSpPr>
        <p:spPr>
          <a:xfrm rot="0">
            <a:off x="1298757" y="1659970"/>
            <a:ext cx="3576501" cy="280461"/>
          </a:xfrm>
          <a:prstGeom prst="rect">
            <a:avLst/>
          </a:prstGeom>
        </p:spPr>
        <p:txBody>
          <a:bodyPr anchor="t" rtlCol="false" tIns="0" lIns="0" bIns="0" rIns="0">
            <a:spAutoFit/>
          </a:bodyPr>
          <a:lstStyle/>
          <a:p>
            <a:pPr algn="l">
              <a:lnSpc>
                <a:spcPts val="2058"/>
              </a:lnSpc>
            </a:pPr>
            <a:r>
              <a:rPr lang="en-US" sz="1805" b="true">
                <a:solidFill>
                  <a:srgbClr val="1C2120"/>
                </a:solidFill>
                <a:latin typeface="Poppins Bold"/>
                <a:ea typeface="Poppins Bold"/>
                <a:cs typeface="Poppins Bold"/>
                <a:sym typeface="Poppins Bold"/>
              </a:rPr>
              <a:t>Highest Sales &amp; Revenue Store </a:t>
            </a:r>
          </a:p>
        </p:txBody>
      </p:sp>
      <p:sp>
        <p:nvSpPr>
          <p:cNvPr name="TextBox 22" id="22"/>
          <p:cNvSpPr txBox="true"/>
          <p:nvPr/>
        </p:nvSpPr>
        <p:spPr>
          <a:xfrm rot="0">
            <a:off x="986952" y="6004936"/>
            <a:ext cx="3995722" cy="250362"/>
          </a:xfrm>
          <a:prstGeom prst="rect">
            <a:avLst/>
          </a:prstGeom>
        </p:spPr>
        <p:txBody>
          <a:bodyPr anchor="t" rtlCol="false" tIns="0" lIns="0" bIns="0" rIns="0">
            <a:spAutoFit/>
          </a:bodyPr>
          <a:lstStyle/>
          <a:p>
            <a:pPr algn="l">
              <a:lnSpc>
                <a:spcPts val="1830"/>
              </a:lnSpc>
            </a:pPr>
            <a:r>
              <a:rPr lang="en-US" sz="1605" b="true">
                <a:solidFill>
                  <a:srgbClr val="1C2120"/>
                </a:solidFill>
                <a:latin typeface="Poppins Bold"/>
                <a:ea typeface="Poppins Bold"/>
                <a:cs typeface="Poppins Bold"/>
                <a:sym typeface="Poppins Bold"/>
              </a:rPr>
              <a:t>Top sales weekdays vs Weekend </a:t>
            </a:r>
          </a:p>
        </p:txBody>
      </p:sp>
      <p:sp>
        <p:nvSpPr>
          <p:cNvPr name="TextBox 23" id="23"/>
          <p:cNvSpPr txBox="true"/>
          <p:nvPr/>
        </p:nvSpPr>
        <p:spPr>
          <a:xfrm rot="0">
            <a:off x="13048383" y="1640284"/>
            <a:ext cx="4210917" cy="250362"/>
          </a:xfrm>
          <a:prstGeom prst="rect">
            <a:avLst/>
          </a:prstGeom>
        </p:spPr>
        <p:txBody>
          <a:bodyPr anchor="t" rtlCol="false" tIns="0" lIns="0" bIns="0" rIns="0">
            <a:spAutoFit/>
          </a:bodyPr>
          <a:lstStyle/>
          <a:p>
            <a:pPr algn="l">
              <a:lnSpc>
                <a:spcPts val="1830"/>
              </a:lnSpc>
            </a:pPr>
            <a:r>
              <a:rPr lang="en-US" sz="1605" b="true">
                <a:solidFill>
                  <a:srgbClr val="1C2120"/>
                </a:solidFill>
                <a:latin typeface="Poppins Bold"/>
                <a:ea typeface="Poppins Bold"/>
                <a:cs typeface="Poppins Bold"/>
                <a:sym typeface="Poppins Bold"/>
              </a:rPr>
              <a:t>Highest Sale in the Morning : Manhattan</a:t>
            </a:r>
          </a:p>
        </p:txBody>
      </p:sp>
      <p:sp>
        <p:nvSpPr>
          <p:cNvPr name="TextBox 24" id="24"/>
          <p:cNvSpPr txBox="true"/>
          <p:nvPr/>
        </p:nvSpPr>
        <p:spPr>
          <a:xfrm rot="0">
            <a:off x="13048383" y="6072774"/>
            <a:ext cx="4210917" cy="250362"/>
          </a:xfrm>
          <a:prstGeom prst="rect">
            <a:avLst/>
          </a:prstGeom>
        </p:spPr>
        <p:txBody>
          <a:bodyPr anchor="t" rtlCol="false" tIns="0" lIns="0" bIns="0" rIns="0">
            <a:spAutoFit/>
          </a:bodyPr>
          <a:lstStyle/>
          <a:p>
            <a:pPr algn="l">
              <a:lnSpc>
                <a:spcPts val="1830"/>
              </a:lnSpc>
            </a:pPr>
            <a:r>
              <a:rPr lang="en-US" sz="1605" b="true">
                <a:solidFill>
                  <a:srgbClr val="1C2120"/>
                </a:solidFill>
                <a:latin typeface="Poppins Bold"/>
                <a:ea typeface="Poppins Bold"/>
                <a:cs typeface="Poppins Bold"/>
                <a:sym typeface="Poppins Bold"/>
              </a:rPr>
              <a:t>Revenue vs Transactions : (6 months)</a:t>
            </a:r>
          </a:p>
        </p:txBody>
      </p:sp>
      <p:sp>
        <p:nvSpPr>
          <p:cNvPr name="TextBox 25" id="25"/>
          <p:cNvSpPr txBox="true"/>
          <p:nvPr/>
        </p:nvSpPr>
        <p:spPr>
          <a:xfrm rot="0">
            <a:off x="8197649" y="3709013"/>
            <a:ext cx="1892702" cy="280461"/>
          </a:xfrm>
          <a:prstGeom prst="rect">
            <a:avLst/>
          </a:prstGeom>
        </p:spPr>
        <p:txBody>
          <a:bodyPr anchor="t" rtlCol="false" tIns="0" lIns="0" bIns="0" rIns="0">
            <a:spAutoFit/>
          </a:bodyPr>
          <a:lstStyle/>
          <a:p>
            <a:pPr algn="l">
              <a:lnSpc>
                <a:spcPts val="2058"/>
              </a:lnSpc>
            </a:pPr>
            <a:r>
              <a:rPr lang="en-US" sz="1805" b="true">
                <a:solidFill>
                  <a:srgbClr val="1C2120"/>
                </a:solidFill>
                <a:latin typeface="Poppins Bold"/>
                <a:ea typeface="Poppins Bold"/>
                <a:cs typeface="Poppins Bold"/>
                <a:sym typeface="Poppins Bold"/>
              </a:rPr>
              <a:t>Total Revenue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56205" y="1504574"/>
            <a:ext cx="4845334" cy="582575"/>
            <a:chOff x="0" y="0"/>
            <a:chExt cx="1276137" cy="153435"/>
          </a:xfrm>
        </p:grpSpPr>
        <p:sp>
          <p:nvSpPr>
            <p:cNvPr name="Freeform 3" id="3"/>
            <p:cNvSpPr/>
            <p:nvPr/>
          </p:nvSpPr>
          <p:spPr>
            <a:xfrm flipH="false" flipV="false" rot="0">
              <a:off x="0" y="0"/>
              <a:ext cx="1276137" cy="153435"/>
            </a:xfrm>
            <a:custGeom>
              <a:avLst/>
              <a:gdLst/>
              <a:ahLst/>
              <a:cxnLst/>
              <a:rect r="r" b="b" t="t" l="l"/>
              <a:pathLst>
                <a:path h="153435" w="1276137">
                  <a:moveTo>
                    <a:pt x="76718" y="0"/>
                  </a:moveTo>
                  <a:lnTo>
                    <a:pt x="1199420" y="0"/>
                  </a:lnTo>
                  <a:cubicBezTo>
                    <a:pt x="1219767" y="0"/>
                    <a:pt x="1239280" y="8083"/>
                    <a:pt x="1253667" y="22470"/>
                  </a:cubicBezTo>
                  <a:cubicBezTo>
                    <a:pt x="1268055" y="36857"/>
                    <a:pt x="1276137" y="56371"/>
                    <a:pt x="1276137" y="76718"/>
                  </a:cubicBezTo>
                  <a:lnTo>
                    <a:pt x="1276137" y="76718"/>
                  </a:lnTo>
                  <a:cubicBezTo>
                    <a:pt x="1276137" y="97064"/>
                    <a:pt x="1268055" y="116578"/>
                    <a:pt x="1253667" y="130965"/>
                  </a:cubicBezTo>
                  <a:cubicBezTo>
                    <a:pt x="1239280" y="145353"/>
                    <a:pt x="1219767" y="153435"/>
                    <a:pt x="1199420" y="153435"/>
                  </a:cubicBezTo>
                  <a:lnTo>
                    <a:pt x="76718" y="153435"/>
                  </a:lnTo>
                  <a:cubicBezTo>
                    <a:pt x="56371" y="153435"/>
                    <a:pt x="36857" y="145353"/>
                    <a:pt x="22470" y="130965"/>
                  </a:cubicBezTo>
                  <a:cubicBezTo>
                    <a:pt x="8083" y="116578"/>
                    <a:pt x="0" y="97064"/>
                    <a:pt x="0" y="76718"/>
                  </a:cubicBezTo>
                  <a:lnTo>
                    <a:pt x="0" y="76718"/>
                  </a:lnTo>
                  <a:cubicBezTo>
                    <a:pt x="0" y="56371"/>
                    <a:pt x="8083" y="36857"/>
                    <a:pt x="22470" y="22470"/>
                  </a:cubicBezTo>
                  <a:cubicBezTo>
                    <a:pt x="36857" y="8083"/>
                    <a:pt x="56371" y="0"/>
                    <a:pt x="76718" y="0"/>
                  </a:cubicBezTo>
                  <a:close/>
                </a:path>
              </a:pathLst>
            </a:custGeom>
            <a:solidFill>
              <a:srgbClr val="AAD7D4"/>
            </a:solidFill>
          </p:spPr>
        </p:sp>
        <p:sp>
          <p:nvSpPr>
            <p:cNvPr name="TextBox 4" id="4"/>
            <p:cNvSpPr txBox="true"/>
            <p:nvPr/>
          </p:nvSpPr>
          <p:spPr>
            <a:xfrm>
              <a:off x="0" y="-38100"/>
              <a:ext cx="1276137" cy="19153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764531" y="1514099"/>
            <a:ext cx="4845334" cy="582575"/>
            <a:chOff x="0" y="0"/>
            <a:chExt cx="1276137" cy="153435"/>
          </a:xfrm>
        </p:grpSpPr>
        <p:sp>
          <p:nvSpPr>
            <p:cNvPr name="Freeform 6" id="6"/>
            <p:cNvSpPr/>
            <p:nvPr/>
          </p:nvSpPr>
          <p:spPr>
            <a:xfrm flipH="false" flipV="false" rot="0">
              <a:off x="0" y="0"/>
              <a:ext cx="1276137" cy="153435"/>
            </a:xfrm>
            <a:custGeom>
              <a:avLst/>
              <a:gdLst/>
              <a:ahLst/>
              <a:cxnLst/>
              <a:rect r="r" b="b" t="t" l="l"/>
              <a:pathLst>
                <a:path h="153435" w="1276137">
                  <a:moveTo>
                    <a:pt x="76718" y="0"/>
                  </a:moveTo>
                  <a:lnTo>
                    <a:pt x="1199420" y="0"/>
                  </a:lnTo>
                  <a:cubicBezTo>
                    <a:pt x="1219767" y="0"/>
                    <a:pt x="1239280" y="8083"/>
                    <a:pt x="1253667" y="22470"/>
                  </a:cubicBezTo>
                  <a:cubicBezTo>
                    <a:pt x="1268055" y="36857"/>
                    <a:pt x="1276137" y="56371"/>
                    <a:pt x="1276137" y="76718"/>
                  </a:cubicBezTo>
                  <a:lnTo>
                    <a:pt x="1276137" y="76718"/>
                  </a:lnTo>
                  <a:cubicBezTo>
                    <a:pt x="1276137" y="97064"/>
                    <a:pt x="1268055" y="116578"/>
                    <a:pt x="1253667" y="130965"/>
                  </a:cubicBezTo>
                  <a:cubicBezTo>
                    <a:pt x="1239280" y="145353"/>
                    <a:pt x="1219767" y="153435"/>
                    <a:pt x="1199420" y="153435"/>
                  </a:cubicBezTo>
                  <a:lnTo>
                    <a:pt x="76718" y="153435"/>
                  </a:lnTo>
                  <a:cubicBezTo>
                    <a:pt x="56371" y="153435"/>
                    <a:pt x="36857" y="145353"/>
                    <a:pt x="22470" y="130965"/>
                  </a:cubicBezTo>
                  <a:cubicBezTo>
                    <a:pt x="8083" y="116578"/>
                    <a:pt x="0" y="97064"/>
                    <a:pt x="0" y="76718"/>
                  </a:cubicBezTo>
                  <a:lnTo>
                    <a:pt x="0" y="76718"/>
                  </a:lnTo>
                  <a:cubicBezTo>
                    <a:pt x="0" y="56371"/>
                    <a:pt x="8083" y="36857"/>
                    <a:pt x="22470" y="22470"/>
                  </a:cubicBezTo>
                  <a:cubicBezTo>
                    <a:pt x="36857" y="8083"/>
                    <a:pt x="56371" y="0"/>
                    <a:pt x="76718" y="0"/>
                  </a:cubicBezTo>
                  <a:close/>
                </a:path>
              </a:pathLst>
            </a:custGeom>
            <a:solidFill>
              <a:srgbClr val="AAD7D4"/>
            </a:solidFill>
          </p:spPr>
        </p:sp>
        <p:sp>
          <p:nvSpPr>
            <p:cNvPr name="TextBox 7" id="7"/>
            <p:cNvSpPr txBox="true"/>
            <p:nvPr/>
          </p:nvSpPr>
          <p:spPr>
            <a:xfrm>
              <a:off x="0" y="-38100"/>
              <a:ext cx="1276137" cy="19153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62146" y="5891799"/>
            <a:ext cx="4845334" cy="582575"/>
            <a:chOff x="0" y="0"/>
            <a:chExt cx="1276137" cy="153435"/>
          </a:xfrm>
        </p:grpSpPr>
        <p:sp>
          <p:nvSpPr>
            <p:cNvPr name="Freeform 9" id="9"/>
            <p:cNvSpPr/>
            <p:nvPr/>
          </p:nvSpPr>
          <p:spPr>
            <a:xfrm flipH="false" flipV="false" rot="0">
              <a:off x="0" y="0"/>
              <a:ext cx="1276137" cy="153435"/>
            </a:xfrm>
            <a:custGeom>
              <a:avLst/>
              <a:gdLst/>
              <a:ahLst/>
              <a:cxnLst/>
              <a:rect r="r" b="b" t="t" l="l"/>
              <a:pathLst>
                <a:path h="153435" w="1276137">
                  <a:moveTo>
                    <a:pt x="76718" y="0"/>
                  </a:moveTo>
                  <a:lnTo>
                    <a:pt x="1199420" y="0"/>
                  </a:lnTo>
                  <a:cubicBezTo>
                    <a:pt x="1219767" y="0"/>
                    <a:pt x="1239280" y="8083"/>
                    <a:pt x="1253667" y="22470"/>
                  </a:cubicBezTo>
                  <a:cubicBezTo>
                    <a:pt x="1268055" y="36857"/>
                    <a:pt x="1276137" y="56371"/>
                    <a:pt x="1276137" y="76718"/>
                  </a:cubicBezTo>
                  <a:lnTo>
                    <a:pt x="1276137" y="76718"/>
                  </a:lnTo>
                  <a:cubicBezTo>
                    <a:pt x="1276137" y="97064"/>
                    <a:pt x="1268055" y="116578"/>
                    <a:pt x="1253667" y="130965"/>
                  </a:cubicBezTo>
                  <a:cubicBezTo>
                    <a:pt x="1239280" y="145353"/>
                    <a:pt x="1219767" y="153435"/>
                    <a:pt x="1199420" y="153435"/>
                  </a:cubicBezTo>
                  <a:lnTo>
                    <a:pt x="76718" y="153435"/>
                  </a:lnTo>
                  <a:cubicBezTo>
                    <a:pt x="56371" y="153435"/>
                    <a:pt x="36857" y="145353"/>
                    <a:pt x="22470" y="130965"/>
                  </a:cubicBezTo>
                  <a:cubicBezTo>
                    <a:pt x="8083" y="116578"/>
                    <a:pt x="0" y="97064"/>
                    <a:pt x="0" y="76718"/>
                  </a:cubicBezTo>
                  <a:lnTo>
                    <a:pt x="0" y="76718"/>
                  </a:lnTo>
                  <a:cubicBezTo>
                    <a:pt x="0" y="56371"/>
                    <a:pt x="8083" y="36857"/>
                    <a:pt x="22470" y="22470"/>
                  </a:cubicBezTo>
                  <a:cubicBezTo>
                    <a:pt x="36857" y="8083"/>
                    <a:pt x="56371" y="0"/>
                    <a:pt x="76718" y="0"/>
                  </a:cubicBezTo>
                  <a:close/>
                </a:path>
              </a:pathLst>
            </a:custGeom>
            <a:solidFill>
              <a:srgbClr val="AAD7D4"/>
            </a:solidFill>
          </p:spPr>
        </p:sp>
        <p:sp>
          <p:nvSpPr>
            <p:cNvPr name="TextBox 10" id="10"/>
            <p:cNvSpPr txBox="true"/>
            <p:nvPr/>
          </p:nvSpPr>
          <p:spPr>
            <a:xfrm>
              <a:off x="0" y="-38100"/>
              <a:ext cx="1276137" cy="19153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299299" y="6683923"/>
            <a:ext cx="5769260" cy="3480464"/>
          </a:xfrm>
          <a:custGeom>
            <a:avLst/>
            <a:gdLst/>
            <a:ahLst/>
            <a:cxnLst/>
            <a:rect r="r" b="b" t="t" l="l"/>
            <a:pathLst>
              <a:path h="3480464" w="5769260">
                <a:moveTo>
                  <a:pt x="0" y="0"/>
                </a:moveTo>
                <a:lnTo>
                  <a:pt x="5769260" y="0"/>
                </a:lnTo>
                <a:lnTo>
                  <a:pt x="5769260" y="3480464"/>
                </a:lnTo>
                <a:lnTo>
                  <a:pt x="0" y="3480464"/>
                </a:lnTo>
                <a:lnTo>
                  <a:pt x="0" y="0"/>
                </a:lnTo>
                <a:close/>
              </a:path>
            </a:pathLst>
          </a:custGeom>
          <a:blipFill>
            <a:blip r:embed="rId2"/>
            <a:stretch>
              <a:fillRect l="0" t="-6470" r="0" b="-6470"/>
            </a:stretch>
          </a:blipFill>
        </p:spPr>
      </p:sp>
      <p:grpSp>
        <p:nvGrpSpPr>
          <p:cNvPr name="Group 12" id="12"/>
          <p:cNvGrpSpPr/>
          <p:nvPr/>
        </p:nvGrpSpPr>
        <p:grpSpPr>
          <a:xfrm rot="0">
            <a:off x="12764531" y="5900161"/>
            <a:ext cx="4845334" cy="582575"/>
            <a:chOff x="0" y="0"/>
            <a:chExt cx="1276137" cy="153435"/>
          </a:xfrm>
        </p:grpSpPr>
        <p:sp>
          <p:nvSpPr>
            <p:cNvPr name="Freeform 13" id="13"/>
            <p:cNvSpPr/>
            <p:nvPr/>
          </p:nvSpPr>
          <p:spPr>
            <a:xfrm flipH="false" flipV="false" rot="0">
              <a:off x="0" y="0"/>
              <a:ext cx="1276137" cy="153435"/>
            </a:xfrm>
            <a:custGeom>
              <a:avLst/>
              <a:gdLst/>
              <a:ahLst/>
              <a:cxnLst/>
              <a:rect r="r" b="b" t="t" l="l"/>
              <a:pathLst>
                <a:path h="153435" w="1276137">
                  <a:moveTo>
                    <a:pt x="76718" y="0"/>
                  </a:moveTo>
                  <a:lnTo>
                    <a:pt x="1199420" y="0"/>
                  </a:lnTo>
                  <a:cubicBezTo>
                    <a:pt x="1219767" y="0"/>
                    <a:pt x="1239280" y="8083"/>
                    <a:pt x="1253667" y="22470"/>
                  </a:cubicBezTo>
                  <a:cubicBezTo>
                    <a:pt x="1268055" y="36857"/>
                    <a:pt x="1276137" y="56371"/>
                    <a:pt x="1276137" y="76718"/>
                  </a:cubicBezTo>
                  <a:lnTo>
                    <a:pt x="1276137" y="76718"/>
                  </a:lnTo>
                  <a:cubicBezTo>
                    <a:pt x="1276137" y="97064"/>
                    <a:pt x="1268055" y="116578"/>
                    <a:pt x="1253667" y="130965"/>
                  </a:cubicBezTo>
                  <a:cubicBezTo>
                    <a:pt x="1239280" y="145353"/>
                    <a:pt x="1219767" y="153435"/>
                    <a:pt x="1199420" y="153435"/>
                  </a:cubicBezTo>
                  <a:lnTo>
                    <a:pt x="76718" y="153435"/>
                  </a:lnTo>
                  <a:cubicBezTo>
                    <a:pt x="56371" y="153435"/>
                    <a:pt x="36857" y="145353"/>
                    <a:pt x="22470" y="130965"/>
                  </a:cubicBezTo>
                  <a:cubicBezTo>
                    <a:pt x="8083" y="116578"/>
                    <a:pt x="0" y="97064"/>
                    <a:pt x="0" y="76718"/>
                  </a:cubicBezTo>
                  <a:lnTo>
                    <a:pt x="0" y="76718"/>
                  </a:lnTo>
                  <a:cubicBezTo>
                    <a:pt x="0" y="56371"/>
                    <a:pt x="8083" y="36857"/>
                    <a:pt x="22470" y="22470"/>
                  </a:cubicBezTo>
                  <a:cubicBezTo>
                    <a:pt x="36857" y="8083"/>
                    <a:pt x="56371" y="0"/>
                    <a:pt x="76718" y="0"/>
                  </a:cubicBezTo>
                  <a:close/>
                </a:path>
              </a:pathLst>
            </a:custGeom>
            <a:solidFill>
              <a:srgbClr val="AAD7D4"/>
            </a:solidFill>
          </p:spPr>
        </p:sp>
        <p:sp>
          <p:nvSpPr>
            <p:cNvPr name="TextBox 14" id="14"/>
            <p:cNvSpPr txBox="true"/>
            <p:nvPr/>
          </p:nvSpPr>
          <p:spPr>
            <a:xfrm>
              <a:off x="0" y="-38100"/>
              <a:ext cx="1276137" cy="191535"/>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2932636" y="2201449"/>
            <a:ext cx="4677230" cy="3585575"/>
          </a:xfrm>
          <a:custGeom>
            <a:avLst/>
            <a:gdLst/>
            <a:ahLst/>
            <a:cxnLst/>
            <a:rect r="r" b="b" t="t" l="l"/>
            <a:pathLst>
              <a:path h="3585575" w="4677230">
                <a:moveTo>
                  <a:pt x="0" y="0"/>
                </a:moveTo>
                <a:lnTo>
                  <a:pt x="4677229" y="0"/>
                </a:lnTo>
                <a:lnTo>
                  <a:pt x="4677229" y="3585575"/>
                </a:lnTo>
                <a:lnTo>
                  <a:pt x="0" y="3585575"/>
                </a:lnTo>
                <a:lnTo>
                  <a:pt x="0" y="0"/>
                </a:lnTo>
                <a:close/>
              </a:path>
            </a:pathLst>
          </a:custGeom>
          <a:blipFill>
            <a:blip r:embed="rId3"/>
            <a:stretch>
              <a:fillRect l="0" t="-5940" r="0" b="-5940"/>
            </a:stretch>
          </a:blipFill>
        </p:spPr>
      </p:sp>
      <p:sp>
        <p:nvSpPr>
          <p:cNvPr name="Freeform 16" id="16"/>
          <p:cNvSpPr/>
          <p:nvPr/>
        </p:nvSpPr>
        <p:spPr>
          <a:xfrm flipH="false" flipV="false" rot="0">
            <a:off x="407086" y="2096674"/>
            <a:ext cx="6192169" cy="3721889"/>
          </a:xfrm>
          <a:custGeom>
            <a:avLst/>
            <a:gdLst/>
            <a:ahLst/>
            <a:cxnLst/>
            <a:rect r="r" b="b" t="t" l="l"/>
            <a:pathLst>
              <a:path h="3721889" w="6192169">
                <a:moveTo>
                  <a:pt x="0" y="0"/>
                </a:moveTo>
                <a:lnTo>
                  <a:pt x="6192169" y="0"/>
                </a:lnTo>
                <a:lnTo>
                  <a:pt x="6192169" y="3721888"/>
                </a:lnTo>
                <a:lnTo>
                  <a:pt x="0" y="3721888"/>
                </a:lnTo>
                <a:lnTo>
                  <a:pt x="0" y="0"/>
                </a:lnTo>
                <a:close/>
              </a:path>
            </a:pathLst>
          </a:custGeom>
          <a:blipFill>
            <a:blip r:embed="rId4"/>
            <a:stretch>
              <a:fillRect l="0" t="0" r="0" b="0"/>
            </a:stretch>
          </a:blipFill>
        </p:spPr>
      </p:sp>
      <p:sp>
        <p:nvSpPr>
          <p:cNvPr name="Freeform 17" id="17"/>
          <p:cNvSpPr/>
          <p:nvPr/>
        </p:nvSpPr>
        <p:spPr>
          <a:xfrm flipH="false" flipV="false" rot="0">
            <a:off x="12449970" y="6597035"/>
            <a:ext cx="5642562" cy="3646506"/>
          </a:xfrm>
          <a:custGeom>
            <a:avLst/>
            <a:gdLst/>
            <a:ahLst/>
            <a:cxnLst/>
            <a:rect r="r" b="b" t="t" l="l"/>
            <a:pathLst>
              <a:path h="3646506" w="5642562">
                <a:moveTo>
                  <a:pt x="0" y="0"/>
                </a:moveTo>
                <a:lnTo>
                  <a:pt x="5642561" y="0"/>
                </a:lnTo>
                <a:lnTo>
                  <a:pt x="5642561" y="3646506"/>
                </a:lnTo>
                <a:lnTo>
                  <a:pt x="0" y="3646506"/>
                </a:lnTo>
                <a:lnTo>
                  <a:pt x="0" y="0"/>
                </a:lnTo>
                <a:close/>
              </a:path>
            </a:pathLst>
          </a:custGeom>
          <a:blipFill>
            <a:blip r:embed="rId5"/>
            <a:stretch>
              <a:fillRect l="0" t="0" r="0" b="0"/>
            </a:stretch>
          </a:blipFill>
        </p:spPr>
      </p:sp>
      <p:sp>
        <p:nvSpPr>
          <p:cNvPr name="TextBox 18" id="18"/>
          <p:cNvSpPr txBox="true"/>
          <p:nvPr/>
        </p:nvSpPr>
        <p:spPr>
          <a:xfrm rot="0">
            <a:off x="1303624" y="1068452"/>
            <a:ext cx="3750496" cy="290748"/>
          </a:xfrm>
          <a:prstGeom prst="rect">
            <a:avLst/>
          </a:prstGeom>
        </p:spPr>
        <p:txBody>
          <a:bodyPr anchor="t" rtlCol="false" tIns="0" lIns="0" bIns="0" rIns="0">
            <a:spAutoFit/>
          </a:bodyPr>
          <a:lstStyle/>
          <a:p>
            <a:pPr algn="l">
              <a:lnSpc>
                <a:spcPts val="2172"/>
              </a:lnSpc>
            </a:pPr>
            <a:r>
              <a:rPr lang="en-US" sz="1905" b="true">
                <a:solidFill>
                  <a:srgbClr val="1C2120"/>
                </a:solidFill>
                <a:latin typeface="Poppins Bold"/>
                <a:ea typeface="Poppins Bold"/>
                <a:cs typeface="Poppins Bold"/>
                <a:sym typeface="Poppins Bold"/>
              </a:rPr>
              <a:t>Sales &amp; Product Breakdown</a:t>
            </a:r>
          </a:p>
        </p:txBody>
      </p:sp>
      <p:sp>
        <p:nvSpPr>
          <p:cNvPr name="TextBox 19" id="19"/>
          <p:cNvSpPr txBox="true"/>
          <p:nvPr/>
        </p:nvSpPr>
        <p:spPr>
          <a:xfrm rot="0">
            <a:off x="13261234" y="1068452"/>
            <a:ext cx="3998066" cy="290748"/>
          </a:xfrm>
          <a:prstGeom prst="rect">
            <a:avLst/>
          </a:prstGeom>
        </p:spPr>
        <p:txBody>
          <a:bodyPr anchor="t" rtlCol="false" tIns="0" lIns="0" bIns="0" rIns="0">
            <a:spAutoFit/>
          </a:bodyPr>
          <a:lstStyle/>
          <a:p>
            <a:pPr algn="l">
              <a:lnSpc>
                <a:spcPts val="2172"/>
              </a:lnSpc>
            </a:pPr>
            <a:r>
              <a:rPr lang="en-US" sz="1905" b="true">
                <a:solidFill>
                  <a:srgbClr val="1C2120"/>
                </a:solidFill>
                <a:latin typeface="Poppins Bold"/>
                <a:ea typeface="Poppins Bold"/>
                <a:cs typeface="Poppins Bold"/>
                <a:sym typeface="Poppins Bold"/>
              </a:rPr>
              <a:t>Times and Product Breakdown</a:t>
            </a:r>
          </a:p>
        </p:txBody>
      </p:sp>
      <p:sp>
        <p:nvSpPr>
          <p:cNvPr name="TextBox 20" id="20"/>
          <p:cNvSpPr txBox="true"/>
          <p:nvPr/>
        </p:nvSpPr>
        <p:spPr>
          <a:xfrm rot="0">
            <a:off x="1298757" y="1659970"/>
            <a:ext cx="4108723" cy="280461"/>
          </a:xfrm>
          <a:prstGeom prst="rect">
            <a:avLst/>
          </a:prstGeom>
        </p:spPr>
        <p:txBody>
          <a:bodyPr anchor="t" rtlCol="false" tIns="0" lIns="0" bIns="0" rIns="0">
            <a:spAutoFit/>
          </a:bodyPr>
          <a:lstStyle/>
          <a:p>
            <a:pPr algn="l">
              <a:lnSpc>
                <a:spcPts val="2058"/>
              </a:lnSpc>
            </a:pPr>
            <a:r>
              <a:rPr lang="en-US" sz="1805" b="true">
                <a:solidFill>
                  <a:srgbClr val="1C2120"/>
                </a:solidFill>
                <a:latin typeface="Poppins Bold"/>
                <a:ea typeface="Poppins Bold"/>
                <a:cs typeface="Poppins Bold"/>
                <a:sym typeface="Poppins Bold"/>
              </a:rPr>
              <a:t>Top sales for product vs Low sale  </a:t>
            </a:r>
          </a:p>
        </p:txBody>
      </p:sp>
      <p:sp>
        <p:nvSpPr>
          <p:cNvPr name="TextBox 21" id="21"/>
          <p:cNvSpPr txBox="true"/>
          <p:nvPr/>
        </p:nvSpPr>
        <p:spPr>
          <a:xfrm rot="0">
            <a:off x="986952" y="5890636"/>
            <a:ext cx="3995722" cy="478962"/>
          </a:xfrm>
          <a:prstGeom prst="rect">
            <a:avLst/>
          </a:prstGeom>
        </p:spPr>
        <p:txBody>
          <a:bodyPr anchor="t" rtlCol="false" tIns="0" lIns="0" bIns="0" rIns="0">
            <a:spAutoFit/>
          </a:bodyPr>
          <a:lstStyle/>
          <a:p>
            <a:pPr algn="l">
              <a:lnSpc>
                <a:spcPts val="1830"/>
              </a:lnSpc>
            </a:pPr>
            <a:r>
              <a:rPr lang="en-US" sz="1605" b="true">
                <a:solidFill>
                  <a:srgbClr val="1C2120"/>
                </a:solidFill>
                <a:latin typeface="Poppins Bold"/>
                <a:ea typeface="Poppins Bold"/>
                <a:cs typeface="Poppins Bold"/>
                <a:sym typeface="Poppins Bold"/>
              </a:rPr>
              <a:t>Top performing store Weekdays : HELL’S Kitchen  </a:t>
            </a:r>
          </a:p>
        </p:txBody>
      </p:sp>
      <p:sp>
        <p:nvSpPr>
          <p:cNvPr name="TextBox 22" id="22"/>
          <p:cNvSpPr txBox="true"/>
          <p:nvPr/>
        </p:nvSpPr>
        <p:spPr>
          <a:xfrm rot="0">
            <a:off x="13048383" y="1640284"/>
            <a:ext cx="4210917" cy="250362"/>
          </a:xfrm>
          <a:prstGeom prst="rect">
            <a:avLst/>
          </a:prstGeom>
        </p:spPr>
        <p:txBody>
          <a:bodyPr anchor="t" rtlCol="false" tIns="0" lIns="0" bIns="0" rIns="0">
            <a:spAutoFit/>
          </a:bodyPr>
          <a:lstStyle/>
          <a:p>
            <a:pPr algn="l">
              <a:lnSpc>
                <a:spcPts val="1830"/>
              </a:lnSpc>
            </a:pPr>
            <a:r>
              <a:rPr lang="en-US" sz="1605" b="true">
                <a:solidFill>
                  <a:srgbClr val="1C2120"/>
                </a:solidFill>
                <a:latin typeface="Poppins Bold"/>
                <a:ea typeface="Poppins Bold"/>
                <a:cs typeface="Poppins Bold"/>
                <a:sym typeface="Poppins Bold"/>
              </a:rPr>
              <a:t>Highest Sale in the Morning : Manhattan</a:t>
            </a:r>
          </a:p>
        </p:txBody>
      </p:sp>
      <p:sp>
        <p:nvSpPr>
          <p:cNvPr name="TextBox 23" id="23"/>
          <p:cNvSpPr txBox="true"/>
          <p:nvPr/>
        </p:nvSpPr>
        <p:spPr>
          <a:xfrm rot="0">
            <a:off x="13048383" y="5958474"/>
            <a:ext cx="4210917" cy="478962"/>
          </a:xfrm>
          <a:prstGeom prst="rect">
            <a:avLst/>
          </a:prstGeom>
        </p:spPr>
        <p:txBody>
          <a:bodyPr anchor="t" rtlCol="false" tIns="0" lIns="0" bIns="0" rIns="0">
            <a:spAutoFit/>
          </a:bodyPr>
          <a:lstStyle/>
          <a:p>
            <a:pPr algn="l">
              <a:lnSpc>
                <a:spcPts val="1830"/>
              </a:lnSpc>
            </a:pPr>
            <a:r>
              <a:rPr lang="en-US" sz="1605" b="true">
                <a:solidFill>
                  <a:srgbClr val="1C2120"/>
                </a:solidFill>
                <a:latin typeface="Poppins Bold"/>
                <a:ea typeface="Poppins Bold"/>
                <a:cs typeface="Poppins Bold"/>
                <a:sym typeface="Poppins Bold"/>
              </a:rPr>
              <a:t>Highest selling product : Coffee in Hell’s Kitchen</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AAD7D4"/>
        </a:solidFill>
      </p:bgPr>
    </p:bg>
    <p:spTree>
      <p:nvGrpSpPr>
        <p:cNvPr id="1" name=""/>
        <p:cNvGrpSpPr/>
        <p:nvPr/>
      </p:nvGrpSpPr>
      <p:grpSpPr>
        <a:xfrm>
          <a:off x="0" y="0"/>
          <a:ext cx="0" cy="0"/>
          <a:chOff x="0" y="0"/>
          <a:chExt cx="0" cy="0"/>
        </a:xfrm>
      </p:grpSpPr>
      <p:sp>
        <p:nvSpPr>
          <p:cNvPr name="TextBox 2" id="2"/>
          <p:cNvSpPr txBox="true"/>
          <p:nvPr/>
        </p:nvSpPr>
        <p:spPr>
          <a:xfrm rot="0">
            <a:off x="1371925" y="1626112"/>
            <a:ext cx="8011990" cy="1148033"/>
          </a:xfrm>
          <a:prstGeom prst="rect">
            <a:avLst/>
          </a:prstGeom>
        </p:spPr>
        <p:txBody>
          <a:bodyPr anchor="t" rtlCol="false" tIns="0" lIns="0" bIns="0" rIns="0">
            <a:spAutoFit/>
          </a:bodyPr>
          <a:lstStyle/>
          <a:p>
            <a:pPr algn="l">
              <a:lnSpc>
                <a:spcPts val="7935"/>
              </a:lnSpc>
            </a:pPr>
            <a:r>
              <a:rPr lang="en-US" sz="8180" b="true">
                <a:solidFill>
                  <a:srgbClr val="1C2120"/>
                </a:solidFill>
                <a:latin typeface="Poppins Bold"/>
                <a:ea typeface="Poppins Bold"/>
                <a:cs typeface="Poppins Bold"/>
                <a:sym typeface="Poppins Bold"/>
              </a:rPr>
              <a:t>Findings :</a:t>
            </a:r>
          </a:p>
        </p:txBody>
      </p:sp>
      <p:sp>
        <p:nvSpPr>
          <p:cNvPr name="TextBox 3" id="3"/>
          <p:cNvSpPr txBox="true"/>
          <p:nvPr/>
        </p:nvSpPr>
        <p:spPr>
          <a:xfrm rot="0">
            <a:off x="96743" y="3255120"/>
            <a:ext cx="17748824" cy="1204148"/>
          </a:xfrm>
          <a:prstGeom prst="rect">
            <a:avLst/>
          </a:prstGeom>
        </p:spPr>
        <p:txBody>
          <a:bodyPr anchor="t" rtlCol="false" tIns="0" lIns="0" bIns="0" rIns="0">
            <a:spAutoFit/>
          </a:bodyPr>
          <a:lstStyle/>
          <a:p>
            <a:pPr algn="ctr">
              <a:lnSpc>
                <a:spcPts val="2404"/>
              </a:lnSpc>
              <a:spcBef>
                <a:spcPct val="0"/>
              </a:spcBef>
            </a:pPr>
            <a:r>
              <a:rPr lang="en-US" b="true" sz="1717">
                <a:solidFill>
                  <a:srgbClr val="1C2120"/>
                </a:solidFill>
                <a:latin typeface="Open Sans Bold"/>
                <a:ea typeface="Open Sans Bold"/>
                <a:cs typeface="Open Sans Bold"/>
                <a:sym typeface="Open Sans Bold"/>
              </a:rPr>
              <a:t>Findings on Underperformance</a:t>
            </a:r>
          </a:p>
          <a:p>
            <a:pPr algn="ctr">
              <a:lnSpc>
                <a:spcPts val="2404"/>
              </a:lnSpc>
              <a:spcBef>
                <a:spcPct val="0"/>
              </a:spcBef>
            </a:pPr>
            <a:r>
              <a:rPr lang="en-US" sz="1717">
                <a:solidFill>
                  <a:srgbClr val="1C2120"/>
                </a:solidFill>
                <a:latin typeface="Open Sans Light"/>
                <a:ea typeface="Open Sans Light"/>
                <a:cs typeface="Open Sans Light"/>
                <a:sym typeface="Open Sans Light"/>
              </a:rPr>
              <a:t>Some flagship stores are underperforming due to inconsistent sales patterns, weak weekend performance, and inefficient staffing that does not align with customer demand. Inventory management issues, including both stock shortages and waste, further reduce profitability. Customer feedback highlights service gaps in certain locations, suggesting that training and customer engagement strategies are not being applied consistently. These factors combined limit revenue growth and dilute the overall brand experience.</a:t>
            </a:r>
          </a:p>
        </p:txBody>
      </p:sp>
      <p:sp>
        <p:nvSpPr>
          <p:cNvPr name="TextBox 4" id="4"/>
          <p:cNvSpPr txBox="true"/>
          <p:nvPr/>
        </p:nvSpPr>
        <p:spPr>
          <a:xfrm rot="0">
            <a:off x="0" y="5551995"/>
            <a:ext cx="17942311" cy="1508948"/>
          </a:xfrm>
          <a:prstGeom prst="rect">
            <a:avLst/>
          </a:prstGeom>
        </p:spPr>
        <p:txBody>
          <a:bodyPr anchor="t" rtlCol="false" tIns="0" lIns="0" bIns="0" rIns="0">
            <a:spAutoFit/>
          </a:bodyPr>
          <a:lstStyle/>
          <a:p>
            <a:pPr algn="ctr">
              <a:lnSpc>
                <a:spcPts val="2404"/>
              </a:lnSpc>
              <a:spcBef>
                <a:spcPct val="0"/>
              </a:spcBef>
            </a:pPr>
            <a:r>
              <a:rPr lang="en-US" b="true" sz="1717">
                <a:solidFill>
                  <a:srgbClr val="1C2120"/>
                </a:solidFill>
                <a:latin typeface="Open Sans Bold"/>
                <a:ea typeface="Open Sans Bold"/>
                <a:cs typeface="Open Sans Bold"/>
                <a:sym typeface="Open Sans Bold"/>
              </a:rPr>
              <a:t>Findings on Performance</a:t>
            </a:r>
          </a:p>
          <a:p>
            <a:pPr algn="ctr">
              <a:lnSpc>
                <a:spcPts val="2404"/>
              </a:lnSpc>
              <a:spcBef>
                <a:spcPct val="0"/>
              </a:spcBef>
            </a:pPr>
            <a:r>
              <a:rPr lang="en-US" sz="1717">
                <a:solidFill>
                  <a:srgbClr val="1C2120"/>
                </a:solidFill>
                <a:latin typeface="Open Sans"/>
                <a:ea typeface="Open Sans"/>
                <a:cs typeface="Open Sans"/>
                <a:sym typeface="Open Sans"/>
              </a:rPr>
              <a:t>High-performing stores demonstrate strong and consistent sales, particularly during peak hours and weekends, supported by efficient staff allocation and proactive inventory planning. These outlets benefit from higher levels of customer satisfaction, repeat business, and better adoption of loyalty initiatives. They also show disciplined financial management, with lower costs per transaction and stronger revenue per customer, making them effective models for replication across the network</a:t>
            </a:r>
          </a:p>
          <a:p>
            <a:pPr algn="ctr">
              <a:lnSpc>
                <a:spcPts val="2404"/>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68367" y="3654033"/>
            <a:ext cx="4812609" cy="4786358"/>
          </a:xfrm>
          <a:custGeom>
            <a:avLst/>
            <a:gdLst/>
            <a:ahLst/>
            <a:cxnLst/>
            <a:rect r="r" b="b" t="t" l="l"/>
            <a:pathLst>
              <a:path h="4786358" w="4812609">
                <a:moveTo>
                  <a:pt x="0" y="0"/>
                </a:moveTo>
                <a:lnTo>
                  <a:pt x="4812609" y="0"/>
                </a:lnTo>
                <a:lnTo>
                  <a:pt x="4812609" y="4786359"/>
                </a:lnTo>
                <a:lnTo>
                  <a:pt x="0" y="47863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214967" y="2662033"/>
            <a:ext cx="3708981" cy="612256"/>
            <a:chOff x="0" y="0"/>
            <a:chExt cx="1241612" cy="204958"/>
          </a:xfrm>
        </p:grpSpPr>
        <p:sp>
          <p:nvSpPr>
            <p:cNvPr name="Freeform 4" id="4"/>
            <p:cNvSpPr/>
            <p:nvPr/>
          </p:nvSpPr>
          <p:spPr>
            <a:xfrm flipH="false" flipV="false" rot="0">
              <a:off x="0" y="0"/>
              <a:ext cx="1241612" cy="204958"/>
            </a:xfrm>
            <a:custGeom>
              <a:avLst/>
              <a:gdLst/>
              <a:ahLst/>
              <a:cxnLst/>
              <a:rect r="r" b="b" t="t" l="l"/>
              <a:pathLst>
                <a:path h="204958" w="1241612">
                  <a:moveTo>
                    <a:pt x="102479" y="0"/>
                  </a:moveTo>
                  <a:lnTo>
                    <a:pt x="1139133" y="0"/>
                  </a:lnTo>
                  <a:cubicBezTo>
                    <a:pt x="1195730" y="0"/>
                    <a:pt x="1241612" y="45881"/>
                    <a:pt x="1241612" y="102479"/>
                  </a:cubicBezTo>
                  <a:lnTo>
                    <a:pt x="1241612" y="102479"/>
                  </a:lnTo>
                  <a:cubicBezTo>
                    <a:pt x="1241612" y="159076"/>
                    <a:pt x="1195730" y="204958"/>
                    <a:pt x="1139133" y="204958"/>
                  </a:cubicBezTo>
                  <a:lnTo>
                    <a:pt x="102479" y="204958"/>
                  </a:lnTo>
                  <a:cubicBezTo>
                    <a:pt x="45881" y="204958"/>
                    <a:pt x="0" y="159076"/>
                    <a:pt x="0" y="102479"/>
                  </a:cubicBezTo>
                  <a:lnTo>
                    <a:pt x="0" y="102479"/>
                  </a:lnTo>
                  <a:cubicBezTo>
                    <a:pt x="0" y="45881"/>
                    <a:pt x="45881" y="0"/>
                    <a:pt x="102479" y="0"/>
                  </a:cubicBezTo>
                  <a:close/>
                </a:path>
              </a:pathLst>
            </a:custGeom>
            <a:solidFill>
              <a:srgbClr val="AAD7D4"/>
            </a:solidFill>
          </p:spPr>
        </p:sp>
        <p:sp>
          <p:nvSpPr>
            <p:cNvPr name="TextBox 5" id="5"/>
            <p:cNvSpPr txBox="true"/>
            <p:nvPr/>
          </p:nvSpPr>
          <p:spPr>
            <a:xfrm>
              <a:off x="0" y="85725"/>
              <a:ext cx="1241612" cy="119233"/>
            </a:xfrm>
            <a:prstGeom prst="rect">
              <a:avLst/>
            </a:prstGeom>
          </p:spPr>
          <p:txBody>
            <a:bodyPr anchor="ctr" rtlCol="false" tIns="50800" lIns="50800" bIns="50800" rIns="50800"/>
            <a:lstStyle/>
            <a:p>
              <a:pPr algn="ctr">
                <a:lnSpc>
                  <a:spcPts val="1925"/>
                </a:lnSpc>
              </a:pPr>
            </a:p>
          </p:txBody>
        </p:sp>
      </p:grpSp>
      <p:sp>
        <p:nvSpPr>
          <p:cNvPr name="TextBox 6" id="6"/>
          <p:cNvSpPr txBox="true"/>
          <p:nvPr/>
        </p:nvSpPr>
        <p:spPr>
          <a:xfrm rot="0">
            <a:off x="5190659" y="1013886"/>
            <a:ext cx="7831454" cy="1616085"/>
          </a:xfrm>
          <a:prstGeom prst="rect">
            <a:avLst/>
          </a:prstGeom>
        </p:spPr>
        <p:txBody>
          <a:bodyPr anchor="t" rtlCol="false" tIns="0" lIns="0" bIns="0" rIns="0">
            <a:spAutoFit/>
          </a:bodyPr>
          <a:lstStyle/>
          <a:p>
            <a:pPr algn="ctr">
              <a:lnSpc>
                <a:spcPts val="11281"/>
              </a:lnSpc>
            </a:pPr>
            <a:r>
              <a:rPr lang="en-US" b="true" sz="11630">
                <a:solidFill>
                  <a:srgbClr val="1C2120"/>
                </a:solidFill>
                <a:latin typeface="Poppins Bold"/>
                <a:ea typeface="Poppins Bold"/>
                <a:cs typeface="Poppins Bold"/>
                <a:sym typeface="Poppins Bold"/>
              </a:rPr>
              <a:t>S.W.O.T</a:t>
            </a:r>
          </a:p>
        </p:txBody>
      </p:sp>
      <p:sp>
        <p:nvSpPr>
          <p:cNvPr name="TextBox 7" id="7"/>
          <p:cNvSpPr txBox="true"/>
          <p:nvPr/>
        </p:nvSpPr>
        <p:spPr>
          <a:xfrm rot="0">
            <a:off x="1851724" y="7370380"/>
            <a:ext cx="3739422" cy="332050"/>
          </a:xfrm>
          <a:prstGeom prst="rect">
            <a:avLst/>
          </a:prstGeom>
        </p:spPr>
        <p:txBody>
          <a:bodyPr anchor="t" rtlCol="false" tIns="0" lIns="0" bIns="0" rIns="0">
            <a:spAutoFit/>
          </a:bodyPr>
          <a:lstStyle/>
          <a:p>
            <a:pPr algn="l">
              <a:lnSpc>
                <a:spcPts val="2495"/>
              </a:lnSpc>
            </a:pPr>
            <a:r>
              <a:rPr lang="en-US" sz="2132" b="true">
                <a:solidFill>
                  <a:srgbClr val="000000"/>
                </a:solidFill>
                <a:latin typeface="Poppins Semi-Bold"/>
                <a:ea typeface="Poppins Semi-Bold"/>
                <a:cs typeface="Poppins Semi-Bold"/>
                <a:sym typeface="Poppins Semi-Bold"/>
              </a:rPr>
              <a:t>Weaknesses</a:t>
            </a:r>
          </a:p>
        </p:txBody>
      </p:sp>
      <p:sp>
        <p:nvSpPr>
          <p:cNvPr name="TextBox 8" id="8"/>
          <p:cNvSpPr txBox="true"/>
          <p:nvPr/>
        </p:nvSpPr>
        <p:spPr>
          <a:xfrm rot="0">
            <a:off x="13054677" y="4099655"/>
            <a:ext cx="3739422" cy="332050"/>
          </a:xfrm>
          <a:prstGeom prst="rect">
            <a:avLst/>
          </a:prstGeom>
        </p:spPr>
        <p:txBody>
          <a:bodyPr anchor="t" rtlCol="false" tIns="0" lIns="0" bIns="0" rIns="0">
            <a:spAutoFit/>
          </a:bodyPr>
          <a:lstStyle/>
          <a:p>
            <a:pPr algn="l">
              <a:lnSpc>
                <a:spcPts val="2495"/>
              </a:lnSpc>
            </a:pPr>
            <a:r>
              <a:rPr lang="en-US" sz="2132" b="true">
                <a:solidFill>
                  <a:srgbClr val="000000"/>
                </a:solidFill>
                <a:latin typeface="Poppins Semi-Bold"/>
                <a:ea typeface="Poppins Semi-Bold"/>
                <a:cs typeface="Poppins Semi-Bold"/>
                <a:sym typeface="Poppins Semi-Bold"/>
              </a:rPr>
              <a:t>Threats</a:t>
            </a:r>
          </a:p>
        </p:txBody>
      </p:sp>
      <p:sp>
        <p:nvSpPr>
          <p:cNvPr name="TextBox 9" id="9"/>
          <p:cNvSpPr txBox="true"/>
          <p:nvPr/>
        </p:nvSpPr>
        <p:spPr>
          <a:xfrm rot="0">
            <a:off x="1851724" y="3777130"/>
            <a:ext cx="3104937" cy="332050"/>
          </a:xfrm>
          <a:prstGeom prst="rect">
            <a:avLst/>
          </a:prstGeom>
        </p:spPr>
        <p:txBody>
          <a:bodyPr anchor="t" rtlCol="false" tIns="0" lIns="0" bIns="0" rIns="0">
            <a:spAutoFit/>
          </a:bodyPr>
          <a:lstStyle/>
          <a:p>
            <a:pPr algn="l">
              <a:lnSpc>
                <a:spcPts val="2495"/>
              </a:lnSpc>
            </a:pPr>
            <a:r>
              <a:rPr lang="en-US" sz="2132" b="true">
                <a:solidFill>
                  <a:srgbClr val="000000"/>
                </a:solidFill>
                <a:latin typeface="Poppins Semi-Bold"/>
                <a:ea typeface="Poppins Semi-Bold"/>
                <a:cs typeface="Poppins Semi-Bold"/>
                <a:sym typeface="Poppins Semi-Bold"/>
              </a:rPr>
              <a:t>Strengths</a:t>
            </a:r>
          </a:p>
        </p:txBody>
      </p:sp>
      <p:sp>
        <p:nvSpPr>
          <p:cNvPr name="TextBox 10" id="10"/>
          <p:cNvSpPr txBox="true"/>
          <p:nvPr/>
        </p:nvSpPr>
        <p:spPr>
          <a:xfrm rot="0">
            <a:off x="13021543" y="7331137"/>
            <a:ext cx="3558025" cy="332050"/>
          </a:xfrm>
          <a:prstGeom prst="rect">
            <a:avLst/>
          </a:prstGeom>
        </p:spPr>
        <p:txBody>
          <a:bodyPr anchor="t" rtlCol="false" tIns="0" lIns="0" bIns="0" rIns="0">
            <a:spAutoFit/>
          </a:bodyPr>
          <a:lstStyle/>
          <a:p>
            <a:pPr algn="l">
              <a:lnSpc>
                <a:spcPts val="2495"/>
              </a:lnSpc>
            </a:pPr>
            <a:r>
              <a:rPr lang="en-US" sz="2132" b="true">
                <a:solidFill>
                  <a:srgbClr val="000000"/>
                </a:solidFill>
                <a:latin typeface="Poppins Semi-Bold"/>
                <a:ea typeface="Poppins Semi-Bold"/>
                <a:cs typeface="Poppins Semi-Bold"/>
                <a:sym typeface="Poppins Semi-Bold"/>
              </a:rPr>
              <a:t>Opportunities</a:t>
            </a:r>
          </a:p>
        </p:txBody>
      </p:sp>
      <p:sp>
        <p:nvSpPr>
          <p:cNvPr name="TextBox 11" id="11"/>
          <p:cNvSpPr txBox="true"/>
          <p:nvPr/>
        </p:nvSpPr>
        <p:spPr>
          <a:xfrm rot="0">
            <a:off x="7214967" y="2758038"/>
            <a:ext cx="3563270" cy="406109"/>
          </a:xfrm>
          <a:prstGeom prst="rect">
            <a:avLst/>
          </a:prstGeom>
        </p:spPr>
        <p:txBody>
          <a:bodyPr anchor="t" rtlCol="false" tIns="0" lIns="0" bIns="0" rIns="0">
            <a:spAutoFit/>
          </a:bodyPr>
          <a:lstStyle/>
          <a:p>
            <a:pPr algn="ctr">
              <a:lnSpc>
                <a:spcPts val="3132"/>
              </a:lnSpc>
            </a:pPr>
            <a:r>
              <a:rPr lang="en-US" sz="2900">
                <a:solidFill>
                  <a:srgbClr val="000000"/>
                </a:solidFill>
                <a:latin typeface="DM Sans"/>
                <a:ea typeface="DM Sans"/>
                <a:cs typeface="DM Sans"/>
                <a:sym typeface="DM Sans"/>
              </a:rPr>
              <a:t>swot analysis</a:t>
            </a:r>
          </a:p>
        </p:txBody>
      </p:sp>
      <p:sp>
        <p:nvSpPr>
          <p:cNvPr name="TextBox 12" id="12"/>
          <p:cNvSpPr txBox="true"/>
          <p:nvPr/>
        </p:nvSpPr>
        <p:spPr>
          <a:xfrm rot="0">
            <a:off x="1386712" y="4148593"/>
            <a:ext cx="4493359" cy="1898620"/>
          </a:xfrm>
          <a:prstGeom prst="rect">
            <a:avLst/>
          </a:prstGeom>
        </p:spPr>
        <p:txBody>
          <a:bodyPr anchor="t" rtlCol="false" tIns="0" lIns="0" bIns="0" rIns="0">
            <a:spAutoFit/>
          </a:bodyPr>
          <a:lstStyle/>
          <a:p>
            <a:pPr algn="just" marL="272590" indent="-136295" lvl="1">
              <a:lnSpc>
                <a:spcPts val="1704"/>
              </a:lnSpc>
              <a:buFont typeface="Arial"/>
              <a:buChar char="•"/>
            </a:pPr>
            <a:r>
              <a:rPr lang="en-US" sz="1262" spc="75">
                <a:solidFill>
                  <a:srgbClr val="000000"/>
                </a:solidFill>
                <a:latin typeface="DM Sans"/>
                <a:ea typeface="DM Sans"/>
                <a:cs typeface="DM Sans"/>
                <a:sym typeface="DM Sans"/>
              </a:rPr>
              <a:t>Established flagship stores with consistent customer base.</a:t>
            </a:r>
          </a:p>
          <a:p>
            <a:pPr algn="just" marL="272590" indent="-136295" lvl="1">
              <a:lnSpc>
                <a:spcPts val="1704"/>
              </a:lnSpc>
              <a:buFont typeface="Arial"/>
              <a:buChar char="•"/>
            </a:pPr>
            <a:r>
              <a:rPr lang="en-US" sz="1262" spc="75">
                <a:solidFill>
                  <a:srgbClr val="000000"/>
                </a:solidFill>
                <a:latin typeface="DM Sans"/>
                <a:ea typeface="DM Sans"/>
                <a:cs typeface="DM Sans"/>
                <a:sym typeface="DM Sans"/>
              </a:rPr>
              <a:t>Availability of transaction, financial, and customer service data.</a:t>
            </a:r>
          </a:p>
          <a:p>
            <a:pPr algn="just" marL="272590" indent="-136295" lvl="1">
              <a:lnSpc>
                <a:spcPts val="1704"/>
              </a:lnSpc>
              <a:buFont typeface="Arial"/>
              <a:buChar char="•"/>
            </a:pPr>
            <a:r>
              <a:rPr lang="en-US" sz="1262" spc="75">
                <a:solidFill>
                  <a:srgbClr val="000000"/>
                </a:solidFill>
                <a:latin typeface="DM Sans"/>
                <a:ea typeface="DM Sans"/>
                <a:cs typeface="DM Sans"/>
                <a:sym typeface="DM Sans"/>
              </a:rPr>
              <a:t>Early adoption of analytics culture within the business.</a:t>
            </a:r>
          </a:p>
          <a:p>
            <a:pPr algn="just" marL="272590" indent="-136295" lvl="1">
              <a:lnSpc>
                <a:spcPts val="1704"/>
              </a:lnSpc>
              <a:buFont typeface="Arial"/>
              <a:buChar char="•"/>
            </a:pPr>
            <a:r>
              <a:rPr lang="en-US" sz="1262" spc="75">
                <a:solidFill>
                  <a:srgbClr val="000000"/>
                </a:solidFill>
                <a:latin typeface="DM Sans"/>
                <a:ea typeface="DM Sans"/>
                <a:cs typeface="DM Sans"/>
                <a:sym typeface="DM Sans"/>
              </a:rPr>
              <a:t>Leadership support for data-driven decision-making.</a:t>
            </a:r>
          </a:p>
          <a:p>
            <a:pPr algn="just" marL="0" indent="0" lvl="0">
              <a:lnSpc>
                <a:spcPts val="1704"/>
              </a:lnSpc>
              <a:spcBef>
                <a:spcPct val="0"/>
              </a:spcBef>
            </a:pPr>
          </a:p>
        </p:txBody>
      </p:sp>
      <p:sp>
        <p:nvSpPr>
          <p:cNvPr name="TextBox 13" id="13"/>
          <p:cNvSpPr txBox="true"/>
          <p:nvPr/>
        </p:nvSpPr>
        <p:spPr>
          <a:xfrm rot="0">
            <a:off x="1822179" y="2331170"/>
            <a:ext cx="1434243" cy="1616085"/>
          </a:xfrm>
          <a:prstGeom prst="rect">
            <a:avLst/>
          </a:prstGeom>
        </p:spPr>
        <p:txBody>
          <a:bodyPr anchor="t" rtlCol="false" tIns="0" lIns="0" bIns="0" rIns="0">
            <a:spAutoFit/>
          </a:bodyPr>
          <a:lstStyle/>
          <a:p>
            <a:pPr algn="l">
              <a:lnSpc>
                <a:spcPts val="11281"/>
              </a:lnSpc>
            </a:pPr>
            <a:r>
              <a:rPr lang="en-US" b="true" sz="11630">
                <a:solidFill>
                  <a:srgbClr val="1C2120"/>
                </a:solidFill>
                <a:latin typeface="Poppins Bold"/>
                <a:ea typeface="Poppins Bold"/>
                <a:cs typeface="Poppins Bold"/>
                <a:sym typeface="Poppins Bold"/>
              </a:rPr>
              <a:t>S</a:t>
            </a:r>
          </a:p>
        </p:txBody>
      </p:sp>
      <p:sp>
        <p:nvSpPr>
          <p:cNvPr name="TextBox 14" id="14"/>
          <p:cNvSpPr txBox="true"/>
          <p:nvPr/>
        </p:nvSpPr>
        <p:spPr>
          <a:xfrm rot="0">
            <a:off x="921699" y="7683380"/>
            <a:ext cx="4669447" cy="2062707"/>
          </a:xfrm>
          <a:prstGeom prst="rect">
            <a:avLst/>
          </a:prstGeom>
        </p:spPr>
        <p:txBody>
          <a:bodyPr anchor="t" rtlCol="false" tIns="0" lIns="0" bIns="0" rIns="0">
            <a:spAutoFit/>
          </a:bodyPr>
          <a:lstStyle/>
          <a:p>
            <a:pPr algn="just" marL="297897" indent="-148949" lvl="1">
              <a:lnSpc>
                <a:spcPts val="1862"/>
              </a:lnSpc>
              <a:buFont typeface="Arial"/>
              <a:buChar char="•"/>
            </a:pPr>
            <a:r>
              <a:rPr lang="en-US" sz="1379" spc="82">
                <a:solidFill>
                  <a:srgbClr val="000000"/>
                </a:solidFill>
                <a:latin typeface="DM Sans"/>
                <a:ea typeface="DM Sans"/>
                <a:cs typeface="DM Sans"/>
                <a:sym typeface="DM Sans"/>
              </a:rPr>
              <a:t>Data gaps and missing values reduce reporting accuracy.</a:t>
            </a:r>
          </a:p>
          <a:p>
            <a:pPr algn="just" marL="297897" indent="-148949" lvl="1">
              <a:lnSpc>
                <a:spcPts val="1862"/>
              </a:lnSpc>
              <a:buFont typeface="Arial"/>
              <a:buChar char="•"/>
            </a:pPr>
            <a:r>
              <a:rPr lang="en-US" sz="1379" spc="82">
                <a:solidFill>
                  <a:srgbClr val="000000"/>
                </a:solidFill>
                <a:latin typeface="DM Sans"/>
                <a:ea typeface="DM Sans"/>
                <a:cs typeface="DM Sans"/>
                <a:sym typeface="DM Sans"/>
              </a:rPr>
              <a:t>Inconsistent categorization (e.g., service classifications, store-level metrics).</a:t>
            </a:r>
          </a:p>
          <a:p>
            <a:pPr algn="just" marL="297897" indent="-148949" lvl="1">
              <a:lnSpc>
                <a:spcPts val="1862"/>
              </a:lnSpc>
              <a:buFont typeface="Arial"/>
              <a:buChar char="•"/>
            </a:pPr>
            <a:r>
              <a:rPr lang="en-US" sz="1379" spc="82">
                <a:solidFill>
                  <a:srgbClr val="000000"/>
                </a:solidFill>
                <a:latin typeface="DM Sans"/>
                <a:ea typeface="DM Sans"/>
                <a:cs typeface="DM Sans"/>
                <a:sym typeface="DM Sans"/>
              </a:rPr>
              <a:t>Limited integration of analytics into daily store operations.</a:t>
            </a:r>
          </a:p>
          <a:p>
            <a:pPr algn="just" marL="297897" indent="-148949" lvl="1">
              <a:lnSpc>
                <a:spcPts val="1862"/>
              </a:lnSpc>
              <a:buFont typeface="Arial"/>
              <a:buChar char="•"/>
            </a:pPr>
            <a:r>
              <a:rPr lang="en-US" sz="1379" spc="82">
                <a:solidFill>
                  <a:srgbClr val="000000"/>
                </a:solidFill>
                <a:latin typeface="DM Sans"/>
                <a:ea typeface="DM Sans"/>
                <a:cs typeface="DM Sans"/>
                <a:sym typeface="DM Sans"/>
              </a:rPr>
              <a:t>Heavy reliance on manual reporting in some areas</a:t>
            </a:r>
          </a:p>
          <a:p>
            <a:pPr algn="just" marL="0" indent="0" lvl="0">
              <a:lnSpc>
                <a:spcPts val="1862"/>
              </a:lnSpc>
              <a:spcBef>
                <a:spcPct val="0"/>
              </a:spcBef>
            </a:pPr>
          </a:p>
        </p:txBody>
      </p:sp>
      <p:sp>
        <p:nvSpPr>
          <p:cNvPr name="TextBox 15" id="15"/>
          <p:cNvSpPr txBox="true"/>
          <p:nvPr/>
        </p:nvSpPr>
        <p:spPr>
          <a:xfrm rot="0">
            <a:off x="13021543" y="7739386"/>
            <a:ext cx="4672690" cy="2064019"/>
          </a:xfrm>
          <a:prstGeom prst="rect">
            <a:avLst/>
          </a:prstGeom>
        </p:spPr>
        <p:txBody>
          <a:bodyPr anchor="t" rtlCol="false" tIns="0" lIns="0" bIns="0" rIns="0">
            <a:spAutoFit/>
          </a:bodyPr>
          <a:lstStyle/>
          <a:p>
            <a:pPr algn="just" marL="298089" indent="-149044" lvl="1">
              <a:lnSpc>
                <a:spcPts val="1863"/>
              </a:lnSpc>
              <a:buFont typeface="Arial"/>
              <a:buChar char="•"/>
            </a:pPr>
            <a:r>
              <a:rPr lang="en-US" sz="1380" spc="82">
                <a:solidFill>
                  <a:srgbClr val="000000"/>
                </a:solidFill>
                <a:latin typeface="DM Sans"/>
                <a:ea typeface="DM Sans"/>
                <a:cs typeface="DM Sans"/>
                <a:sym typeface="DM Sans"/>
              </a:rPr>
              <a:t>Use analytics to personalize customer experiences and boost loyalty.</a:t>
            </a:r>
          </a:p>
          <a:p>
            <a:pPr algn="just" marL="298089" indent="-149044" lvl="1">
              <a:lnSpc>
                <a:spcPts val="1863"/>
              </a:lnSpc>
              <a:buFont typeface="Arial"/>
              <a:buChar char="•"/>
            </a:pPr>
            <a:r>
              <a:rPr lang="en-US" sz="1380" spc="82">
                <a:solidFill>
                  <a:srgbClr val="000000"/>
                </a:solidFill>
                <a:latin typeface="DM Sans"/>
                <a:ea typeface="DM Sans"/>
                <a:cs typeface="DM Sans"/>
                <a:sym typeface="DM Sans"/>
              </a:rPr>
              <a:t>Forecast demand to optimize staffing, inventory, and promotions.</a:t>
            </a:r>
          </a:p>
          <a:p>
            <a:pPr algn="just" marL="298089" indent="-149044" lvl="1">
              <a:lnSpc>
                <a:spcPts val="1863"/>
              </a:lnSpc>
              <a:buFont typeface="Arial"/>
              <a:buChar char="•"/>
            </a:pPr>
            <a:r>
              <a:rPr lang="en-US" sz="1380" spc="82">
                <a:solidFill>
                  <a:srgbClr val="000000"/>
                </a:solidFill>
                <a:latin typeface="DM Sans"/>
                <a:ea typeface="DM Sans"/>
                <a:cs typeface="DM Sans"/>
                <a:sym typeface="DM Sans"/>
              </a:rPr>
              <a:t>Benchmark flagship store performance to identify best practices.</a:t>
            </a:r>
          </a:p>
          <a:p>
            <a:pPr algn="just" marL="298089" indent="-149044" lvl="1">
              <a:lnSpc>
                <a:spcPts val="1863"/>
              </a:lnSpc>
              <a:buFont typeface="Arial"/>
              <a:buChar char="•"/>
            </a:pPr>
            <a:r>
              <a:rPr lang="en-US" sz="1380" spc="82">
                <a:solidFill>
                  <a:srgbClr val="000000"/>
                </a:solidFill>
                <a:latin typeface="DM Sans"/>
                <a:ea typeface="DM Sans"/>
                <a:cs typeface="DM Sans"/>
                <a:sym typeface="DM Sans"/>
              </a:rPr>
              <a:t>Expand data insights to support market growth and new store launches.</a:t>
            </a:r>
          </a:p>
          <a:p>
            <a:pPr algn="just" marL="0" indent="0" lvl="0">
              <a:lnSpc>
                <a:spcPts val="1863"/>
              </a:lnSpc>
              <a:spcBef>
                <a:spcPct val="0"/>
              </a:spcBef>
            </a:pPr>
          </a:p>
        </p:txBody>
      </p:sp>
      <p:sp>
        <p:nvSpPr>
          <p:cNvPr name="TextBox 16" id="16"/>
          <p:cNvSpPr txBox="true"/>
          <p:nvPr/>
        </p:nvSpPr>
        <p:spPr>
          <a:xfrm rot="0">
            <a:off x="13054677" y="4507351"/>
            <a:ext cx="4639557" cy="1681358"/>
          </a:xfrm>
          <a:prstGeom prst="rect">
            <a:avLst/>
          </a:prstGeom>
        </p:spPr>
        <p:txBody>
          <a:bodyPr anchor="t" rtlCol="false" tIns="0" lIns="0" bIns="0" rIns="0">
            <a:spAutoFit/>
          </a:bodyPr>
          <a:lstStyle/>
          <a:p>
            <a:pPr algn="just" marL="242309" indent="-121155" lvl="1">
              <a:lnSpc>
                <a:spcPts val="1515"/>
              </a:lnSpc>
              <a:spcBef>
                <a:spcPct val="0"/>
              </a:spcBef>
              <a:buFont typeface="Arial"/>
              <a:buChar char="•"/>
            </a:pPr>
            <a:r>
              <a:rPr lang="en-US" sz="1122" spc="67" u="none">
                <a:solidFill>
                  <a:srgbClr val="000000"/>
                </a:solidFill>
                <a:latin typeface="DM Sans"/>
                <a:ea typeface="DM Sans"/>
                <a:cs typeface="DM Sans"/>
                <a:sym typeface="DM Sans"/>
              </a:rPr>
              <a:t>Competitors adopting advanced data tools may gain an edge.</a:t>
            </a:r>
          </a:p>
          <a:p>
            <a:pPr algn="just" marL="242309" indent="-121155" lvl="1">
              <a:lnSpc>
                <a:spcPts val="1515"/>
              </a:lnSpc>
              <a:spcBef>
                <a:spcPct val="0"/>
              </a:spcBef>
              <a:buFont typeface="Arial"/>
              <a:buChar char="•"/>
            </a:pPr>
            <a:r>
              <a:rPr lang="en-US" sz="1122" spc="67" u="none">
                <a:solidFill>
                  <a:srgbClr val="000000"/>
                </a:solidFill>
                <a:latin typeface="DM Sans"/>
                <a:ea typeface="DM Sans"/>
                <a:cs typeface="DM Sans"/>
                <a:sym typeface="DM Sans"/>
              </a:rPr>
              <a:t>Poor data governance could lead to unreliable insights and reduced trust.</a:t>
            </a:r>
          </a:p>
          <a:p>
            <a:pPr algn="just" marL="242309" indent="-121155" lvl="1">
              <a:lnSpc>
                <a:spcPts val="1515"/>
              </a:lnSpc>
              <a:spcBef>
                <a:spcPct val="0"/>
              </a:spcBef>
              <a:buFont typeface="Arial"/>
              <a:buChar char="•"/>
            </a:pPr>
            <a:r>
              <a:rPr lang="en-US" sz="1122" spc="67" u="none">
                <a:solidFill>
                  <a:srgbClr val="000000"/>
                </a:solidFill>
                <a:latin typeface="DM Sans"/>
                <a:ea typeface="DM Sans"/>
                <a:cs typeface="DM Sans"/>
                <a:sym typeface="DM Sans"/>
              </a:rPr>
              <a:t>External factors (e.g., economic shifts, coffee market volatility) may impact sales.</a:t>
            </a:r>
          </a:p>
          <a:p>
            <a:pPr algn="just" marL="242309" indent="-121155" lvl="1">
              <a:lnSpc>
                <a:spcPts val="1515"/>
              </a:lnSpc>
              <a:spcBef>
                <a:spcPct val="0"/>
              </a:spcBef>
              <a:buFont typeface="Arial"/>
              <a:buChar char="•"/>
            </a:pPr>
            <a:r>
              <a:rPr lang="en-US" sz="1122" spc="67" u="none">
                <a:solidFill>
                  <a:srgbClr val="000000"/>
                </a:solidFill>
                <a:latin typeface="DM Sans"/>
                <a:ea typeface="DM Sans"/>
                <a:cs typeface="DM Sans"/>
                <a:sym typeface="DM Sans"/>
              </a:rPr>
              <a:t>Customer expectations for digital convenience outpacing current analytics use.</a:t>
            </a:r>
          </a:p>
          <a:p>
            <a:pPr algn="just" marL="0" indent="0" lvl="0">
              <a:lnSpc>
                <a:spcPts val="1515"/>
              </a:lnSpc>
              <a:spcBef>
                <a:spcPct val="0"/>
              </a:spcBef>
            </a:pPr>
          </a:p>
        </p:txBody>
      </p:sp>
      <p:sp>
        <p:nvSpPr>
          <p:cNvPr name="TextBox 17" id="17"/>
          <p:cNvSpPr txBox="true"/>
          <p:nvPr/>
        </p:nvSpPr>
        <p:spPr>
          <a:xfrm rot="0">
            <a:off x="1762025" y="5925083"/>
            <a:ext cx="2187761" cy="1616085"/>
          </a:xfrm>
          <a:prstGeom prst="rect">
            <a:avLst/>
          </a:prstGeom>
        </p:spPr>
        <p:txBody>
          <a:bodyPr anchor="t" rtlCol="false" tIns="0" lIns="0" bIns="0" rIns="0">
            <a:spAutoFit/>
          </a:bodyPr>
          <a:lstStyle/>
          <a:p>
            <a:pPr algn="l">
              <a:lnSpc>
                <a:spcPts val="11281"/>
              </a:lnSpc>
            </a:pPr>
            <a:r>
              <a:rPr lang="en-US" b="true" sz="11630">
                <a:solidFill>
                  <a:srgbClr val="1C2120"/>
                </a:solidFill>
                <a:latin typeface="Poppins Bold"/>
                <a:ea typeface="Poppins Bold"/>
                <a:cs typeface="Poppins Bold"/>
                <a:sym typeface="Poppins Bold"/>
              </a:rPr>
              <a:t>W</a:t>
            </a:r>
          </a:p>
        </p:txBody>
      </p:sp>
      <p:sp>
        <p:nvSpPr>
          <p:cNvPr name="TextBox 18" id="18"/>
          <p:cNvSpPr txBox="true"/>
          <p:nvPr/>
        </p:nvSpPr>
        <p:spPr>
          <a:xfrm rot="0">
            <a:off x="12960937" y="5885839"/>
            <a:ext cx="2110871" cy="1616085"/>
          </a:xfrm>
          <a:prstGeom prst="rect">
            <a:avLst/>
          </a:prstGeom>
        </p:spPr>
        <p:txBody>
          <a:bodyPr anchor="t" rtlCol="false" tIns="0" lIns="0" bIns="0" rIns="0">
            <a:spAutoFit/>
          </a:bodyPr>
          <a:lstStyle/>
          <a:p>
            <a:pPr algn="l">
              <a:lnSpc>
                <a:spcPts val="11281"/>
              </a:lnSpc>
            </a:pPr>
            <a:r>
              <a:rPr lang="en-US" b="true" sz="11630">
                <a:solidFill>
                  <a:srgbClr val="1C2120"/>
                </a:solidFill>
                <a:latin typeface="Poppins Bold"/>
                <a:ea typeface="Poppins Bold"/>
                <a:cs typeface="Poppins Bold"/>
                <a:sym typeface="Poppins Bold"/>
              </a:rPr>
              <a:t>O</a:t>
            </a:r>
          </a:p>
        </p:txBody>
      </p:sp>
      <p:sp>
        <p:nvSpPr>
          <p:cNvPr name="TextBox 19" id="19"/>
          <p:cNvSpPr txBox="true"/>
          <p:nvPr/>
        </p:nvSpPr>
        <p:spPr>
          <a:xfrm rot="0">
            <a:off x="13022113" y="2595991"/>
            <a:ext cx="1872183" cy="1616085"/>
          </a:xfrm>
          <a:prstGeom prst="rect">
            <a:avLst/>
          </a:prstGeom>
        </p:spPr>
        <p:txBody>
          <a:bodyPr anchor="t" rtlCol="false" tIns="0" lIns="0" bIns="0" rIns="0">
            <a:spAutoFit/>
          </a:bodyPr>
          <a:lstStyle/>
          <a:p>
            <a:pPr algn="l">
              <a:lnSpc>
                <a:spcPts val="11281"/>
              </a:lnSpc>
            </a:pPr>
            <a:r>
              <a:rPr lang="en-US" b="true" sz="11630">
                <a:solidFill>
                  <a:srgbClr val="1C2120"/>
                </a:solidFill>
                <a:latin typeface="Poppins Bold"/>
                <a:ea typeface="Poppins Bold"/>
                <a:cs typeface="Poppins Bold"/>
                <a:sym typeface="Poppins Bold"/>
              </a:rPr>
              <a:t>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173106" y="2591123"/>
            <a:ext cx="3971473" cy="5819980"/>
            <a:chOff x="0" y="0"/>
            <a:chExt cx="1200864" cy="1759802"/>
          </a:xfrm>
        </p:grpSpPr>
        <p:sp>
          <p:nvSpPr>
            <p:cNvPr name="Freeform 3" id="3"/>
            <p:cNvSpPr/>
            <p:nvPr/>
          </p:nvSpPr>
          <p:spPr>
            <a:xfrm flipH="false" flipV="false" rot="0">
              <a:off x="0" y="0"/>
              <a:ext cx="1200864" cy="1759802"/>
            </a:xfrm>
            <a:custGeom>
              <a:avLst/>
              <a:gdLst/>
              <a:ahLst/>
              <a:cxnLst/>
              <a:rect r="r" b="b" t="t" l="l"/>
              <a:pathLst>
                <a:path h="1759802" w="1200864">
                  <a:moveTo>
                    <a:pt x="0" y="0"/>
                  </a:moveTo>
                  <a:lnTo>
                    <a:pt x="1200864" y="0"/>
                  </a:lnTo>
                  <a:lnTo>
                    <a:pt x="1200864" y="1759802"/>
                  </a:lnTo>
                  <a:lnTo>
                    <a:pt x="0" y="1759802"/>
                  </a:lnTo>
                  <a:close/>
                </a:path>
              </a:pathLst>
            </a:custGeom>
            <a:solidFill>
              <a:srgbClr val="AAD7D4"/>
            </a:solidFill>
          </p:spPr>
        </p:sp>
        <p:sp>
          <p:nvSpPr>
            <p:cNvPr name="TextBox 4" id="4"/>
            <p:cNvSpPr txBox="true"/>
            <p:nvPr/>
          </p:nvSpPr>
          <p:spPr>
            <a:xfrm>
              <a:off x="0" y="-38100"/>
              <a:ext cx="1200864" cy="179790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1295954" y="2591123"/>
            <a:ext cx="4170081" cy="5997343"/>
            <a:chOff x="0" y="0"/>
            <a:chExt cx="1260918" cy="1813432"/>
          </a:xfrm>
        </p:grpSpPr>
        <p:sp>
          <p:nvSpPr>
            <p:cNvPr name="Freeform 6" id="6"/>
            <p:cNvSpPr/>
            <p:nvPr/>
          </p:nvSpPr>
          <p:spPr>
            <a:xfrm flipH="false" flipV="false" rot="0">
              <a:off x="0" y="0"/>
              <a:ext cx="1260918" cy="1813432"/>
            </a:xfrm>
            <a:custGeom>
              <a:avLst/>
              <a:gdLst/>
              <a:ahLst/>
              <a:cxnLst/>
              <a:rect r="r" b="b" t="t" l="l"/>
              <a:pathLst>
                <a:path h="1813432" w="1260918">
                  <a:moveTo>
                    <a:pt x="0" y="0"/>
                  </a:moveTo>
                  <a:lnTo>
                    <a:pt x="1260918" y="0"/>
                  </a:lnTo>
                  <a:lnTo>
                    <a:pt x="1260918" y="1813432"/>
                  </a:lnTo>
                  <a:lnTo>
                    <a:pt x="0" y="1813432"/>
                  </a:lnTo>
                  <a:close/>
                </a:path>
              </a:pathLst>
            </a:custGeom>
            <a:solidFill>
              <a:srgbClr val="AAD7D4"/>
            </a:solidFill>
          </p:spPr>
        </p:sp>
        <p:sp>
          <p:nvSpPr>
            <p:cNvPr name="TextBox 7" id="7"/>
            <p:cNvSpPr txBox="true"/>
            <p:nvPr/>
          </p:nvSpPr>
          <p:spPr>
            <a:xfrm>
              <a:off x="0" y="-38100"/>
              <a:ext cx="1260918" cy="1851532"/>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3426219" y="2973631"/>
            <a:ext cx="3112135" cy="2704225"/>
          </a:xfrm>
          <a:prstGeom prst="rect">
            <a:avLst/>
          </a:prstGeom>
        </p:spPr>
        <p:txBody>
          <a:bodyPr anchor="t" rtlCol="false" tIns="0" lIns="0" bIns="0" rIns="0">
            <a:spAutoFit/>
          </a:bodyPr>
          <a:lstStyle/>
          <a:p>
            <a:pPr algn="just" marL="0" indent="0" lvl="0">
              <a:lnSpc>
                <a:spcPts val="1847"/>
              </a:lnSpc>
              <a:spcBef>
                <a:spcPct val="0"/>
              </a:spcBef>
            </a:pPr>
            <a:r>
              <a:rPr lang="en-US" b="true" sz="1368" spc="21" u="none">
                <a:solidFill>
                  <a:srgbClr val="1C2120"/>
                </a:solidFill>
                <a:latin typeface="DM Sans Bold"/>
                <a:ea typeface="DM Sans Bold"/>
                <a:cs typeface="DM Sans Bold"/>
                <a:sym typeface="DM Sans Bold"/>
              </a:rPr>
              <a:t>Diagnose Performance Gaps</a:t>
            </a:r>
          </a:p>
          <a:p>
            <a:pPr algn="just" marL="295440" indent="-147720" lvl="1">
              <a:lnSpc>
                <a:spcPts val="1847"/>
              </a:lnSpc>
              <a:spcBef>
                <a:spcPct val="0"/>
              </a:spcBef>
              <a:buFont typeface="Arial"/>
              <a:buChar char="•"/>
            </a:pPr>
            <a:r>
              <a:rPr lang="en-US" sz="1368" spc="21" u="none">
                <a:solidFill>
                  <a:srgbClr val="1C2120"/>
                </a:solidFill>
                <a:latin typeface="DM Sans"/>
                <a:ea typeface="DM Sans"/>
                <a:cs typeface="DM Sans"/>
                <a:sym typeface="DM Sans"/>
              </a:rPr>
              <a:t>Use data analytics to compare underperforming stores against high performers.</a:t>
            </a:r>
          </a:p>
          <a:p>
            <a:pPr algn="just" marL="295440" indent="-147720" lvl="1">
              <a:lnSpc>
                <a:spcPts val="1847"/>
              </a:lnSpc>
              <a:spcBef>
                <a:spcPct val="0"/>
              </a:spcBef>
              <a:buFont typeface="Arial"/>
              <a:buChar char="•"/>
            </a:pPr>
            <a:r>
              <a:rPr lang="en-US" sz="1368" spc="21" u="none">
                <a:solidFill>
                  <a:srgbClr val="1C2120"/>
                </a:solidFill>
                <a:latin typeface="DM Sans"/>
                <a:ea typeface="DM Sans"/>
                <a:cs typeface="DM Sans"/>
                <a:sym typeface="DM Sans"/>
              </a:rPr>
              <a:t>Identify gaps in sales trends, staffing efficiency, and customer service scores.</a:t>
            </a:r>
          </a:p>
          <a:p>
            <a:pPr algn="just" marL="295440" indent="-147720" lvl="1">
              <a:lnSpc>
                <a:spcPts val="1847"/>
              </a:lnSpc>
              <a:spcBef>
                <a:spcPct val="0"/>
              </a:spcBef>
              <a:buFont typeface="Arial"/>
              <a:buChar char="•"/>
            </a:pPr>
            <a:r>
              <a:rPr lang="en-US" sz="1368" spc="21" u="none">
                <a:solidFill>
                  <a:srgbClr val="1C2120"/>
                </a:solidFill>
                <a:latin typeface="DM Sans"/>
                <a:ea typeface="DM Sans"/>
                <a:cs typeface="DM Sans"/>
                <a:sym typeface="DM Sans"/>
              </a:rPr>
              <a:t>Pinpoint root causes such as location challenges, poor inventory control, or weak customer engagement</a:t>
            </a:r>
          </a:p>
          <a:p>
            <a:pPr algn="just" marL="0" indent="0" lvl="0">
              <a:lnSpc>
                <a:spcPts val="1847"/>
              </a:lnSpc>
              <a:spcBef>
                <a:spcPct val="0"/>
              </a:spcBef>
            </a:pPr>
          </a:p>
        </p:txBody>
      </p:sp>
      <p:sp>
        <p:nvSpPr>
          <p:cNvPr name="Freeform 9" id="9"/>
          <p:cNvSpPr/>
          <p:nvPr/>
        </p:nvSpPr>
        <p:spPr>
          <a:xfrm flipH="false" flipV="false" rot="0">
            <a:off x="7767080" y="4197165"/>
            <a:ext cx="2298788" cy="1517200"/>
          </a:xfrm>
          <a:custGeom>
            <a:avLst/>
            <a:gdLst/>
            <a:ahLst/>
            <a:cxnLst/>
            <a:rect r="r" b="b" t="t" l="l"/>
            <a:pathLst>
              <a:path h="1517200" w="2298788">
                <a:moveTo>
                  <a:pt x="0" y="0"/>
                </a:moveTo>
                <a:lnTo>
                  <a:pt x="2298788" y="0"/>
                </a:lnTo>
                <a:lnTo>
                  <a:pt x="2298788" y="1517200"/>
                </a:lnTo>
                <a:lnTo>
                  <a:pt x="0" y="15172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3367262" y="5695315"/>
            <a:ext cx="3230051" cy="2336968"/>
          </a:xfrm>
          <a:prstGeom prst="rect">
            <a:avLst/>
          </a:prstGeom>
        </p:spPr>
        <p:txBody>
          <a:bodyPr anchor="t" rtlCol="false" tIns="0" lIns="0" bIns="0" rIns="0">
            <a:spAutoFit/>
          </a:bodyPr>
          <a:lstStyle/>
          <a:p>
            <a:pPr algn="just" marL="0" indent="0" lvl="0">
              <a:lnSpc>
                <a:spcPts val="1917"/>
              </a:lnSpc>
              <a:spcBef>
                <a:spcPct val="0"/>
              </a:spcBef>
            </a:pPr>
            <a:r>
              <a:rPr lang="en-US" sz="1420" spc="22">
                <a:solidFill>
                  <a:srgbClr val="1C2120"/>
                </a:solidFill>
                <a:latin typeface="DM Sans"/>
                <a:ea typeface="DM Sans"/>
                <a:cs typeface="DM Sans"/>
                <a:sym typeface="DM Sans"/>
              </a:rPr>
              <a:t>O</a:t>
            </a:r>
            <a:r>
              <a:rPr lang="en-US" b="true" sz="1420" spc="22">
                <a:solidFill>
                  <a:srgbClr val="1C2120"/>
                </a:solidFill>
                <a:latin typeface="DM Sans Bold"/>
                <a:ea typeface="DM Sans Bold"/>
                <a:cs typeface="DM Sans Bold"/>
                <a:sym typeface="DM Sans Bold"/>
              </a:rPr>
              <a:t>pti</a:t>
            </a:r>
            <a:r>
              <a:rPr lang="en-US" b="true" sz="1420" spc="22" u="none">
                <a:solidFill>
                  <a:srgbClr val="1C2120"/>
                </a:solidFill>
                <a:latin typeface="DM Sans Bold"/>
                <a:ea typeface="DM Sans Bold"/>
                <a:cs typeface="DM Sans Bold"/>
                <a:sym typeface="DM Sans Bold"/>
              </a:rPr>
              <a:t>mize Operations</a:t>
            </a:r>
          </a:p>
          <a:p>
            <a:pPr algn="just" marL="306634" indent="-153317" lvl="1">
              <a:lnSpc>
                <a:spcPts val="1917"/>
              </a:lnSpc>
              <a:spcBef>
                <a:spcPct val="0"/>
              </a:spcBef>
              <a:buFont typeface="Arial"/>
              <a:buChar char="•"/>
            </a:pPr>
            <a:r>
              <a:rPr lang="en-US" sz="1420" spc="22" u="none">
                <a:solidFill>
                  <a:srgbClr val="1C2120"/>
                </a:solidFill>
                <a:latin typeface="DM Sans"/>
                <a:ea typeface="DM Sans"/>
                <a:cs typeface="DM Sans"/>
                <a:sym typeface="DM Sans"/>
              </a:rPr>
              <a:t>Adjust staffing levels based on demand forecasts (weekday vs weekend patterns).</a:t>
            </a:r>
          </a:p>
          <a:p>
            <a:pPr algn="just" marL="306634" indent="-153317" lvl="1">
              <a:lnSpc>
                <a:spcPts val="1917"/>
              </a:lnSpc>
              <a:spcBef>
                <a:spcPct val="0"/>
              </a:spcBef>
              <a:buFont typeface="Arial"/>
              <a:buChar char="•"/>
            </a:pPr>
            <a:r>
              <a:rPr lang="en-US" sz="1420" spc="22" u="none">
                <a:solidFill>
                  <a:srgbClr val="1C2120"/>
                </a:solidFill>
                <a:latin typeface="DM Sans"/>
                <a:ea typeface="DM Sans"/>
                <a:cs typeface="DM Sans"/>
                <a:sym typeface="DM Sans"/>
              </a:rPr>
              <a:t>Improve inventory planning to reduce waste and stock-outs.</a:t>
            </a:r>
          </a:p>
          <a:p>
            <a:pPr algn="just" marL="306634" indent="-153317" lvl="1">
              <a:lnSpc>
                <a:spcPts val="1917"/>
              </a:lnSpc>
              <a:spcBef>
                <a:spcPct val="0"/>
              </a:spcBef>
              <a:buFont typeface="Arial"/>
              <a:buChar char="•"/>
            </a:pPr>
            <a:r>
              <a:rPr lang="en-US" sz="1420" spc="22" u="none">
                <a:solidFill>
                  <a:srgbClr val="1C2120"/>
                </a:solidFill>
                <a:latin typeface="DM Sans"/>
                <a:ea typeface="DM Sans"/>
                <a:cs typeface="DM Sans"/>
                <a:sym typeface="DM Sans"/>
              </a:rPr>
              <a:t>Standardize best practices from top-performing stores across the network.</a:t>
            </a:r>
          </a:p>
          <a:p>
            <a:pPr algn="just" marL="0" indent="0" lvl="0">
              <a:lnSpc>
                <a:spcPts val="1917"/>
              </a:lnSpc>
              <a:spcBef>
                <a:spcPct val="0"/>
              </a:spcBef>
            </a:pPr>
          </a:p>
        </p:txBody>
      </p:sp>
      <p:sp>
        <p:nvSpPr>
          <p:cNvPr name="TextBox 11" id="11"/>
          <p:cNvSpPr txBox="true"/>
          <p:nvPr/>
        </p:nvSpPr>
        <p:spPr>
          <a:xfrm rot="0">
            <a:off x="11731491" y="3155335"/>
            <a:ext cx="3203165" cy="2327200"/>
          </a:xfrm>
          <a:prstGeom prst="rect">
            <a:avLst/>
          </a:prstGeom>
        </p:spPr>
        <p:txBody>
          <a:bodyPr anchor="t" rtlCol="false" tIns="0" lIns="0" bIns="0" rIns="0">
            <a:spAutoFit/>
          </a:bodyPr>
          <a:lstStyle/>
          <a:p>
            <a:pPr algn="just" marL="0" indent="0" lvl="0">
              <a:lnSpc>
                <a:spcPts val="1901"/>
              </a:lnSpc>
              <a:spcBef>
                <a:spcPct val="0"/>
              </a:spcBef>
            </a:pPr>
            <a:r>
              <a:rPr lang="en-US" b="true" sz="1408" spc="22">
                <a:solidFill>
                  <a:srgbClr val="1C2120"/>
                </a:solidFill>
                <a:latin typeface="DM Sans Bold"/>
                <a:ea typeface="DM Sans Bold"/>
                <a:cs typeface="DM Sans Bold"/>
                <a:sym typeface="DM Sans Bold"/>
              </a:rPr>
              <a:t>Reignit</a:t>
            </a:r>
            <a:r>
              <a:rPr lang="en-US" b="true" sz="1408" spc="22" u="none">
                <a:solidFill>
                  <a:srgbClr val="1C2120"/>
                </a:solidFill>
                <a:latin typeface="DM Sans Bold"/>
                <a:ea typeface="DM Sans Bold"/>
                <a:cs typeface="DM Sans Bold"/>
                <a:sym typeface="DM Sans Bold"/>
              </a:rPr>
              <a:t>e Customer Engagement</a:t>
            </a:r>
          </a:p>
          <a:p>
            <a:pPr algn="just" marL="304082" indent="-152041" lvl="1">
              <a:lnSpc>
                <a:spcPts val="1901"/>
              </a:lnSpc>
              <a:spcBef>
                <a:spcPct val="0"/>
              </a:spcBef>
              <a:buFont typeface="Arial"/>
              <a:buChar char="•"/>
            </a:pPr>
            <a:r>
              <a:rPr lang="en-US" sz="1408" spc="22" u="none">
                <a:solidFill>
                  <a:srgbClr val="1C2120"/>
                </a:solidFill>
                <a:latin typeface="DM Sans"/>
                <a:ea typeface="DM Sans"/>
                <a:cs typeface="DM Sans"/>
                <a:sym typeface="DM Sans"/>
              </a:rPr>
              <a:t>Introduce targeted promotions (loyalty rewards, weekend offers, seasonal specials).</a:t>
            </a:r>
          </a:p>
          <a:p>
            <a:pPr algn="just" marL="304082" indent="-152041" lvl="1">
              <a:lnSpc>
                <a:spcPts val="1901"/>
              </a:lnSpc>
              <a:spcBef>
                <a:spcPct val="0"/>
              </a:spcBef>
              <a:buFont typeface="Arial"/>
              <a:buChar char="•"/>
            </a:pPr>
            <a:r>
              <a:rPr lang="en-US" sz="1408" spc="22" u="none">
                <a:solidFill>
                  <a:srgbClr val="1C2120"/>
                </a:solidFill>
                <a:latin typeface="DM Sans"/>
                <a:ea typeface="DM Sans"/>
                <a:cs typeface="DM Sans"/>
                <a:sym typeface="DM Sans"/>
              </a:rPr>
              <a:t>Use customer feedback analytics to address pain points in service.</a:t>
            </a:r>
          </a:p>
          <a:p>
            <a:pPr algn="just" marL="304082" indent="-152041" lvl="1">
              <a:lnSpc>
                <a:spcPts val="1901"/>
              </a:lnSpc>
              <a:spcBef>
                <a:spcPct val="0"/>
              </a:spcBef>
              <a:buFont typeface="Arial"/>
              <a:buChar char="•"/>
            </a:pPr>
            <a:r>
              <a:rPr lang="en-US" sz="1408" spc="22" u="none">
                <a:solidFill>
                  <a:srgbClr val="1C2120"/>
                </a:solidFill>
                <a:latin typeface="DM Sans"/>
                <a:ea typeface="DM Sans"/>
                <a:cs typeface="DM Sans"/>
                <a:sym typeface="DM Sans"/>
              </a:rPr>
              <a:t>Enhance in-store experience with staff training focused on service excellence.</a:t>
            </a:r>
          </a:p>
          <a:p>
            <a:pPr algn="just" marL="0" indent="0" lvl="0">
              <a:lnSpc>
                <a:spcPts val="1901"/>
              </a:lnSpc>
              <a:spcBef>
                <a:spcPct val="0"/>
              </a:spcBef>
            </a:pPr>
          </a:p>
        </p:txBody>
      </p:sp>
      <p:sp>
        <p:nvSpPr>
          <p:cNvPr name="TextBox 12" id="12"/>
          <p:cNvSpPr txBox="true"/>
          <p:nvPr/>
        </p:nvSpPr>
        <p:spPr>
          <a:xfrm rot="0">
            <a:off x="11731491" y="5472538"/>
            <a:ext cx="3203165" cy="2559746"/>
          </a:xfrm>
          <a:prstGeom prst="rect">
            <a:avLst/>
          </a:prstGeom>
        </p:spPr>
        <p:txBody>
          <a:bodyPr anchor="t" rtlCol="false" tIns="0" lIns="0" bIns="0" rIns="0">
            <a:spAutoFit/>
          </a:bodyPr>
          <a:lstStyle/>
          <a:p>
            <a:pPr algn="just" marL="0" indent="0" lvl="0">
              <a:lnSpc>
                <a:spcPts val="1901"/>
              </a:lnSpc>
              <a:spcBef>
                <a:spcPct val="0"/>
              </a:spcBef>
            </a:pPr>
            <a:r>
              <a:rPr lang="en-US" sz="1408" spc="22">
                <a:solidFill>
                  <a:srgbClr val="1C2120"/>
                </a:solidFill>
                <a:latin typeface="DM Sans"/>
                <a:ea typeface="DM Sans"/>
                <a:cs typeface="DM Sans"/>
                <a:sym typeface="DM Sans"/>
              </a:rPr>
              <a:t>S</a:t>
            </a:r>
            <a:r>
              <a:rPr lang="en-US" b="true" sz="1408" spc="22">
                <a:solidFill>
                  <a:srgbClr val="1C2120"/>
                </a:solidFill>
                <a:latin typeface="DM Sans Bold"/>
                <a:ea typeface="DM Sans Bold"/>
                <a:cs typeface="DM Sans Bold"/>
                <a:sym typeface="DM Sans Bold"/>
              </a:rPr>
              <a:t>t</a:t>
            </a:r>
            <a:r>
              <a:rPr lang="en-US" b="true" sz="1408" spc="22" u="none">
                <a:solidFill>
                  <a:srgbClr val="1C2120"/>
                </a:solidFill>
                <a:latin typeface="DM Sans Bold"/>
                <a:ea typeface="DM Sans Bold"/>
                <a:cs typeface="DM Sans Bold"/>
                <a:sym typeface="DM Sans Bold"/>
              </a:rPr>
              <a:t>rengthen Financial Control</a:t>
            </a:r>
          </a:p>
          <a:p>
            <a:pPr algn="just" marL="304082" indent="-152041" lvl="1">
              <a:lnSpc>
                <a:spcPts val="1901"/>
              </a:lnSpc>
              <a:spcBef>
                <a:spcPct val="0"/>
              </a:spcBef>
              <a:buFont typeface="Arial"/>
              <a:buChar char="•"/>
            </a:pPr>
            <a:r>
              <a:rPr lang="en-US" sz="1408" spc="22" u="none">
                <a:solidFill>
                  <a:srgbClr val="1C2120"/>
                </a:solidFill>
                <a:latin typeface="DM Sans"/>
                <a:ea typeface="DM Sans"/>
                <a:cs typeface="DM Sans"/>
                <a:sym typeface="DM Sans"/>
              </a:rPr>
              <a:t>Implement store-level profitability dashboards for real-time monitoring.</a:t>
            </a:r>
          </a:p>
          <a:p>
            <a:pPr algn="just" marL="304082" indent="-152041" lvl="1">
              <a:lnSpc>
                <a:spcPts val="1901"/>
              </a:lnSpc>
              <a:spcBef>
                <a:spcPct val="0"/>
              </a:spcBef>
              <a:buFont typeface="Arial"/>
              <a:buChar char="•"/>
            </a:pPr>
            <a:r>
              <a:rPr lang="en-US" sz="1408" spc="22" u="none">
                <a:solidFill>
                  <a:srgbClr val="1C2120"/>
                </a:solidFill>
                <a:latin typeface="DM Sans"/>
                <a:ea typeface="DM Sans"/>
                <a:cs typeface="DM Sans"/>
                <a:sym typeface="DM Sans"/>
              </a:rPr>
              <a:t>Reduce costs through better supplier negotiations and waste tracking.</a:t>
            </a:r>
          </a:p>
          <a:p>
            <a:pPr algn="just" marL="304082" indent="-152041" lvl="1">
              <a:lnSpc>
                <a:spcPts val="1901"/>
              </a:lnSpc>
              <a:spcBef>
                <a:spcPct val="0"/>
              </a:spcBef>
              <a:buFont typeface="Arial"/>
              <a:buChar char="•"/>
            </a:pPr>
            <a:r>
              <a:rPr lang="en-US" sz="1408" spc="22" u="none">
                <a:solidFill>
                  <a:srgbClr val="1C2120"/>
                </a:solidFill>
                <a:latin typeface="DM Sans"/>
                <a:ea typeface="DM Sans"/>
                <a:cs typeface="DM Sans"/>
                <a:sym typeface="DM Sans"/>
              </a:rPr>
              <a:t>Focus on revenue per customer and repeat purchase rates as key KPIs</a:t>
            </a:r>
          </a:p>
          <a:p>
            <a:pPr algn="just" marL="0" indent="0" lvl="0">
              <a:lnSpc>
                <a:spcPts val="1901"/>
              </a:lnSpc>
              <a:spcBef>
                <a:spcPct val="0"/>
              </a:spcBef>
            </a:pPr>
          </a:p>
        </p:txBody>
      </p:sp>
      <p:sp>
        <p:nvSpPr>
          <p:cNvPr name="TextBox 13" id="13"/>
          <p:cNvSpPr txBox="true"/>
          <p:nvPr/>
        </p:nvSpPr>
        <p:spPr>
          <a:xfrm rot="0">
            <a:off x="4354896" y="1123286"/>
            <a:ext cx="9578208" cy="1191670"/>
          </a:xfrm>
          <a:prstGeom prst="rect">
            <a:avLst/>
          </a:prstGeom>
        </p:spPr>
        <p:txBody>
          <a:bodyPr anchor="t" rtlCol="false" tIns="0" lIns="0" bIns="0" rIns="0">
            <a:spAutoFit/>
          </a:bodyPr>
          <a:lstStyle/>
          <a:p>
            <a:pPr algn="ctr">
              <a:lnSpc>
                <a:spcPts val="4462"/>
              </a:lnSpc>
            </a:pPr>
            <a:r>
              <a:rPr lang="en-US" b="true" sz="4600">
                <a:solidFill>
                  <a:srgbClr val="1C2120"/>
                </a:solidFill>
                <a:latin typeface="Poppins Bold"/>
                <a:ea typeface="Poppins Bold"/>
                <a:cs typeface="Poppins Bold"/>
                <a:sym typeface="Poppins Bold"/>
              </a:rPr>
              <a:t>Turn around strategy &amp; Recommendations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8479741" y="1625995"/>
            <a:ext cx="8247472" cy="4678038"/>
            <a:chOff x="0" y="0"/>
            <a:chExt cx="2172174" cy="1232076"/>
          </a:xfrm>
        </p:grpSpPr>
        <p:sp>
          <p:nvSpPr>
            <p:cNvPr name="Freeform 3" id="3"/>
            <p:cNvSpPr/>
            <p:nvPr/>
          </p:nvSpPr>
          <p:spPr>
            <a:xfrm flipH="false" flipV="false" rot="0">
              <a:off x="0" y="0"/>
              <a:ext cx="2172174" cy="1232076"/>
            </a:xfrm>
            <a:custGeom>
              <a:avLst/>
              <a:gdLst/>
              <a:ahLst/>
              <a:cxnLst/>
              <a:rect r="r" b="b" t="t" l="l"/>
              <a:pathLst>
                <a:path h="1232076" w="2172174">
                  <a:moveTo>
                    <a:pt x="47874" y="0"/>
                  </a:moveTo>
                  <a:lnTo>
                    <a:pt x="2124300" y="0"/>
                  </a:lnTo>
                  <a:cubicBezTo>
                    <a:pt x="2136997" y="0"/>
                    <a:pt x="2149174" y="5044"/>
                    <a:pt x="2158152" y="14022"/>
                  </a:cubicBezTo>
                  <a:cubicBezTo>
                    <a:pt x="2167130" y="23000"/>
                    <a:pt x="2172174" y="35177"/>
                    <a:pt x="2172174" y="47874"/>
                  </a:cubicBezTo>
                  <a:lnTo>
                    <a:pt x="2172174" y="1184202"/>
                  </a:lnTo>
                  <a:cubicBezTo>
                    <a:pt x="2172174" y="1196899"/>
                    <a:pt x="2167130" y="1209076"/>
                    <a:pt x="2158152" y="1218054"/>
                  </a:cubicBezTo>
                  <a:cubicBezTo>
                    <a:pt x="2149174" y="1227032"/>
                    <a:pt x="2136997" y="1232076"/>
                    <a:pt x="2124300" y="1232076"/>
                  </a:cubicBezTo>
                  <a:lnTo>
                    <a:pt x="47874" y="1232076"/>
                  </a:lnTo>
                  <a:cubicBezTo>
                    <a:pt x="35177" y="1232076"/>
                    <a:pt x="23000" y="1227032"/>
                    <a:pt x="14022" y="1218054"/>
                  </a:cubicBezTo>
                  <a:cubicBezTo>
                    <a:pt x="5044" y="1209076"/>
                    <a:pt x="0" y="1196899"/>
                    <a:pt x="0" y="1184202"/>
                  </a:cubicBezTo>
                  <a:lnTo>
                    <a:pt x="0" y="47874"/>
                  </a:lnTo>
                  <a:cubicBezTo>
                    <a:pt x="0" y="35177"/>
                    <a:pt x="5044" y="23000"/>
                    <a:pt x="14022" y="14022"/>
                  </a:cubicBezTo>
                  <a:cubicBezTo>
                    <a:pt x="23000" y="5044"/>
                    <a:pt x="35177" y="0"/>
                    <a:pt x="47874" y="0"/>
                  </a:cubicBezTo>
                  <a:close/>
                </a:path>
              </a:pathLst>
            </a:custGeom>
            <a:solidFill>
              <a:srgbClr val="AAD7D4"/>
            </a:solidFill>
          </p:spPr>
        </p:sp>
        <p:sp>
          <p:nvSpPr>
            <p:cNvPr name="TextBox 4" id="4"/>
            <p:cNvSpPr txBox="true"/>
            <p:nvPr/>
          </p:nvSpPr>
          <p:spPr>
            <a:xfrm>
              <a:off x="0" y="-38100"/>
              <a:ext cx="2172174" cy="1270176"/>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371925" y="1123950"/>
            <a:ext cx="8011990" cy="2152356"/>
          </a:xfrm>
          <a:prstGeom prst="rect">
            <a:avLst/>
          </a:prstGeom>
        </p:spPr>
        <p:txBody>
          <a:bodyPr anchor="t" rtlCol="false" tIns="0" lIns="0" bIns="0" rIns="0">
            <a:spAutoFit/>
          </a:bodyPr>
          <a:lstStyle/>
          <a:p>
            <a:pPr algn="l">
              <a:lnSpc>
                <a:spcPts val="7935"/>
              </a:lnSpc>
            </a:pPr>
            <a:r>
              <a:rPr lang="en-US" sz="8180" b="true">
                <a:solidFill>
                  <a:srgbClr val="1C2120"/>
                </a:solidFill>
                <a:latin typeface="Poppins Bold"/>
                <a:ea typeface="Poppins Bold"/>
                <a:cs typeface="Poppins Bold"/>
                <a:sym typeface="Poppins Bold"/>
              </a:rPr>
              <a:t>CEO Takeaway:</a:t>
            </a:r>
          </a:p>
        </p:txBody>
      </p:sp>
      <p:sp>
        <p:nvSpPr>
          <p:cNvPr name="TextBox 6" id="6"/>
          <p:cNvSpPr txBox="true"/>
          <p:nvPr/>
        </p:nvSpPr>
        <p:spPr>
          <a:xfrm rot="0">
            <a:off x="9144000" y="2030951"/>
            <a:ext cx="7199912" cy="3837291"/>
          </a:xfrm>
          <a:prstGeom prst="rect">
            <a:avLst/>
          </a:prstGeom>
        </p:spPr>
        <p:txBody>
          <a:bodyPr anchor="t" rtlCol="false" tIns="0" lIns="0" bIns="0" rIns="0">
            <a:spAutoFit/>
          </a:bodyPr>
          <a:lstStyle/>
          <a:p>
            <a:pPr algn="ctr">
              <a:lnSpc>
                <a:spcPts val="1933"/>
              </a:lnSpc>
            </a:pPr>
            <a:r>
              <a:rPr lang="en-US" sz="1790">
                <a:solidFill>
                  <a:srgbClr val="1C2120"/>
                </a:solidFill>
                <a:latin typeface="Poppins"/>
                <a:ea typeface="Poppins"/>
                <a:cs typeface="Poppins"/>
                <a:sym typeface="Poppins"/>
              </a:rPr>
              <a:t>Bright Coffee should focus on strengthening its data foundations by cleaning and standardizing information while automating reporting for accuracy and timeliness. Underperforming stores can be turned around by benchmarking against top performers, optimizing staffing and inventory with demand forecasts, and replicating best practices across the network. At the same time, customer experience should be enhanced through personalized promotions, improved service quality, and targeted campaigns during peak periods to boost loyalty and sales. Financial performance must be closely monitored through real-time profitability dashboards, waste reduction, and a sharper focus on revenue per customer. Finally, fostering a data-driven culture across stores will ensure managers use insights for daily decision-making, with accountability reinforced through clear targets and recognition of strong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DAGxMFj58FQ</dc:identifier>
  <dcterms:modified xsi:type="dcterms:W3CDTF">2011-08-01T06:04:30Z</dcterms:modified>
  <cp:revision>1</cp:revision>
  <dc:title>Blue Minimalist Project Presentation</dc:title>
</cp:coreProperties>
</file>