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75" r:id="rId4"/>
    <p:sldId id="258" r:id="rId5"/>
    <p:sldId id="269" r:id="rId6"/>
    <p:sldId id="270" r:id="rId7"/>
    <p:sldId id="276" r:id="rId8"/>
    <p:sldId id="260" r:id="rId9"/>
    <p:sldId id="261" r:id="rId10"/>
    <p:sldId id="262" r:id="rId11"/>
    <p:sldId id="263" r:id="rId12"/>
    <p:sldId id="264" r:id="rId13"/>
    <p:sldId id="265" r:id="rId14"/>
    <p:sldId id="277" r:id="rId15"/>
    <p:sldId id="278" r:id="rId16"/>
    <p:sldId id="279" r:id="rId17"/>
    <p:sldId id="266" r:id="rId18"/>
    <p:sldId id="267" r:id="rId19"/>
    <p:sldId id="268" r:id="rId20"/>
    <p:sldId id="271" r:id="rId21"/>
    <p:sldId id="283" r:id="rId22"/>
    <p:sldId id="284" r:id="rId23"/>
    <p:sldId id="285" r:id="rId2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EB99F"/>
    <a:srgbClr val="65A3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fr-FR" smtClean="0"/>
              <a:t>Modifiez le style du titre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6417A97B-5080-4942-9CEF-5F34ECAC72DA}" type="datetimeFigureOut">
              <a:rPr lang="fr-CA" smtClean="0"/>
              <a:t>2019-11-28</a:t>
            </a:fld>
            <a:endParaRPr lang="fr-CA"/>
          </a:p>
        </p:txBody>
      </p:sp>
      <p:sp>
        <p:nvSpPr>
          <p:cNvPr id="5" name="Footer Placeholder 4"/>
          <p:cNvSpPr>
            <a:spLocks noGrp="1"/>
          </p:cNvSpPr>
          <p:nvPr>
            <p:ph type="ftr" sz="quarter" idx="11"/>
          </p:nvPr>
        </p:nvSpPr>
        <p:spPr>
          <a:xfrm>
            <a:off x="5332412" y="5883275"/>
            <a:ext cx="4324044" cy="365125"/>
          </a:xfrm>
        </p:spPr>
        <p:txBody>
          <a:bodyPr/>
          <a:lstStyle/>
          <a:p>
            <a:endParaRPr lang="fr-CA"/>
          </a:p>
        </p:txBody>
      </p:sp>
      <p:sp>
        <p:nvSpPr>
          <p:cNvPr id="6" name="Slide Number Placeholder 5"/>
          <p:cNvSpPr>
            <a:spLocks noGrp="1"/>
          </p:cNvSpPr>
          <p:nvPr>
            <p:ph type="sldNum" sz="quarter" idx="12"/>
          </p:nvPr>
        </p:nvSpPr>
        <p:spPr/>
        <p:txBody>
          <a:bodyPr/>
          <a:lstStyle/>
          <a:p>
            <a:fld id="{832EDDC4-67E7-4223-9169-AAFA0D42D0E3}" type="slidenum">
              <a:rPr lang="fr-CA" smtClean="0"/>
              <a:t>‹N°›</a:t>
            </a:fld>
            <a:endParaRPr lang="fr-CA"/>
          </a:p>
        </p:txBody>
      </p:sp>
    </p:spTree>
    <p:extLst>
      <p:ext uri="{BB962C8B-B14F-4D97-AF65-F5344CB8AC3E}">
        <p14:creationId xmlns:p14="http://schemas.microsoft.com/office/powerpoint/2010/main" val="3737060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417A97B-5080-4942-9CEF-5F34ECAC72DA}" type="datetimeFigureOut">
              <a:rPr lang="fr-CA" smtClean="0"/>
              <a:t>2019-11-28</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832EDDC4-67E7-4223-9169-AAFA0D42D0E3}" type="slidenum">
              <a:rPr lang="fr-CA" smtClean="0"/>
              <a:t>‹N°›</a:t>
            </a:fld>
            <a:endParaRPr lang="fr-CA"/>
          </a:p>
        </p:txBody>
      </p:sp>
    </p:spTree>
    <p:extLst>
      <p:ext uri="{BB962C8B-B14F-4D97-AF65-F5344CB8AC3E}">
        <p14:creationId xmlns:p14="http://schemas.microsoft.com/office/powerpoint/2010/main" val="2763052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fr-FR" smtClean="0"/>
              <a:t>Modifiez le style du titre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6417A97B-5080-4942-9CEF-5F34ECAC72DA}" type="datetimeFigureOut">
              <a:rPr lang="fr-CA" smtClean="0"/>
              <a:t>2019-11-28</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832EDDC4-67E7-4223-9169-AAFA0D42D0E3}" type="slidenum">
              <a:rPr lang="fr-CA" smtClean="0"/>
              <a:t>‹N°›</a:t>
            </a:fld>
            <a:endParaRPr lang="fr-CA"/>
          </a:p>
        </p:txBody>
      </p:sp>
    </p:spTree>
    <p:extLst>
      <p:ext uri="{BB962C8B-B14F-4D97-AF65-F5344CB8AC3E}">
        <p14:creationId xmlns:p14="http://schemas.microsoft.com/office/powerpoint/2010/main" val="33927764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6417A97B-5080-4942-9CEF-5F34ECAC72DA}" type="datetimeFigureOut">
              <a:rPr lang="fr-CA" smtClean="0"/>
              <a:t>2019-11-28</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832EDDC4-67E7-4223-9169-AAFA0D42D0E3}" type="slidenum">
              <a:rPr lang="fr-CA" smtClean="0"/>
              <a:t>‹N°›</a:t>
            </a:fld>
            <a:endParaRPr lang="fr-CA"/>
          </a:p>
        </p:txBody>
      </p:sp>
    </p:spTree>
    <p:extLst>
      <p:ext uri="{BB962C8B-B14F-4D97-AF65-F5344CB8AC3E}">
        <p14:creationId xmlns:p14="http://schemas.microsoft.com/office/powerpoint/2010/main" val="32626001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fr-FR" smtClean="0"/>
              <a:t>Modifiez le style du titre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6417A97B-5080-4942-9CEF-5F34ECAC72DA}" type="datetimeFigureOut">
              <a:rPr lang="fr-CA" smtClean="0"/>
              <a:t>2019-11-28</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832EDDC4-67E7-4223-9169-AAFA0D42D0E3}" type="slidenum">
              <a:rPr lang="fr-CA" smtClean="0"/>
              <a:t>‹N°›</a:t>
            </a:fld>
            <a:endParaRPr lang="fr-CA"/>
          </a:p>
        </p:txBody>
      </p:sp>
    </p:spTree>
    <p:extLst>
      <p:ext uri="{BB962C8B-B14F-4D97-AF65-F5344CB8AC3E}">
        <p14:creationId xmlns:p14="http://schemas.microsoft.com/office/powerpoint/2010/main" val="32348560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fr-FR" smtClean="0"/>
              <a:t>Modifiez les styles du texte du masque</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6417A97B-5080-4942-9CEF-5F34ECAC72DA}" type="datetimeFigureOut">
              <a:rPr lang="fr-CA" smtClean="0"/>
              <a:t>2019-11-28</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832EDDC4-67E7-4223-9169-AAFA0D42D0E3}" type="slidenum">
              <a:rPr lang="fr-CA" smtClean="0"/>
              <a:t>‹N°›</a:t>
            </a:fld>
            <a:endParaRPr lang="fr-CA"/>
          </a:p>
        </p:txBody>
      </p:sp>
    </p:spTree>
    <p:extLst>
      <p:ext uri="{BB962C8B-B14F-4D97-AF65-F5344CB8AC3E}">
        <p14:creationId xmlns:p14="http://schemas.microsoft.com/office/powerpoint/2010/main" val="1380950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fr-FR" smtClean="0"/>
              <a:t>Modifiez le style du titre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fr-FR" smtClean="0"/>
              <a:t>Modifiez les styles du texte du masque</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6417A97B-5080-4942-9CEF-5F34ECAC72DA}" type="datetimeFigureOut">
              <a:rPr lang="fr-CA" smtClean="0"/>
              <a:t>2019-11-28</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832EDDC4-67E7-4223-9169-AAFA0D42D0E3}" type="slidenum">
              <a:rPr lang="fr-CA" smtClean="0"/>
              <a:t>‹N°›</a:t>
            </a:fld>
            <a:endParaRPr lang="fr-CA"/>
          </a:p>
        </p:txBody>
      </p:sp>
    </p:spTree>
    <p:extLst>
      <p:ext uri="{BB962C8B-B14F-4D97-AF65-F5344CB8AC3E}">
        <p14:creationId xmlns:p14="http://schemas.microsoft.com/office/powerpoint/2010/main" val="15605103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417A97B-5080-4942-9CEF-5F34ECAC72DA}" type="datetimeFigureOut">
              <a:rPr lang="fr-CA" smtClean="0"/>
              <a:t>2019-11-28</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832EDDC4-67E7-4223-9169-AAFA0D42D0E3}" type="slidenum">
              <a:rPr lang="fr-CA" smtClean="0"/>
              <a:t>‹N°›</a:t>
            </a:fld>
            <a:endParaRPr lang="fr-CA"/>
          </a:p>
        </p:txBody>
      </p:sp>
    </p:spTree>
    <p:extLst>
      <p:ext uri="{BB962C8B-B14F-4D97-AF65-F5344CB8AC3E}">
        <p14:creationId xmlns:p14="http://schemas.microsoft.com/office/powerpoint/2010/main" val="8060313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417A97B-5080-4942-9CEF-5F34ECAC72DA}" type="datetimeFigureOut">
              <a:rPr lang="fr-CA" smtClean="0"/>
              <a:t>2019-11-28</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832EDDC4-67E7-4223-9169-AAFA0D42D0E3}" type="slidenum">
              <a:rPr lang="fr-CA" smtClean="0"/>
              <a:t>‹N°›</a:t>
            </a:fld>
            <a:endParaRPr lang="fr-CA"/>
          </a:p>
        </p:txBody>
      </p:sp>
    </p:spTree>
    <p:extLst>
      <p:ext uri="{BB962C8B-B14F-4D97-AF65-F5344CB8AC3E}">
        <p14:creationId xmlns:p14="http://schemas.microsoft.com/office/powerpoint/2010/main" val="4276147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nchor="ct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417A97B-5080-4942-9CEF-5F34ECAC72DA}" type="datetimeFigureOut">
              <a:rPr lang="fr-CA" smtClean="0"/>
              <a:t>2019-11-28</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a:xfrm>
            <a:off x="10951856" y="5867131"/>
            <a:ext cx="551167" cy="365125"/>
          </a:xfrm>
        </p:spPr>
        <p:txBody>
          <a:bodyPr/>
          <a:lstStyle/>
          <a:p>
            <a:fld id="{832EDDC4-67E7-4223-9169-AAFA0D42D0E3}" type="slidenum">
              <a:rPr lang="fr-CA" smtClean="0"/>
              <a:t>‹N°›</a:t>
            </a:fld>
            <a:endParaRPr lang="fr-CA"/>
          </a:p>
        </p:txBody>
      </p:sp>
    </p:spTree>
    <p:extLst>
      <p:ext uri="{BB962C8B-B14F-4D97-AF65-F5344CB8AC3E}">
        <p14:creationId xmlns:p14="http://schemas.microsoft.com/office/powerpoint/2010/main" val="4112379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6417A97B-5080-4942-9CEF-5F34ECAC72DA}" type="datetimeFigureOut">
              <a:rPr lang="fr-CA" smtClean="0"/>
              <a:t>2019-11-28</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832EDDC4-67E7-4223-9169-AAFA0D42D0E3}" type="slidenum">
              <a:rPr lang="fr-CA" smtClean="0"/>
              <a:t>‹N°›</a:t>
            </a:fld>
            <a:endParaRPr lang="fr-CA"/>
          </a:p>
        </p:txBody>
      </p:sp>
    </p:spTree>
    <p:extLst>
      <p:ext uri="{BB962C8B-B14F-4D97-AF65-F5344CB8AC3E}">
        <p14:creationId xmlns:p14="http://schemas.microsoft.com/office/powerpoint/2010/main" val="14584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fr-FR" smtClean="0"/>
              <a:t>Modifiez le style du titre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6417A97B-5080-4942-9CEF-5F34ECAC72DA}" type="datetimeFigureOut">
              <a:rPr lang="fr-CA" smtClean="0"/>
              <a:t>2019-11-28</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832EDDC4-67E7-4223-9169-AAFA0D42D0E3}" type="slidenum">
              <a:rPr lang="fr-CA" smtClean="0"/>
              <a:t>‹N°›</a:t>
            </a:fld>
            <a:endParaRPr lang="fr-CA"/>
          </a:p>
        </p:txBody>
      </p:sp>
    </p:spTree>
    <p:extLst>
      <p:ext uri="{BB962C8B-B14F-4D97-AF65-F5344CB8AC3E}">
        <p14:creationId xmlns:p14="http://schemas.microsoft.com/office/powerpoint/2010/main" val="3320908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6417A97B-5080-4942-9CEF-5F34ECAC72DA}" type="datetimeFigureOut">
              <a:rPr lang="fr-CA" smtClean="0"/>
              <a:t>2019-11-28</a:t>
            </a:fld>
            <a:endParaRPr lang="fr-CA"/>
          </a:p>
        </p:txBody>
      </p:sp>
      <p:sp>
        <p:nvSpPr>
          <p:cNvPr id="8" name="Footer Placeholder 7"/>
          <p:cNvSpPr>
            <a:spLocks noGrp="1"/>
          </p:cNvSpPr>
          <p:nvPr>
            <p:ph type="ftr" sz="quarter" idx="11"/>
          </p:nvPr>
        </p:nvSpPr>
        <p:spPr/>
        <p:txBody>
          <a:bodyPr/>
          <a:lstStyle/>
          <a:p>
            <a:endParaRPr lang="fr-CA"/>
          </a:p>
        </p:txBody>
      </p:sp>
      <p:sp>
        <p:nvSpPr>
          <p:cNvPr id="9" name="Slide Number Placeholder 8"/>
          <p:cNvSpPr>
            <a:spLocks noGrp="1"/>
          </p:cNvSpPr>
          <p:nvPr>
            <p:ph type="sldNum" sz="quarter" idx="12"/>
          </p:nvPr>
        </p:nvSpPr>
        <p:spPr/>
        <p:txBody>
          <a:bodyPr/>
          <a:lstStyle/>
          <a:p>
            <a:fld id="{832EDDC4-67E7-4223-9169-AAFA0D42D0E3}" type="slidenum">
              <a:rPr lang="fr-CA" smtClean="0"/>
              <a:t>‹N°›</a:t>
            </a:fld>
            <a:endParaRPr lang="fr-CA"/>
          </a:p>
        </p:txBody>
      </p:sp>
    </p:spTree>
    <p:extLst>
      <p:ext uri="{BB962C8B-B14F-4D97-AF65-F5344CB8AC3E}">
        <p14:creationId xmlns:p14="http://schemas.microsoft.com/office/powerpoint/2010/main" val="1575766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6417A97B-5080-4942-9CEF-5F34ECAC72DA}" type="datetimeFigureOut">
              <a:rPr lang="fr-CA" smtClean="0"/>
              <a:t>2019-11-28</a:t>
            </a:fld>
            <a:endParaRPr lang="fr-CA"/>
          </a:p>
        </p:txBody>
      </p:sp>
      <p:sp>
        <p:nvSpPr>
          <p:cNvPr id="4" name="Footer Placeholder 3"/>
          <p:cNvSpPr>
            <a:spLocks noGrp="1"/>
          </p:cNvSpPr>
          <p:nvPr>
            <p:ph type="ftr" sz="quarter" idx="11"/>
          </p:nvPr>
        </p:nvSpPr>
        <p:spPr/>
        <p:txBody>
          <a:bodyPr/>
          <a:lstStyle/>
          <a:p>
            <a:endParaRPr lang="fr-CA"/>
          </a:p>
        </p:txBody>
      </p:sp>
      <p:sp>
        <p:nvSpPr>
          <p:cNvPr id="5" name="Slide Number Placeholder 4"/>
          <p:cNvSpPr>
            <a:spLocks noGrp="1"/>
          </p:cNvSpPr>
          <p:nvPr>
            <p:ph type="sldNum" sz="quarter" idx="12"/>
          </p:nvPr>
        </p:nvSpPr>
        <p:spPr/>
        <p:txBody>
          <a:bodyPr/>
          <a:lstStyle/>
          <a:p>
            <a:fld id="{832EDDC4-67E7-4223-9169-AAFA0D42D0E3}" type="slidenum">
              <a:rPr lang="fr-CA" smtClean="0"/>
              <a:t>‹N°›</a:t>
            </a:fld>
            <a:endParaRPr lang="fr-CA"/>
          </a:p>
        </p:txBody>
      </p:sp>
    </p:spTree>
    <p:extLst>
      <p:ext uri="{BB962C8B-B14F-4D97-AF65-F5344CB8AC3E}">
        <p14:creationId xmlns:p14="http://schemas.microsoft.com/office/powerpoint/2010/main" val="4004021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17A97B-5080-4942-9CEF-5F34ECAC72DA}" type="datetimeFigureOut">
              <a:rPr lang="fr-CA" smtClean="0"/>
              <a:t>2019-11-28</a:t>
            </a:fld>
            <a:endParaRPr lang="fr-CA"/>
          </a:p>
        </p:txBody>
      </p:sp>
      <p:sp>
        <p:nvSpPr>
          <p:cNvPr id="3" name="Footer Placeholder 2"/>
          <p:cNvSpPr>
            <a:spLocks noGrp="1"/>
          </p:cNvSpPr>
          <p:nvPr>
            <p:ph type="ftr" sz="quarter" idx="11"/>
          </p:nvPr>
        </p:nvSpPr>
        <p:spPr/>
        <p:txBody>
          <a:bodyPr/>
          <a:lstStyle/>
          <a:p>
            <a:endParaRPr lang="fr-CA"/>
          </a:p>
        </p:txBody>
      </p:sp>
      <p:sp>
        <p:nvSpPr>
          <p:cNvPr id="4" name="Slide Number Placeholder 3"/>
          <p:cNvSpPr>
            <a:spLocks noGrp="1"/>
          </p:cNvSpPr>
          <p:nvPr>
            <p:ph type="sldNum" sz="quarter" idx="12"/>
          </p:nvPr>
        </p:nvSpPr>
        <p:spPr/>
        <p:txBody>
          <a:bodyPr/>
          <a:lstStyle/>
          <a:p>
            <a:fld id="{832EDDC4-67E7-4223-9169-AAFA0D42D0E3}" type="slidenum">
              <a:rPr lang="fr-CA" smtClean="0"/>
              <a:t>‹N°›</a:t>
            </a:fld>
            <a:endParaRPr lang="fr-CA"/>
          </a:p>
        </p:txBody>
      </p:sp>
    </p:spTree>
    <p:extLst>
      <p:ext uri="{BB962C8B-B14F-4D97-AF65-F5344CB8AC3E}">
        <p14:creationId xmlns:p14="http://schemas.microsoft.com/office/powerpoint/2010/main" val="3845488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fr-FR" smtClean="0"/>
              <a:t>Modifiez le style du titre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417A97B-5080-4942-9CEF-5F34ECAC72DA}" type="datetimeFigureOut">
              <a:rPr lang="fr-CA" smtClean="0"/>
              <a:t>2019-11-28</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832EDDC4-67E7-4223-9169-AAFA0D42D0E3}" type="slidenum">
              <a:rPr lang="fr-CA" smtClean="0"/>
              <a:t>‹N°›</a:t>
            </a:fld>
            <a:endParaRPr lang="fr-CA"/>
          </a:p>
        </p:txBody>
      </p:sp>
    </p:spTree>
    <p:extLst>
      <p:ext uri="{BB962C8B-B14F-4D97-AF65-F5344CB8AC3E}">
        <p14:creationId xmlns:p14="http://schemas.microsoft.com/office/powerpoint/2010/main" val="1099481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fr-FR" smtClean="0"/>
              <a:t>Modifiez le style du titre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417A97B-5080-4942-9CEF-5F34ECAC72DA}" type="datetimeFigureOut">
              <a:rPr lang="fr-CA" smtClean="0"/>
              <a:t>2019-11-28</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832EDDC4-67E7-4223-9169-AAFA0D42D0E3}" type="slidenum">
              <a:rPr lang="fr-CA" smtClean="0"/>
              <a:t>‹N°›</a:t>
            </a:fld>
            <a:endParaRPr lang="fr-CA"/>
          </a:p>
        </p:txBody>
      </p:sp>
    </p:spTree>
    <p:extLst>
      <p:ext uri="{BB962C8B-B14F-4D97-AF65-F5344CB8AC3E}">
        <p14:creationId xmlns:p14="http://schemas.microsoft.com/office/powerpoint/2010/main" val="628662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417A97B-5080-4942-9CEF-5F34ECAC72DA}" type="datetimeFigureOut">
              <a:rPr lang="fr-CA" smtClean="0"/>
              <a:t>2019-11-28</a:t>
            </a:fld>
            <a:endParaRPr lang="fr-CA"/>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fr-CA"/>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32EDDC4-67E7-4223-9169-AAFA0D42D0E3}" type="slidenum">
              <a:rPr lang="fr-CA" smtClean="0"/>
              <a:t>‹N°›</a:t>
            </a:fld>
            <a:endParaRPr lang="fr-CA"/>
          </a:p>
        </p:txBody>
      </p:sp>
    </p:spTree>
    <p:extLst>
      <p:ext uri="{BB962C8B-B14F-4D97-AF65-F5344CB8AC3E}">
        <p14:creationId xmlns:p14="http://schemas.microsoft.com/office/powerpoint/2010/main" val="176480545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jsonplaceholder.typicode.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en-CA" smtClean="0"/>
              <a:t>Angular 8</a:t>
            </a:r>
            <a:endParaRPr lang="fr-CA" dirty="0"/>
          </a:p>
        </p:txBody>
      </p:sp>
      <p:sp>
        <p:nvSpPr>
          <p:cNvPr id="3" name="Sous-titre 2"/>
          <p:cNvSpPr>
            <a:spLocks noGrp="1"/>
          </p:cNvSpPr>
          <p:nvPr>
            <p:ph type="subTitle" idx="1"/>
          </p:nvPr>
        </p:nvSpPr>
        <p:spPr/>
        <p:txBody>
          <a:bodyPr/>
          <a:lstStyle/>
          <a:p>
            <a:r>
              <a:rPr lang="en-CA" dirty="0" smtClean="0"/>
              <a:t>Par Marc André Thériault</a:t>
            </a:r>
            <a:endParaRPr lang="fr-CA" dirty="0"/>
          </a:p>
        </p:txBody>
      </p:sp>
    </p:spTree>
    <p:extLst>
      <p:ext uri="{BB962C8B-B14F-4D97-AF65-F5344CB8AC3E}">
        <p14:creationId xmlns:p14="http://schemas.microsoft.com/office/powerpoint/2010/main" val="10731909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CA" dirty="0" smtClean="0"/>
              <a:t>Compile et hosting</a:t>
            </a:r>
            <a:endParaRPr lang="fr-CA" dirty="0"/>
          </a:p>
        </p:txBody>
      </p:sp>
      <p:sp>
        <p:nvSpPr>
          <p:cNvPr id="3" name="Espace réservé du contenu 2"/>
          <p:cNvSpPr>
            <a:spLocks noGrp="1"/>
          </p:cNvSpPr>
          <p:nvPr>
            <p:ph idx="1"/>
          </p:nvPr>
        </p:nvSpPr>
        <p:spPr/>
        <p:txBody>
          <a:bodyPr/>
          <a:lstStyle/>
          <a:p>
            <a:r>
              <a:rPr lang="en-CA" dirty="0" err="1" smtClean="0"/>
              <a:t>Entrez</a:t>
            </a:r>
            <a:r>
              <a:rPr lang="en-CA" dirty="0" smtClean="0"/>
              <a:t> </a:t>
            </a:r>
            <a:r>
              <a:rPr lang="en-CA" dirty="0" err="1" smtClean="0"/>
              <a:t>dans</a:t>
            </a:r>
            <a:r>
              <a:rPr lang="en-CA" dirty="0" smtClean="0"/>
              <a:t> le </a:t>
            </a:r>
            <a:r>
              <a:rPr lang="en-CA" dirty="0" err="1" smtClean="0"/>
              <a:t>répertoire</a:t>
            </a:r>
            <a:r>
              <a:rPr lang="en-CA" dirty="0" smtClean="0"/>
              <a:t> de </a:t>
            </a:r>
            <a:r>
              <a:rPr lang="en-CA" dirty="0" err="1" smtClean="0"/>
              <a:t>votre</a:t>
            </a:r>
            <a:r>
              <a:rPr lang="en-CA" dirty="0" smtClean="0"/>
              <a:t> projet “cd </a:t>
            </a:r>
            <a:r>
              <a:rPr lang="en-CA" dirty="0" err="1" smtClean="0"/>
              <a:t>NomDuProjet</a:t>
            </a:r>
            <a:r>
              <a:rPr lang="en-CA" dirty="0" smtClean="0"/>
              <a:t>”</a:t>
            </a:r>
          </a:p>
          <a:p>
            <a:r>
              <a:rPr lang="en-CA" dirty="0" smtClean="0"/>
              <a:t>Angular/cli </a:t>
            </a:r>
            <a:r>
              <a:rPr lang="en-CA" dirty="0" err="1"/>
              <a:t>s’occupe</a:t>
            </a:r>
            <a:r>
              <a:rPr lang="en-CA" dirty="0"/>
              <a:t> de compiler le typescript et </a:t>
            </a:r>
            <a:r>
              <a:rPr lang="en-CA" dirty="0" err="1"/>
              <a:t>d’héberger</a:t>
            </a:r>
            <a:r>
              <a:rPr lang="en-CA" dirty="0"/>
              <a:t> sur le port 4200 avec la commande </a:t>
            </a:r>
            <a:r>
              <a:rPr lang="en-CA" dirty="0" err="1" smtClean="0"/>
              <a:t>suivante</a:t>
            </a:r>
            <a:r>
              <a:rPr lang="en-CA" dirty="0" smtClean="0"/>
              <a:t>:</a:t>
            </a:r>
          </a:p>
          <a:p>
            <a:pPr lvl="1"/>
            <a:r>
              <a:rPr lang="en-CA" dirty="0" smtClean="0"/>
              <a:t>ng serve </a:t>
            </a:r>
            <a:r>
              <a:rPr lang="en-CA" dirty="0"/>
              <a:t>-</a:t>
            </a:r>
            <a:r>
              <a:rPr lang="en-CA" dirty="0" smtClean="0"/>
              <a:t>o</a:t>
            </a:r>
          </a:p>
          <a:p>
            <a:r>
              <a:rPr lang="en-CA" dirty="0" smtClean="0"/>
              <a:t>Le projet va être </a:t>
            </a:r>
            <a:r>
              <a:rPr lang="en-CA" dirty="0" err="1" smtClean="0"/>
              <a:t>disponible</a:t>
            </a:r>
            <a:r>
              <a:rPr lang="en-CA" dirty="0" smtClean="0"/>
              <a:t> </a:t>
            </a:r>
            <a:r>
              <a:rPr lang="en-CA" dirty="0" err="1" smtClean="0"/>
              <a:t>dans</a:t>
            </a:r>
            <a:r>
              <a:rPr lang="en-CA" dirty="0" smtClean="0"/>
              <a:t> un </a:t>
            </a:r>
            <a:r>
              <a:rPr lang="en-CA" dirty="0" err="1" smtClean="0"/>
              <a:t>navigateur</a:t>
            </a:r>
            <a:r>
              <a:rPr lang="en-CA" dirty="0" smtClean="0"/>
              <a:t> (http://localhost:4200)</a:t>
            </a:r>
            <a:endParaRPr lang="fr-CA" dirty="0"/>
          </a:p>
        </p:txBody>
      </p:sp>
    </p:spTree>
    <p:extLst>
      <p:ext uri="{BB962C8B-B14F-4D97-AF65-F5344CB8AC3E}">
        <p14:creationId xmlns:p14="http://schemas.microsoft.com/office/powerpoint/2010/main" val="30871248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84309" y="398417"/>
            <a:ext cx="10018713" cy="1752599"/>
          </a:xfrm>
        </p:spPr>
        <p:txBody>
          <a:bodyPr>
            <a:normAutofit/>
          </a:bodyPr>
          <a:lstStyle/>
          <a:p>
            <a:r>
              <a:rPr lang="en-CA" dirty="0" smtClean="0"/>
              <a:t>Components</a:t>
            </a:r>
            <a:endParaRPr lang="fr-CA" dirty="0"/>
          </a:p>
        </p:txBody>
      </p:sp>
      <p:sp>
        <p:nvSpPr>
          <p:cNvPr id="5" name="Espace réservé du contenu 4"/>
          <p:cNvSpPr>
            <a:spLocks noGrp="1"/>
          </p:cNvSpPr>
          <p:nvPr>
            <p:ph idx="1"/>
          </p:nvPr>
        </p:nvSpPr>
        <p:spPr>
          <a:xfrm>
            <a:off x="1484310" y="1771649"/>
            <a:ext cx="10018713" cy="3124201"/>
          </a:xfrm>
        </p:spPr>
        <p:txBody>
          <a:bodyPr/>
          <a:lstStyle/>
          <a:p>
            <a:r>
              <a:rPr lang="en-CA" dirty="0" smtClean="0"/>
              <a:t>CLI </a:t>
            </a:r>
            <a:r>
              <a:rPr lang="en-CA" dirty="0" err="1" smtClean="0"/>
              <a:t>créer</a:t>
            </a:r>
            <a:r>
              <a:rPr lang="en-CA" dirty="0" smtClean="0"/>
              <a:t> la première component pour nous (</a:t>
            </a:r>
            <a:r>
              <a:rPr lang="en-CA" dirty="0" err="1" smtClean="0"/>
              <a:t>app.component</a:t>
            </a:r>
            <a:r>
              <a:rPr lang="en-CA" dirty="0" smtClean="0"/>
              <a:t>)</a:t>
            </a:r>
          </a:p>
          <a:p>
            <a:r>
              <a:rPr lang="en-CA" dirty="0" err="1" smtClean="0"/>
              <a:t>Permet</a:t>
            </a:r>
            <a:r>
              <a:rPr lang="en-CA" dirty="0" smtClean="0"/>
              <a:t> </a:t>
            </a:r>
            <a:r>
              <a:rPr lang="en-CA" dirty="0" err="1" smtClean="0"/>
              <a:t>d’importer</a:t>
            </a:r>
            <a:r>
              <a:rPr lang="en-CA" dirty="0" smtClean="0"/>
              <a:t> des </a:t>
            </a:r>
            <a:r>
              <a:rPr lang="en-CA" dirty="0" err="1" smtClean="0"/>
              <a:t>librairies</a:t>
            </a:r>
            <a:r>
              <a:rPr lang="en-CA" dirty="0" smtClean="0"/>
              <a:t>, framework, etc.</a:t>
            </a:r>
          </a:p>
          <a:p>
            <a:r>
              <a:rPr lang="en-CA" dirty="0" smtClean="0"/>
              <a:t>@Component “decorator”, </a:t>
            </a:r>
            <a:r>
              <a:rPr lang="en-CA" dirty="0" err="1" smtClean="0"/>
              <a:t>permet</a:t>
            </a:r>
            <a:r>
              <a:rPr lang="en-CA" dirty="0" smtClean="0"/>
              <a:t> de specifier le template et le </a:t>
            </a:r>
            <a:r>
              <a:rPr lang="en-CA" dirty="0" err="1" smtClean="0"/>
              <a:t>css</a:t>
            </a:r>
            <a:endParaRPr lang="en-CA" dirty="0" smtClean="0"/>
          </a:p>
          <a:p>
            <a:r>
              <a:rPr lang="en-CA" dirty="0" smtClean="0"/>
              <a:t>La class </a:t>
            </a:r>
            <a:r>
              <a:rPr lang="en-CA" dirty="0" err="1" smtClean="0">
                <a:solidFill>
                  <a:srgbClr val="65A398"/>
                </a:solidFill>
              </a:rPr>
              <a:t>AppComponent</a:t>
            </a:r>
            <a:r>
              <a:rPr lang="en-CA" dirty="0" smtClean="0"/>
              <a:t> va </a:t>
            </a:r>
            <a:r>
              <a:rPr lang="en-CA" dirty="0" err="1" smtClean="0"/>
              <a:t>contenir</a:t>
            </a:r>
            <a:r>
              <a:rPr lang="en-CA" dirty="0" smtClean="0"/>
              <a:t> la </a:t>
            </a:r>
            <a:r>
              <a:rPr lang="en-CA" dirty="0" err="1" smtClean="0"/>
              <a:t>logique</a:t>
            </a:r>
            <a:r>
              <a:rPr lang="en-CA" dirty="0" smtClean="0"/>
              <a:t> de la page</a:t>
            </a:r>
          </a:p>
          <a:p>
            <a:r>
              <a:rPr lang="en-CA" dirty="0" smtClean="0"/>
              <a:t>title = ‘app’ va être accessible </a:t>
            </a:r>
            <a:r>
              <a:rPr lang="en-CA" dirty="0" err="1" smtClean="0"/>
              <a:t>dans</a:t>
            </a:r>
            <a:r>
              <a:rPr lang="en-CA" dirty="0" smtClean="0"/>
              <a:t> la page HTML de </a:t>
            </a:r>
            <a:r>
              <a:rPr lang="en-CA" dirty="0" err="1" smtClean="0"/>
              <a:t>cette</a:t>
            </a:r>
            <a:r>
              <a:rPr lang="en-CA" dirty="0" smtClean="0"/>
              <a:t> </a:t>
            </a:r>
            <a:r>
              <a:rPr lang="en-CA" dirty="0" err="1" smtClean="0"/>
              <a:t>façon</a:t>
            </a:r>
            <a:r>
              <a:rPr lang="en-CA" dirty="0" smtClean="0"/>
              <a:t> {{title}}</a:t>
            </a:r>
          </a:p>
          <a:p>
            <a:endParaRPr lang="fr-CA" dirty="0"/>
          </a:p>
        </p:txBody>
      </p:sp>
      <p:pic>
        <p:nvPicPr>
          <p:cNvPr id="6" name="Image 5"/>
          <p:cNvPicPr>
            <a:picLocks noChangeAspect="1"/>
          </p:cNvPicPr>
          <p:nvPr/>
        </p:nvPicPr>
        <p:blipFill>
          <a:blip r:embed="rId2"/>
          <a:stretch>
            <a:fillRect/>
          </a:stretch>
        </p:blipFill>
        <p:spPr>
          <a:xfrm>
            <a:off x="3844720" y="4420687"/>
            <a:ext cx="5105536" cy="2176609"/>
          </a:xfrm>
          <a:prstGeom prst="rect">
            <a:avLst/>
          </a:prstGeom>
        </p:spPr>
      </p:pic>
    </p:spTree>
    <p:extLst>
      <p:ext uri="{BB962C8B-B14F-4D97-AF65-F5344CB8AC3E}">
        <p14:creationId xmlns:p14="http://schemas.microsoft.com/office/powerpoint/2010/main" val="37663619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CA" dirty="0" smtClean="0"/>
              <a:t>Générer des components</a:t>
            </a:r>
            <a:endParaRPr lang="fr-CA" dirty="0"/>
          </a:p>
        </p:txBody>
      </p:sp>
      <p:sp>
        <p:nvSpPr>
          <p:cNvPr id="3" name="Espace réservé du contenu 2"/>
          <p:cNvSpPr>
            <a:spLocks noGrp="1"/>
          </p:cNvSpPr>
          <p:nvPr>
            <p:ph idx="1"/>
          </p:nvPr>
        </p:nvSpPr>
        <p:spPr/>
        <p:txBody>
          <a:bodyPr/>
          <a:lstStyle/>
          <a:p>
            <a:r>
              <a:rPr lang="en-CA" dirty="0" smtClean="0"/>
              <a:t>Chaque page de l’application va être une component différente</a:t>
            </a:r>
          </a:p>
          <a:p>
            <a:r>
              <a:rPr lang="en-CA" dirty="0" smtClean="0"/>
              <a:t>Voici comment générer une component en invite de commande</a:t>
            </a:r>
          </a:p>
          <a:p>
            <a:pPr lvl="1"/>
            <a:r>
              <a:rPr lang="en-CA" dirty="0" smtClean="0"/>
              <a:t>ng generate component NomDeLaComponent</a:t>
            </a:r>
          </a:p>
          <a:p>
            <a:pPr lvl="1"/>
            <a:r>
              <a:rPr lang="en-CA" dirty="0" smtClean="0"/>
              <a:t>ng g c About (Short syntaxe : g pour generate, c pour component)</a:t>
            </a:r>
            <a:endParaRPr lang="fr-CA" dirty="0"/>
          </a:p>
        </p:txBody>
      </p:sp>
    </p:spTree>
    <p:extLst>
      <p:ext uri="{BB962C8B-B14F-4D97-AF65-F5344CB8AC3E}">
        <p14:creationId xmlns:p14="http://schemas.microsoft.com/office/powerpoint/2010/main" val="42810988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System</a:t>
            </a:r>
            <a:r>
              <a:rPr lang="en-CA" dirty="0" smtClean="0"/>
              <a:t> de routing</a:t>
            </a:r>
            <a:endParaRPr lang="fr-CA" dirty="0"/>
          </a:p>
        </p:txBody>
      </p:sp>
      <p:sp>
        <p:nvSpPr>
          <p:cNvPr id="3" name="Espace réservé du contenu 2"/>
          <p:cNvSpPr>
            <a:spLocks noGrp="1"/>
          </p:cNvSpPr>
          <p:nvPr>
            <p:ph idx="1"/>
          </p:nvPr>
        </p:nvSpPr>
        <p:spPr>
          <a:xfrm>
            <a:off x="1484310" y="1839684"/>
            <a:ext cx="10018713" cy="3124202"/>
          </a:xfrm>
        </p:spPr>
        <p:txBody>
          <a:bodyPr>
            <a:normAutofit fontScale="92500" lnSpcReduction="20000"/>
          </a:bodyPr>
          <a:lstStyle/>
          <a:p>
            <a:r>
              <a:rPr lang="en-CA" dirty="0" smtClean="0"/>
              <a:t>Pour que les </a:t>
            </a:r>
            <a:r>
              <a:rPr lang="en-CA" dirty="0" err="1" smtClean="0"/>
              <a:t>différentes</a:t>
            </a:r>
            <a:r>
              <a:rPr lang="en-CA" dirty="0" smtClean="0"/>
              <a:t> components </a:t>
            </a:r>
            <a:r>
              <a:rPr lang="en-CA" dirty="0" err="1" smtClean="0"/>
              <a:t>puissent</a:t>
            </a:r>
            <a:r>
              <a:rPr lang="en-CA" dirty="0" smtClean="0"/>
              <a:t> </a:t>
            </a:r>
            <a:r>
              <a:rPr lang="en-CA" dirty="0" err="1" smtClean="0"/>
              <a:t>communiquer</a:t>
            </a:r>
            <a:r>
              <a:rPr lang="en-CA" dirty="0" smtClean="0"/>
              <a:t> ensemble, on </a:t>
            </a:r>
            <a:r>
              <a:rPr lang="en-CA" dirty="0" err="1" smtClean="0"/>
              <a:t>doit</a:t>
            </a:r>
            <a:r>
              <a:rPr lang="en-CA" dirty="0" smtClean="0"/>
              <a:t> </a:t>
            </a:r>
            <a:r>
              <a:rPr lang="en-CA" dirty="0" err="1" smtClean="0"/>
              <a:t>utiliser</a:t>
            </a:r>
            <a:r>
              <a:rPr lang="en-CA" dirty="0" smtClean="0"/>
              <a:t> les routes.</a:t>
            </a:r>
          </a:p>
          <a:p>
            <a:r>
              <a:rPr lang="en-CA" dirty="0" err="1" smtClean="0"/>
              <a:t>Dans</a:t>
            </a:r>
            <a:r>
              <a:rPr lang="en-CA" dirty="0" smtClean="0"/>
              <a:t> le app.component.html qui </a:t>
            </a:r>
            <a:r>
              <a:rPr lang="en-CA" dirty="0" err="1" smtClean="0"/>
              <a:t>représente</a:t>
            </a:r>
            <a:r>
              <a:rPr lang="en-CA" dirty="0" smtClean="0"/>
              <a:t> </a:t>
            </a:r>
            <a:r>
              <a:rPr lang="en-CA" dirty="0" err="1" smtClean="0"/>
              <a:t>notre</a:t>
            </a:r>
            <a:r>
              <a:rPr lang="en-CA" dirty="0" smtClean="0"/>
              <a:t> master page, la </a:t>
            </a:r>
            <a:r>
              <a:rPr lang="en-CA" dirty="0" err="1" smtClean="0"/>
              <a:t>balise</a:t>
            </a:r>
            <a:r>
              <a:rPr lang="en-CA" dirty="0" smtClean="0"/>
              <a:t> router-outlet </a:t>
            </a:r>
            <a:r>
              <a:rPr lang="en-CA" dirty="0" err="1" smtClean="0"/>
              <a:t>affiche</a:t>
            </a:r>
            <a:r>
              <a:rPr lang="en-CA" dirty="0" smtClean="0"/>
              <a:t> le </a:t>
            </a:r>
            <a:r>
              <a:rPr lang="en-CA" dirty="0" err="1" smtClean="0"/>
              <a:t>contenu</a:t>
            </a:r>
            <a:r>
              <a:rPr lang="en-CA" dirty="0" smtClean="0"/>
              <a:t> enfant.</a:t>
            </a:r>
          </a:p>
          <a:p>
            <a:r>
              <a:rPr lang="en-CA" dirty="0" smtClean="0"/>
              <a:t>De plus pour changer de </a:t>
            </a:r>
            <a:r>
              <a:rPr lang="en-CA" dirty="0" err="1" smtClean="0"/>
              <a:t>vue</a:t>
            </a:r>
            <a:r>
              <a:rPr lang="en-CA" dirty="0" smtClean="0"/>
              <a:t>, </a:t>
            </a:r>
            <a:r>
              <a:rPr lang="en-CA" dirty="0" err="1" smtClean="0"/>
              <a:t>vous</a:t>
            </a:r>
            <a:r>
              <a:rPr lang="en-CA" dirty="0" smtClean="0"/>
              <a:t> </a:t>
            </a:r>
            <a:r>
              <a:rPr lang="en-CA" dirty="0" err="1" smtClean="0"/>
              <a:t>allez</a:t>
            </a:r>
            <a:r>
              <a:rPr lang="en-CA" dirty="0" smtClean="0"/>
              <a:t> devoir </a:t>
            </a:r>
            <a:r>
              <a:rPr lang="en-CA" dirty="0" err="1" smtClean="0"/>
              <a:t>utiliser</a:t>
            </a:r>
            <a:r>
              <a:rPr lang="en-CA" dirty="0" smtClean="0"/>
              <a:t> la </a:t>
            </a:r>
            <a:r>
              <a:rPr lang="en-CA" dirty="0" err="1" smtClean="0"/>
              <a:t>balise</a:t>
            </a:r>
            <a:r>
              <a:rPr lang="en-CA" dirty="0" smtClean="0"/>
              <a:t> &lt;a </a:t>
            </a:r>
            <a:r>
              <a:rPr lang="en-CA" dirty="0" err="1" smtClean="0"/>
              <a:t>routerLink</a:t>
            </a:r>
            <a:r>
              <a:rPr lang="en-CA" dirty="0" smtClean="0"/>
              <a:t>=“home”&gt;Home&lt;/a&gt;</a:t>
            </a:r>
          </a:p>
          <a:p>
            <a:r>
              <a:rPr lang="en-CA" dirty="0" smtClean="0"/>
              <a:t>On utilise le nom du selector </a:t>
            </a:r>
            <a:r>
              <a:rPr lang="en-CA" dirty="0" err="1" smtClean="0"/>
              <a:t>dans</a:t>
            </a:r>
            <a:r>
              <a:rPr lang="en-CA" dirty="0" smtClean="0"/>
              <a:t> les @component decorator pour importer la component</a:t>
            </a:r>
          </a:p>
          <a:p>
            <a:r>
              <a:rPr lang="fr-CA" dirty="0" err="1"/>
              <a:t>ng</a:t>
            </a:r>
            <a:r>
              <a:rPr lang="fr-CA" dirty="0"/>
              <a:t> </a:t>
            </a:r>
            <a:r>
              <a:rPr lang="fr-CA" dirty="0" err="1"/>
              <a:t>generate</a:t>
            </a:r>
            <a:r>
              <a:rPr lang="fr-CA" dirty="0"/>
              <a:t> module </a:t>
            </a:r>
            <a:r>
              <a:rPr lang="fr-CA" dirty="0" err="1"/>
              <a:t>app-routing</a:t>
            </a:r>
            <a:r>
              <a:rPr lang="fr-CA" dirty="0"/>
              <a:t> --flat --module=</a:t>
            </a:r>
            <a:r>
              <a:rPr lang="fr-CA" dirty="0" err="1"/>
              <a:t>app</a:t>
            </a:r>
            <a:endParaRPr lang="fr-CA" dirty="0"/>
          </a:p>
        </p:txBody>
      </p:sp>
    </p:spTree>
    <p:extLst>
      <p:ext uri="{BB962C8B-B14F-4D97-AF65-F5344CB8AC3E}">
        <p14:creationId xmlns:p14="http://schemas.microsoft.com/office/powerpoint/2010/main" val="41106041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smtClean="0"/>
              <a:t>Configuration Routes</a:t>
            </a:r>
            <a:endParaRPr lang="fr-CA" dirty="0"/>
          </a:p>
        </p:txBody>
      </p:sp>
      <p:sp>
        <p:nvSpPr>
          <p:cNvPr id="3" name="Espace réservé du contenu 2"/>
          <p:cNvSpPr>
            <a:spLocks noGrp="1"/>
          </p:cNvSpPr>
          <p:nvPr>
            <p:ph idx="1"/>
          </p:nvPr>
        </p:nvSpPr>
        <p:spPr>
          <a:xfrm>
            <a:off x="1484312" y="2223380"/>
            <a:ext cx="3314025" cy="3643266"/>
          </a:xfrm>
        </p:spPr>
        <p:txBody>
          <a:bodyPr>
            <a:normAutofit/>
          </a:bodyPr>
          <a:lstStyle/>
          <a:p>
            <a:r>
              <a:rPr lang="en-CA" dirty="0" smtClean="0"/>
              <a:t>Il </a:t>
            </a:r>
            <a:r>
              <a:rPr lang="en-CA" dirty="0" err="1" smtClean="0"/>
              <a:t>faut</a:t>
            </a:r>
            <a:r>
              <a:rPr lang="en-CA" dirty="0" smtClean="0"/>
              <a:t> importer les components </a:t>
            </a:r>
            <a:r>
              <a:rPr lang="en-CA" dirty="0" err="1" smtClean="0"/>
              <a:t>dans</a:t>
            </a:r>
            <a:r>
              <a:rPr lang="en-CA" dirty="0" smtClean="0"/>
              <a:t> le module app-</a:t>
            </a:r>
            <a:r>
              <a:rPr lang="en-CA" dirty="0" err="1" smtClean="0"/>
              <a:t>routing.module.ts</a:t>
            </a:r>
            <a:endParaRPr lang="en-CA" dirty="0" smtClean="0"/>
          </a:p>
          <a:p>
            <a:r>
              <a:rPr lang="en-CA" dirty="0" smtClean="0"/>
              <a:t>About/:id </a:t>
            </a:r>
            <a:r>
              <a:rPr lang="en-CA" dirty="0" err="1" smtClean="0"/>
              <a:t>représente</a:t>
            </a:r>
            <a:r>
              <a:rPr lang="en-CA" dirty="0" smtClean="0"/>
              <a:t> un </a:t>
            </a:r>
            <a:r>
              <a:rPr lang="en-CA" dirty="0" err="1" smtClean="0"/>
              <a:t>parametre</a:t>
            </a:r>
            <a:r>
              <a:rPr lang="en-CA" dirty="0" smtClean="0"/>
              <a:t> passé </a:t>
            </a:r>
            <a:r>
              <a:rPr lang="en-CA" dirty="0" err="1" smtClean="0"/>
              <a:t>dans</a:t>
            </a:r>
            <a:r>
              <a:rPr lang="en-CA" dirty="0" smtClean="0"/>
              <a:t> </a:t>
            </a:r>
            <a:r>
              <a:rPr lang="en-CA" dirty="0" err="1" smtClean="0"/>
              <a:t>l’url</a:t>
            </a:r>
            <a:endParaRPr lang="en-CA" dirty="0" smtClean="0"/>
          </a:p>
          <a:p>
            <a:pPr marL="0" indent="0">
              <a:buNone/>
            </a:pPr>
            <a:endParaRPr lang="fr-CA" dirty="0"/>
          </a:p>
        </p:txBody>
      </p:sp>
      <p:pic>
        <p:nvPicPr>
          <p:cNvPr id="7" name="Image 6"/>
          <p:cNvPicPr>
            <a:picLocks noChangeAspect="1"/>
          </p:cNvPicPr>
          <p:nvPr/>
        </p:nvPicPr>
        <p:blipFill>
          <a:blip r:embed="rId2"/>
          <a:stretch>
            <a:fillRect/>
          </a:stretch>
        </p:blipFill>
        <p:spPr>
          <a:xfrm>
            <a:off x="9437949" y="2223380"/>
            <a:ext cx="2576000" cy="1563706"/>
          </a:xfrm>
          <a:prstGeom prst="rect">
            <a:avLst/>
          </a:prstGeom>
        </p:spPr>
      </p:pic>
      <p:pic>
        <p:nvPicPr>
          <p:cNvPr id="8" name="Image 7"/>
          <p:cNvPicPr>
            <a:picLocks noChangeAspect="1"/>
          </p:cNvPicPr>
          <p:nvPr/>
        </p:nvPicPr>
        <p:blipFill>
          <a:blip r:embed="rId3"/>
          <a:stretch>
            <a:fillRect/>
          </a:stretch>
        </p:blipFill>
        <p:spPr>
          <a:xfrm>
            <a:off x="5137688" y="2266375"/>
            <a:ext cx="3960910" cy="3772295"/>
          </a:xfrm>
          <a:prstGeom prst="rect">
            <a:avLst/>
          </a:prstGeom>
        </p:spPr>
      </p:pic>
      <p:sp>
        <p:nvSpPr>
          <p:cNvPr id="9" name="Rectangle 8"/>
          <p:cNvSpPr/>
          <p:nvPr/>
        </p:nvSpPr>
        <p:spPr>
          <a:xfrm>
            <a:off x="5137688" y="2679826"/>
            <a:ext cx="3580799" cy="3168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14542875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err="1" smtClean="0"/>
              <a:t>Récupérer</a:t>
            </a:r>
            <a:r>
              <a:rPr lang="en-CA" dirty="0" smtClean="0"/>
              <a:t> un parameter </a:t>
            </a:r>
            <a:r>
              <a:rPr lang="en-CA" dirty="0" err="1" smtClean="0"/>
              <a:t>dans</a:t>
            </a:r>
            <a:r>
              <a:rPr lang="en-CA" dirty="0" smtClean="0"/>
              <a:t> </a:t>
            </a:r>
            <a:r>
              <a:rPr lang="en-CA" dirty="0" err="1" smtClean="0"/>
              <a:t>l’url</a:t>
            </a:r>
            <a:endParaRPr lang="fr-CA" dirty="0"/>
          </a:p>
        </p:txBody>
      </p:sp>
      <p:sp>
        <p:nvSpPr>
          <p:cNvPr id="3" name="Espace réservé du contenu 2"/>
          <p:cNvSpPr>
            <a:spLocks noGrp="1"/>
          </p:cNvSpPr>
          <p:nvPr>
            <p:ph idx="1"/>
          </p:nvPr>
        </p:nvSpPr>
        <p:spPr>
          <a:xfrm>
            <a:off x="1484310" y="2666999"/>
            <a:ext cx="4128839" cy="3733801"/>
          </a:xfrm>
        </p:spPr>
        <p:txBody>
          <a:bodyPr/>
          <a:lstStyle/>
          <a:p>
            <a:r>
              <a:rPr lang="en-CA" dirty="0" smtClean="0"/>
              <a:t>Importer { </a:t>
            </a:r>
            <a:r>
              <a:rPr lang="en-CA" dirty="0" err="1" smtClean="0"/>
              <a:t>ActivatedRoute</a:t>
            </a:r>
            <a:r>
              <a:rPr lang="en-CA" dirty="0" smtClean="0"/>
              <a:t> } from ‘@angular/router’ </a:t>
            </a:r>
            <a:r>
              <a:rPr lang="en-CA" dirty="0" err="1" smtClean="0"/>
              <a:t>dans</a:t>
            </a:r>
            <a:r>
              <a:rPr lang="en-CA" dirty="0" smtClean="0"/>
              <a:t> le component avec id</a:t>
            </a:r>
          </a:p>
          <a:p>
            <a:r>
              <a:rPr lang="en-CA" dirty="0" err="1" smtClean="0"/>
              <a:t>Ajouter</a:t>
            </a:r>
            <a:r>
              <a:rPr lang="en-CA" dirty="0" smtClean="0"/>
              <a:t> private route: </a:t>
            </a:r>
            <a:r>
              <a:rPr lang="en-CA" dirty="0" err="1" smtClean="0"/>
              <a:t>ActivatedRoute</a:t>
            </a:r>
            <a:r>
              <a:rPr lang="en-CA" dirty="0" smtClean="0"/>
              <a:t> </a:t>
            </a:r>
            <a:r>
              <a:rPr lang="en-CA" dirty="0" err="1" smtClean="0"/>
              <a:t>dans</a:t>
            </a:r>
            <a:r>
              <a:rPr lang="en-CA" dirty="0" smtClean="0"/>
              <a:t> le </a:t>
            </a:r>
            <a:r>
              <a:rPr lang="en-CA" dirty="0" err="1" smtClean="0"/>
              <a:t>constructeur</a:t>
            </a:r>
            <a:r>
              <a:rPr lang="en-CA" dirty="0" smtClean="0"/>
              <a:t> </a:t>
            </a:r>
            <a:r>
              <a:rPr lang="en-CA" dirty="0" err="1" smtClean="0"/>
              <a:t>comme</a:t>
            </a:r>
            <a:r>
              <a:rPr lang="en-CA" dirty="0" smtClean="0"/>
              <a:t> parameter</a:t>
            </a:r>
          </a:p>
          <a:p>
            <a:endParaRPr lang="en-CA" dirty="0" smtClean="0"/>
          </a:p>
          <a:p>
            <a:endParaRPr lang="en-CA" dirty="0" smtClean="0"/>
          </a:p>
          <a:p>
            <a:endParaRPr lang="fr-CA" dirty="0"/>
          </a:p>
        </p:txBody>
      </p:sp>
      <p:pic>
        <p:nvPicPr>
          <p:cNvPr id="5" name="Image 4"/>
          <p:cNvPicPr>
            <a:picLocks noChangeAspect="1"/>
          </p:cNvPicPr>
          <p:nvPr/>
        </p:nvPicPr>
        <p:blipFill>
          <a:blip r:embed="rId2"/>
          <a:stretch>
            <a:fillRect/>
          </a:stretch>
        </p:blipFill>
        <p:spPr>
          <a:xfrm>
            <a:off x="5779977" y="2438399"/>
            <a:ext cx="5121533" cy="3500674"/>
          </a:xfrm>
          <a:prstGeom prst="rect">
            <a:avLst/>
          </a:prstGeom>
        </p:spPr>
      </p:pic>
    </p:spTree>
    <p:extLst>
      <p:ext uri="{BB962C8B-B14F-4D97-AF65-F5344CB8AC3E}">
        <p14:creationId xmlns:p14="http://schemas.microsoft.com/office/powerpoint/2010/main" val="1828395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smtClean="0"/>
              <a:t>Redirection avec les routes</a:t>
            </a:r>
            <a:endParaRPr lang="fr-CA" dirty="0"/>
          </a:p>
        </p:txBody>
      </p:sp>
      <p:sp>
        <p:nvSpPr>
          <p:cNvPr id="3" name="Espace réservé du contenu 2"/>
          <p:cNvSpPr>
            <a:spLocks noGrp="1"/>
          </p:cNvSpPr>
          <p:nvPr>
            <p:ph idx="1"/>
          </p:nvPr>
        </p:nvSpPr>
        <p:spPr>
          <a:xfrm>
            <a:off x="1484310" y="2666999"/>
            <a:ext cx="4490977" cy="3124201"/>
          </a:xfrm>
        </p:spPr>
        <p:txBody>
          <a:bodyPr/>
          <a:lstStyle/>
          <a:p>
            <a:r>
              <a:rPr lang="en-CA" dirty="0" smtClean="0"/>
              <a:t>Importer Router</a:t>
            </a:r>
          </a:p>
          <a:p>
            <a:r>
              <a:rPr lang="en-CA" dirty="0" err="1" smtClean="0"/>
              <a:t>Ajouter</a:t>
            </a:r>
            <a:r>
              <a:rPr lang="en-CA" dirty="0" smtClean="0"/>
              <a:t> </a:t>
            </a:r>
            <a:r>
              <a:rPr lang="en-CA" dirty="0" err="1" smtClean="0"/>
              <a:t>Paramètre</a:t>
            </a:r>
            <a:r>
              <a:rPr lang="en-CA" dirty="0" smtClean="0"/>
              <a:t> Router</a:t>
            </a:r>
          </a:p>
          <a:p>
            <a:r>
              <a:rPr lang="en-CA" dirty="0" err="1" smtClean="0"/>
              <a:t>This.router.navigate</a:t>
            </a:r>
            <a:r>
              <a:rPr lang="en-CA" dirty="0" smtClean="0"/>
              <a:t>([‘nom’])</a:t>
            </a:r>
            <a:endParaRPr lang="fr-CA" dirty="0"/>
          </a:p>
        </p:txBody>
      </p:sp>
      <p:pic>
        <p:nvPicPr>
          <p:cNvPr id="5" name="Image 4"/>
          <p:cNvPicPr>
            <a:picLocks noChangeAspect="1"/>
          </p:cNvPicPr>
          <p:nvPr/>
        </p:nvPicPr>
        <p:blipFill>
          <a:blip r:embed="rId2"/>
          <a:stretch>
            <a:fillRect/>
          </a:stretch>
        </p:blipFill>
        <p:spPr>
          <a:xfrm>
            <a:off x="6197992" y="2134071"/>
            <a:ext cx="5572125" cy="4400550"/>
          </a:xfrm>
          <a:prstGeom prst="rect">
            <a:avLst/>
          </a:prstGeom>
        </p:spPr>
      </p:pic>
    </p:spTree>
    <p:extLst>
      <p:ext uri="{BB962C8B-B14F-4D97-AF65-F5344CB8AC3E}">
        <p14:creationId xmlns:p14="http://schemas.microsoft.com/office/powerpoint/2010/main" val="38548324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CA" dirty="0" smtClean="0"/>
              <a:t>Importation de Module</a:t>
            </a:r>
            <a:endParaRPr lang="fr-CA" dirty="0"/>
          </a:p>
        </p:txBody>
      </p:sp>
      <p:sp>
        <p:nvSpPr>
          <p:cNvPr id="3" name="Espace réservé du contenu 2"/>
          <p:cNvSpPr>
            <a:spLocks noGrp="1"/>
          </p:cNvSpPr>
          <p:nvPr>
            <p:ph idx="1"/>
          </p:nvPr>
        </p:nvSpPr>
        <p:spPr>
          <a:xfrm>
            <a:off x="1484311" y="2197417"/>
            <a:ext cx="5187224" cy="4290469"/>
          </a:xfrm>
        </p:spPr>
        <p:txBody>
          <a:bodyPr/>
          <a:lstStyle/>
          <a:p>
            <a:r>
              <a:rPr lang="fr-FR" dirty="0" smtClean="0"/>
              <a:t>Le fichier </a:t>
            </a:r>
            <a:r>
              <a:rPr lang="fr-FR" dirty="0" err="1" smtClean="0"/>
              <a:t>app.module.ts</a:t>
            </a:r>
            <a:r>
              <a:rPr lang="fr-FR" dirty="0" smtClean="0"/>
              <a:t> sert a importer des modules du Framework</a:t>
            </a:r>
          </a:p>
          <a:p>
            <a:r>
              <a:rPr lang="fr-FR" dirty="0" err="1" smtClean="0"/>
              <a:t>FormsModule</a:t>
            </a:r>
            <a:r>
              <a:rPr lang="fr-FR" dirty="0" smtClean="0"/>
              <a:t> est le nom utilisé pour le module des formulaires.</a:t>
            </a:r>
          </a:p>
          <a:p>
            <a:r>
              <a:rPr lang="fr-FR" dirty="0" smtClean="0"/>
              <a:t>Ne pas oublier de l’ajouter dans la section @</a:t>
            </a:r>
            <a:r>
              <a:rPr lang="fr-FR" dirty="0" err="1" smtClean="0"/>
              <a:t>NgModule</a:t>
            </a:r>
            <a:r>
              <a:rPr lang="fr-FR" dirty="0" smtClean="0"/>
              <a:t> imports pour pouvoir l’utiliser</a:t>
            </a:r>
          </a:p>
          <a:p>
            <a:endParaRPr lang="en-CA" dirty="0" smtClean="0"/>
          </a:p>
          <a:p>
            <a:endParaRPr lang="fr-CA" dirty="0"/>
          </a:p>
        </p:txBody>
      </p:sp>
      <p:pic>
        <p:nvPicPr>
          <p:cNvPr id="6" name="Image 5"/>
          <p:cNvPicPr>
            <a:picLocks noChangeAspect="1"/>
          </p:cNvPicPr>
          <p:nvPr/>
        </p:nvPicPr>
        <p:blipFill>
          <a:blip r:embed="rId2"/>
          <a:stretch>
            <a:fillRect/>
          </a:stretch>
        </p:blipFill>
        <p:spPr>
          <a:xfrm>
            <a:off x="6671535" y="2197417"/>
            <a:ext cx="4831489" cy="2887344"/>
          </a:xfrm>
          <a:prstGeom prst="rect">
            <a:avLst/>
          </a:prstGeom>
        </p:spPr>
      </p:pic>
    </p:spTree>
    <p:extLst>
      <p:ext uri="{BB962C8B-B14F-4D97-AF65-F5344CB8AC3E}">
        <p14:creationId xmlns:p14="http://schemas.microsoft.com/office/powerpoint/2010/main" val="9017037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smtClean="0"/>
              <a:t>Directives</a:t>
            </a:r>
            <a:endParaRPr lang="fr-CA" dirty="0"/>
          </a:p>
        </p:txBody>
      </p:sp>
      <p:sp>
        <p:nvSpPr>
          <p:cNvPr id="3" name="Espace réservé du contenu 2"/>
          <p:cNvSpPr>
            <a:spLocks noGrp="1"/>
          </p:cNvSpPr>
          <p:nvPr>
            <p:ph idx="1"/>
          </p:nvPr>
        </p:nvSpPr>
        <p:spPr>
          <a:xfrm>
            <a:off x="1484310" y="2090057"/>
            <a:ext cx="10018713" cy="3701143"/>
          </a:xfrm>
        </p:spPr>
        <p:txBody>
          <a:bodyPr>
            <a:normAutofit/>
          </a:bodyPr>
          <a:lstStyle/>
          <a:p>
            <a:r>
              <a:rPr lang="en-CA" dirty="0" smtClean="0"/>
              <a:t>Les directives </a:t>
            </a:r>
            <a:r>
              <a:rPr lang="en-CA" dirty="0" err="1" smtClean="0"/>
              <a:t>sont</a:t>
            </a:r>
            <a:r>
              <a:rPr lang="en-CA" dirty="0" smtClean="0"/>
              <a:t> </a:t>
            </a:r>
            <a:r>
              <a:rPr lang="en-CA" dirty="0" err="1" smtClean="0"/>
              <a:t>comme</a:t>
            </a:r>
            <a:r>
              <a:rPr lang="en-CA" dirty="0" smtClean="0"/>
              <a:t> le nouveau nom des </a:t>
            </a:r>
            <a:r>
              <a:rPr lang="en-CA" dirty="0" err="1" smtClean="0"/>
              <a:t>attributs</a:t>
            </a:r>
            <a:r>
              <a:rPr lang="en-CA" dirty="0" smtClean="0"/>
              <a:t> des </a:t>
            </a:r>
            <a:r>
              <a:rPr lang="en-CA" dirty="0" err="1" smtClean="0"/>
              <a:t>balises</a:t>
            </a:r>
            <a:endParaRPr lang="en-CA" dirty="0" smtClean="0"/>
          </a:p>
          <a:p>
            <a:r>
              <a:rPr lang="en-CA" dirty="0" smtClean="0"/>
              <a:t>Ex </a:t>
            </a:r>
            <a:r>
              <a:rPr lang="en-CA" dirty="0" err="1" smtClean="0"/>
              <a:t>avant</a:t>
            </a:r>
            <a:r>
              <a:rPr lang="en-CA" dirty="0" smtClean="0"/>
              <a:t>: </a:t>
            </a:r>
          </a:p>
          <a:p>
            <a:endParaRPr lang="en-CA" dirty="0" smtClean="0"/>
          </a:p>
          <a:p>
            <a:r>
              <a:rPr lang="en-CA" dirty="0" smtClean="0"/>
              <a:t>Ex après:</a:t>
            </a:r>
          </a:p>
          <a:p>
            <a:r>
              <a:rPr lang="en-CA" dirty="0" err="1" smtClean="0"/>
              <a:t>ngModel</a:t>
            </a:r>
            <a:r>
              <a:rPr lang="en-CA" dirty="0" smtClean="0"/>
              <a:t> va </a:t>
            </a:r>
            <a:r>
              <a:rPr lang="en-CA" dirty="0" err="1" smtClean="0"/>
              <a:t>devenir</a:t>
            </a:r>
            <a:r>
              <a:rPr lang="en-CA" dirty="0" smtClean="0"/>
              <a:t> </a:t>
            </a:r>
            <a:r>
              <a:rPr lang="en-CA" dirty="0" err="1" smtClean="0"/>
              <a:t>l’identifiant</a:t>
            </a:r>
            <a:r>
              <a:rPr lang="en-CA" dirty="0" smtClean="0"/>
              <a:t> de </a:t>
            </a:r>
            <a:r>
              <a:rPr lang="en-CA" dirty="0" err="1" smtClean="0"/>
              <a:t>l’input</a:t>
            </a:r>
            <a:endParaRPr lang="en-CA" dirty="0"/>
          </a:p>
          <a:p>
            <a:r>
              <a:rPr lang="en-CA" dirty="0" smtClean="0"/>
              <a:t>Il va être accessible </a:t>
            </a:r>
            <a:r>
              <a:rPr lang="en-CA" dirty="0" err="1" smtClean="0"/>
              <a:t>dans</a:t>
            </a:r>
            <a:r>
              <a:rPr lang="en-CA" dirty="0" smtClean="0"/>
              <a:t> le </a:t>
            </a:r>
            <a:r>
              <a:rPr lang="en-CA" dirty="0" err="1" smtClean="0"/>
              <a:t>TypeScript</a:t>
            </a:r>
            <a:r>
              <a:rPr lang="en-CA" dirty="0" smtClean="0"/>
              <a:t> de la component via la variable “nom” et </a:t>
            </a:r>
            <a:r>
              <a:rPr lang="en-CA" dirty="0" err="1" smtClean="0"/>
              <a:t>ce</a:t>
            </a:r>
            <a:r>
              <a:rPr lang="en-CA" dirty="0" smtClean="0"/>
              <a:t>, en two way databinding</a:t>
            </a:r>
            <a:endParaRPr lang="fr-CA" dirty="0"/>
          </a:p>
        </p:txBody>
      </p:sp>
      <p:pic>
        <p:nvPicPr>
          <p:cNvPr id="4" name="Image 3"/>
          <p:cNvPicPr>
            <a:picLocks noChangeAspect="1"/>
          </p:cNvPicPr>
          <p:nvPr/>
        </p:nvPicPr>
        <p:blipFill>
          <a:blip r:embed="rId2"/>
          <a:stretch>
            <a:fillRect/>
          </a:stretch>
        </p:blipFill>
        <p:spPr>
          <a:xfrm>
            <a:off x="3071268" y="2702881"/>
            <a:ext cx="3902981" cy="658628"/>
          </a:xfrm>
          <a:prstGeom prst="rect">
            <a:avLst/>
          </a:prstGeom>
        </p:spPr>
      </p:pic>
      <p:pic>
        <p:nvPicPr>
          <p:cNvPr id="5" name="Image 4"/>
          <p:cNvPicPr>
            <a:picLocks noChangeAspect="1"/>
          </p:cNvPicPr>
          <p:nvPr/>
        </p:nvPicPr>
        <p:blipFill>
          <a:blip r:embed="rId3"/>
          <a:stretch>
            <a:fillRect/>
          </a:stretch>
        </p:blipFill>
        <p:spPr>
          <a:xfrm>
            <a:off x="3071269" y="3702378"/>
            <a:ext cx="3895589" cy="639932"/>
          </a:xfrm>
          <a:prstGeom prst="rect">
            <a:avLst/>
          </a:prstGeom>
        </p:spPr>
      </p:pic>
    </p:spTree>
    <p:extLst>
      <p:ext uri="{BB962C8B-B14F-4D97-AF65-F5344CB8AC3E}">
        <p14:creationId xmlns:p14="http://schemas.microsoft.com/office/powerpoint/2010/main" val="31427737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smtClean="0"/>
              <a:t>Databinding</a:t>
            </a:r>
            <a:endParaRPr lang="fr-CA" dirty="0"/>
          </a:p>
        </p:txBody>
      </p:sp>
      <p:sp>
        <p:nvSpPr>
          <p:cNvPr id="3" name="Espace réservé du contenu 2"/>
          <p:cNvSpPr>
            <a:spLocks noGrp="1"/>
          </p:cNvSpPr>
          <p:nvPr>
            <p:ph idx="1"/>
          </p:nvPr>
        </p:nvSpPr>
        <p:spPr>
          <a:xfrm>
            <a:off x="1484310" y="2194561"/>
            <a:ext cx="10018713" cy="3596640"/>
          </a:xfrm>
        </p:spPr>
        <p:txBody>
          <a:bodyPr>
            <a:normAutofit fontScale="85000" lnSpcReduction="10000"/>
          </a:bodyPr>
          <a:lstStyle/>
          <a:p>
            <a:r>
              <a:rPr lang="fr-CA" dirty="0" smtClean="0"/>
              <a:t>Le </a:t>
            </a:r>
            <a:r>
              <a:rPr lang="fr-CA" dirty="0"/>
              <a:t>Data-binding est la synchronisation automatique entre le model et les composants de la vue. La plupart des engins de </a:t>
            </a:r>
            <a:r>
              <a:rPr lang="fr-CA" dirty="0" err="1"/>
              <a:t>templating</a:t>
            </a:r>
            <a:r>
              <a:rPr lang="fr-CA" dirty="0"/>
              <a:t> </a:t>
            </a:r>
            <a:r>
              <a:rPr lang="fr-CA" dirty="0" err="1"/>
              <a:t>bind</a:t>
            </a:r>
            <a:r>
              <a:rPr lang="fr-CA" dirty="0"/>
              <a:t> le data dans une seule direction (Model-&gt;</a:t>
            </a:r>
            <a:r>
              <a:rPr lang="fr-CA" dirty="0" err="1"/>
              <a:t>View</a:t>
            </a:r>
            <a:r>
              <a:rPr lang="fr-CA" dirty="0"/>
              <a:t>). Dans ce cas, le programmeur doit s’occuper de mettre à jour son model lorsque l’usager change les valeurs des composants de la vue</a:t>
            </a:r>
            <a:r>
              <a:rPr lang="fr-CA" dirty="0" smtClean="0"/>
              <a:t>.</a:t>
            </a:r>
          </a:p>
          <a:p>
            <a:r>
              <a:rPr lang="fr-CA" dirty="0"/>
              <a:t>Celui offert par </a:t>
            </a:r>
            <a:r>
              <a:rPr lang="fr-CA" dirty="0" err="1"/>
              <a:t>Angular</a:t>
            </a:r>
            <a:r>
              <a:rPr lang="fr-CA" dirty="0"/>
              <a:t> fonctionne dans les deux directions, Model-&gt;</a:t>
            </a:r>
            <a:r>
              <a:rPr lang="fr-CA" dirty="0" err="1"/>
              <a:t>View</a:t>
            </a:r>
            <a:r>
              <a:rPr lang="fr-CA" dirty="0"/>
              <a:t> et </a:t>
            </a:r>
            <a:r>
              <a:rPr lang="fr-CA" dirty="0" err="1"/>
              <a:t>View</a:t>
            </a:r>
            <a:r>
              <a:rPr lang="fr-CA" dirty="0"/>
              <a:t>-&gt;Model</a:t>
            </a:r>
          </a:p>
          <a:p>
            <a:r>
              <a:rPr lang="fr-CA" dirty="0"/>
              <a:t>L’avantage est que le model reflète toujours l’état actuel de la vue, et vice-versa.</a:t>
            </a:r>
          </a:p>
          <a:p>
            <a:r>
              <a:rPr lang="fr-CA" dirty="0"/>
              <a:t>Le model devient donc la seule source de données à gérer. Ceci simplifie la programmation puisqu’il n’est plus nécessaire de gérer plusieurs évènements pour mettre à jour le model. Dans ce cas, la vue est donc simplement une projection du modèle.</a:t>
            </a:r>
          </a:p>
        </p:txBody>
      </p:sp>
    </p:spTree>
    <p:extLst>
      <p:ext uri="{BB962C8B-B14F-4D97-AF65-F5344CB8AC3E}">
        <p14:creationId xmlns:p14="http://schemas.microsoft.com/office/powerpoint/2010/main" val="25075737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CA" dirty="0" smtClean="0"/>
              <a:t>Technologies </a:t>
            </a:r>
            <a:r>
              <a:rPr lang="fr-FR" dirty="0" smtClean="0"/>
              <a:t>Utilisés</a:t>
            </a:r>
            <a:endParaRPr lang="fr-FR" dirty="0"/>
          </a:p>
        </p:txBody>
      </p:sp>
      <p:pic>
        <p:nvPicPr>
          <p:cNvPr id="1038" name="Picture 14" descr="RÃ©sultats de recherche d'images pour Â«Â Angular 6Â Â»"/>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8263" y="2899954"/>
            <a:ext cx="2219642" cy="2351315"/>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2005" y="3123111"/>
            <a:ext cx="3571875" cy="1905000"/>
          </a:xfrm>
          <a:prstGeom prst="rect">
            <a:avLst/>
          </a:prstGeom>
        </p:spPr>
      </p:pic>
    </p:spTree>
    <p:extLst>
      <p:ext uri="{BB962C8B-B14F-4D97-AF65-F5344CB8AC3E}">
        <p14:creationId xmlns:p14="http://schemas.microsoft.com/office/powerpoint/2010/main" val="24866206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smtClean="0"/>
              <a:t>Templating</a:t>
            </a:r>
            <a:endParaRPr lang="fr-CA" dirty="0"/>
          </a:p>
        </p:txBody>
      </p:sp>
      <p:sp>
        <p:nvSpPr>
          <p:cNvPr id="3" name="Espace réservé du contenu 2"/>
          <p:cNvSpPr>
            <a:spLocks noGrp="1"/>
          </p:cNvSpPr>
          <p:nvPr>
            <p:ph idx="1"/>
          </p:nvPr>
        </p:nvSpPr>
        <p:spPr>
          <a:xfrm>
            <a:off x="1405933" y="2161902"/>
            <a:ext cx="10018713" cy="2497184"/>
          </a:xfrm>
        </p:spPr>
        <p:txBody>
          <a:bodyPr>
            <a:normAutofit fontScale="92500" lnSpcReduction="10000"/>
          </a:bodyPr>
          <a:lstStyle/>
          <a:p>
            <a:r>
              <a:rPr lang="en-CA" dirty="0" smtClean="0"/>
              <a:t>Angular </a:t>
            </a:r>
            <a:r>
              <a:rPr lang="en-CA" dirty="0" err="1" smtClean="0"/>
              <a:t>offre</a:t>
            </a:r>
            <a:r>
              <a:rPr lang="en-CA" dirty="0" smtClean="0"/>
              <a:t> le templating qui </a:t>
            </a:r>
            <a:r>
              <a:rPr lang="en-CA" dirty="0" err="1" smtClean="0"/>
              <a:t>permet</a:t>
            </a:r>
            <a:r>
              <a:rPr lang="en-CA" dirty="0" smtClean="0"/>
              <a:t> de </a:t>
            </a:r>
            <a:r>
              <a:rPr lang="en-CA" dirty="0" err="1" smtClean="0"/>
              <a:t>répeter</a:t>
            </a:r>
            <a:r>
              <a:rPr lang="en-CA" dirty="0" smtClean="0"/>
              <a:t> du Html </a:t>
            </a:r>
            <a:r>
              <a:rPr lang="en-CA" dirty="0" err="1" smtClean="0"/>
              <a:t>selon</a:t>
            </a:r>
            <a:r>
              <a:rPr lang="en-CA" dirty="0" smtClean="0"/>
              <a:t> une collection grâce à la directive *</a:t>
            </a:r>
            <a:r>
              <a:rPr lang="en-CA" dirty="0" err="1" smtClean="0"/>
              <a:t>ngFor</a:t>
            </a:r>
            <a:r>
              <a:rPr lang="en-CA" dirty="0" smtClean="0"/>
              <a:t>.</a:t>
            </a:r>
          </a:p>
          <a:p>
            <a:r>
              <a:rPr lang="en-CA" dirty="0" smtClean="0"/>
              <a:t>Ex: </a:t>
            </a:r>
            <a:r>
              <a:rPr lang="en-CA" dirty="0" err="1" smtClean="0"/>
              <a:t>J’ai</a:t>
            </a:r>
            <a:r>
              <a:rPr lang="en-CA" dirty="0" smtClean="0"/>
              <a:t> une collection </a:t>
            </a:r>
            <a:r>
              <a:rPr lang="en-CA" dirty="0" err="1" smtClean="0"/>
              <a:t>d’étudiant</a:t>
            </a:r>
            <a:r>
              <a:rPr lang="en-CA" dirty="0" smtClean="0"/>
              <a:t> et je </a:t>
            </a:r>
            <a:r>
              <a:rPr lang="en-CA" dirty="0" err="1" smtClean="0"/>
              <a:t>veux</a:t>
            </a:r>
            <a:r>
              <a:rPr lang="en-CA" dirty="0" smtClean="0"/>
              <a:t> </a:t>
            </a:r>
            <a:r>
              <a:rPr lang="en-CA" dirty="0" err="1" smtClean="0"/>
              <a:t>afficher</a:t>
            </a:r>
            <a:r>
              <a:rPr lang="en-CA" dirty="0" smtClean="0"/>
              <a:t> le nom de </a:t>
            </a:r>
            <a:r>
              <a:rPr lang="en-CA" dirty="0" err="1" smtClean="0"/>
              <a:t>chacun</a:t>
            </a:r>
            <a:r>
              <a:rPr lang="en-CA" dirty="0" smtClean="0"/>
              <a:t> et son </a:t>
            </a:r>
            <a:r>
              <a:rPr lang="en-CA" dirty="0" err="1" smtClean="0"/>
              <a:t>âge</a:t>
            </a:r>
            <a:endParaRPr lang="en-CA" dirty="0" smtClean="0"/>
          </a:p>
          <a:p>
            <a:r>
              <a:rPr lang="en-CA" dirty="0" smtClean="0"/>
              <a:t>*</a:t>
            </a:r>
            <a:r>
              <a:rPr lang="en-CA" dirty="0" err="1" smtClean="0"/>
              <a:t>ngFor</a:t>
            </a:r>
            <a:r>
              <a:rPr lang="en-CA" dirty="0" smtClean="0"/>
              <a:t>=“let variable of collection”</a:t>
            </a:r>
          </a:p>
          <a:p>
            <a:r>
              <a:rPr lang="en-CA" dirty="0" smtClean="0"/>
              <a:t>La collection </a:t>
            </a:r>
            <a:r>
              <a:rPr lang="en-CA" dirty="0" err="1" smtClean="0"/>
              <a:t>doit</a:t>
            </a:r>
            <a:r>
              <a:rPr lang="en-CA" dirty="0" smtClean="0"/>
              <a:t> être </a:t>
            </a:r>
            <a:r>
              <a:rPr lang="en-CA" dirty="0" err="1" smtClean="0"/>
              <a:t>écrite</a:t>
            </a:r>
            <a:r>
              <a:rPr lang="en-CA" dirty="0" smtClean="0"/>
              <a:t> </a:t>
            </a:r>
            <a:r>
              <a:rPr lang="en-CA" dirty="0" err="1" smtClean="0"/>
              <a:t>KeySensitive</a:t>
            </a:r>
            <a:r>
              <a:rPr lang="en-CA" dirty="0" smtClean="0"/>
              <a:t> à </a:t>
            </a:r>
            <a:r>
              <a:rPr lang="en-CA" dirty="0" err="1" smtClean="0"/>
              <a:t>celle</a:t>
            </a:r>
            <a:r>
              <a:rPr lang="en-CA" dirty="0" smtClean="0"/>
              <a:t> du Typescript</a:t>
            </a:r>
          </a:p>
          <a:p>
            <a:r>
              <a:rPr lang="fr-FR" dirty="0" err="1" smtClean="0"/>
              <a:t>ngFor</a:t>
            </a:r>
            <a:r>
              <a:rPr lang="fr-FR" dirty="0" smtClean="0"/>
              <a:t> agit comme un </a:t>
            </a:r>
            <a:r>
              <a:rPr lang="fr-FR" dirty="0" err="1" smtClean="0"/>
              <a:t>foreach</a:t>
            </a:r>
            <a:r>
              <a:rPr lang="fr-FR" dirty="0" smtClean="0"/>
              <a:t>, chaque étudiant va être projeté dans la variable “s”</a:t>
            </a:r>
            <a:endParaRPr lang="fr-FR" dirty="0"/>
          </a:p>
        </p:txBody>
      </p:sp>
      <p:pic>
        <p:nvPicPr>
          <p:cNvPr id="4" name="Image 3"/>
          <p:cNvPicPr>
            <a:picLocks noChangeAspect="1"/>
          </p:cNvPicPr>
          <p:nvPr/>
        </p:nvPicPr>
        <p:blipFill>
          <a:blip r:embed="rId2"/>
          <a:stretch>
            <a:fillRect/>
          </a:stretch>
        </p:blipFill>
        <p:spPr>
          <a:xfrm>
            <a:off x="2963091" y="5101045"/>
            <a:ext cx="2590800" cy="1114425"/>
          </a:xfrm>
          <a:prstGeom prst="rect">
            <a:avLst/>
          </a:prstGeom>
        </p:spPr>
      </p:pic>
      <p:pic>
        <p:nvPicPr>
          <p:cNvPr id="6" name="Image 5"/>
          <p:cNvPicPr>
            <a:picLocks noChangeAspect="1"/>
          </p:cNvPicPr>
          <p:nvPr/>
        </p:nvPicPr>
        <p:blipFill>
          <a:blip r:embed="rId3"/>
          <a:stretch>
            <a:fillRect/>
          </a:stretch>
        </p:blipFill>
        <p:spPr>
          <a:xfrm>
            <a:off x="7266214" y="5366928"/>
            <a:ext cx="2362200" cy="704850"/>
          </a:xfrm>
          <a:prstGeom prst="rect">
            <a:avLst/>
          </a:prstGeom>
        </p:spPr>
      </p:pic>
    </p:spTree>
    <p:extLst>
      <p:ext uri="{BB962C8B-B14F-4D97-AF65-F5344CB8AC3E}">
        <p14:creationId xmlns:p14="http://schemas.microsoft.com/office/powerpoint/2010/main" val="1088501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Filtres et Formatage</a:t>
            </a:r>
            <a:endParaRPr lang="fr-FR" dirty="0"/>
          </a:p>
        </p:txBody>
      </p:sp>
      <p:sp>
        <p:nvSpPr>
          <p:cNvPr id="3" name="Espace réservé du contenu 2"/>
          <p:cNvSpPr>
            <a:spLocks noGrp="1"/>
          </p:cNvSpPr>
          <p:nvPr>
            <p:ph idx="1"/>
          </p:nvPr>
        </p:nvSpPr>
        <p:spPr>
          <a:xfrm>
            <a:off x="1405932" y="2438399"/>
            <a:ext cx="10018713" cy="2429692"/>
          </a:xfrm>
        </p:spPr>
        <p:txBody>
          <a:bodyPr/>
          <a:lstStyle/>
          <a:p>
            <a:r>
              <a:rPr lang="en-CA" dirty="0" smtClean="0"/>
              <a:t>Il </a:t>
            </a:r>
            <a:r>
              <a:rPr lang="en-CA" dirty="0" err="1" smtClean="0"/>
              <a:t>existe</a:t>
            </a:r>
            <a:r>
              <a:rPr lang="en-CA" dirty="0" smtClean="0"/>
              <a:t> </a:t>
            </a:r>
            <a:r>
              <a:rPr lang="en-CA" dirty="0" err="1" smtClean="0"/>
              <a:t>en</a:t>
            </a:r>
            <a:r>
              <a:rPr lang="en-CA" dirty="0" smtClean="0"/>
              <a:t> Angular du </a:t>
            </a:r>
            <a:r>
              <a:rPr lang="en-CA" dirty="0" err="1" smtClean="0"/>
              <a:t>formatage</a:t>
            </a:r>
            <a:r>
              <a:rPr lang="en-CA" dirty="0" smtClean="0"/>
              <a:t> pour </a:t>
            </a:r>
            <a:r>
              <a:rPr lang="en-CA" dirty="0" err="1" smtClean="0"/>
              <a:t>nos</a:t>
            </a:r>
            <a:r>
              <a:rPr lang="en-CA" dirty="0" smtClean="0"/>
              <a:t> model</a:t>
            </a:r>
          </a:p>
          <a:p>
            <a:r>
              <a:rPr lang="en-CA" dirty="0" smtClean="0"/>
              <a:t>On utilise un pipe | pour changer le </a:t>
            </a:r>
            <a:r>
              <a:rPr lang="en-CA" dirty="0" err="1" smtClean="0"/>
              <a:t>formatage</a:t>
            </a:r>
            <a:r>
              <a:rPr lang="en-CA" dirty="0" smtClean="0"/>
              <a:t> </a:t>
            </a:r>
            <a:r>
              <a:rPr lang="en-CA" dirty="0" err="1" smtClean="0"/>
              <a:t>ou</a:t>
            </a:r>
            <a:r>
              <a:rPr lang="en-CA" dirty="0" smtClean="0"/>
              <a:t> </a:t>
            </a:r>
            <a:r>
              <a:rPr lang="en-CA" dirty="0" err="1" smtClean="0"/>
              <a:t>appliquer</a:t>
            </a:r>
            <a:r>
              <a:rPr lang="en-CA" dirty="0" smtClean="0"/>
              <a:t> un </a:t>
            </a:r>
            <a:r>
              <a:rPr lang="en-CA" dirty="0" err="1" smtClean="0"/>
              <a:t>filtre</a:t>
            </a:r>
            <a:r>
              <a:rPr lang="en-CA" dirty="0" smtClean="0"/>
              <a:t> sur un </a:t>
            </a:r>
            <a:r>
              <a:rPr lang="en-CA" dirty="0" err="1" smtClean="0"/>
              <a:t>ngFor</a:t>
            </a:r>
            <a:endParaRPr lang="en-CA" dirty="0" smtClean="0"/>
          </a:p>
          <a:p>
            <a:r>
              <a:rPr lang="en-CA" dirty="0" smtClean="0"/>
              <a:t>Currency </a:t>
            </a:r>
            <a:r>
              <a:rPr lang="en-CA" dirty="0" err="1" smtClean="0"/>
              <a:t>sert</a:t>
            </a:r>
            <a:r>
              <a:rPr lang="en-CA" dirty="0" smtClean="0"/>
              <a:t> par example a </a:t>
            </a:r>
            <a:r>
              <a:rPr lang="en-CA" dirty="0" err="1" smtClean="0"/>
              <a:t>avoir</a:t>
            </a:r>
            <a:r>
              <a:rPr lang="en-CA" dirty="0" smtClean="0"/>
              <a:t> un format </a:t>
            </a:r>
            <a:r>
              <a:rPr lang="en-CA" dirty="0" err="1" smtClean="0"/>
              <a:t>d’argent</a:t>
            </a:r>
            <a:r>
              <a:rPr lang="en-CA" dirty="0" smtClean="0"/>
              <a:t> ($5,00)</a:t>
            </a:r>
          </a:p>
          <a:p>
            <a:endParaRPr lang="en-CA" dirty="0" smtClean="0"/>
          </a:p>
        </p:txBody>
      </p:sp>
      <p:pic>
        <p:nvPicPr>
          <p:cNvPr id="4" name="Image 3"/>
          <p:cNvPicPr>
            <a:picLocks noChangeAspect="1"/>
          </p:cNvPicPr>
          <p:nvPr/>
        </p:nvPicPr>
        <p:blipFill>
          <a:blip r:embed="rId2"/>
          <a:stretch>
            <a:fillRect/>
          </a:stretch>
        </p:blipFill>
        <p:spPr>
          <a:xfrm>
            <a:off x="4937760" y="5467350"/>
            <a:ext cx="6162675" cy="933450"/>
          </a:xfrm>
          <a:prstGeom prst="rect">
            <a:avLst/>
          </a:prstGeom>
        </p:spPr>
      </p:pic>
      <p:sp>
        <p:nvSpPr>
          <p:cNvPr id="5" name="Rectangle 4"/>
          <p:cNvSpPr/>
          <p:nvPr/>
        </p:nvSpPr>
        <p:spPr>
          <a:xfrm>
            <a:off x="6647634" y="5812155"/>
            <a:ext cx="679269" cy="2438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6" name="Rectangle 5"/>
          <p:cNvSpPr/>
          <p:nvPr/>
        </p:nvSpPr>
        <p:spPr>
          <a:xfrm>
            <a:off x="7837714" y="5467349"/>
            <a:ext cx="1358538" cy="21934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pic>
        <p:nvPicPr>
          <p:cNvPr id="7" name="Image 6"/>
          <p:cNvPicPr>
            <a:picLocks noChangeAspect="1"/>
          </p:cNvPicPr>
          <p:nvPr/>
        </p:nvPicPr>
        <p:blipFill>
          <a:blip r:embed="rId3"/>
          <a:stretch>
            <a:fillRect/>
          </a:stretch>
        </p:blipFill>
        <p:spPr>
          <a:xfrm>
            <a:off x="3042285" y="5110571"/>
            <a:ext cx="8058150" cy="200025"/>
          </a:xfrm>
          <a:prstGeom prst="rect">
            <a:avLst/>
          </a:prstGeom>
        </p:spPr>
      </p:pic>
    </p:spTree>
    <p:extLst>
      <p:ext uri="{BB962C8B-B14F-4D97-AF65-F5344CB8AC3E}">
        <p14:creationId xmlns:p14="http://schemas.microsoft.com/office/powerpoint/2010/main" val="7258748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err="1" smtClean="0"/>
              <a:t>Filtre</a:t>
            </a:r>
            <a:r>
              <a:rPr lang="en-CA" dirty="0" smtClean="0"/>
              <a:t> dependency</a:t>
            </a:r>
            <a:endParaRPr lang="fr-CA" dirty="0"/>
          </a:p>
        </p:txBody>
      </p:sp>
      <p:sp>
        <p:nvSpPr>
          <p:cNvPr id="3" name="Espace réservé du contenu 2"/>
          <p:cNvSpPr>
            <a:spLocks noGrp="1"/>
          </p:cNvSpPr>
          <p:nvPr>
            <p:ph idx="1"/>
          </p:nvPr>
        </p:nvSpPr>
        <p:spPr>
          <a:xfrm>
            <a:off x="1310139" y="1787433"/>
            <a:ext cx="10018713" cy="2053047"/>
          </a:xfrm>
        </p:spPr>
        <p:txBody>
          <a:bodyPr/>
          <a:lstStyle/>
          <a:p>
            <a:r>
              <a:rPr lang="en-CA" dirty="0" err="1" smtClean="0"/>
              <a:t>Créer</a:t>
            </a:r>
            <a:r>
              <a:rPr lang="en-CA" dirty="0" smtClean="0"/>
              <a:t> un </a:t>
            </a:r>
            <a:r>
              <a:rPr lang="en-CA" dirty="0" err="1" smtClean="0"/>
              <a:t>fichier</a:t>
            </a:r>
            <a:r>
              <a:rPr lang="en-CA" dirty="0" smtClean="0"/>
              <a:t> </a:t>
            </a:r>
            <a:r>
              <a:rPr lang="en-CA" dirty="0" err="1" smtClean="0"/>
              <a:t>TypeScript</a:t>
            </a:r>
            <a:r>
              <a:rPr lang="en-CA" dirty="0" smtClean="0"/>
              <a:t> </a:t>
            </a:r>
            <a:r>
              <a:rPr lang="en-CA" dirty="0" err="1" smtClean="0"/>
              <a:t>pipe.ts</a:t>
            </a:r>
            <a:r>
              <a:rPr lang="en-CA" dirty="0" smtClean="0"/>
              <a:t> avec le code </a:t>
            </a:r>
            <a:r>
              <a:rPr lang="en-CA" dirty="0" err="1" smtClean="0"/>
              <a:t>suivant</a:t>
            </a:r>
            <a:endParaRPr lang="en-CA" dirty="0" smtClean="0"/>
          </a:p>
          <a:p>
            <a:r>
              <a:rPr lang="en-CA" dirty="0" err="1" smtClean="0"/>
              <a:t>Ajouter</a:t>
            </a:r>
            <a:r>
              <a:rPr lang="en-CA" dirty="0" smtClean="0"/>
              <a:t> </a:t>
            </a:r>
            <a:r>
              <a:rPr lang="en-CA" dirty="0" err="1" smtClean="0"/>
              <a:t>dans</a:t>
            </a:r>
            <a:r>
              <a:rPr lang="en-CA" dirty="0" smtClean="0"/>
              <a:t> le </a:t>
            </a:r>
            <a:r>
              <a:rPr lang="en-CA" dirty="0" err="1" smtClean="0"/>
              <a:t>app.module.ts</a:t>
            </a:r>
            <a:r>
              <a:rPr lang="en-CA" dirty="0" smtClean="0"/>
              <a:t> </a:t>
            </a:r>
            <a:r>
              <a:rPr lang="en-CA" dirty="0" err="1" smtClean="0"/>
              <a:t>votre</a:t>
            </a:r>
            <a:r>
              <a:rPr lang="en-CA" dirty="0" smtClean="0"/>
              <a:t> </a:t>
            </a:r>
            <a:r>
              <a:rPr lang="en-CA" dirty="0" err="1" smtClean="0"/>
              <a:t>filtre</a:t>
            </a:r>
            <a:endParaRPr lang="en-CA" dirty="0" smtClean="0"/>
          </a:p>
          <a:p>
            <a:r>
              <a:rPr lang="en-CA" dirty="0" err="1" smtClean="0"/>
              <a:t>Voir</a:t>
            </a:r>
            <a:r>
              <a:rPr lang="en-CA" dirty="0" smtClean="0"/>
              <a:t> la </a:t>
            </a:r>
            <a:r>
              <a:rPr lang="en-CA" dirty="0" err="1" smtClean="0"/>
              <a:t>diaporama</a:t>
            </a:r>
            <a:r>
              <a:rPr lang="en-CA" dirty="0" smtClean="0"/>
              <a:t> </a:t>
            </a:r>
            <a:r>
              <a:rPr lang="en-CA" dirty="0" err="1" smtClean="0"/>
              <a:t>précédente</a:t>
            </a:r>
            <a:r>
              <a:rPr lang="en-CA" dirty="0" smtClean="0"/>
              <a:t> pour </a:t>
            </a:r>
            <a:r>
              <a:rPr lang="en-CA" dirty="0" err="1" smtClean="0"/>
              <a:t>l’html</a:t>
            </a:r>
            <a:r>
              <a:rPr lang="en-CA" dirty="0" smtClean="0"/>
              <a:t>*</a:t>
            </a:r>
          </a:p>
        </p:txBody>
      </p:sp>
      <p:pic>
        <p:nvPicPr>
          <p:cNvPr id="4" name="Image 3"/>
          <p:cNvPicPr>
            <a:picLocks noChangeAspect="1"/>
          </p:cNvPicPr>
          <p:nvPr/>
        </p:nvPicPr>
        <p:blipFill>
          <a:blip r:embed="rId2"/>
          <a:stretch>
            <a:fillRect/>
          </a:stretch>
        </p:blipFill>
        <p:spPr>
          <a:xfrm>
            <a:off x="7309757" y="2579368"/>
            <a:ext cx="4666862" cy="2097134"/>
          </a:xfrm>
          <a:prstGeom prst="rect">
            <a:avLst/>
          </a:prstGeom>
        </p:spPr>
      </p:pic>
      <p:pic>
        <p:nvPicPr>
          <p:cNvPr id="5" name="Image 4"/>
          <p:cNvPicPr>
            <a:picLocks noChangeAspect="1"/>
          </p:cNvPicPr>
          <p:nvPr/>
        </p:nvPicPr>
        <p:blipFill>
          <a:blip r:embed="rId3"/>
          <a:stretch>
            <a:fillRect/>
          </a:stretch>
        </p:blipFill>
        <p:spPr>
          <a:xfrm>
            <a:off x="1411196" y="3688897"/>
            <a:ext cx="3343275" cy="1657350"/>
          </a:xfrm>
          <a:prstGeom prst="rect">
            <a:avLst/>
          </a:prstGeom>
        </p:spPr>
      </p:pic>
      <p:sp>
        <p:nvSpPr>
          <p:cNvPr id="6" name="Rectangle 5"/>
          <p:cNvSpPr/>
          <p:nvPr/>
        </p:nvSpPr>
        <p:spPr>
          <a:xfrm>
            <a:off x="1733006" y="4955177"/>
            <a:ext cx="844731" cy="1915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12341714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Utilities</a:t>
            </a:r>
            <a:endParaRPr lang="fr-CA" dirty="0"/>
          </a:p>
        </p:txBody>
      </p:sp>
      <p:sp>
        <p:nvSpPr>
          <p:cNvPr id="3" name="Espace réservé du contenu 2"/>
          <p:cNvSpPr>
            <a:spLocks noGrp="1"/>
          </p:cNvSpPr>
          <p:nvPr>
            <p:ph idx="1"/>
          </p:nvPr>
        </p:nvSpPr>
        <p:spPr/>
        <p:txBody>
          <a:bodyPr/>
          <a:lstStyle/>
          <a:p>
            <a:r>
              <a:rPr lang="en-US" dirty="0" smtClean="0"/>
              <a:t>Generate a Service : ng g s data</a:t>
            </a:r>
          </a:p>
          <a:p>
            <a:r>
              <a:rPr lang="en-US" dirty="0"/>
              <a:t>Fake API: </a:t>
            </a:r>
            <a:r>
              <a:rPr lang="en-US" dirty="0">
                <a:hlinkClick r:id="rId2"/>
              </a:rPr>
              <a:t>https://jsonplaceholder.typicode.com</a:t>
            </a:r>
            <a:r>
              <a:rPr lang="en-US" dirty="0" smtClean="0">
                <a:hlinkClick r:id="rId2"/>
              </a:rPr>
              <a:t>/</a:t>
            </a:r>
            <a:endParaRPr lang="en-US" dirty="0" smtClean="0"/>
          </a:p>
          <a:p>
            <a:r>
              <a:rPr lang="nb-NO" dirty="0"/>
              <a:t>npm install git+https://oauth2:4Hetxj_qxy_-XjGpSSFY@git.mdbootstrap.com/mdb/angular/ng-uikit-pro-standard.git --save</a:t>
            </a:r>
            <a:endParaRPr lang="en-US" dirty="0"/>
          </a:p>
          <a:p>
            <a:endParaRPr lang="en-US" dirty="0" smtClean="0"/>
          </a:p>
          <a:p>
            <a:pPr marL="0" indent="0">
              <a:buNone/>
            </a:pPr>
            <a:endParaRPr lang="fr-CA" dirty="0"/>
          </a:p>
        </p:txBody>
      </p:sp>
    </p:spTree>
    <p:extLst>
      <p:ext uri="{BB962C8B-B14F-4D97-AF65-F5344CB8AC3E}">
        <p14:creationId xmlns:p14="http://schemas.microsoft.com/office/powerpoint/2010/main" val="34122865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Pourquoi </a:t>
            </a:r>
            <a:r>
              <a:rPr lang="fr-CA" dirty="0" err="1"/>
              <a:t>Angular</a:t>
            </a:r>
            <a:r>
              <a:rPr lang="fr-CA" dirty="0"/>
              <a:t> et pourquoi maintenant ?</a:t>
            </a:r>
          </a:p>
        </p:txBody>
      </p:sp>
      <p:sp>
        <p:nvSpPr>
          <p:cNvPr id="3" name="Espace réservé du contenu 2"/>
          <p:cNvSpPr>
            <a:spLocks noGrp="1"/>
          </p:cNvSpPr>
          <p:nvPr>
            <p:ph idx="1"/>
          </p:nvPr>
        </p:nvSpPr>
        <p:spPr/>
        <p:txBody>
          <a:bodyPr>
            <a:normAutofit fontScale="92500"/>
          </a:bodyPr>
          <a:lstStyle/>
          <a:p>
            <a:r>
              <a:rPr lang="fr-CA" dirty="0" err="1"/>
              <a:t>AngularJS</a:t>
            </a:r>
            <a:r>
              <a:rPr lang="fr-CA" dirty="0"/>
              <a:t> a fait son temps (7 ans ce qui est très respectable au vu de la vitesse d’évolution du Web). Sans rentrer dans des détails </a:t>
            </a:r>
            <a:r>
              <a:rPr lang="fr-CA" dirty="0" smtClean="0"/>
              <a:t>techniques, </a:t>
            </a:r>
            <a:r>
              <a:rPr lang="fr-CA" dirty="0"/>
              <a:t>résumons simplement en disant que </a:t>
            </a:r>
            <a:r>
              <a:rPr lang="fr-CA" dirty="0" err="1"/>
              <a:t>Angular</a:t>
            </a:r>
            <a:r>
              <a:rPr lang="fr-CA" dirty="0"/>
              <a:t> n’avait pas été construit pour développer des applications à l’origine, et surtout pas pour développer des applications mobiles. En outre, </a:t>
            </a:r>
            <a:r>
              <a:rPr lang="fr-CA" dirty="0" err="1"/>
              <a:t>Angular</a:t>
            </a:r>
            <a:r>
              <a:rPr lang="fr-CA" dirty="0"/>
              <a:t> a dû s’adapter aux très nombreuses évolutions des standards Web pour rester pertinent. Il était donc absolument nécessaire de réécrire complètement </a:t>
            </a:r>
            <a:r>
              <a:rPr lang="fr-CA" dirty="0" err="1"/>
              <a:t>Angular</a:t>
            </a:r>
            <a:r>
              <a:rPr lang="fr-CA" dirty="0"/>
              <a:t> avec une version 2.0. Aujourd'hui on parle d'</a:t>
            </a:r>
            <a:r>
              <a:rPr lang="fr-CA" dirty="0" err="1"/>
              <a:t>Angular</a:t>
            </a:r>
            <a:r>
              <a:rPr lang="fr-CA" dirty="0"/>
              <a:t> pour désigner cette nouvelle refonte du Framework </a:t>
            </a:r>
            <a:r>
              <a:rPr lang="fr-CA" dirty="0" smtClean="0"/>
              <a:t>et </a:t>
            </a:r>
            <a:r>
              <a:rPr lang="fr-CA" dirty="0"/>
              <a:t>qui est aujourd'hui à la version </a:t>
            </a:r>
            <a:r>
              <a:rPr lang="fr-CA" dirty="0" smtClean="0"/>
              <a:t>7 et </a:t>
            </a:r>
            <a:r>
              <a:rPr lang="fr-CA" dirty="0"/>
              <a:t>d'</a:t>
            </a:r>
            <a:r>
              <a:rPr lang="fr-CA" dirty="0" err="1"/>
              <a:t>AngularJS</a:t>
            </a:r>
            <a:r>
              <a:rPr lang="fr-CA" dirty="0"/>
              <a:t> pour désigner l'ancienne version </a:t>
            </a:r>
            <a:r>
              <a:rPr lang="fr-CA" dirty="0" smtClean="0"/>
              <a:t>(c'est-à-dire </a:t>
            </a:r>
            <a:r>
              <a:rPr lang="fr-CA" dirty="0" err="1"/>
              <a:t>Angular</a:t>
            </a:r>
            <a:r>
              <a:rPr lang="fr-CA" dirty="0"/>
              <a:t> </a:t>
            </a:r>
            <a:r>
              <a:rPr lang="fr-CA" dirty="0" smtClean="0"/>
              <a:t>1.X).</a:t>
            </a:r>
            <a:endParaRPr lang="fr-CA" dirty="0"/>
          </a:p>
        </p:txBody>
      </p:sp>
    </p:spTree>
    <p:extLst>
      <p:ext uri="{BB962C8B-B14F-4D97-AF65-F5344CB8AC3E}">
        <p14:creationId xmlns:p14="http://schemas.microsoft.com/office/powerpoint/2010/main" val="9217778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CA" dirty="0" smtClean="0"/>
              <a:t>Angular 6</a:t>
            </a:r>
            <a:endParaRPr lang="fr-CA" dirty="0"/>
          </a:p>
        </p:txBody>
      </p:sp>
      <p:sp>
        <p:nvSpPr>
          <p:cNvPr id="3" name="Espace réservé du contenu 2"/>
          <p:cNvSpPr>
            <a:spLocks noGrp="1"/>
          </p:cNvSpPr>
          <p:nvPr>
            <p:ph idx="1"/>
          </p:nvPr>
        </p:nvSpPr>
        <p:spPr>
          <a:xfrm>
            <a:off x="1484311" y="2438399"/>
            <a:ext cx="10018713" cy="3614057"/>
          </a:xfrm>
        </p:spPr>
        <p:txBody>
          <a:bodyPr>
            <a:normAutofit/>
          </a:bodyPr>
          <a:lstStyle/>
          <a:p>
            <a:r>
              <a:rPr lang="en-CA" dirty="0" smtClean="0"/>
              <a:t>Framework </a:t>
            </a:r>
            <a:r>
              <a:rPr lang="en-CA" dirty="0" err="1" smtClean="0"/>
              <a:t>Type</a:t>
            </a:r>
            <a:r>
              <a:rPr lang="en-CA" dirty="0" err="1" smtClean="0"/>
              <a:t>Script</a:t>
            </a:r>
            <a:r>
              <a:rPr lang="en-CA" dirty="0" smtClean="0"/>
              <a:t> </a:t>
            </a:r>
            <a:r>
              <a:rPr lang="en-CA" dirty="0" smtClean="0"/>
              <a:t>Multi </a:t>
            </a:r>
            <a:r>
              <a:rPr lang="en-CA" dirty="0" err="1" smtClean="0"/>
              <a:t>Plateforme</a:t>
            </a:r>
            <a:r>
              <a:rPr lang="en-CA" dirty="0" smtClean="0"/>
              <a:t> (Desktop &amp; Mobile)</a:t>
            </a:r>
          </a:p>
          <a:p>
            <a:r>
              <a:rPr lang="en-CA" dirty="0" err="1" smtClean="0"/>
              <a:t>Rapide</a:t>
            </a:r>
            <a:r>
              <a:rPr lang="en-CA" dirty="0" smtClean="0"/>
              <a:t> et performant</a:t>
            </a:r>
          </a:p>
          <a:p>
            <a:r>
              <a:rPr lang="en-CA" dirty="0" smtClean="0"/>
              <a:t>Two-way data-binding</a:t>
            </a:r>
          </a:p>
          <a:p>
            <a:r>
              <a:rPr lang="en-CA" dirty="0" err="1" smtClean="0"/>
              <a:t>Programmation</a:t>
            </a:r>
            <a:r>
              <a:rPr lang="en-CA" dirty="0" smtClean="0"/>
              <a:t> </a:t>
            </a:r>
            <a:r>
              <a:rPr lang="en-CA" dirty="0" err="1" smtClean="0"/>
              <a:t>Déclarative</a:t>
            </a:r>
            <a:endParaRPr lang="en-CA" dirty="0" smtClean="0"/>
          </a:p>
          <a:p>
            <a:r>
              <a:rPr lang="fr-FR" dirty="0" smtClean="0"/>
              <a:t>Architecture</a:t>
            </a:r>
            <a:r>
              <a:rPr lang="en-CA" dirty="0" smtClean="0"/>
              <a:t> MVC</a:t>
            </a:r>
          </a:p>
          <a:p>
            <a:r>
              <a:rPr lang="en-CA" dirty="0" smtClean="0"/>
              <a:t>Utilise </a:t>
            </a:r>
            <a:r>
              <a:rPr lang="en-CA" dirty="0" err="1" smtClean="0"/>
              <a:t>TypeScript</a:t>
            </a:r>
            <a:endParaRPr lang="fr-CA" dirty="0"/>
          </a:p>
        </p:txBody>
      </p:sp>
      <p:pic>
        <p:nvPicPr>
          <p:cNvPr id="2052" name="Picture 4" descr="https://angular.dyma.fr/assets/chapitre1-lesson1/comparegodtoshi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1119" y="3441926"/>
            <a:ext cx="3947910" cy="2888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15977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smtClean="0"/>
              <a:t>Framework vs Library</a:t>
            </a:r>
            <a:endParaRPr lang="fr-CA" dirty="0"/>
          </a:p>
        </p:txBody>
      </p:sp>
      <p:sp>
        <p:nvSpPr>
          <p:cNvPr id="3" name="Espace réservé du contenu 2"/>
          <p:cNvSpPr>
            <a:spLocks noGrp="1"/>
          </p:cNvSpPr>
          <p:nvPr>
            <p:ph idx="1"/>
          </p:nvPr>
        </p:nvSpPr>
        <p:spPr>
          <a:xfrm>
            <a:off x="1484310" y="2116183"/>
            <a:ext cx="10018713" cy="3997234"/>
          </a:xfrm>
        </p:spPr>
        <p:txBody>
          <a:bodyPr>
            <a:normAutofit fontScale="70000" lnSpcReduction="20000"/>
          </a:bodyPr>
          <a:lstStyle/>
          <a:p>
            <a:r>
              <a:rPr lang="fr-CA" dirty="0"/>
              <a:t>Premièrement </a:t>
            </a:r>
            <a:r>
              <a:rPr lang="fr-CA" dirty="0" err="1" smtClean="0"/>
              <a:t>Angular</a:t>
            </a:r>
            <a:r>
              <a:rPr lang="fr-CA" dirty="0" smtClean="0"/>
              <a:t> </a:t>
            </a:r>
            <a:r>
              <a:rPr lang="fr-CA" dirty="0"/>
              <a:t>est un Framework et jQuery est une librairie. Bien que ça ne fasse pas une grande différence pour les applications de petites tailles, la structure apportée par un Framework est nécessaire pour qu’une application de moyenne ou de grande taille soit un succès. </a:t>
            </a:r>
          </a:p>
          <a:p>
            <a:r>
              <a:rPr lang="fr-CA" dirty="0"/>
              <a:t>JQuery est excellent pour solutionner les problèmes du type « J’aimerais que lorsque le client clic sur ce bouton, cette section du site apparaisse en fondue et des nouvelles s’y ajoute. ». Le jQuery écoute un évènement, exécute du code et manipule le DOM en conséquence</a:t>
            </a:r>
            <a:r>
              <a:rPr lang="fr-CA" dirty="0" smtClean="0"/>
              <a:t>.</a:t>
            </a:r>
          </a:p>
          <a:p>
            <a:r>
              <a:rPr lang="fr-CA" dirty="0"/>
              <a:t>Bref, la philosophie derrière le jQuery est de « faire marcher les choses. ». </a:t>
            </a:r>
            <a:r>
              <a:rPr lang="fr-CA" dirty="0" err="1"/>
              <a:t>Angular</a:t>
            </a:r>
            <a:r>
              <a:rPr lang="fr-CA" dirty="0"/>
              <a:t> croit plus à la philosophie de bien faire les choses.</a:t>
            </a:r>
          </a:p>
          <a:p>
            <a:r>
              <a:rPr lang="fr-CA" dirty="0"/>
              <a:t>Afin de bien utiliser leur Framework, les gens d’</a:t>
            </a:r>
            <a:r>
              <a:rPr lang="fr-CA" dirty="0" err="1"/>
              <a:t>Angular</a:t>
            </a:r>
            <a:r>
              <a:rPr lang="fr-CA" dirty="0"/>
              <a:t> recommandent de ne pas utiliser jQuery dans un projet </a:t>
            </a:r>
            <a:r>
              <a:rPr lang="fr-CA" dirty="0" err="1"/>
              <a:t>Angular</a:t>
            </a:r>
            <a:r>
              <a:rPr lang="fr-CA" dirty="0" smtClean="0"/>
              <a:t>.</a:t>
            </a:r>
          </a:p>
          <a:p>
            <a:r>
              <a:rPr lang="fr-CA" dirty="0" smtClean="0"/>
              <a:t>Librairie: Un ensemble de fonctions utilisées lorsqu’on programme une application. Notre code est en charge et s’occupe d’appeler les fonctions aux bons moments pour régler chaque défi séparément.</a:t>
            </a:r>
          </a:p>
          <a:p>
            <a:r>
              <a:rPr lang="fr-CA" dirty="0" smtClean="0"/>
              <a:t>Framework: Une </a:t>
            </a:r>
            <a:r>
              <a:rPr lang="fr-CA" dirty="0"/>
              <a:t>implémentation précise d’une application web où l’on ajoute notre code (voir Asp.NET MVC). Le Framework est en charge et s’occupe d’appeler nos fonctions lorsqu’il détecte que c’est le bon moment.</a:t>
            </a:r>
          </a:p>
        </p:txBody>
      </p:sp>
    </p:spTree>
    <p:extLst>
      <p:ext uri="{BB962C8B-B14F-4D97-AF65-F5344CB8AC3E}">
        <p14:creationId xmlns:p14="http://schemas.microsoft.com/office/powerpoint/2010/main" val="15949432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Programmation</a:t>
            </a:r>
            <a:r>
              <a:rPr lang="en-CA" dirty="0" smtClean="0"/>
              <a:t> </a:t>
            </a:r>
            <a:r>
              <a:rPr lang="fr-FR" dirty="0" smtClean="0"/>
              <a:t>déclarative</a:t>
            </a:r>
            <a:r>
              <a:rPr lang="en-CA" dirty="0" smtClean="0"/>
              <a:t> vs </a:t>
            </a:r>
            <a:r>
              <a:rPr lang="fr-FR" dirty="0" smtClean="0"/>
              <a:t>impérative</a:t>
            </a:r>
            <a:endParaRPr lang="fr-FR" dirty="0"/>
          </a:p>
        </p:txBody>
      </p:sp>
      <p:sp>
        <p:nvSpPr>
          <p:cNvPr id="3" name="Espace réservé du contenu 2"/>
          <p:cNvSpPr>
            <a:spLocks noGrp="1"/>
          </p:cNvSpPr>
          <p:nvPr>
            <p:ph idx="1"/>
          </p:nvPr>
        </p:nvSpPr>
        <p:spPr>
          <a:xfrm>
            <a:off x="1484310" y="2318656"/>
            <a:ext cx="10018713" cy="3124201"/>
          </a:xfrm>
        </p:spPr>
        <p:txBody>
          <a:bodyPr/>
          <a:lstStyle/>
          <a:p>
            <a:r>
              <a:rPr lang="fr-CA" dirty="0"/>
              <a:t>En programmation déclarative, on demande au langage de résoudre un problème pour nous. « Je veux que tu sortes les clients avec un a dans le nom ». </a:t>
            </a:r>
          </a:p>
          <a:p>
            <a:r>
              <a:rPr lang="fr-CA" dirty="0"/>
              <a:t>En programmation impérative, on indique au langage les étapes à suivre pour obtenir le résultat désiré. « Boucle sur les clients, regarde si le nom contient un a, si oui, ajoute le a la liste en sortie ».</a:t>
            </a:r>
          </a:p>
        </p:txBody>
      </p:sp>
    </p:spTree>
    <p:extLst>
      <p:ext uri="{BB962C8B-B14F-4D97-AF65-F5344CB8AC3E}">
        <p14:creationId xmlns:p14="http://schemas.microsoft.com/office/powerpoint/2010/main" val="23129480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smtClean="0"/>
              <a:t>Single page application (SPA)</a:t>
            </a:r>
            <a:endParaRPr lang="fr-CA" dirty="0"/>
          </a:p>
        </p:txBody>
      </p:sp>
      <p:sp>
        <p:nvSpPr>
          <p:cNvPr id="3" name="Espace réservé du contenu 2"/>
          <p:cNvSpPr>
            <a:spLocks noGrp="1"/>
          </p:cNvSpPr>
          <p:nvPr>
            <p:ph idx="1"/>
          </p:nvPr>
        </p:nvSpPr>
        <p:spPr>
          <a:xfrm>
            <a:off x="1484311" y="2666999"/>
            <a:ext cx="6100856" cy="3124201"/>
          </a:xfrm>
        </p:spPr>
        <p:txBody>
          <a:bodyPr/>
          <a:lstStyle/>
          <a:p>
            <a:r>
              <a:rPr lang="fr-CA" dirty="0"/>
              <a:t>Une single page application (SPA) est une application qui fonctionne dans un navigateur sans que l’utilisateur n’ait besoin de recharger la page</a:t>
            </a:r>
            <a:r>
              <a:rPr lang="fr-CA" dirty="0" smtClean="0"/>
              <a:t>.</a:t>
            </a:r>
          </a:p>
          <a:p>
            <a:r>
              <a:rPr lang="fr-FR" dirty="0" smtClean="0"/>
              <a:t>Désavantage</a:t>
            </a:r>
            <a:r>
              <a:rPr lang="en-CA" dirty="0" smtClean="0"/>
              <a:t> : </a:t>
            </a:r>
            <a:r>
              <a:rPr lang="fr-FR" dirty="0" smtClean="0"/>
              <a:t>référencement</a:t>
            </a:r>
            <a:r>
              <a:rPr lang="en-CA" dirty="0" smtClean="0"/>
              <a:t> SEO google (Search engine Optimisation)</a:t>
            </a:r>
          </a:p>
        </p:txBody>
      </p:sp>
      <p:pic>
        <p:nvPicPr>
          <p:cNvPr id="3074" name="Picture 2" descr="https://angular.dyma.fr/assets/angular/sp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8456" y="2321924"/>
            <a:ext cx="3196092" cy="3538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56635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Préparation</a:t>
            </a:r>
            <a:r>
              <a:rPr lang="en-CA" dirty="0" smtClean="0"/>
              <a:t> de </a:t>
            </a:r>
            <a:r>
              <a:rPr lang="fr-FR" dirty="0" smtClean="0"/>
              <a:t>l’environnement</a:t>
            </a:r>
            <a:endParaRPr lang="fr-FR" dirty="0"/>
          </a:p>
        </p:txBody>
      </p:sp>
      <p:sp>
        <p:nvSpPr>
          <p:cNvPr id="3" name="Espace réservé du contenu 2"/>
          <p:cNvSpPr>
            <a:spLocks noGrp="1"/>
          </p:cNvSpPr>
          <p:nvPr>
            <p:ph idx="1"/>
          </p:nvPr>
        </p:nvSpPr>
        <p:spPr>
          <a:xfrm>
            <a:off x="1484310" y="2327365"/>
            <a:ext cx="10018713" cy="3124201"/>
          </a:xfrm>
        </p:spPr>
        <p:txBody>
          <a:bodyPr>
            <a:normAutofit fontScale="62500" lnSpcReduction="20000"/>
          </a:bodyPr>
          <a:lstStyle/>
          <a:p>
            <a:r>
              <a:rPr lang="en-CA" dirty="0" err="1" smtClean="0"/>
              <a:t>S’assurer</a:t>
            </a:r>
            <a:r>
              <a:rPr lang="en-CA" dirty="0" smtClean="0"/>
              <a:t> </a:t>
            </a:r>
            <a:r>
              <a:rPr lang="en-CA" dirty="0" err="1" smtClean="0"/>
              <a:t>d’avoir</a:t>
            </a:r>
            <a:r>
              <a:rPr lang="en-CA" dirty="0" smtClean="0"/>
              <a:t> node.js version 8.x et </a:t>
            </a:r>
            <a:r>
              <a:rPr lang="en-CA" dirty="0" err="1" smtClean="0"/>
              <a:t>npm</a:t>
            </a:r>
            <a:r>
              <a:rPr lang="en-CA" dirty="0" smtClean="0"/>
              <a:t> version 5.x</a:t>
            </a:r>
          </a:p>
          <a:p>
            <a:r>
              <a:rPr lang="en-CA" dirty="0" err="1" smtClean="0"/>
              <a:t>Vous</a:t>
            </a:r>
            <a:r>
              <a:rPr lang="en-CA" dirty="0" smtClean="0"/>
              <a:t> </a:t>
            </a:r>
            <a:r>
              <a:rPr lang="en-CA" dirty="0" err="1" smtClean="0"/>
              <a:t>pouvez</a:t>
            </a:r>
            <a:r>
              <a:rPr lang="en-CA" dirty="0" smtClean="0"/>
              <a:t> faire </a:t>
            </a:r>
            <a:r>
              <a:rPr lang="en-CA" dirty="0" err="1" smtClean="0"/>
              <a:t>npm</a:t>
            </a:r>
            <a:r>
              <a:rPr lang="en-CA" dirty="0" smtClean="0"/>
              <a:t> –v pour </a:t>
            </a:r>
            <a:r>
              <a:rPr lang="en-CA" dirty="0" err="1" smtClean="0"/>
              <a:t>voir</a:t>
            </a:r>
            <a:r>
              <a:rPr lang="en-CA" dirty="0" smtClean="0"/>
              <a:t> la version courante de </a:t>
            </a:r>
            <a:r>
              <a:rPr lang="en-CA" dirty="0" err="1" smtClean="0"/>
              <a:t>votre</a:t>
            </a:r>
            <a:r>
              <a:rPr lang="en-CA" dirty="0" smtClean="0"/>
              <a:t> </a:t>
            </a:r>
            <a:r>
              <a:rPr lang="en-CA" dirty="0" err="1" smtClean="0"/>
              <a:t>npm</a:t>
            </a:r>
            <a:endParaRPr lang="en-CA" dirty="0" smtClean="0"/>
          </a:p>
          <a:p>
            <a:r>
              <a:rPr lang="en-CA" dirty="0" smtClean="0"/>
              <a:t>En invite de commande installer Angular/CLI (</a:t>
            </a:r>
            <a:r>
              <a:rPr lang="en-CA" dirty="0" smtClean="0">
                <a:solidFill>
                  <a:srgbClr val="FF0000"/>
                </a:solidFill>
              </a:rPr>
              <a:t>C</a:t>
            </a:r>
            <a:r>
              <a:rPr lang="en-CA" dirty="0" smtClean="0"/>
              <a:t>ommand </a:t>
            </a:r>
            <a:r>
              <a:rPr lang="en-CA" dirty="0" smtClean="0">
                <a:solidFill>
                  <a:srgbClr val="FF0000"/>
                </a:solidFill>
              </a:rPr>
              <a:t>L</a:t>
            </a:r>
            <a:r>
              <a:rPr lang="en-CA" dirty="0" smtClean="0"/>
              <a:t>ine </a:t>
            </a:r>
            <a:r>
              <a:rPr lang="en-CA" dirty="0" smtClean="0">
                <a:solidFill>
                  <a:srgbClr val="FF0000"/>
                </a:solidFill>
              </a:rPr>
              <a:t>I</a:t>
            </a:r>
            <a:r>
              <a:rPr lang="en-CA" dirty="0" smtClean="0"/>
              <a:t>nterface)</a:t>
            </a:r>
          </a:p>
          <a:p>
            <a:pPr lvl="1"/>
            <a:r>
              <a:rPr lang="en-CA" dirty="0" err="1" smtClean="0"/>
              <a:t>npm</a:t>
            </a:r>
            <a:r>
              <a:rPr lang="en-CA" dirty="0" smtClean="0"/>
              <a:t> install –g @angular/cli</a:t>
            </a:r>
          </a:p>
          <a:p>
            <a:r>
              <a:rPr lang="en-CA" dirty="0" smtClean="0"/>
              <a:t>Le –g va installer </a:t>
            </a:r>
            <a:r>
              <a:rPr lang="en-CA" dirty="0" err="1" smtClean="0"/>
              <a:t>globalement</a:t>
            </a:r>
            <a:r>
              <a:rPr lang="en-CA" dirty="0" smtClean="0"/>
              <a:t> angular/cli</a:t>
            </a:r>
          </a:p>
          <a:p>
            <a:r>
              <a:rPr lang="en-CA" dirty="0" smtClean="0"/>
              <a:t>Angular/cli </a:t>
            </a:r>
            <a:r>
              <a:rPr lang="fr-FR" dirty="0" smtClean="0"/>
              <a:t>va être </a:t>
            </a:r>
            <a:r>
              <a:rPr lang="en-CA" dirty="0" smtClean="0"/>
              <a:t>utilisable sous la variable </a:t>
            </a:r>
            <a:r>
              <a:rPr lang="en-CA" dirty="0" err="1" smtClean="0"/>
              <a:t>d’environnement</a:t>
            </a:r>
            <a:r>
              <a:rPr lang="en-CA" dirty="0" smtClean="0"/>
              <a:t> “ng” en invite de commande</a:t>
            </a:r>
          </a:p>
          <a:p>
            <a:r>
              <a:rPr lang="en-CA" dirty="0" err="1" smtClean="0"/>
              <a:t>Avoir</a:t>
            </a:r>
            <a:r>
              <a:rPr lang="en-CA" dirty="0" smtClean="0"/>
              <a:t> les paths de variables </a:t>
            </a:r>
            <a:r>
              <a:rPr lang="en-CA" dirty="0" err="1" smtClean="0"/>
              <a:t>d’environnement</a:t>
            </a:r>
            <a:r>
              <a:rPr lang="en-CA" dirty="0" smtClean="0"/>
              <a:t> </a:t>
            </a:r>
            <a:r>
              <a:rPr lang="en-CA" dirty="0" err="1" smtClean="0"/>
              <a:t>suivant</a:t>
            </a:r>
            <a:endParaRPr lang="en-CA" dirty="0" smtClean="0"/>
          </a:p>
          <a:p>
            <a:pPr lvl="1"/>
            <a:r>
              <a:rPr lang="en-CA" dirty="0"/>
              <a:t>C:\</a:t>
            </a:r>
            <a:r>
              <a:rPr lang="en-CA" dirty="0" smtClean="0"/>
              <a:t>Users\NoDA\AppData\Roaming\npm\node_modules</a:t>
            </a:r>
            <a:r>
              <a:rPr lang="en-CA" dirty="0"/>
              <a:t>\@angular\cli</a:t>
            </a:r>
          </a:p>
          <a:p>
            <a:pPr lvl="1"/>
            <a:r>
              <a:rPr lang="en-CA" dirty="0"/>
              <a:t>C:\</a:t>
            </a:r>
            <a:r>
              <a:rPr lang="en-CA" dirty="0" smtClean="0"/>
              <a:t>Users\NoDA\AppData\Roaming\npm</a:t>
            </a:r>
          </a:p>
          <a:p>
            <a:pPr lvl="1"/>
            <a:r>
              <a:rPr lang="en-CA" dirty="0" smtClean="0"/>
              <a:t>C:\ProgramFiles\nodejs\</a:t>
            </a:r>
            <a:endParaRPr lang="en-CA" dirty="0"/>
          </a:p>
        </p:txBody>
      </p:sp>
    </p:spTree>
    <p:extLst>
      <p:ext uri="{BB962C8B-B14F-4D97-AF65-F5344CB8AC3E}">
        <p14:creationId xmlns:p14="http://schemas.microsoft.com/office/powerpoint/2010/main" val="4218712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CA" dirty="0" err="1" smtClean="0"/>
              <a:t>Création</a:t>
            </a:r>
            <a:r>
              <a:rPr lang="en-CA" dirty="0" smtClean="0"/>
              <a:t> d’un nouveau projet</a:t>
            </a:r>
            <a:endParaRPr lang="fr-CA" dirty="0"/>
          </a:p>
        </p:txBody>
      </p:sp>
      <p:sp>
        <p:nvSpPr>
          <p:cNvPr id="3" name="Espace réservé du contenu 2"/>
          <p:cNvSpPr>
            <a:spLocks noGrp="1"/>
          </p:cNvSpPr>
          <p:nvPr>
            <p:ph idx="1"/>
          </p:nvPr>
        </p:nvSpPr>
        <p:spPr/>
        <p:txBody>
          <a:bodyPr/>
          <a:lstStyle/>
          <a:p>
            <a:r>
              <a:rPr lang="en-CA" dirty="0" err="1" smtClean="0"/>
              <a:t>Créer</a:t>
            </a:r>
            <a:r>
              <a:rPr lang="en-CA" dirty="0" smtClean="0"/>
              <a:t> un nouveau </a:t>
            </a:r>
            <a:r>
              <a:rPr lang="en-CA" dirty="0" err="1" smtClean="0"/>
              <a:t>répertoire</a:t>
            </a:r>
            <a:r>
              <a:rPr lang="en-CA" dirty="0" smtClean="0"/>
              <a:t> et </a:t>
            </a:r>
            <a:r>
              <a:rPr lang="en-CA" dirty="0" err="1" smtClean="0"/>
              <a:t>ouvrir</a:t>
            </a:r>
            <a:r>
              <a:rPr lang="en-CA" dirty="0" smtClean="0"/>
              <a:t> </a:t>
            </a:r>
            <a:r>
              <a:rPr lang="en-CA" dirty="0" err="1" smtClean="0"/>
              <a:t>l’invite</a:t>
            </a:r>
            <a:r>
              <a:rPr lang="en-CA" dirty="0" smtClean="0"/>
              <a:t> de commande à </a:t>
            </a:r>
            <a:r>
              <a:rPr lang="en-CA" dirty="0" err="1" smtClean="0"/>
              <a:t>l’intérieur</a:t>
            </a:r>
            <a:endParaRPr lang="en-CA" dirty="0" smtClean="0"/>
          </a:p>
          <a:p>
            <a:r>
              <a:rPr lang="en-CA" dirty="0" err="1" smtClean="0"/>
              <a:t>Entrer</a:t>
            </a:r>
            <a:r>
              <a:rPr lang="en-CA" dirty="0" smtClean="0"/>
              <a:t> la commande “ng new </a:t>
            </a:r>
            <a:r>
              <a:rPr lang="en-CA" dirty="0" err="1" smtClean="0"/>
              <a:t>NomDeLapp</a:t>
            </a:r>
            <a:r>
              <a:rPr lang="en-CA" dirty="0" smtClean="0"/>
              <a:t>”</a:t>
            </a:r>
          </a:p>
          <a:p>
            <a:r>
              <a:rPr lang="en-CA" dirty="0" smtClean="0"/>
              <a:t>Angular/cli va générer une solution avec les </a:t>
            </a:r>
            <a:r>
              <a:rPr lang="en-CA" dirty="0" err="1" smtClean="0"/>
              <a:t>composantes</a:t>
            </a:r>
            <a:r>
              <a:rPr lang="en-CA" dirty="0" smtClean="0"/>
              <a:t> de base</a:t>
            </a:r>
          </a:p>
          <a:p>
            <a:r>
              <a:rPr lang="en-CA" dirty="0" err="1" smtClean="0"/>
              <a:t>Vous</a:t>
            </a:r>
            <a:r>
              <a:rPr lang="en-CA" dirty="0" smtClean="0"/>
              <a:t> </a:t>
            </a:r>
            <a:r>
              <a:rPr lang="en-CA" dirty="0" err="1" smtClean="0"/>
              <a:t>pouvez</a:t>
            </a:r>
            <a:r>
              <a:rPr lang="en-CA" dirty="0" smtClean="0"/>
              <a:t> </a:t>
            </a:r>
            <a:r>
              <a:rPr lang="en-CA" dirty="0" err="1" smtClean="0"/>
              <a:t>ajouter</a:t>
            </a:r>
            <a:r>
              <a:rPr lang="en-CA" dirty="0" smtClean="0"/>
              <a:t> des </a:t>
            </a:r>
            <a:r>
              <a:rPr lang="en-CA" dirty="0" err="1" smtClean="0"/>
              <a:t>dépendances</a:t>
            </a:r>
            <a:r>
              <a:rPr lang="en-CA" dirty="0" smtClean="0"/>
              <a:t> </a:t>
            </a:r>
            <a:r>
              <a:rPr lang="en-CA" dirty="0" err="1" smtClean="0"/>
              <a:t>avant</a:t>
            </a:r>
            <a:r>
              <a:rPr lang="en-CA" dirty="0" smtClean="0"/>
              <a:t> </a:t>
            </a:r>
            <a:r>
              <a:rPr lang="en-CA" dirty="0" err="1" smtClean="0"/>
              <a:t>l’installation</a:t>
            </a:r>
            <a:r>
              <a:rPr lang="en-CA" dirty="0" smtClean="0"/>
              <a:t> du projet</a:t>
            </a:r>
            <a:endParaRPr lang="en-CA" dirty="0"/>
          </a:p>
          <a:p>
            <a:pPr lvl="1"/>
            <a:r>
              <a:rPr lang="en-CA" dirty="0" smtClean="0"/>
              <a:t>Ex: ng new </a:t>
            </a:r>
            <a:r>
              <a:rPr lang="en-CA" dirty="0" err="1" smtClean="0"/>
              <a:t>myApp</a:t>
            </a:r>
            <a:r>
              <a:rPr lang="en-CA" dirty="0" smtClean="0"/>
              <a:t> --routing --style=</a:t>
            </a:r>
            <a:r>
              <a:rPr lang="en-CA" dirty="0" err="1" smtClean="0"/>
              <a:t>scss</a:t>
            </a:r>
            <a:endParaRPr lang="en-CA" dirty="0" smtClean="0"/>
          </a:p>
          <a:p>
            <a:endParaRPr lang="fr-CA" dirty="0"/>
          </a:p>
        </p:txBody>
      </p:sp>
    </p:spTree>
    <p:extLst>
      <p:ext uri="{BB962C8B-B14F-4D97-AF65-F5344CB8AC3E}">
        <p14:creationId xmlns:p14="http://schemas.microsoft.com/office/powerpoint/2010/main" val="137303065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e">
  <a:themeElements>
    <a:clrScheme name="Parallaxe">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e">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e">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TM03457496[[fn=Parallaxe]]</Template>
  <TotalTime>1699</TotalTime>
  <Words>1086</Words>
  <Application>Microsoft Office PowerPoint</Application>
  <PresentationFormat>Grand écran</PresentationFormat>
  <Paragraphs>109</Paragraphs>
  <Slides>23</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23</vt:i4>
      </vt:variant>
    </vt:vector>
  </HeadingPairs>
  <TitlesOfParts>
    <vt:vector size="26" baseType="lpstr">
      <vt:lpstr>Arial</vt:lpstr>
      <vt:lpstr>Corbel</vt:lpstr>
      <vt:lpstr>Parallaxe</vt:lpstr>
      <vt:lpstr>Angular 8</vt:lpstr>
      <vt:lpstr>Technologies Utilisés</vt:lpstr>
      <vt:lpstr>Pourquoi Angular et pourquoi maintenant ?</vt:lpstr>
      <vt:lpstr>Angular 6</vt:lpstr>
      <vt:lpstr>Framework vs Library</vt:lpstr>
      <vt:lpstr>Programmation déclarative vs impérative</vt:lpstr>
      <vt:lpstr>Single page application (SPA)</vt:lpstr>
      <vt:lpstr>Préparation de l’environnement</vt:lpstr>
      <vt:lpstr>Création d’un nouveau projet</vt:lpstr>
      <vt:lpstr>Compile et hosting</vt:lpstr>
      <vt:lpstr>Components</vt:lpstr>
      <vt:lpstr>Générer des components</vt:lpstr>
      <vt:lpstr>System de routing</vt:lpstr>
      <vt:lpstr>Configuration Routes</vt:lpstr>
      <vt:lpstr>Récupérer un parameter dans l’url</vt:lpstr>
      <vt:lpstr>Redirection avec les routes</vt:lpstr>
      <vt:lpstr>Importation de Module</vt:lpstr>
      <vt:lpstr>Directives</vt:lpstr>
      <vt:lpstr>Databinding</vt:lpstr>
      <vt:lpstr>Templating</vt:lpstr>
      <vt:lpstr>Filtres et Formatage</vt:lpstr>
      <vt:lpstr>Filtre dependency</vt:lpstr>
      <vt:lpstr>Utilities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5</dc:title>
  <dc:creator>Marc-André Thériault</dc:creator>
  <cp:lastModifiedBy>Alexis Lépine</cp:lastModifiedBy>
  <cp:revision>109</cp:revision>
  <dcterms:created xsi:type="dcterms:W3CDTF">2018-05-15T17:21:35Z</dcterms:created>
  <dcterms:modified xsi:type="dcterms:W3CDTF">2019-11-28T14:10:35Z</dcterms:modified>
</cp:coreProperties>
</file>