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77690D-8AD3-430B-94C1-61C9D373EE57}">
  <a:tblStyle styleId="{2E77690D-8AD3-430B-94C1-61C9D373EE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5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4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0d171ce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0d171ce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08dd7423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08dd7423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078e167e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078e167e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078e167e2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078e167e2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08dd7423e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08dd7423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078e167e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078e167e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078e167e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078e167e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078e167e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078e167e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IDR Senior Design 2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Lead: Steven Wang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Test 1 Design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Test 1 Schematic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FMEA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Design Correction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Test design timeline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BOM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Purchase Parts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5"/>
          <p:cNvPicPr preferRelativeResize="0"/>
          <p:nvPr/>
        </p:nvPicPr>
        <p:blipFill rotWithShape="1">
          <a:blip r:embed="rId3">
            <a:alphaModFix/>
          </a:blip>
          <a:srcRect b="18587" l="35146" r="19574" t="19987"/>
          <a:stretch/>
        </p:blipFill>
        <p:spPr>
          <a:xfrm>
            <a:off x="2001338" y="854150"/>
            <a:ext cx="5279227" cy="40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/>
        </p:nvSpPr>
        <p:spPr>
          <a:xfrm>
            <a:off x="2078250" y="238200"/>
            <a:ext cx="498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Test 1 Schematic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4240900" y="317225"/>
            <a:ext cx="12582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FMEA</a:t>
            </a:r>
            <a:endParaRPr/>
          </a:p>
        </p:txBody>
      </p:sp>
      <p:graphicFrame>
        <p:nvGraphicFramePr>
          <p:cNvPr id="147" name="Google Shape;147;p16"/>
          <p:cNvGraphicFramePr/>
          <p:nvPr/>
        </p:nvGraphicFramePr>
        <p:xfrm>
          <a:off x="621588" y="964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{2E77690D-8AD3-430B-94C1-61C9D373EE57}</a:tableStyleId>
              </a:tblPr>
              <a:tblGrid>
                <a:gridCol w="1563175"/>
                <a:gridCol w="962175"/>
                <a:gridCol w="1262700"/>
                <a:gridCol w="1262700"/>
                <a:gridCol w="1072700"/>
                <a:gridCol w="1954875"/>
              </a:tblGrid>
              <a:tr h="39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Failures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Severity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Occurrence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Detection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RPN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Correction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Short in Ckt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Fuse 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Relay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Overloading wires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Good</a:t>
                      </a:r>
                      <a:r>
                        <a:rPr lang="en" sz="1000"/>
                        <a:t> wire ratings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9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Bad </a:t>
                      </a:r>
                      <a:r>
                        <a:rPr lang="en" sz="1000"/>
                        <a:t>battery </a:t>
                      </a:r>
                      <a:r>
                        <a:rPr lang="en" sz="1000"/>
                        <a:t>connection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Reliable battery holder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Good terminals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Overheating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Live temp. sensor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Switch failure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N/A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Environmental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N/A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 rotWithShape="1">
          <a:blip r:embed="rId3">
            <a:alphaModFix/>
          </a:blip>
          <a:srcRect b="10409" l="0" r="0" t="16335"/>
          <a:stretch/>
        </p:blipFill>
        <p:spPr>
          <a:xfrm>
            <a:off x="2988700" y="367363"/>
            <a:ext cx="3290725" cy="428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8"/>
          <p:cNvPicPr preferRelativeResize="0"/>
          <p:nvPr/>
        </p:nvPicPr>
        <p:blipFill rotWithShape="1">
          <a:blip r:embed="rId3">
            <a:alphaModFix/>
          </a:blip>
          <a:srcRect b="17316" l="8046" r="23058" t="20053"/>
          <a:stretch/>
        </p:blipFill>
        <p:spPr>
          <a:xfrm>
            <a:off x="1885700" y="1357425"/>
            <a:ext cx="5921249" cy="30303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/>
        </p:nvSpPr>
        <p:spPr>
          <a:xfrm>
            <a:off x="1849025" y="513625"/>
            <a:ext cx="592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FMEA Design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Correction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429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pic>
        <p:nvPicPr>
          <p:cNvPr id="164" name="Google Shape;164;p19"/>
          <p:cNvPicPr preferRelativeResize="0"/>
          <p:nvPr/>
        </p:nvPicPr>
        <p:blipFill rotWithShape="1">
          <a:blip r:embed="rId3">
            <a:alphaModFix/>
          </a:blip>
          <a:srcRect b="0" l="0" r="33559" t="11730"/>
          <a:stretch/>
        </p:blipFill>
        <p:spPr>
          <a:xfrm>
            <a:off x="618075" y="1474625"/>
            <a:ext cx="8176925" cy="26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0"/>
          <p:cNvPicPr preferRelativeResize="0"/>
          <p:nvPr/>
        </p:nvPicPr>
        <p:blipFill rotWithShape="1">
          <a:blip r:embed="rId3">
            <a:alphaModFix/>
          </a:blip>
          <a:srcRect b="14346" l="1264" r="18690" t="0"/>
          <a:stretch/>
        </p:blipFill>
        <p:spPr>
          <a:xfrm>
            <a:off x="1132413" y="406375"/>
            <a:ext cx="6879176" cy="414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464875" y="689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of Materials (Test 1)</a:t>
            </a:r>
            <a:endParaRPr/>
          </a:p>
        </p:txBody>
      </p:sp>
      <p:pic>
        <p:nvPicPr>
          <p:cNvPr id="175" name="Google Shape;175;p21"/>
          <p:cNvPicPr preferRelativeResize="0"/>
          <p:nvPr/>
        </p:nvPicPr>
        <p:blipFill rotWithShape="1">
          <a:blip r:embed="rId3">
            <a:alphaModFix/>
          </a:blip>
          <a:srcRect b="0" l="79" r="69" t="0"/>
          <a:stretch/>
        </p:blipFill>
        <p:spPr>
          <a:xfrm>
            <a:off x="464875" y="1694725"/>
            <a:ext cx="8363575" cy="243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