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6D0584-D0D9-4CBA-B242-8C409F89780D}">
  <a:tblStyle styleId="{616D0584-D0D9-4CBA-B242-8C409F89780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6093205-7D1C-4B3E-9FB5-A57CD69FAA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39ef514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39ef514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39ef514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39ef514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3acf3c4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3acf3c4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39ef514c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39ef514c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078e167e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078e167e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78e167e2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078e167e2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08dd7423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08dd7423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078e167e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078e167e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078e167e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078e167e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be1058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be1058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08dd7423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08dd7423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5be10589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5be1058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5be1058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5be1058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be10589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5be10589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078e167e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078e167e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39ef514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39ef514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0d171ce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0d171ce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464: </a:t>
            </a:r>
            <a:r>
              <a:rPr lang="en"/>
              <a:t>Senior Design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IDR 3.0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Steven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 2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82750" y="17010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Design 1 Test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Results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Test design timeline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BOM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Purchase Parts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3211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3211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Batteries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3211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Power Supplies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58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1 Results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736375"/>
            <a:ext cx="1731300" cy="23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88 Data 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hr 30 mins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800" y="1250525"/>
            <a:ext cx="6027250" cy="354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25" y="1165775"/>
            <a:ext cx="4700052" cy="26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525" y="958513"/>
            <a:ext cx="4301952" cy="322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2.10 - 2.17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Scale up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Design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Design 2 Test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Others: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Adjustable load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Battery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Case design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4240900" y="317225"/>
            <a:ext cx="12582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FMEA</a:t>
            </a:r>
            <a:endParaRPr/>
          </a:p>
        </p:txBody>
      </p:sp>
      <p:graphicFrame>
        <p:nvGraphicFramePr>
          <p:cNvPr id="212" name="Google Shape;212;p26"/>
          <p:cNvGraphicFramePr/>
          <p:nvPr/>
        </p:nvGraphicFramePr>
        <p:xfrm>
          <a:off x="621588" y="964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{F6093205-7D1C-4B3E-9FB5-A57CD69FAA9D}</a:tableStyleId>
              </a:tblPr>
              <a:tblGrid>
                <a:gridCol w="1563175"/>
                <a:gridCol w="962175"/>
                <a:gridCol w="1262700"/>
                <a:gridCol w="1262700"/>
                <a:gridCol w="1072700"/>
                <a:gridCol w="1954875"/>
              </a:tblGrid>
              <a:tr h="39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Failures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Severity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Occurrence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Detection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RPN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Correction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Short in Ckt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Fuse 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Relay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Overloading wires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Good</a:t>
                      </a:r>
                      <a:r>
                        <a:rPr lang="en" sz="1000"/>
                        <a:t> wire ratings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9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Bad </a:t>
                      </a:r>
                      <a:r>
                        <a:rPr lang="en" sz="1000"/>
                        <a:t>battery </a:t>
                      </a:r>
                      <a:r>
                        <a:rPr lang="en" sz="1000"/>
                        <a:t>connection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Reliable battery holder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Good terminals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Overheating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Live temp. sensor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Switch failure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Environmental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10409" l="0" r="0" t="16335"/>
          <a:stretch/>
        </p:blipFill>
        <p:spPr>
          <a:xfrm>
            <a:off x="2988700" y="367363"/>
            <a:ext cx="3290725" cy="42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17316" l="8046" r="23058" t="20053"/>
          <a:stretch/>
        </p:blipFill>
        <p:spPr>
          <a:xfrm>
            <a:off x="1885700" y="1357425"/>
            <a:ext cx="5921249" cy="30303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1849025" y="513625"/>
            <a:ext cx="592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FMEA Design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Correction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 b="14346" l="1264" r="18690" t="0"/>
          <a:stretch/>
        </p:blipFill>
        <p:spPr>
          <a:xfrm>
            <a:off x="1132413" y="406375"/>
            <a:ext cx="6879176" cy="414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464875" y="689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(Test 1)</a:t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 rotWithShape="1">
          <a:blip r:embed="rId3">
            <a:alphaModFix/>
          </a:blip>
          <a:srcRect b="0" l="79" r="69" t="0"/>
          <a:stretch/>
        </p:blipFill>
        <p:spPr>
          <a:xfrm>
            <a:off x="464875" y="1694725"/>
            <a:ext cx="8363575" cy="24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 3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82750" y="17010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Design 2 Test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Results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Scale up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Project Design timeline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Purchase Parts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87972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87972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Batteries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87972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Speed Controller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18587" l="35146" r="19574" t="19987"/>
          <a:stretch/>
        </p:blipFill>
        <p:spPr>
          <a:xfrm>
            <a:off x="2001338" y="854150"/>
            <a:ext cx="5279227" cy="40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2078250" y="238200"/>
            <a:ext cx="498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Test 2 Schematic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2" name="Google Shape;142;p15"/>
          <p:cNvCxnSpPr/>
          <p:nvPr/>
        </p:nvCxnSpPr>
        <p:spPr>
          <a:xfrm>
            <a:off x="4875025" y="1921750"/>
            <a:ext cx="628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5"/>
          <p:cNvCxnSpPr/>
          <p:nvPr/>
        </p:nvCxnSpPr>
        <p:spPr>
          <a:xfrm>
            <a:off x="5503825" y="1921750"/>
            <a:ext cx="0" cy="117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5"/>
          <p:cNvCxnSpPr/>
          <p:nvPr/>
        </p:nvCxnSpPr>
        <p:spPr>
          <a:xfrm>
            <a:off x="5321875" y="2416300"/>
            <a:ext cx="363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5"/>
          <p:cNvCxnSpPr/>
          <p:nvPr/>
        </p:nvCxnSpPr>
        <p:spPr>
          <a:xfrm>
            <a:off x="5380225" y="2465775"/>
            <a:ext cx="247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2 Results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75" y="1564000"/>
            <a:ext cx="8134446" cy="303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00" y="934625"/>
            <a:ext cx="4365676" cy="32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34625"/>
            <a:ext cx="4365676" cy="327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18"/>
          <p:cNvGraphicFramePr/>
          <p:nvPr/>
        </p:nvGraphicFramePr>
        <p:xfrm>
          <a:off x="5310025" y="171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{616D0584-D0D9-4CBA-B242-8C409F89780D}</a:tableStyleId>
              </a:tblPr>
              <a:tblGrid>
                <a:gridCol w="1666875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LiFePo4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Li-ion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28.54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Battery holder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14.44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Flipsky Speed Controller</a:t>
                      </a:r>
                      <a:endParaRPr sz="1000" strike="sng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2</a:t>
                      </a:r>
                      <a:endParaRPr sz="1000" strike="sng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strike="sngStrike"/>
                        <a:t>300</a:t>
                      </a:r>
                      <a:endParaRPr sz="1000" strike="sng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24S LiFePo4 BMS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207.96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50" y="1176875"/>
            <a:ext cx="4941650" cy="305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1596750" y="423925"/>
            <a:ext cx="5313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Purchase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429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0" r="9033" t="0"/>
          <a:stretch/>
        </p:blipFill>
        <p:spPr>
          <a:xfrm>
            <a:off x="819150" y="1995550"/>
            <a:ext cx="7626448" cy="14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previous IDR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 1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47425" y="1580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Test 1 Design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FMEA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Design Correction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Test design timeline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BOM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Purchase Parts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