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3_7757C217.xml" ContentType="application/vnd.ms-powerpoint.comments+xml"/>
  <Override PartName="/ppt/comments/modernComment_104_CDFB16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096" r:id="rId22"/>
  </p:sldMasterIdLst>
  <p:notesMasterIdLst>
    <p:notesMasterId r:id="rId31"/>
  </p:notesMasterIdLst>
  <p:handoutMasterIdLst>
    <p:handoutMasterId r:id="rId32"/>
  </p:handoutMasterIdLst>
  <p:sldIdLst>
    <p:sldId id="259" r:id="rId23"/>
    <p:sldId id="260" r:id="rId24"/>
    <p:sldId id="265" r:id="rId25"/>
    <p:sldId id="261" r:id="rId26"/>
    <p:sldId id="266" r:id="rId27"/>
    <p:sldId id="262" r:id="rId28"/>
    <p:sldId id="263" r:id="rId29"/>
    <p:sldId id="264" r:id="rId30"/>
  </p:sldIdLst>
  <p:sldSz cx="12192000" cy="6858000"/>
  <p:notesSz cx="7315200" cy="96012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730"/>
    <a:srgbClr val="8E8338"/>
    <a:srgbClr val="165957"/>
    <a:srgbClr val="1B5447"/>
    <a:srgbClr val="1E4042"/>
    <a:srgbClr val="09A687"/>
    <a:srgbClr val="19262C"/>
    <a:srgbClr val="26890D"/>
    <a:srgbClr val="19272C"/>
    <a:srgbClr val="008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653" autoAdjust="0"/>
  </p:normalViewPr>
  <p:slideViewPr>
    <p:cSldViewPr snapToGrid="0" showGuides="1">
      <p:cViewPr varScale="1">
        <p:scale>
          <a:sx n="111" d="100"/>
          <a:sy n="111" d="100"/>
        </p:scale>
        <p:origin x="588" y="102"/>
      </p:cViewPr>
      <p:guideLst/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21" Type="http://schemas.openxmlformats.org/officeDocument/2006/relationships/customXml" Target="../customXml/item21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tags" Target="tags/tag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omments/modernComment_103_7757C21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F3C186-7BDC-45B6-8528-E970E0AD8DBD}" authorId="{00000000-0000-0000-0000-000000000000}" created="2025-04-22T19:13:47.988">
    <pc:sldMkLst xmlns:pc="http://schemas.microsoft.com/office/powerpoint/2013/main/command">
      <pc:docMk/>
      <pc:sldMk cId="2002240023" sldId="259"/>
    </pc:sldMkLst>
    <p188:txBody>
      <a:bodyPr/>
      <a:lstStyle/>
      <a:p>
        <a:r>
          <a:rPr lang="en-US"/>
          <a:t>Slide 1: Εισαγωγη ονοματα ομάδας </a:t>
        </a:r>
      </a:p>
    </p188:txBody>
    <p188:extLst>
      <p:ext xmlns:p="http://schemas.openxmlformats.org/presentationml/2006/main" uri="{5BB2D875-25FF-4072-B9AC-8F64D62656EB}">
        <p228:taskDetails xmlns="" xmlns:p228="http://schemas.microsoft.com/office/powerpoint/2022/08/main">
          <p228:history/>
        </p228:taskDetails>
      </p:ext>
    </p188:extLst>
  </p188:cm>
</p188:cmLst>
</file>

<file path=ppt/comments/modernComment_104_CDFB16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5C577CA-A4F8-47A1-9749-76BE36C73642}" authorId="{00000000-0000-0000-0000-000000000000}" created="2025-04-22T19:14:09.150">
    <pc:sldMkLst xmlns:pc="http://schemas.microsoft.com/office/powerpoint/2013/main/command">
      <pc:docMk/>
      <pc:sldMk cId="215986543" sldId="260"/>
    </pc:sldMkLst>
    <p188:txBody>
      <a:bodyPr/>
      <a:lstStyle/>
      <a:p>
        <a:r>
          <a:rPr lang="en-US"/>
          <a:t>Slide 2: Παρουσιαση του Trustlink</a:t>
        </a:r>
      </a:p>
    </p188:txBody>
    <p188:extLst>
      <p:ext xmlns:p="http://schemas.openxmlformats.org/presentationml/2006/main" uri="{5BB2D875-25FF-4072-B9AC-8F64D62656EB}">
        <p228:taskDetails xmlns="" xmlns:p228="http://schemas.microsoft.com/office/powerpoint/2022/08/main">
          <p228:history/>
        </p228:taskDetails>
      </p:ext>
    </p188:extLst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5/1/2025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4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loitte logo">
            <a:extLst>
              <a:ext uri="{FF2B5EF4-FFF2-40B4-BE49-F238E27FC236}">
                <a16:creationId xmlns:a16="http://schemas.microsoft.com/office/drawing/2014/main" id="{885222D5-1719-1676-C66A-2EB4C1E3D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9" y="-5466"/>
            <a:ext cx="2779773" cy="1308222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3"/>
                </a:solidFill>
                <a:latin typeface="Aptos" panose="020B000402020202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365848"/>
            <a:ext cx="4490721" cy="18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secondary text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932C736B-20BB-4603-9DD1-FEB85AD9D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8797" y="698373"/>
            <a:ext cx="5544000" cy="5544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9265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6593EEB-1CDC-4080-8C11-602DEAE1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07036874"/>
      </p:ext>
    </p:extLst>
  </p:cSld>
  <p:clrMapOvr>
    <a:masterClrMapping/>
  </p:clrMapOvr>
  <p:transition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B05972C-4EB5-02E5-D3B3-796AF5ABC9A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67857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B05972C-4EB5-02E5-D3B3-796AF5ABC9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684000"/>
            <a:ext cx="11304000" cy="7572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567164D-98D6-14DE-1654-8043100211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1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8682810"/>
      </p:ext>
    </p:extLst>
  </p:cSld>
  <p:clrMapOvr>
    <a:masterClrMapping/>
  </p:clrMapOvr>
  <p:transition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F85DDA7-785E-780B-BC9A-4216E2C1F3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8476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F85DDA7-785E-780B-BC9A-4216E2C1F3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63DAA5C-077F-FE00-63CE-03BEF637C3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684000"/>
            <a:ext cx="11304000" cy="7572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6929E50-6BC7-6A16-7F97-75FA3937A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1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7A91D16B-BB64-A40E-E0AF-EBC7EE7F2F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000" y="1714499"/>
            <a:ext cx="11304000" cy="464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>
                <a:latin typeface="Aptos" panose="020B0004020202020204" pitchFamily="34" charset="0"/>
              </a:defRPr>
            </a:lvl1pPr>
            <a:lvl2pPr>
              <a:spcBef>
                <a:spcPts val="200"/>
              </a:spcBef>
              <a:spcAft>
                <a:spcPts val="200"/>
              </a:spcAft>
              <a:defRPr>
                <a:latin typeface="Aptos" panose="020B0004020202020204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defRPr>
                <a:latin typeface="Aptos" panose="020B0004020202020204" pitchFamily="34" charset="0"/>
              </a:defRPr>
            </a:lvl3pPr>
            <a:lvl4pPr>
              <a:spcBef>
                <a:spcPts val="200"/>
              </a:spcBef>
              <a:spcAft>
                <a:spcPts val="200"/>
              </a:spcAft>
              <a:defRPr>
                <a:latin typeface="Aptos" panose="020B0004020202020204" pitchFamily="34" charset="0"/>
              </a:defRPr>
            </a:lvl4pPr>
            <a:lvl5pPr>
              <a:spcBef>
                <a:spcPts val="200"/>
              </a:spcBef>
              <a:spcAft>
                <a:spcPts val="200"/>
              </a:spcAft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714345"/>
      </p:ext>
    </p:extLst>
  </p:cSld>
  <p:clrMapOvr>
    <a:masterClrMapping/>
  </p:clrMapOvr>
  <p:transition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4AD4D43-3315-8098-AB60-0D1E2B6691F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703564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AD4D43-3315-8098-AB60-0D1E2B669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0000" y="1712894"/>
            <a:ext cx="5508000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1pPr>
            <a:lvl2pPr marL="180975" indent="-1809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2pPr>
            <a:lvl3pPr marL="360363" indent="-179388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3pPr>
            <a:lvl4pPr marL="534988" indent="-17462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4pPr>
            <a:lvl5pPr marL="715963" indent="-1809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6246000" y="1712894"/>
            <a:ext cx="5508000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/>
            </a:lvl1pPr>
            <a:lvl2pPr marL="180975" indent="-1809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/>
            </a:lvl2pPr>
            <a:lvl3pPr marL="360363" indent="-179388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/>
            </a:lvl3pPr>
            <a:lvl4pPr marL="534988" indent="-17462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/>
            </a:lvl4pPr>
            <a:lvl5pPr marL="715963" indent="-1809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ADD490B8-B418-78D3-2E0B-461A61F706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684000"/>
            <a:ext cx="11304000" cy="7572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333EA7F-716E-CA3B-831D-4E6ADC7C21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1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65628711"/>
      </p:ext>
    </p:extLst>
  </p:cSld>
  <p:clrMapOvr>
    <a:masterClrMapping/>
  </p:clrMapOvr>
  <p:transition>
    <p:fade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A63C211-FBF0-0771-BE99-47E7028BD2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59974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A63C211-FBF0-0771-BE99-47E7028BD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FED540D-3BF1-4047-9D69-9C3EB9B945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0000" y="1719072"/>
            <a:ext cx="3549904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1pPr>
            <a:lvl2pPr marL="180975" indent="-1809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2pPr>
            <a:lvl3pPr marL="360363" indent="-179388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3pPr>
            <a:lvl4pPr marL="534988" indent="-17462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4pPr>
            <a:lvl5pPr marL="715963" indent="-1809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8B191C74-910B-0CFC-9067-143443C4A2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684000"/>
            <a:ext cx="11304000" cy="7572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F0BB36C-DE52-CFD5-6483-3AF9FFFA10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1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F857E55-4828-A256-F67F-37E4E75E229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27048" y="1719072"/>
            <a:ext cx="3549904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1pPr>
            <a:lvl2pPr marL="180975" indent="-1809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2pPr>
            <a:lvl3pPr marL="360363" indent="-179388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3pPr>
            <a:lvl4pPr marL="534988" indent="-17462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4pPr>
            <a:lvl5pPr marL="715963" indent="-1809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495ED2B-E3BF-3456-BD7E-366BCEB6195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204096" y="1719072"/>
            <a:ext cx="3549904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1pPr>
            <a:lvl2pPr marL="180975" indent="-1809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2pPr>
            <a:lvl3pPr marL="360363" indent="-179388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3pPr>
            <a:lvl4pPr marL="534988" indent="-17462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4pPr>
            <a:lvl5pPr marL="715963" indent="-1809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985226"/>
      </p:ext>
    </p:extLst>
  </p:cSld>
  <p:clrMapOvr>
    <a:masterClrMapping/>
  </p:clrMapOvr>
  <p:transition>
    <p:fade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C18030CB-8A1E-7879-CA68-10EA5C7AEC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8600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18030CB-8A1E-7879-CA68-10EA5C7AEC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93F994E-D5B3-4236-9E8D-771F764DB8E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0000" y="1714500"/>
            <a:ext cx="2685018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1pPr>
            <a:lvl2pPr marL="104775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2pPr>
            <a:lvl3pPr marL="228600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3pPr>
            <a:lvl4pPr marL="352425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4pPr>
            <a:lvl5pPr marL="476250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1C52B-7D74-06BE-C3B3-ED2F2596A8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22994" y="1714500"/>
            <a:ext cx="2685018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1pPr>
            <a:lvl2pPr marL="104775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2pPr>
            <a:lvl3pPr marL="228600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3pPr>
            <a:lvl4pPr marL="352425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4pPr>
            <a:lvl5pPr marL="476250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A683BB7-E6EB-C2E9-3FCA-D699A39C712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95988" y="1714500"/>
            <a:ext cx="2685018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1pPr>
            <a:lvl2pPr marL="104775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2pPr>
            <a:lvl3pPr marL="228600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3pPr>
            <a:lvl4pPr marL="352425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4pPr>
            <a:lvl5pPr marL="476250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D39A810-CF4D-8CC1-23AA-003EFA30A7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068982" y="1714500"/>
            <a:ext cx="2685018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1pPr>
            <a:lvl2pPr marL="104775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2pPr>
            <a:lvl3pPr marL="228600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3pPr>
            <a:lvl4pPr marL="352425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latin typeface="Aptos" panose="020B0004020202020204" pitchFamily="34" charset="0"/>
              </a:defRPr>
            </a:lvl4pPr>
            <a:lvl5pPr marL="476250" indent="-104775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FB60B513-6C68-425A-86AC-3FC42F4B2B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684000"/>
            <a:ext cx="11304000" cy="7572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9257AFC-2713-6B3B-F635-37B6D88CC3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1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33265235"/>
      </p:ext>
    </p:extLst>
  </p:cSld>
  <p:clrMapOvr>
    <a:masterClrMapping/>
  </p:clrMapOvr>
  <p:transition>
    <p:fade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F484570F-AB85-4401-FAD0-3C8AAB53FCC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893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484570F-AB85-4401-FAD0-3C8AAB53FC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0D8F34B8-DFAD-6DD7-E1A1-4572B7969DD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0000" y="1880213"/>
            <a:ext cx="1476000" cy="1476000"/>
          </a:xfrm>
        </p:spPr>
        <p:txBody>
          <a:bodyPr>
            <a:normAutofit/>
          </a:bodyPr>
          <a:lstStyle>
            <a:lvl1pPr algn="ctr">
              <a:spcBef>
                <a:spcPts val="200"/>
              </a:spcBef>
              <a:spcAft>
                <a:spcPts val="200"/>
              </a:spcAft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90D3C277-40A7-31AF-87D8-848A84CDC70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56583" y="1880213"/>
            <a:ext cx="1476000" cy="1476000"/>
          </a:xfrm>
        </p:spPr>
        <p:txBody>
          <a:bodyPr>
            <a:normAutofit/>
          </a:bodyPr>
          <a:lstStyle>
            <a:lvl1pPr algn="ctr">
              <a:spcBef>
                <a:spcPts val="200"/>
              </a:spcBef>
              <a:spcAft>
                <a:spcPts val="200"/>
              </a:spcAft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6B0BFB5D-1E54-FF08-195B-949B6341E16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50000" y="4256213"/>
            <a:ext cx="1476000" cy="1476000"/>
          </a:xfrm>
        </p:spPr>
        <p:txBody>
          <a:bodyPr>
            <a:normAutofit/>
          </a:bodyPr>
          <a:lstStyle>
            <a:lvl1pPr algn="ctr">
              <a:spcBef>
                <a:spcPts val="200"/>
              </a:spcBef>
              <a:spcAft>
                <a:spcPts val="200"/>
              </a:spcAft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B70C4541-64E0-0D36-F531-9180AEBAADA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56583" y="4256213"/>
            <a:ext cx="1476000" cy="1476000"/>
          </a:xfrm>
        </p:spPr>
        <p:txBody>
          <a:bodyPr>
            <a:normAutofit/>
          </a:bodyPr>
          <a:lstStyle>
            <a:lvl1pPr algn="ctr">
              <a:spcBef>
                <a:spcPts val="200"/>
              </a:spcBef>
              <a:spcAft>
                <a:spcPts val="200"/>
              </a:spcAft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FC28274-B484-ADCB-6FAD-CD816034B7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04052" y="1880213"/>
            <a:ext cx="3846100" cy="194400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1">
                <a:latin typeface="Aptos" panose="020B0004020202020204" pitchFamily="34" charset="0"/>
              </a:defRPr>
            </a:lvl1pPr>
            <a:lvl2pPr>
              <a:spcBef>
                <a:spcPts val="200"/>
              </a:spcBef>
              <a:spcAft>
                <a:spcPts val="200"/>
              </a:spcAft>
              <a:defRPr sz="1200" b="0">
                <a:latin typeface="Aptos" panose="020B0004020202020204" pitchFamily="34" charset="0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D3FBE01-C9A4-F88D-C153-2816D6207A4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07900" y="1880213"/>
            <a:ext cx="3846100" cy="194400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1"/>
            </a:lvl1pPr>
            <a:lvl2pPr>
              <a:spcBef>
                <a:spcPts val="200"/>
              </a:spcBef>
              <a:spcAft>
                <a:spcPts val="200"/>
              </a:spcAft>
              <a:defRPr sz="1200" b="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7004DE48-1AC3-4F21-0968-B389090443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04051" y="4256213"/>
            <a:ext cx="3824765" cy="194400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1"/>
            </a:lvl1pPr>
            <a:lvl2pPr>
              <a:spcBef>
                <a:spcPts val="200"/>
              </a:spcBef>
              <a:spcAft>
                <a:spcPts val="200"/>
              </a:spcAft>
              <a:defRPr sz="1200" b="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684A23D9-9F8C-5A70-1B87-0DD004B8D96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05645" y="4256213"/>
            <a:ext cx="3848355" cy="194400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1"/>
            </a:lvl1pPr>
            <a:lvl2pPr>
              <a:spcBef>
                <a:spcPts val="200"/>
              </a:spcBef>
              <a:spcAft>
                <a:spcPts val="200"/>
              </a:spcAft>
              <a:defRPr sz="1200" b="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1455C2-E21F-06D2-DADD-7FD7A0C6A036}"/>
              </a:ext>
            </a:extLst>
          </p:cNvPr>
          <p:cNvSpPr/>
          <p:nvPr/>
        </p:nvSpPr>
        <p:spPr>
          <a:xfrm>
            <a:off x="6256583" y="1677307"/>
            <a:ext cx="55080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116F3-3D63-C235-3E40-D7EA6B934CF2}"/>
              </a:ext>
            </a:extLst>
          </p:cNvPr>
          <p:cNvSpPr/>
          <p:nvPr/>
        </p:nvSpPr>
        <p:spPr>
          <a:xfrm>
            <a:off x="450000" y="1677307"/>
            <a:ext cx="55080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6C436-A721-2D60-1AEA-13F0DD3A9223}"/>
              </a:ext>
            </a:extLst>
          </p:cNvPr>
          <p:cNvSpPr/>
          <p:nvPr/>
        </p:nvSpPr>
        <p:spPr>
          <a:xfrm>
            <a:off x="6256583" y="4044901"/>
            <a:ext cx="55080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ED75E-FA16-E5BA-B5F1-A58E06F1A408}"/>
              </a:ext>
            </a:extLst>
          </p:cNvPr>
          <p:cNvSpPr/>
          <p:nvPr/>
        </p:nvSpPr>
        <p:spPr>
          <a:xfrm>
            <a:off x="450000" y="4044901"/>
            <a:ext cx="55080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7D2A86E-3485-4064-F11B-592641772D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684000"/>
            <a:ext cx="11304000" cy="7572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96810A4-9AE7-5408-F486-24386EEDA4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1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18112"/>
      </p:ext>
    </p:extLst>
  </p:cSld>
  <p:clrMapOvr>
    <a:masterClrMapping/>
  </p:clrMapOvr>
  <p:transition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7338C8E8-5CC7-2DA0-0253-B90F98C6FD3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47179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338C8E8-5CC7-2DA0-0253-B90F98C6FD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01404A3-3D1B-CAC2-53D8-93DCBD242D52}"/>
              </a:ext>
            </a:extLst>
          </p:cNvPr>
          <p:cNvSpPr/>
          <p:nvPr userDrawn="1"/>
        </p:nvSpPr>
        <p:spPr>
          <a:xfrm>
            <a:off x="6256583" y="1677307"/>
            <a:ext cx="55080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38E903-BD7D-8064-2630-BCB86D2F8C65}"/>
              </a:ext>
            </a:extLst>
          </p:cNvPr>
          <p:cNvSpPr/>
          <p:nvPr userDrawn="1"/>
        </p:nvSpPr>
        <p:spPr>
          <a:xfrm>
            <a:off x="450000" y="1677307"/>
            <a:ext cx="55080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53C11C8E-6979-DE7F-5ABB-FDBCDA56828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480531" y="1883664"/>
            <a:ext cx="1476000" cy="1476000"/>
          </a:xfrm>
        </p:spPr>
        <p:txBody>
          <a:bodyPr>
            <a:normAutofit/>
          </a:bodyPr>
          <a:lstStyle>
            <a:lvl1pPr algn="ctr">
              <a:spcBef>
                <a:spcPts val="200"/>
              </a:spcBef>
              <a:spcAft>
                <a:spcPts val="200"/>
              </a:spcAft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A299C075-0DD3-AA37-0EE8-7520EF51A8E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268918" y="1883664"/>
            <a:ext cx="1476000" cy="1476000"/>
          </a:xfrm>
        </p:spPr>
        <p:txBody>
          <a:bodyPr>
            <a:normAutofit/>
          </a:bodyPr>
          <a:lstStyle>
            <a:lvl1pPr algn="ctr">
              <a:spcBef>
                <a:spcPts val="200"/>
              </a:spcBef>
              <a:spcAft>
                <a:spcPts val="200"/>
              </a:spcAft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E83958E8-E949-420E-A281-0E092243F0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684000"/>
            <a:ext cx="11304000" cy="7572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4B2F189-FF6E-DC14-30AF-3B72D12C7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1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D84274D-3962-64B3-2DD1-E4447B12870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9999" y="3498335"/>
            <a:ext cx="5506532" cy="2864365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0"/>
            </a:lvl1pPr>
            <a:lvl2pPr>
              <a:spcBef>
                <a:spcPts val="200"/>
              </a:spcBef>
              <a:spcAft>
                <a:spcPts val="200"/>
              </a:spcAft>
              <a:defRPr sz="1200"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917C075-DAD7-CCF3-F99B-A22DD6B4CDF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47468" y="3498336"/>
            <a:ext cx="5506532" cy="2864364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0"/>
            </a:lvl1pPr>
            <a:lvl2pPr>
              <a:spcBef>
                <a:spcPts val="200"/>
              </a:spcBef>
              <a:spcAft>
                <a:spcPts val="200"/>
              </a:spcAft>
              <a:defRPr sz="1200"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FB467B8D-8A12-EDB1-0232-3F5DF88094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8000" y="1876939"/>
            <a:ext cx="3922244" cy="1482725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0"/>
            </a:lvl1pPr>
            <a:lvl2pPr>
              <a:spcBef>
                <a:spcPts val="200"/>
              </a:spcBef>
              <a:spcAft>
                <a:spcPts val="200"/>
              </a:spcAft>
              <a:defRPr sz="1200"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426D9DDC-1DF4-E268-9E99-D7ADCF3E95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56583" y="1883664"/>
            <a:ext cx="3922244" cy="1482725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0"/>
            </a:lvl1pPr>
            <a:lvl2pPr>
              <a:spcBef>
                <a:spcPts val="200"/>
              </a:spcBef>
              <a:spcAft>
                <a:spcPts val="200"/>
              </a:spcAft>
              <a:defRPr sz="1200"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33877084"/>
      </p:ext>
    </p:extLst>
  </p:cSld>
  <p:clrMapOvr>
    <a:masterClrMapping/>
  </p:clrMapOvr>
  <p:transition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36748" y="4189870"/>
            <a:ext cx="8566108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7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FFF62A-78AC-4176-888C-7369D55740C5}"/>
              </a:ext>
            </a:extLst>
          </p:cNvPr>
          <p:cNvGrpSpPr>
            <a:grpSpLocks noChangeAspect="1"/>
          </p:cNvGrpSpPr>
          <p:nvPr/>
        </p:nvGrpSpPr>
        <p:grpSpPr>
          <a:xfrm>
            <a:off x="450000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77EF0A-6F9B-4CB4-BDFE-54901AC3B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FBCB662-4DCB-4701-B5DB-617E9625A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3AA8F7EF-0FC0-4792-B4E2-516188FAA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80810E-179A-4B4D-992C-DB02F3F2AA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31CFAC2-92E1-42CB-BB66-BD91AB6DB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6C92D323-CA87-4BD4-9F33-9346A18A6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D31146A3-7248-4F9C-8242-2B343E0BC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4BFA0610-A333-4B16-A20C-3ADB78A32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81528E3-7AAB-4FE3-96EB-0CA354538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C686C02-5833-4DB0-8AD3-1E143B411A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0A6BC99-D00B-1F3F-2A81-46C1F8A8357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0000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75797496-8D52-A17A-4927-BF4925D3ED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2D3F2330-217E-3A85-B76C-393F614C7B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B974D85-2F57-6292-DD39-4C193222DC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2AFD43E-4465-50C7-4307-D7E75FD66E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E20637-9BCB-1ECC-C592-79A60AAB8C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F4F4CF-4B02-807F-E356-4833B42D99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B57173B-0B5E-8B3B-35F8-A9E52F568E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4CFED4-82D9-0A35-BC77-DFDE6E17EF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5AB721-44C6-F888-DA55-3CDB722CC1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235FA6E-AA8F-0A7D-9A39-D37CD2C869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50D0DD4-DD4E-6F69-81EF-F3E939208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94852" y="5391335"/>
            <a:ext cx="1198880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28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with imag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AA0174D-B09C-4960-94D1-79FD4D04BD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6C364-9ED6-42C4-8FC2-1F9C6CB165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0000" y="366547"/>
            <a:ext cx="5465380" cy="484791"/>
          </a:xfrm>
        </p:spPr>
        <p:txBody>
          <a:bodyPr>
            <a:noAutofit/>
          </a:bodyPr>
          <a:lstStyle>
            <a:lvl1pPr>
              <a:defRPr sz="3200" b="1">
                <a:latin typeface="Aptos" panose="020B0004020202020204" pitchFamily="34" charset="0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D421831-C244-4DE0-8DE2-755D7D7315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851339"/>
            <a:ext cx="5465380" cy="863162"/>
          </a:xfrm>
        </p:spPr>
        <p:txBody>
          <a:bodyPr>
            <a:noAutofit/>
          </a:bodyPr>
          <a:lstStyle>
            <a:lvl1pPr>
              <a:defRPr sz="3200" b="0">
                <a:latin typeface="Aptos" panose="020B0004020202020204" pitchFamily="34" charset="0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8572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loitte logo">
            <a:extLst>
              <a:ext uri="{FF2B5EF4-FFF2-40B4-BE49-F238E27FC236}">
                <a16:creationId xmlns:a16="http://schemas.microsoft.com/office/drawing/2014/main" id="{885222D5-1719-1676-C66A-2EB4C1E3D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9" y="-5466"/>
            <a:ext cx="2779773" cy="1308221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Aptos" panose="020B000402020202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365848"/>
            <a:ext cx="4490721" cy="18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secondary text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932C736B-20BB-4603-9DD1-FEB85AD9D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8797" y="698373"/>
            <a:ext cx="5544000" cy="55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84233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1A6448-2CDA-7D6D-F1A0-347696B21B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18782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98D36622-3315-0885-4F7E-8CCDE0C2BA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684000"/>
            <a:ext cx="11304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3E8942A-B484-29A8-C101-63496BEA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1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0052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1 column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9C36FB10-1EF5-A9A4-577D-A18DA4D12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93236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C36FB10-1EF5-A9A4-577D-A18DA4D12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seCode">
            <a:extLst>
              <a:ext uri="{FF2B5EF4-FFF2-40B4-BE49-F238E27FC236}">
                <a16:creationId xmlns:a16="http://schemas.microsoft.com/office/drawing/2014/main" id="{439CAA0B-BD7D-E961-FD1C-9131F85A54CA}"/>
              </a:ext>
            </a:extLst>
          </p:cNvPr>
          <p:cNvSpPr txBox="1"/>
          <p:nvPr/>
        </p:nvSpPr>
        <p:spPr>
          <a:xfrm>
            <a:off x="6335184" y="6519673"/>
            <a:ext cx="48965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F6E54051-AB2C-A07C-F684-FE42B225EAE9}"/>
              </a:ext>
            </a:extLst>
          </p:cNvPr>
          <p:cNvSpPr txBox="1"/>
          <p:nvPr/>
        </p:nvSpPr>
        <p:spPr>
          <a:xfrm>
            <a:off x="466344" y="6515063"/>
            <a:ext cx="5355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8B5BD-933E-BC54-3884-620C20F639B9}"/>
              </a:ext>
            </a:extLst>
          </p:cNvPr>
          <p:cNvSpPr txBox="1"/>
          <p:nvPr/>
        </p:nvSpPr>
        <p:spPr>
          <a:xfrm>
            <a:off x="11426826" y="6519673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B46B341-3430-2348-6D11-485200BFA9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000" y="1714500"/>
            <a:ext cx="11304000" cy="464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>
              <a:spcBef>
                <a:spcPts val="200"/>
              </a:spcBef>
              <a:spcAft>
                <a:spcPts val="200"/>
              </a:spcAft>
              <a:defRPr>
                <a:solidFill>
                  <a:schemeClr val="bg1"/>
                </a:solidFill>
                <a:latin typeface="Aptos" panose="020B0004020202020204" pitchFamily="34" charset="0"/>
              </a:defRPr>
            </a:lvl2pPr>
            <a:lvl3pPr>
              <a:spcBef>
                <a:spcPts val="200"/>
              </a:spcBef>
              <a:spcAft>
                <a:spcPts val="200"/>
              </a:spcAft>
              <a:defRPr>
                <a:solidFill>
                  <a:schemeClr val="bg1"/>
                </a:solidFill>
                <a:latin typeface="Aptos" panose="020B0004020202020204" pitchFamily="34" charset="0"/>
              </a:defRPr>
            </a:lvl3pPr>
            <a:lvl4pPr>
              <a:spcBef>
                <a:spcPts val="200"/>
              </a:spcBef>
              <a:spcAft>
                <a:spcPts val="200"/>
              </a:spcAft>
              <a:defRPr>
                <a:solidFill>
                  <a:schemeClr val="bg1"/>
                </a:solidFill>
                <a:latin typeface="Aptos" panose="020B0004020202020204" pitchFamily="34" charset="0"/>
              </a:defRPr>
            </a:lvl4pPr>
            <a:lvl5pPr>
              <a:spcBef>
                <a:spcPts val="200"/>
              </a:spcBef>
              <a:spcAft>
                <a:spcPts val="200"/>
              </a:spcAft>
              <a:defRPr>
                <a:solidFill>
                  <a:schemeClr val="bg1"/>
                </a:solidFill>
                <a:latin typeface="Aptos" panose="020B00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Tx/>
              <a:buNone/>
              <a:tabLst/>
              <a:defRPr/>
            </a:pPr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99282DB-7705-38D1-75C5-92BD76D918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1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2F2C4463-3F55-0B57-ECFE-555C0A1782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684000"/>
            <a:ext cx="11304000" cy="757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800" b="0" dirty="0">
                <a:solidFill>
                  <a:srgbClr val="D0D0CE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44240582"/>
      </p:ext>
    </p:extLst>
  </p:cSld>
  <p:clrMapOvr>
    <a:masterClrMapping/>
  </p:clrMapOvr>
  <p:transition>
    <p:fade/>
  </p:transition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2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05E6F299-A818-CA93-A927-F61A877DA27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13879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E6F299-A818-CA93-A927-F61A877DA2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0000" y="1719072"/>
            <a:ext cx="5508000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17780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2pPr>
            <a:lvl3pPr marL="361950" indent="-18415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3pPr>
            <a:lvl4pPr marL="5397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4pPr>
            <a:lvl5pPr marL="7175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solidFill>
                  <a:schemeClr val="bg1"/>
                </a:solidFill>
                <a:latin typeface="Aptos" panose="020B00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Tx/>
              <a:buNone/>
              <a:tabLst>
                <a:tab pos="3771900" algn="r"/>
              </a:tabLst>
              <a:defRPr/>
            </a:pPr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CaseCode">
            <a:extLst>
              <a:ext uri="{FF2B5EF4-FFF2-40B4-BE49-F238E27FC236}">
                <a16:creationId xmlns:a16="http://schemas.microsoft.com/office/drawing/2014/main" id="{2FAA9AE1-07D6-1DEA-5444-4C520526B959}"/>
              </a:ext>
            </a:extLst>
          </p:cNvPr>
          <p:cNvSpPr txBox="1"/>
          <p:nvPr/>
        </p:nvSpPr>
        <p:spPr>
          <a:xfrm>
            <a:off x="6335184" y="6519673"/>
            <a:ext cx="48965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4" name="Copyright">
            <a:extLst>
              <a:ext uri="{FF2B5EF4-FFF2-40B4-BE49-F238E27FC236}">
                <a16:creationId xmlns:a16="http://schemas.microsoft.com/office/drawing/2014/main" id="{AECCCF0B-B1BD-BCCA-2910-86017684AE3D}"/>
              </a:ext>
            </a:extLst>
          </p:cNvPr>
          <p:cNvSpPr txBox="1"/>
          <p:nvPr/>
        </p:nvSpPr>
        <p:spPr>
          <a:xfrm>
            <a:off x="466344" y="6515063"/>
            <a:ext cx="5355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F1BBD-EF0D-7D04-5538-273842FEC19B}"/>
              </a:ext>
            </a:extLst>
          </p:cNvPr>
          <p:cNvSpPr txBox="1"/>
          <p:nvPr/>
        </p:nvSpPr>
        <p:spPr>
          <a:xfrm>
            <a:off x="11426826" y="6519673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D6FEAFF-2B74-1B3D-168E-42A9A695E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1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DF503BF-FE6C-E555-3A41-CFFD641471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684000"/>
            <a:ext cx="11304000" cy="757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800" b="0" dirty="0">
                <a:solidFill>
                  <a:srgbClr val="D0D0CE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5E59B36-2F4F-A0E8-D1A8-C198F28B171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46000" y="1719072"/>
            <a:ext cx="5508000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17780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2pPr>
            <a:lvl3pPr marL="361950" indent="-18415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3pPr>
            <a:lvl4pPr marL="5397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4pPr>
            <a:lvl5pPr marL="7175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solidFill>
                  <a:schemeClr val="bg1"/>
                </a:solidFill>
                <a:latin typeface="Aptos" panose="020B0004020202020204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Tx/>
              <a:buNone/>
              <a:tabLst>
                <a:tab pos="3771900" algn="r"/>
              </a:tabLst>
              <a:defRPr/>
            </a:pPr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178898"/>
      </p:ext>
    </p:extLst>
  </p:cSld>
  <p:clrMapOvr>
    <a:masterClrMapping/>
  </p:clrMapOvr>
  <p:transition>
    <p:fade/>
  </p:transition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3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82120E2-D6C2-D764-40A5-E97D481216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22964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82120E2-D6C2-D764-40A5-E97D481216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FED540D-3BF1-4047-9D69-9C3EB9B945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0000" y="1719072"/>
            <a:ext cx="3549904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17780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2pPr>
            <a:lvl3pPr marL="361950" indent="-18415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3pPr>
            <a:lvl4pPr marL="5397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4pPr>
            <a:lvl5pPr marL="7175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solidFill>
                  <a:schemeClr val="bg1"/>
                </a:solidFill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CaseCode">
            <a:extLst>
              <a:ext uri="{FF2B5EF4-FFF2-40B4-BE49-F238E27FC236}">
                <a16:creationId xmlns:a16="http://schemas.microsoft.com/office/drawing/2014/main" id="{4C9C6FA1-DDE1-8073-D67E-BBF06C3542A3}"/>
              </a:ext>
            </a:extLst>
          </p:cNvPr>
          <p:cNvSpPr txBox="1"/>
          <p:nvPr/>
        </p:nvSpPr>
        <p:spPr>
          <a:xfrm>
            <a:off x="6335184" y="6519673"/>
            <a:ext cx="48965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E0E9664F-F6E9-5088-C878-2C69B2DB5422}"/>
              </a:ext>
            </a:extLst>
          </p:cNvPr>
          <p:cNvSpPr txBox="1"/>
          <p:nvPr/>
        </p:nvSpPr>
        <p:spPr>
          <a:xfrm>
            <a:off x="466344" y="6515063"/>
            <a:ext cx="5355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B6382-2CB7-7FC9-D920-10C689F2F5E2}"/>
              </a:ext>
            </a:extLst>
          </p:cNvPr>
          <p:cNvSpPr txBox="1"/>
          <p:nvPr/>
        </p:nvSpPr>
        <p:spPr>
          <a:xfrm>
            <a:off x="11426826" y="6519673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7413E34D-A983-4D25-B3D7-D7643F6035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F14D54C-54B5-CC50-7E64-122407456A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684000"/>
            <a:ext cx="11304000" cy="757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800" b="0" dirty="0">
                <a:solidFill>
                  <a:srgbClr val="D0D0CE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E9C8C-3361-2EBB-1420-4D27917305A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27048" y="1719072"/>
            <a:ext cx="3549904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17780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2pPr>
            <a:lvl3pPr marL="361950" indent="-18415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3pPr>
            <a:lvl4pPr marL="5397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4pPr>
            <a:lvl5pPr marL="7175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solidFill>
                  <a:schemeClr val="bg1"/>
                </a:solidFill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D594323-BB1E-32C6-75D1-37D14037392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204096" y="1719072"/>
            <a:ext cx="3549904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17780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2pPr>
            <a:lvl3pPr marL="361950" indent="-18415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3pPr>
            <a:lvl4pPr marL="5397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4pPr>
            <a:lvl5pPr marL="7175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solidFill>
                  <a:schemeClr val="bg1"/>
                </a:solidFill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1772767"/>
      </p:ext>
    </p:extLst>
  </p:cSld>
  <p:clrMapOvr>
    <a:masterClrMapping/>
  </p:clrMapOvr>
  <p:transition>
    <p:fade/>
  </p:transition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title, 4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F0D7E5-2029-3151-0D44-92D925760B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31203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F0D7E5-2029-3151-0D44-92D925760B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93F994E-D5B3-4236-9E8D-771F764DB8E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0000" y="1714500"/>
            <a:ext cx="2685018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17780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2pPr>
            <a:lvl3pPr marL="361950" indent="-18415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3pPr>
            <a:lvl4pPr marL="5397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4pPr>
            <a:lvl5pPr marL="7175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solidFill>
                  <a:schemeClr val="bg1"/>
                </a:solidFill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CaseCode">
            <a:extLst>
              <a:ext uri="{FF2B5EF4-FFF2-40B4-BE49-F238E27FC236}">
                <a16:creationId xmlns:a16="http://schemas.microsoft.com/office/drawing/2014/main" id="{2AC6B5AE-2398-5F77-C242-BA82202FDB97}"/>
              </a:ext>
            </a:extLst>
          </p:cNvPr>
          <p:cNvSpPr txBox="1"/>
          <p:nvPr/>
        </p:nvSpPr>
        <p:spPr>
          <a:xfrm>
            <a:off x="6335184" y="6519673"/>
            <a:ext cx="48965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86F00B9-162D-0F0A-AF00-68C6D5FF16DE}"/>
              </a:ext>
            </a:extLst>
          </p:cNvPr>
          <p:cNvSpPr txBox="1"/>
          <p:nvPr/>
        </p:nvSpPr>
        <p:spPr>
          <a:xfrm>
            <a:off x="466344" y="6515063"/>
            <a:ext cx="5355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EBAD5-40EB-51CE-ACE7-BD2DFF52BB5F}"/>
              </a:ext>
            </a:extLst>
          </p:cNvPr>
          <p:cNvSpPr txBox="1"/>
          <p:nvPr/>
        </p:nvSpPr>
        <p:spPr>
          <a:xfrm>
            <a:off x="11426826" y="6519673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86DEB7A-2D80-0936-9E40-8E28EEB0EB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1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7F64B02-86CD-B81B-86B2-05391A92AC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684000"/>
            <a:ext cx="11304000" cy="757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800" b="0" dirty="0">
                <a:solidFill>
                  <a:srgbClr val="D0D0CE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9EE392B-1FEE-21B0-181D-C9962A3FE8E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22994" y="1714500"/>
            <a:ext cx="2685018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17780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2pPr>
            <a:lvl3pPr marL="361950" indent="-18415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3pPr>
            <a:lvl4pPr marL="5397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4pPr>
            <a:lvl5pPr marL="7175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solidFill>
                  <a:schemeClr val="bg1"/>
                </a:solidFill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C71861D-BC3F-2DAD-BA49-86947F937CC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95988" y="1714500"/>
            <a:ext cx="2685018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17780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2pPr>
            <a:lvl3pPr marL="361950" indent="-18415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3pPr>
            <a:lvl4pPr marL="5397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4pPr>
            <a:lvl5pPr marL="7175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solidFill>
                  <a:schemeClr val="bg1"/>
                </a:solidFill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D62757C-35E9-6C73-1638-E2D99D8D412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068982" y="1714500"/>
            <a:ext cx="2685018" cy="46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spcAft>
                <a:spcPts val="200"/>
              </a:spcAft>
              <a:buFontTx/>
              <a:buNone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17780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2pPr>
            <a:lvl3pPr marL="361950" indent="-18415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3pPr>
            <a:lvl4pPr marL="5397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solidFill>
                  <a:schemeClr val="bg1"/>
                </a:solidFill>
                <a:latin typeface="Aptos" panose="020B0004020202020204" pitchFamily="34" charset="0"/>
              </a:defRPr>
            </a:lvl4pPr>
            <a:lvl5pPr marL="717550" indent="-177800" algn="l"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solidFill>
                  <a:schemeClr val="bg1"/>
                </a:solidFill>
                <a:latin typeface="Aptos" panose="020B00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4839587"/>
      </p:ext>
    </p:extLst>
  </p:cSld>
  <p:clrMapOvr>
    <a:masterClrMapping/>
  </p:clrMapOvr>
  <p:transition>
    <p:fade/>
  </p:transition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profil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3E4C1F1A-C2FD-0E2E-2497-1640B8CFB7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39920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E4C1F1A-C2FD-0E2E-2497-1640B8CFB7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0D8F34B8-DFAD-6DD7-E1A1-4572B7969DD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0000" y="1880213"/>
            <a:ext cx="1476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90D3C277-40A7-31AF-87D8-848A84CDC70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46000" y="1880213"/>
            <a:ext cx="1476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6B0BFB5D-1E54-FF08-195B-949B6341E16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50000" y="4256213"/>
            <a:ext cx="1476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B70C4541-64E0-0D36-F531-9180AEBAADA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46000" y="4256213"/>
            <a:ext cx="1476000" cy="1476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D3FBE01-C9A4-F88D-C153-2816D6207A4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02000" y="1880213"/>
            <a:ext cx="3852000" cy="194400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  <a:latin typeface="Aptos" panose="020B0004020202020204" pitchFamily="34" charset="0"/>
              </a:defRPr>
            </a:lvl2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7004DE48-1AC3-4F21-0968-B389090443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06000" y="4256213"/>
            <a:ext cx="3852000" cy="194400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  <a:latin typeface="Aptos" panose="020B0004020202020204" pitchFamily="34" charset="0"/>
              </a:defRPr>
            </a:lvl2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684A23D9-9F8C-5A70-1B87-0DD004B8D96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02000" y="4256213"/>
            <a:ext cx="3852000" cy="194400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  <a:latin typeface="Aptos" panose="020B0004020202020204" pitchFamily="34" charset="0"/>
              </a:defRPr>
            </a:lvl2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1455C2-E21F-06D2-DADD-7FD7A0C6A036}"/>
              </a:ext>
            </a:extLst>
          </p:cNvPr>
          <p:cNvSpPr/>
          <p:nvPr/>
        </p:nvSpPr>
        <p:spPr>
          <a:xfrm>
            <a:off x="6246000" y="1677307"/>
            <a:ext cx="55080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116F3-3D63-C235-3E40-D7EA6B934CF2}"/>
              </a:ext>
            </a:extLst>
          </p:cNvPr>
          <p:cNvSpPr/>
          <p:nvPr/>
        </p:nvSpPr>
        <p:spPr>
          <a:xfrm>
            <a:off x="450000" y="1677307"/>
            <a:ext cx="55080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6C436-A721-2D60-1AEA-13F0DD3A9223}"/>
              </a:ext>
            </a:extLst>
          </p:cNvPr>
          <p:cNvSpPr/>
          <p:nvPr/>
        </p:nvSpPr>
        <p:spPr>
          <a:xfrm>
            <a:off x="6246000" y="4044901"/>
            <a:ext cx="55080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ED75E-FA16-E5BA-B5F1-A58E06F1A408}"/>
              </a:ext>
            </a:extLst>
          </p:cNvPr>
          <p:cNvSpPr/>
          <p:nvPr/>
        </p:nvSpPr>
        <p:spPr>
          <a:xfrm>
            <a:off x="450000" y="4044901"/>
            <a:ext cx="55080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4" name="CaseCode">
            <a:extLst>
              <a:ext uri="{FF2B5EF4-FFF2-40B4-BE49-F238E27FC236}">
                <a16:creationId xmlns:a16="http://schemas.microsoft.com/office/drawing/2014/main" id="{FDC8E98C-87C9-16F4-A3B7-C5661C38BF7F}"/>
              </a:ext>
            </a:extLst>
          </p:cNvPr>
          <p:cNvSpPr txBox="1"/>
          <p:nvPr/>
        </p:nvSpPr>
        <p:spPr>
          <a:xfrm>
            <a:off x="6335184" y="6519673"/>
            <a:ext cx="48965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5" name="Copyright">
            <a:extLst>
              <a:ext uri="{FF2B5EF4-FFF2-40B4-BE49-F238E27FC236}">
                <a16:creationId xmlns:a16="http://schemas.microsoft.com/office/drawing/2014/main" id="{DA3BDEDC-034E-F458-1BCE-FF50B92ED6FA}"/>
              </a:ext>
            </a:extLst>
          </p:cNvPr>
          <p:cNvSpPr txBox="1"/>
          <p:nvPr/>
        </p:nvSpPr>
        <p:spPr>
          <a:xfrm>
            <a:off x="466344" y="6515063"/>
            <a:ext cx="5355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639CE-52C7-C346-7162-BAD5CAAE51C5}"/>
              </a:ext>
            </a:extLst>
          </p:cNvPr>
          <p:cNvSpPr txBox="1"/>
          <p:nvPr/>
        </p:nvSpPr>
        <p:spPr>
          <a:xfrm>
            <a:off x="11426826" y="6519673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98DB5DD3-41BE-3F94-9CAF-1C6AF307A27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06000" y="1880213"/>
            <a:ext cx="3852000" cy="194400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  <a:latin typeface="Aptos" panose="020B0004020202020204" pitchFamily="34" charset="0"/>
              </a:defRPr>
            </a:lvl2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7685A54B-009E-7531-D093-9C1E6AA6E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1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1F09F11E-B446-F54E-C136-D44C717D20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684000"/>
            <a:ext cx="11304000" cy="757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800" b="0" dirty="0">
                <a:solidFill>
                  <a:srgbClr val="D0D0CE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56065354"/>
      </p:ext>
    </p:extLst>
  </p:cSld>
  <p:clrMapOvr>
    <a:masterClrMapping/>
  </p:clrMapOvr>
  <p:transition>
    <p:fade/>
  </p:transition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fications 2 x 1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A7C7A401-E3C4-4448-BB60-24DC9B089C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02339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7C7A401-E3C4-4448-BB60-24DC9B089C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54BDE75-7D63-5A8D-9586-2DF08152B9DB}"/>
              </a:ext>
            </a:extLst>
          </p:cNvPr>
          <p:cNvSpPr/>
          <p:nvPr userDrawn="1"/>
        </p:nvSpPr>
        <p:spPr>
          <a:xfrm>
            <a:off x="6256583" y="1677307"/>
            <a:ext cx="55080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EEB445-709C-2A60-111E-6C647F0A35CE}"/>
              </a:ext>
            </a:extLst>
          </p:cNvPr>
          <p:cNvSpPr/>
          <p:nvPr userDrawn="1"/>
        </p:nvSpPr>
        <p:spPr>
          <a:xfrm>
            <a:off x="450000" y="1677307"/>
            <a:ext cx="55080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D607A458-E147-B9B7-9383-EC78896E901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480531" y="1883664"/>
            <a:ext cx="1476000" cy="1476000"/>
          </a:xfrm>
        </p:spPr>
        <p:txBody>
          <a:bodyPr>
            <a:normAutofit/>
          </a:bodyPr>
          <a:lstStyle>
            <a:lvl1pPr algn="ctr">
              <a:spcBef>
                <a:spcPts val="200"/>
              </a:spcBef>
              <a:spcAft>
                <a:spcPts val="200"/>
              </a:spcAft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87BC03-0530-DD67-53AA-6112E3067D6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268918" y="1883664"/>
            <a:ext cx="1476000" cy="1476000"/>
          </a:xfrm>
        </p:spPr>
        <p:txBody>
          <a:bodyPr>
            <a:normAutofit/>
          </a:bodyPr>
          <a:lstStyle>
            <a:lvl1pPr algn="ctr">
              <a:spcBef>
                <a:spcPts val="200"/>
              </a:spcBef>
              <a:spcAft>
                <a:spcPts val="200"/>
              </a:spcAft>
              <a:defRPr sz="1200" b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4766941-9B9B-B0EB-7FEE-F054D92C5D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684000"/>
            <a:ext cx="11304000" cy="75725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D0D0CE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AC8509E0-F985-A0D0-509F-CAAABBE224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345992"/>
            <a:ext cx="11304000" cy="34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10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E65F5245-2618-9B16-69B7-53295FC0F9C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9999" y="3498335"/>
            <a:ext cx="5506532" cy="2864365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34626AF5-3859-62A9-EADF-EE5AEA88292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47468" y="3498336"/>
            <a:ext cx="5506532" cy="2864364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7305BDFC-6521-9553-6397-2BA05F33F9C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8000" y="1876939"/>
            <a:ext cx="3922244" cy="1482725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CAA5047E-9557-6425-CDBC-AAD24A09F4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56583" y="1883664"/>
            <a:ext cx="3922244" cy="1482725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</a:defRPr>
            </a:lvl1pPr>
            <a:lvl2pPr>
              <a:spcBef>
                <a:spcPts val="200"/>
              </a:spcBef>
              <a:spcAft>
                <a:spcPts val="200"/>
              </a:spcAft>
              <a:defRPr sz="1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CaseCode">
            <a:extLst>
              <a:ext uri="{FF2B5EF4-FFF2-40B4-BE49-F238E27FC236}">
                <a16:creationId xmlns:a16="http://schemas.microsoft.com/office/drawing/2014/main" id="{1E836BC8-DFDC-6AE9-BBC7-9B0053BCF24B}"/>
              </a:ext>
            </a:extLst>
          </p:cNvPr>
          <p:cNvSpPr txBox="1"/>
          <p:nvPr userDrawn="1"/>
        </p:nvSpPr>
        <p:spPr>
          <a:xfrm>
            <a:off x="6335184" y="6519673"/>
            <a:ext cx="48965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74E0639B-41B6-34DC-3718-18FEB978FC14}"/>
              </a:ext>
            </a:extLst>
          </p:cNvPr>
          <p:cNvSpPr txBox="1"/>
          <p:nvPr userDrawn="1"/>
        </p:nvSpPr>
        <p:spPr>
          <a:xfrm>
            <a:off x="466344" y="6515063"/>
            <a:ext cx="5355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F16D4-3387-93EB-0843-865A37FCE142}"/>
              </a:ext>
            </a:extLst>
          </p:cNvPr>
          <p:cNvSpPr txBox="1"/>
          <p:nvPr userDrawn="1"/>
        </p:nvSpPr>
        <p:spPr>
          <a:xfrm>
            <a:off x="11426826" y="6519673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60631"/>
      </p:ext>
    </p:extLst>
  </p:cSld>
  <p:clrMapOvr>
    <a:masterClrMapping/>
  </p:clrMapOvr>
  <p:transition>
    <p:fade/>
  </p:transition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39840" y="4194287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B860FC-9229-466C-B67B-E6B79E07BB2B}"/>
              </a:ext>
            </a:extLst>
          </p:cNvPr>
          <p:cNvGrpSpPr/>
          <p:nvPr/>
        </p:nvGrpSpPr>
        <p:grpSpPr>
          <a:xfrm>
            <a:off x="450000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477D509D-A74E-4D79-8C41-28EE20877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C851991-483D-4A9F-8C5F-626DE9D5C1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28FEC250-9F3B-45BC-90AF-4CDE000C2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8494B23-9F67-4108-8FC3-E645BD138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198EEDBF-F835-40E6-A1D3-AAADC96DD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42C9A861-6332-4ADC-88F7-183765B2D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93BFC01-C985-4400-9F59-CA3E701AB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A67BA7C-21CB-474A-9E6A-BCA08285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15ADC0C-A127-4E52-A974-5D4D91506D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71ADF477-53BF-4770-AA08-07332CAF6A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6E6B3E5-1B29-186D-8198-13EFDA7502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94852" y="5391335"/>
            <a:ext cx="1198880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5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Full bleed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A239FF85-CD49-BB35-3695-75C424AD97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57201" y="5186209"/>
            <a:ext cx="4490721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3"/>
                </a:solidFill>
                <a:latin typeface="Aptos" panose="020B000402020202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6365848"/>
            <a:ext cx="4490721" cy="18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secondary text</a:t>
            </a:r>
          </a:p>
        </p:txBody>
      </p:sp>
    </p:spTree>
    <p:extLst>
      <p:ext uri="{BB962C8B-B14F-4D97-AF65-F5344CB8AC3E}">
        <p14:creationId xmlns:p14="http://schemas.microsoft.com/office/powerpoint/2010/main" val="88988510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D903953-236A-7A85-C86D-21E60D82676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9606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D903953-236A-7A85-C86D-21E60D8267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50000" y="1728217"/>
            <a:ext cx="11304000" cy="1592403"/>
          </a:xfrm>
          <a:prstGeom prst="rect">
            <a:avLst/>
          </a:prstGeom>
        </p:spPr>
        <p:txBody>
          <a:bodyPr vert="horz"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50000" y="3474720"/>
            <a:ext cx="11304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 b="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CaseCode">
            <a:extLst>
              <a:ext uri="{FF2B5EF4-FFF2-40B4-BE49-F238E27FC236}">
                <a16:creationId xmlns:a16="http://schemas.microsoft.com/office/drawing/2014/main" id="{1BDC0FDC-0D9A-61CF-95C8-4BC8540608B8}"/>
              </a:ext>
            </a:extLst>
          </p:cNvPr>
          <p:cNvSpPr txBox="1"/>
          <p:nvPr/>
        </p:nvSpPr>
        <p:spPr>
          <a:xfrm>
            <a:off x="6335184" y="6519673"/>
            <a:ext cx="48965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62398D06-C488-9DDB-E248-1C4BC1724227}"/>
              </a:ext>
            </a:extLst>
          </p:cNvPr>
          <p:cNvSpPr txBox="1"/>
          <p:nvPr/>
        </p:nvSpPr>
        <p:spPr>
          <a:xfrm>
            <a:off x="450000" y="6515063"/>
            <a:ext cx="5355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800" noProof="0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A4DFC-A5BD-1CA7-953A-4298BCF3311A}"/>
              </a:ext>
            </a:extLst>
          </p:cNvPr>
          <p:cNvSpPr txBox="1"/>
          <p:nvPr/>
        </p:nvSpPr>
        <p:spPr>
          <a:xfrm>
            <a:off x="11426826" y="6519673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tx1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274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Accessible Green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D903953-236A-7A85-C86D-21E60D82676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9606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D903953-236A-7A85-C86D-21E60D8267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50000" y="1728217"/>
            <a:ext cx="11304000" cy="1592403"/>
          </a:xfrm>
          <a:prstGeom prst="rect">
            <a:avLst/>
          </a:prstGeom>
        </p:spPr>
        <p:txBody>
          <a:bodyPr vert="horz"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50000" y="3474720"/>
            <a:ext cx="11304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 b="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CaseCode">
            <a:extLst>
              <a:ext uri="{FF2B5EF4-FFF2-40B4-BE49-F238E27FC236}">
                <a16:creationId xmlns:a16="http://schemas.microsoft.com/office/drawing/2014/main" id="{1BDC0FDC-0D9A-61CF-95C8-4BC8540608B8}"/>
              </a:ext>
            </a:extLst>
          </p:cNvPr>
          <p:cNvSpPr txBox="1"/>
          <p:nvPr/>
        </p:nvSpPr>
        <p:spPr>
          <a:xfrm>
            <a:off x="6335184" y="6519673"/>
            <a:ext cx="48965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62398D06-C488-9DDB-E248-1C4BC1724227}"/>
              </a:ext>
            </a:extLst>
          </p:cNvPr>
          <p:cNvSpPr txBox="1"/>
          <p:nvPr/>
        </p:nvSpPr>
        <p:spPr>
          <a:xfrm>
            <a:off x="450000" y="6515063"/>
            <a:ext cx="5355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A4DFC-A5BD-1CA7-953A-4298BCF3311A}"/>
              </a:ext>
            </a:extLst>
          </p:cNvPr>
          <p:cNvSpPr txBox="1"/>
          <p:nvPr/>
        </p:nvSpPr>
        <p:spPr>
          <a:xfrm>
            <a:off x="11426826" y="6519673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98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Accessible Teal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50000" y="1728217"/>
            <a:ext cx="113040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50000" y="3474720"/>
            <a:ext cx="11304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 b="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CaseCode">
            <a:extLst>
              <a:ext uri="{FF2B5EF4-FFF2-40B4-BE49-F238E27FC236}">
                <a16:creationId xmlns:a16="http://schemas.microsoft.com/office/drawing/2014/main" id="{0B944744-9AF8-6F57-762F-A053E0C75A9F}"/>
              </a:ext>
            </a:extLst>
          </p:cNvPr>
          <p:cNvSpPr txBox="1"/>
          <p:nvPr/>
        </p:nvSpPr>
        <p:spPr>
          <a:xfrm>
            <a:off x="6335184" y="6519673"/>
            <a:ext cx="48965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18261861-238E-430B-0948-A0CBE15D5638}"/>
              </a:ext>
            </a:extLst>
          </p:cNvPr>
          <p:cNvSpPr txBox="1"/>
          <p:nvPr/>
        </p:nvSpPr>
        <p:spPr>
          <a:xfrm>
            <a:off x="450000" y="6515063"/>
            <a:ext cx="5355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898DC-2E31-6A58-EC79-6DD0ED09A0D8}"/>
              </a:ext>
            </a:extLst>
          </p:cNvPr>
          <p:cNvSpPr txBox="1"/>
          <p:nvPr/>
        </p:nvSpPr>
        <p:spPr>
          <a:xfrm>
            <a:off x="11426826" y="6519673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95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Accessible Blue">
    <p:bg bwMode="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50000" y="1728217"/>
            <a:ext cx="113040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50000" y="3474720"/>
            <a:ext cx="11304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 b="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CaseCode">
            <a:extLst>
              <a:ext uri="{FF2B5EF4-FFF2-40B4-BE49-F238E27FC236}">
                <a16:creationId xmlns:a16="http://schemas.microsoft.com/office/drawing/2014/main" id="{93E04509-01E9-4BE4-AE15-9290E9B2F0D8}"/>
              </a:ext>
            </a:extLst>
          </p:cNvPr>
          <p:cNvSpPr txBox="1"/>
          <p:nvPr/>
        </p:nvSpPr>
        <p:spPr>
          <a:xfrm>
            <a:off x="6335184" y="6519673"/>
            <a:ext cx="48965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38C37415-08C8-FC74-7EF5-541DF408E704}"/>
              </a:ext>
            </a:extLst>
          </p:cNvPr>
          <p:cNvSpPr txBox="1"/>
          <p:nvPr/>
        </p:nvSpPr>
        <p:spPr>
          <a:xfrm>
            <a:off x="450000" y="6515063"/>
            <a:ext cx="5355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6F94D-2DC7-60DE-BF1B-B69859E827D9}"/>
              </a:ext>
            </a:extLst>
          </p:cNvPr>
          <p:cNvSpPr txBox="1"/>
          <p:nvPr/>
        </p:nvSpPr>
        <p:spPr>
          <a:xfrm>
            <a:off x="11426826" y="6519673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75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D903953-236A-7A85-C86D-21E60D82676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9606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5" progId="TCLayout.ActiveDocument.1">
                  <p:embed/>
                </p:oleObj>
              </mc:Choice>
              <mc:Fallback>
                <p:oleObj name="think-cell Slide" r:id="rId3" imgW="425" imgH="42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D903953-236A-7A85-C86D-21E60D8267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50000" y="1728217"/>
            <a:ext cx="11304000" cy="1592403"/>
          </a:xfrm>
          <a:prstGeom prst="rect">
            <a:avLst/>
          </a:prstGeom>
        </p:spPr>
        <p:txBody>
          <a:bodyPr vert="horz"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50000" y="3474720"/>
            <a:ext cx="11304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 b="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4" name="CaseCode">
            <a:extLst>
              <a:ext uri="{FF2B5EF4-FFF2-40B4-BE49-F238E27FC236}">
                <a16:creationId xmlns:a16="http://schemas.microsoft.com/office/drawing/2014/main" id="{1BDC0FDC-0D9A-61CF-95C8-4BC8540608B8}"/>
              </a:ext>
            </a:extLst>
          </p:cNvPr>
          <p:cNvSpPr txBox="1"/>
          <p:nvPr/>
        </p:nvSpPr>
        <p:spPr>
          <a:xfrm>
            <a:off x="6335184" y="6519673"/>
            <a:ext cx="48965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62398D06-C488-9DDB-E248-1C4BC1724227}"/>
              </a:ext>
            </a:extLst>
          </p:cNvPr>
          <p:cNvSpPr txBox="1"/>
          <p:nvPr/>
        </p:nvSpPr>
        <p:spPr>
          <a:xfrm>
            <a:off x="450000" y="6515063"/>
            <a:ext cx="53551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A4DFC-A5BD-1CA7-953A-4298BCF3311A}"/>
              </a:ext>
            </a:extLst>
          </p:cNvPr>
          <p:cNvSpPr txBox="1"/>
          <p:nvPr/>
        </p:nvSpPr>
        <p:spPr>
          <a:xfrm>
            <a:off x="11426826" y="6519673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256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2AA0174D-B09C-4960-94D1-79FD4D04BD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6C364-9ED6-42C4-8FC2-1F9C6CB165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0000" y="366547"/>
            <a:ext cx="5778080" cy="484791"/>
          </a:xfrm>
        </p:spPr>
        <p:txBody>
          <a:bodyPr>
            <a:noAutofit/>
          </a:bodyPr>
          <a:lstStyle>
            <a:lvl1pPr>
              <a:defRPr sz="3200" b="1">
                <a:latin typeface="Aptos" panose="020B0004020202020204" pitchFamily="34" charset="0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D421831-C244-4DE0-8DE2-755D7D7315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00" y="851339"/>
            <a:ext cx="5465380" cy="863162"/>
          </a:xfrm>
        </p:spPr>
        <p:txBody>
          <a:bodyPr>
            <a:noAutofit/>
          </a:bodyPr>
          <a:lstStyle>
            <a:lvl1pPr>
              <a:defRPr sz="3200" b="0">
                <a:latin typeface="Aptos" panose="020B0004020202020204" pitchFamily="34" charset="0"/>
              </a:defRPr>
            </a:lvl1pPr>
            <a:lvl2pPr>
              <a:defRPr sz="3200" b="1">
                <a:latin typeface="+mj-lt"/>
              </a:defRPr>
            </a:lvl2pPr>
            <a:lvl3pPr>
              <a:defRPr sz="3200" b="1">
                <a:latin typeface="+mj-lt"/>
              </a:defRPr>
            </a:lvl3pPr>
            <a:lvl4pPr>
              <a:defRPr sz="3200" b="1">
                <a:latin typeface="+mj-lt"/>
              </a:defRPr>
            </a:lvl4pPr>
            <a:lvl5pPr>
              <a:defRPr sz="3200" b="1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15181897"/>
      </p:ext>
    </p:extLst>
  </p:cSld>
  <p:clrMapOvr>
    <a:masterClrMapping/>
  </p:clrMapOvr>
  <p:transition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630452337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0000" y="345664"/>
            <a:ext cx="11322900" cy="3401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50000" y="1714500"/>
            <a:ext cx="113040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6826" y="6519673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tx1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>
              <a:solidFill>
                <a:schemeClr val="tx1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5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9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  <p:sldLayoutId id="2147484111" r:id="rId13"/>
    <p:sldLayoutId id="2147484112" r:id="rId14"/>
    <p:sldLayoutId id="2147484113" r:id="rId15"/>
    <p:sldLayoutId id="2147484114" r:id="rId16"/>
    <p:sldLayoutId id="2147484115" r:id="rId17"/>
    <p:sldLayoutId id="2147484116" r:id="rId18"/>
    <p:sldLayoutId id="2147484117" r:id="rId19"/>
    <p:sldLayoutId id="2147484118" r:id="rId20"/>
    <p:sldLayoutId id="2147484119" r:id="rId21"/>
    <p:sldLayoutId id="2147484120" r:id="rId22"/>
    <p:sldLayoutId id="2147484121" r:id="rId23"/>
    <p:sldLayoutId id="2147484122" r:id="rId24"/>
    <p:sldLayoutId id="2147484123" r:id="rId25"/>
    <p:sldLayoutId id="2147484124" r:id="rId26"/>
    <p:sldLayoutId id="2147484125" r:id="rId27"/>
    <p:sldLayoutId id="2147484126" r:id="rId28"/>
  </p:sldLayoutIdLst>
  <p:transition>
    <p:fade/>
  </p:transition>
  <p:hf hd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Aptos" panose="020B0004020202020204" pitchFamily="34" charset="0"/>
          <a:ea typeface="+mj-ea"/>
          <a:cs typeface="Calibri Light" panose="020F030202020403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Tx/>
        <a:buNone/>
        <a:defRPr sz="1200" b="0" kern="1200">
          <a:solidFill>
            <a:schemeClr val="tx1"/>
          </a:solidFill>
          <a:latin typeface="Aptos" panose="020B0004020202020204" pitchFamily="34" charset="0"/>
          <a:ea typeface="+mn-ea"/>
          <a:cs typeface="Calibri Light" panose="020F0302020204030204" pitchFamily="34" charset="0"/>
        </a:defRPr>
      </a:lvl1pPr>
      <a:lvl2pPr marL="179388" indent="-179388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Aptos" panose="020B0004020202020204" pitchFamily="34" charset="0"/>
          <a:ea typeface="+mn-ea"/>
          <a:cs typeface="Calibri Light" panose="020F0302020204030204" pitchFamily="34" charset="0"/>
        </a:defRPr>
      </a:lvl2pPr>
      <a:lvl3pPr marL="360363" indent="-180975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Pct val="100000"/>
        <a:buFont typeface="Arial" panose="020B0604020202020204" pitchFamily="34" charset="0"/>
        <a:buChar char="−"/>
        <a:defRPr lang="en-US" sz="1200" b="0" kern="1200" dirty="0" smtClean="0">
          <a:solidFill>
            <a:schemeClr val="tx1"/>
          </a:solidFill>
          <a:latin typeface="Aptos" panose="020B0004020202020204" pitchFamily="34" charset="0"/>
          <a:ea typeface="+mn-ea"/>
          <a:cs typeface="Calibri Light" panose="020F0302020204030204" pitchFamily="34" charset="0"/>
        </a:defRPr>
      </a:lvl3pPr>
      <a:lvl4pPr marL="538163" indent="-177800" algn="l" defTabSz="68580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Pct val="100000"/>
        <a:buFont typeface="Arial" panose="020B0604020202020204" pitchFamily="34" charset="0"/>
        <a:buChar char="◦"/>
        <a:defRPr lang="en-US" sz="1200" b="0" kern="1200" baseline="0" dirty="0" smtClean="0">
          <a:solidFill>
            <a:schemeClr val="tx1"/>
          </a:solidFill>
          <a:latin typeface="Aptos" panose="020B0004020202020204" pitchFamily="34" charset="0"/>
          <a:ea typeface="+mn-ea"/>
          <a:cs typeface="Calibri Light" panose="020F0302020204030204" pitchFamily="34" charset="0"/>
        </a:defRPr>
      </a:lvl4pPr>
      <a:lvl5pPr marL="717550" indent="-179388" algn="l" defTabSz="598885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Pct val="100000"/>
        <a:buFont typeface="Arial" panose="020B0604020202020204" pitchFamily="34" charset="0"/>
        <a:buChar char="−"/>
        <a:tabLst/>
        <a:defRPr lang="en-US" sz="1200" b="0" kern="1200" baseline="0" dirty="0" smtClean="0">
          <a:solidFill>
            <a:schemeClr val="tx1"/>
          </a:solidFill>
          <a:latin typeface="Aptos" panose="020B0004020202020204" pitchFamily="34" charset="0"/>
          <a:ea typeface="+mn-ea"/>
          <a:cs typeface="Calibri Light" panose="020F0302020204030204" pitchFamily="34" charset="0"/>
        </a:defRPr>
      </a:lvl5pPr>
      <a:lvl6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5" orient="horz" pos="4008" userDrawn="1">
          <p15:clr>
            <a:srgbClr val="F26B43"/>
          </p15:clr>
        </p15:guide>
        <p15:guide id="87" orient="horz" pos="4104" userDrawn="1">
          <p15:clr>
            <a:srgbClr val="F26B43"/>
          </p15:clr>
        </p15:guide>
        <p15:guide id="88" orient="horz" pos="1080" userDrawn="1">
          <p15:clr>
            <a:srgbClr val="F26B43"/>
          </p15:clr>
        </p15:guide>
        <p15:guide id="90" pos="3840" userDrawn="1">
          <p15:clr>
            <a:srgbClr val="F26B43"/>
          </p15:clr>
        </p15:guide>
        <p15:guide id="93" pos="3744" userDrawn="1">
          <p15:clr>
            <a:srgbClr val="F26B43"/>
          </p15:clr>
        </p15:guide>
        <p15:guide id="94" pos="7392" userDrawn="1">
          <p15:clr>
            <a:srgbClr val="F26B43"/>
          </p15:clr>
        </p15:guide>
        <p15:guide id="95" pos="3936" userDrawn="1">
          <p15:clr>
            <a:srgbClr val="F26B43"/>
          </p15:clr>
        </p15:guide>
        <p15:guide id="96" orient="horz" pos="216" userDrawn="1">
          <p15:clr>
            <a:srgbClr val="F26B43"/>
          </p15:clr>
        </p15:guide>
        <p15:guide id="97" orient="horz" pos="432" userDrawn="1">
          <p15:clr>
            <a:srgbClr val="F26B43"/>
          </p15:clr>
        </p15:guide>
        <p15:guide id="98" pos="2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8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18/10/relationships/comments" Target="../comments/modernComment_103_7757C2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8.png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18/10/relationships/comments" Target="../comments/modernComment_104_CDFB16F.xml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jpe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jpeg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9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9.jpeg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10.jpeg"/><Relationship Id="rId11" Type="http://schemas.openxmlformats.org/officeDocument/2006/relationships/image" Target="../media/image14.jpeg"/><Relationship Id="rId5" Type="http://schemas.microsoft.com/office/2007/relationships/hdphoto" Target="../media/hdphoto1.wdp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2.jpeg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Relationship Id="rId6" Type="http://schemas.openxmlformats.org/officeDocument/2006/relationships/image" Target="../media/image11.jpeg"/><Relationship Id="rId5" Type="http://schemas.microsoft.com/office/2007/relationships/hdphoto" Target="../media/hdphoto1.wdp"/><Relationship Id="rId10" Type="http://schemas.openxmlformats.org/officeDocument/2006/relationships/image" Target="../media/image15.jpeg"/><Relationship Id="rId4" Type="http://schemas.openxmlformats.org/officeDocument/2006/relationships/image" Target="../media/image7.pn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5.jpeg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11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2B48AB-6DC7-ADDA-E30F-8BB8C9AFEA8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</a:extLst>
          </a:blip>
          <a:srcRect t="14005" b="57448"/>
          <a:stretch/>
        </p:blipFill>
        <p:spPr>
          <a:xfrm>
            <a:off x="19" y="-24032"/>
            <a:ext cx="12191981" cy="6882032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CA1952-3139-224C-C73C-4BA9ACB882CC}"/>
              </a:ext>
            </a:extLst>
          </p:cNvPr>
          <p:cNvSpPr txBox="1"/>
          <p:nvPr/>
        </p:nvSpPr>
        <p:spPr>
          <a:xfrm>
            <a:off x="450000" y="366547"/>
            <a:ext cx="5465380" cy="484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>
            <a:normAutofit fontScale="92500" lnSpcReduction="10000"/>
          </a:bodyPr>
          <a:lstStyle/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sz="4000" b="1" dirty="0">
                <a:latin typeface="Inter"/>
                <a:cs typeface="Calibri Light" panose="020F0302020204030204" pitchFamily="34" charset="0"/>
              </a:rPr>
              <a:t>Trustlink</a:t>
            </a: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A7852FE-151B-0A25-44D3-26A1DF5EA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000" y="841814"/>
            <a:ext cx="5465380" cy="366546"/>
          </a:xfrm>
        </p:spPr>
        <p:txBody>
          <a:bodyPr/>
          <a:lstStyle/>
          <a:p>
            <a:r>
              <a:rPr lang="en-US" sz="2000" i="1" dirty="0">
                <a:solidFill>
                  <a:schemeClr val="tx1">
                    <a:lumMod val="95000"/>
                  </a:schemeClr>
                </a:solidFill>
                <a:latin typeface="Inter"/>
              </a:rPr>
              <a:t>Your skills, your currency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13D946-67AC-DD96-9A23-1FD2BF41948E}"/>
              </a:ext>
            </a:extLst>
          </p:cNvPr>
          <p:cNvSpPr/>
          <p:nvPr/>
        </p:nvSpPr>
        <p:spPr bwMode="gray">
          <a:xfrm>
            <a:off x="-4091412" y="1297260"/>
            <a:ext cx="2457450" cy="5075759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11A3A7-5062-51C7-5A73-D0DD1142E193}"/>
              </a:ext>
            </a:extLst>
          </p:cNvPr>
          <p:cNvGrpSpPr/>
          <p:nvPr/>
        </p:nvGrpSpPr>
        <p:grpSpPr>
          <a:xfrm>
            <a:off x="13441680" y="1208360"/>
            <a:ext cx="5288280" cy="1123360"/>
            <a:chOff x="5935980" y="1208360"/>
            <a:chExt cx="5288280" cy="112336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A94FF91-2C47-7849-6EDC-75732FD23F72}"/>
                </a:ext>
              </a:extLst>
            </p:cNvPr>
            <p:cNvSpPr/>
            <p:nvPr/>
          </p:nvSpPr>
          <p:spPr bwMode="gray">
            <a:xfrm>
              <a:off x="5935980" y="1208360"/>
              <a:ext cx="5288280" cy="1123360"/>
            </a:xfrm>
            <a:prstGeom prst="roundRect">
              <a:avLst/>
            </a:prstGeom>
            <a:solidFill>
              <a:srgbClr val="1B5447">
                <a:alpha val="42000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AC63FF-3C20-FBCD-14C8-A39010AF2A92}"/>
                </a:ext>
              </a:extLst>
            </p:cNvPr>
            <p:cNvGrpSpPr/>
            <p:nvPr/>
          </p:nvGrpSpPr>
          <p:grpSpPr>
            <a:xfrm>
              <a:off x="6057900" y="1303478"/>
              <a:ext cx="5044440" cy="933124"/>
              <a:chOff x="6461760" y="1979171"/>
              <a:chExt cx="5044440" cy="93312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CD0F29-A56C-5E4D-01C5-85EF310A62A4}"/>
                  </a:ext>
                </a:extLst>
              </p:cNvPr>
              <p:cNvSpPr txBox="1"/>
              <p:nvPr/>
            </p:nvSpPr>
            <p:spPr>
              <a:xfrm>
                <a:off x="6461760" y="1979171"/>
                <a:ext cx="36126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SzPct val="100000"/>
                </a:pPr>
                <a:r>
                  <a:rPr lang="el-GR" b="1" dirty="0">
                    <a:latin typeface="Inter"/>
                  </a:rPr>
                  <a:t>Τι είναι το </a:t>
                </a:r>
                <a:r>
                  <a:rPr lang="en-US" b="1" dirty="0">
                    <a:latin typeface="Inter"/>
                  </a:rPr>
                  <a:t>Trustlink</a:t>
                </a:r>
                <a:r>
                  <a:rPr lang="el-GR" b="1" dirty="0">
                    <a:latin typeface="Inter"/>
                  </a:rPr>
                  <a:t>;</a:t>
                </a:r>
                <a:endParaRPr lang="en-US" b="1" dirty="0">
                  <a:latin typeface="Inter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EC849C-0FF0-6477-8287-941269780A2E}"/>
                  </a:ext>
                </a:extLst>
              </p:cNvPr>
              <p:cNvSpPr txBox="1"/>
              <p:nvPr/>
            </p:nvSpPr>
            <p:spPr>
              <a:xfrm>
                <a:off x="6461760" y="2358297"/>
                <a:ext cx="504444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SzPct val="100000"/>
                </a:pPr>
                <a:r>
                  <a:rPr lang="el-GR" i="1" dirty="0">
                    <a:solidFill>
                      <a:schemeClr val="tx1">
                        <a:lumMod val="95000"/>
                      </a:schemeClr>
                    </a:solidFill>
                  </a:rPr>
                  <a:t>Ενώνει ανθρώπους ώστε να ανταλλάσσουν δεξιότητες και υπηρεσίες χωρίς χρηματική συναλλαγή</a:t>
                </a:r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3ED118-687A-27F6-6902-1A7C470DBB53}"/>
              </a:ext>
            </a:extLst>
          </p:cNvPr>
          <p:cNvGrpSpPr/>
          <p:nvPr/>
        </p:nvGrpSpPr>
        <p:grpSpPr>
          <a:xfrm>
            <a:off x="13441680" y="3177540"/>
            <a:ext cx="5288280" cy="2278381"/>
            <a:chOff x="5935980" y="3177540"/>
            <a:chExt cx="5288280" cy="227838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ED99DBA-0B91-7AB6-8E60-F1F1CC0B6DD8}"/>
                </a:ext>
              </a:extLst>
            </p:cNvPr>
            <p:cNvSpPr/>
            <p:nvPr/>
          </p:nvSpPr>
          <p:spPr bwMode="gray">
            <a:xfrm>
              <a:off x="5935980" y="3177540"/>
              <a:ext cx="5288280" cy="2278381"/>
            </a:xfrm>
            <a:prstGeom prst="roundRect">
              <a:avLst/>
            </a:prstGeom>
            <a:solidFill>
              <a:srgbClr val="1B5447">
                <a:alpha val="42000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D9F2719-205B-B2B8-FE4C-A143D3111495}"/>
                </a:ext>
              </a:extLst>
            </p:cNvPr>
            <p:cNvGrpSpPr/>
            <p:nvPr/>
          </p:nvGrpSpPr>
          <p:grpSpPr>
            <a:xfrm>
              <a:off x="6096000" y="3321802"/>
              <a:ext cx="5044440" cy="1966347"/>
              <a:chOff x="6461760" y="4003713"/>
              <a:chExt cx="5044440" cy="196634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035A95-80E4-65A9-33F9-D14E2CFDEB61}"/>
                  </a:ext>
                </a:extLst>
              </p:cNvPr>
              <p:cNvSpPr txBox="1"/>
              <p:nvPr/>
            </p:nvSpPr>
            <p:spPr>
              <a:xfrm>
                <a:off x="6461760" y="4003713"/>
                <a:ext cx="36126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SzPct val="100000"/>
                </a:pPr>
                <a:r>
                  <a:rPr lang="el-GR" b="1" dirty="0">
                    <a:latin typeface="Inter"/>
                  </a:rPr>
                  <a:t>Στόχος: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8643C-0F4A-FF84-C55B-3091296C1302}"/>
                  </a:ext>
                </a:extLst>
              </p:cNvPr>
              <p:cNvSpPr txBox="1"/>
              <p:nvPr/>
            </p:nvSpPr>
            <p:spPr>
              <a:xfrm>
                <a:off x="6461760" y="4354233"/>
                <a:ext cx="5044440" cy="16158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Inter"/>
                  </a:rPr>
                  <a:t>Δικτύωση μεταξύ ατόμων με αγάπη για την γνώση</a:t>
                </a:r>
              </a:p>
              <a:p>
                <a:pPr marL="2857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Inter"/>
                  </a:rPr>
                  <a:t>Εξάλειψη ρόλων πωλητή – πελάτη</a:t>
                </a:r>
              </a:p>
              <a:p>
                <a:pPr marL="2857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Inter"/>
                  </a:rPr>
                  <a:t>Δημιουργία κοινοτήτων κοινών ενδιαφερόντων</a:t>
                </a:r>
              </a:p>
              <a:p>
                <a:pPr marL="2857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Inter"/>
                  </a:rPr>
                  <a:t>Ευχαρίστηση της ανταλλαγής υπηρεσιών, όχι ως «υποχρέωση» αλλά ως εμπειρία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1B4B3E-7908-C82F-A510-C883C0FA71B2}"/>
              </a:ext>
            </a:extLst>
          </p:cNvPr>
          <p:cNvGrpSpPr/>
          <p:nvPr/>
        </p:nvGrpSpPr>
        <p:grpSpPr>
          <a:xfrm>
            <a:off x="369177" y="2666563"/>
            <a:ext cx="4931305" cy="1191881"/>
            <a:chOff x="368829" y="2666563"/>
            <a:chExt cx="4931305" cy="119188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3F87DA1-8424-4F78-65B4-601953C3425F}"/>
                </a:ext>
              </a:extLst>
            </p:cNvPr>
            <p:cNvSpPr/>
            <p:nvPr/>
          </p:nvSpPr>
          <p:spPr bwMode="gray">
            <a:xfrm>
              <a:off x="368829" y="2666563"/>
              <a:ext cx="4931305" cy="1191881"/>
            </a:xfrm>
            <a:prstGeom prst="roundRect">
              <a:avLst/>
            </a:prstGeom>
            <a:solidFill>
              <a:srgbClr val="2C5234">
                <a:alpha val="42000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215ADC-5AAA-7CC7-7C4D-35F9F7101AB4}"/>
                </a:ext>
              </a:extLst>
            </p:cNvPr>
            <p:cNvSpPr txBox="1"/>
            <p:nvPr/>
          </p:nvSpPr>
          <p:spPr>
            <a:xfrm>
              <a:off x="434710" y="2808533"/>
              <a:ext cx="4799543" cy="9079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l-GR" dirty="0">
                  <a:latin typeface="Inter"/>
                </a:rPr>
                <a:t>Μάθημα: Διαχείριση Ψηφιακού Περιεχομένου &amp; Επικοινωνίας Ανθρώπου – Υπολογιστή </a:t>
              </a:r>
            </a:p>
            <a:p>
              <a:pPr>
                <a:spcBef>
                  <a:spcPts val="600"/>
                </a:spcBef>
                <a:buSzPct val="100000"/>
              </a:pPr>
              <a:r>
                <a:rPr lang="el-GR" dirty="0">
                  <a:latin typeface="Inter"/>
                </a:rPr>
                <a:t>Καθηγητής: Λεκάκος Γεώργιος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77CD14-690A-7712-8905-D98284033627}"/>
              </a:ext>
            </a:extLst>
          </p:cNvPr>
          <p:cNvGrpSpPr/>
          <p:nvPr/>
        </p:nvGrpSpPr>
        <p:grpSpPr>
          <a:xfrm>
            <a:off x="368829" y="4415246"/>
            <a:ext cx="5092020" cy="1486259"/>
            <a:chOff x="494367" y="4415246"/>
            <a:chExt cx="5092020" cy="148625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A59A4B9-6A8C-1F94-5206-9D9893703FAA}"/>
                </a:ext>
              </a:extLst>
            </p:cNvPr>
            <p:cNvSpPr/>
            <p:nvPr/>
          </p:nvSpPr>
          <p:spPr bwMode="gray">
            <a:xfrm>
              <a:off x="494367" y="4415246"/>
              <a:ext cx="4932000" cy="1486259"/>
            </a:xfrm>
            <a:prstGeom prst="roundRect">
              <a:avLst/>
            </a:prstGeom>
            <a:solidFill>
              <a:srgbClr val="2C5234">
                <a:alpha val="42000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F986A8-B63F-ABA2-125B-9DC6AE358CF6}"/>
                </a:ext>
              </a:extLst>
            </p:cNvPr>
            <p:cNvSpPr txBox="1"/>
            <p:nvPr/>
          </p:nvSpPr>
          <p:spPr>
            <a:xfrm>
              <a:off x="787587" y="4480235"/>
              <a:ext cx="4798800" cy="13388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l-GR" dirty="0">
                  <a:latin typeface="Inter"/>
                </a:rPr>
                <a:t>Μέλη Ομάδας: </a:t>
              </a:r>
            </a:p>
            <a:p>
              <a:pPr marL="2857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l-GR" dirty="0">
                  <a:latin typeface="Inter"/>
                </a:rPr>
                <a:t>Αρβανίτης Αναστάσιος </a:t>
              </a:r>
              <a:r>
                <a:rPr lang="en-US" dirty="0">
                  <a:latin typeface="Inter"/>
                </a:rPr>
                <a:t>D2210016</a:t>
              </a:r>
            </a:p>
            <a:p>
              <a:pPr marL="2857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l-GR" dirty="0" err="1">
                  <a:latin typeface="Inter"/>
                </a:rPr>
                <a:t>Δημακόπουλος</a:t>
              </a:r>
              <a:r>
                <a:rPr lang="el-GR" dirty="0">
                  <a:latin typeface="Inter"/>
                </a:rPr>
                <a:t> Σπήλιος </a:t>
              </a:r>
              <a:r>
                <a:rPr lang="en-US" dirty="0">
                  <a:latin typeface="Inter"/>
                </a:rPr>
                <a:t>T8220035</a:t>
              </a:r>
            </a:p>
            <a:p>
              <a:pPr marL="285750" indent="-285750">
                <a:spcBef>
                  <a:spcPts val="6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l-GR" dirty="0">
                  <a:latin typeface="Inter"/>
                </a:rPr>
                <a:t>Σακκάς Θωμάς Μηνάς </a:t>
              </a:r>
              <a:r>
                <a:rPr lang="en-US" dirty="0">
                  <a:latin typeface="Inter"/>
                </a:rPr>
                <a:t>D2210206</a:t>
              </a:r>
              <a:endParaRPr lang="el-GR" dirty="0">
                <a:latin typeface="Inter"/>
              </a:endParaRPr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02240023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4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2B48AB-6DC7-ADDA-E30F-8BB8C9AFEA8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</a:extLst>
          </a:blip>
          <a:srcRect t="14005" b="57448"/>
          <a:stretch/>
        </p:blipFill>
        <p:spPr>
          <a:xfrm>
            <a:off x="10" y="0"/>
            <a:ext cx="12191980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CA1952-3139-224C-C73C-4BA9ACB882CC}"/>
              </a:ext>
            </a:extLst>
          </p:cNvPr>
          <p:cNvSpPr txBox="1"/>
          <p:nvPr/>
        </p:nvSpPr>
        <p:spPr>
          <a:xfrm>
            <a:off x="404388" y="366547"/>
            <a:ext cx="5465380" cy="484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>
            <a:normAutofit fontScale="92500" lnSpcReduction="10000"/>
          </a:bodyPr>
          <a:lstStyle/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sz="4000" b="1" dirty="0">
                <a:latin typeface="Inter"/>
                <a:cs typeface="Calibri Light" panose="020F0302020204030204" pitchFamily="34" charset="0"/>
              </a:rPr>
              <a:t>Trustlink</a:t>
            </a: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A7852FE-151B-0A25-44D3-26A1DF5EA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388" y="841814"/>
            <a:ext cx="5465380" cy="366546"/>
          </a:xfrm>
        </p:spPr>
        <p:txBody>
          <a:bodyPr/>
          <a:lstStyle/>
          <a:p>
            <a:r>
              <a:rPr lang="el-GR" sz="2000" i="1" dirty="0">
                <a:solidFill>
                  <a:schemeClr val="tx1">
                    <a:lumMod val="95000"/>
                  </a:schemeClr>
                </a:solidFill>
                <a:latin typeface="Inter"/>
              </a:rPr>
              <a:t>Η κοινότητα ανταλλαγής δεξιοτήτων</a:t>
            </a:r>
            <a:endParaRPr lang="en-US" sz="2000" i="1" dirty="0">
              <a:solidFill>
                <a:schemeClr val="tx1">
                  <a:lumMod val="95000"/>
                </a:schemeClr>
              </a:solidFill>
              <a:latin typeface="Inter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85894D-7FAE-A10C-A0CE-1473C2B1DFAD}"/>
              </a:ext>
            </a:extLst>
          </p:cNvPr>
          <p:cNvSpPr/>
          <p:nvPr/>
        </p:nvSpPr>
        <p:spPr bwMode="gray">
          <a:xfrm>
            <a:off x="404388" y="1297260"/>
            <a:ext cx="2457450" cy="5075759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010CE3-6669-C709-A7C9-959A89840E31}"/>
              </a:ext>
            </a:extLst>
          </p:cNvPr>
          <p:cNvGrpSpPr/>
          <p:nvPr/>
        </p:nvGrpSpPr>
        <p:grpSpPr>
          <a:xfrm>
            <a:off x="5935980" y="1208360"/>
            <a:ext cx="5288280" cy="1123360"/>
            <a:chOff x="5935980" y="1208360"/>
            <a:chExt cx="5288280" cy="112336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58BDA95-8E90-3BD5-2031-E0B915C2B9DA}"/>
                </a:ext>
              </a:extLst>
            </p:cNvPr>
            <p:cNvSpPr/>
            <p:nvPr/>
          </p:nvSpPr>
          <p:spPr bwMode="gray">
            <a:xfrm>
              <a:off x="5935980" y="1208360"/>
              <a:ext cx="5288280" cy="1123360"/>
            </a:xfrm>
            <a:prstGeom prst="roundRect">
              <a:avLst/>
            </a:prstGeom>
            <a:solidFill>
              <a:srgbClr val="1B5447">
                <a:alpha val="42000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DAECE4E-9253-EA8E-BDEC-2C29CCC62F49}"/>
                </a:ext>
              </a:extLst>
            </p:cNvPr>
            <p:cNvGrpSpPr/>
            <p:nvPr/>
          </p:nvGrpSpPr>
          <p:grpSpPr>
            <a:xfrm>
              <a:off x="6057900" y="1303478"/>
              <a:ext cx="5044440" cy="933124"/>
              <a:chOff x="6461760" y="1979171"/>
              <a:chExt cx="5044440" cy="9331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37D822-5E36-14F3-274C-BA074A81A656}"/>
                  </a:ext>
                </a:extLst>
              </p:cNvPr>
              <p:cNvSpPr txBox="1"/>
              <p:nvPr/>
            </p:nvSpPr>
            <p:spPr>
              <a:xfrm>
                <a:off x="6461760" y="1979171"/>
                <a:ext cx="36126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SzPct val="100000"/>
                </a:pPr>
                <a:r>
                  <a:rPr lang="el-GR" b="1" dirty="0">
                    <a:latin typeface="Inter"/>
                  </a:rPr>
                  <a:t>Τι είναι το </a:t>
                </a:r>
                <a:r>
                  <a:rPr lang="en-US" b="1" dirty="0">
                    <a:latin typeface="Inter"/>
                  </a:rPr>
                  <a:t>Trustlink</a:t>
                </a:r>
                <a:r>
                  <a:rPr lang="el-GR" b="1" dirty="0">
                    <a:latin typeface="Inter"/>
                  </a:rPr>
                  <a:t>;</a:t>
                </a:r>
                <a:endParaRPr lang="en-US" b="1" dirty="0">
                  <a:latin typeface="Inter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F95976-4D72-36FD-A505-058FCFD6A379}"/>
                  </a:ext>
                </a:extLst>
              </p:cNvPr>
              <p:cNvSpPr txBox="1"/>
              <p:nvPr/>
            </p:nvSpPr>
            <p:spPr>
              <a:xfrm>
                <a:off x="6461760" y="2358297"/>
                <a:ext cx="504444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SzPct val="100000"/>
                </a:pPr>
                <a:r>
                  <a:rPr lang="el-GR" i="1" dirty="0">
                    <a:solidFill>
                      <a:schemeClr val="tx1">
                        <a:lumMod val="95000"/>
                      </a:schemeClr>
                    </a:solidFill>
                  </a:rPr>
                  <a:t>Ενώνει ανθρώπους ώστε να ανταλλάσσουν δεξιότητες και υπηρεσίες χωρίς χρηματική συναλλαγή</a:t>
                </a:r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567211-D3A9-35F8-5AF1-08471F144AB3}"/>
              </a:ext>
            </a:extLst>
          </p:cNvPr>
          <p:cNvGrpSpPr/>
          <p:nvPr/>
        </p:nvGrpSpPr>
        <p:grpSpPr>
          <a:xfrm>
            <a:off x="5935980" y="3177540"/>
            <a:ext cx="5288280" cy="2278381"/>
            <a:chOff x="5935980" y="3177540"/>
            <a:chExt cx="5288280" cy="227838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899F418-CF7E-8EDF-87AA-C8DC025F87C1}"/>
                </a:ext>
              </a:extLst>
            </p:cNvPr>
            <p:cNvSpPr/>
            <p:nvPr/>
          </p:nvSpPr>
          <p:spPr bwMode="gray">
            <a:xfrm>
              <a:off x="5935980" y="3177540"/>
              <a:ext cx="5288280" cy="2278381"/>
            </a:xfrm>
            <a:prstGeom prst="roundRect">
              <a:avLst/>
            </a:prstGeom>
            <a:solidFill>
              <a:srgbClr val="1B5447">
                <a:alpha val="42000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D8A472-AD7A-C64B-8069-A86145CBDAF7}"/>
                </a:ext>
              </a:extLst>
            </p:cNvPr>
            <p:cNvGrpSpPr/>
            <p:nvPr/>
          </p:nvGrpSpPr>
          <p:grpSpPr>
            <a:xfrm>
              <a:off x="6096000" y="3321802"/>
              <a:ext cx="5044440" cy="1966347"/>
              <a:chOff x="6461760" y="4003713"/>
              <a:chExt cx="5044440" cy="196634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B01087-8D74-D5AF-2D2F-472F86E77EAD}"/>
                  </a:ext>
                </a:extLst>
              </p:cNvPr>
              <p:cNvSpPr txBox="1"/>
              <p:nvPr/>
            </p:nvSpPr>
            <p:spPr>
              <a:xfrm>
                <a:off x="6461760" y="4003713"/>
                <a:ext cx="36126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buSzPct val="100000"/>
                </a:pPr>
                <a:r>
                  <a:rPr lang="el-GR" b="1" dirty="0">
                    <a:latin typeface="Inter"/>
                  </a:rPr>
                  <a:t>Στόχος: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C8AF4F-30E9-36BD-0816-BAA353C54E9C}"/>
                  </a:ext>
                </a:extLst>
              </p:cNvPr>
              <p:cNvSpPr txBox="1"/>
              <p:nvPr/>
            </p:nvSpPr>
            <p:spPr>
              <a:xfrm>
                <a:off x="6461760" y="4354233"/>
                <a:ext cx="5044440" cy="16158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Inter"/>
                  </a:rPr>
                  <a:t>Δικτύωση μεταξύ ατόμων με αγάπη για την γνώση</a:t>
                </a:r>
              </a:p>
              <a:p>
                <a:pPr marL="2857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Inter"/>
                  </a:rPr>
                  <a:t>Εξάλειψη ρόλων πωλητή – πελάτη</a:t>
                </a:r>
              </a:p>
              <a:p>
                <a:pPr marL="2857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Inter"/>
                  </a:rPr>
                  <a:t>Δημιουργία κοινοτήτων κοινών ενδιαφερόντων</a:t>
                </a:r>
              </a:p>
              <a:p>
                <a:pPr marL="285750" indent="-28575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Inter"/>
                  </a:rPr>
                  <a:t>Ευχαρίστηση της ανταλλαγής υπηρεσιών, όχι ως «υποχρέωση» αλλά ως εμπειρία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324B6C-DA21-2251-763B-A7985A81022A}"/>
              </a:ext>
            </a:extLst>
          </p:cNvPr>
          <p:cNvGrpSpPr/>
          <p:nvPr/>
        </p:nvGrpSpPr>
        <p:grpSpPr>
          <a:xfrm>
            <a:off x="4695825" y="-5797861"/>
            <a:ext cx="2480310" cy="5066341"/>
            <a:chOff x="4695825" y="-5797861"/>
            <a:chExt cx="2480310" cy="50663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3C5A70D-3826-7625-33F6-25BE36BC64A1}"/>
                </a:ext>
              </a:extLst>
            </p:cNvPr>
            <p:cNvSpPr/>
            <p:nvPr/>
          </p:nvSpPr>
          <p:spPr bwMode="gray">
            <a:xfrm>
              <a:off x="4695825" y="-5797861"/>
              <a:ext cx="2480310" cy="5066341"/>
            </a:xfrm>
            <a:prstGeom prst="round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358345-229B-9ACA-A324-BB16B9B844F8}"/>
                </a:ext>
              </a:extLst>
            </p:cNvPr>
            <p:cNvSpPr/>
            <p:nvPr/>
          </p:nvSpPr>
          <p:spPr bwMode="gray">
            <a:xfrm>
              <a:off x="4986774" y="-1604992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OFFERS CV TIPS</a:t>
              </a:r>
              <a:endParaRPr lang="en-US" sz="1050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F2C7AA-B248-44D9-D982-75E5910E6D31}"/>
                </a:ext>
              </a:extLst>
            </p:cNvPr>
            <p:cNvSpPr/>
            <p:nvPr/>
          </p:nvSpPr>
          <p:spPr bwMode="gray">
            <a:xfrm>
              <a:off x="6134794" y="-1604993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WANTS DESIGN</a:t>
              </a:r>
              <a:endParaRPr lang="en-US" sz="1050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0B1B45-78FE-6164-25A2-AF729DD80DA1}"/>
              </a:ext>
            </a:extLst>
          </p:cNvPr>
          <p:cNvGrpSpPr/>
          <p:nvPr/>
        </p:nvGrpSpPr>
        <p:grpSpPr>
          <a:xfrm>
            <a:off x="-3388515" y="1139151"/>
            <a:ext cx="2480310" cy="5066341"/>
            <a:chOff x="914748" y="-5649640"/>
            <a:chExt cx="2480310" cy="50663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F917A08-F4E1-6191-394D-0B9ECA761C82}"/>
                </a:ext>
              </a:extLst>
            </p:cNvPr>
            <p:cNvSpPr/>
            <p:nvPr/>
          </p:nvSpPr>
          <p:spPr bwMode="gray">
            <a:xfrm>
              <a:off x="914748" y="-5649640"/>
              <a:ext cx="2480310" cy="5066341"/>
            </a:xfrm>
            <a:prstGeom prst="roundRect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57EB81-2D80-39F1-F563-DFE2824B215C}"/>
                </a:ext>
              </a:extLst>
            </p:cNvPr>
            <p:cNvSpPr/>
            <p:nvPr/>
          </p:nvSpPr>
          <p:spPr bwMode="gray">
            <a:xfrm>
              <a:off x="1208389" y="-1499603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OFFERS DESIGN</a:t>
              </a:r>
              <a:endParaRPr lang="en-US" sz="1050" b="1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88252F-3398-15E3-9687-F3AB63E8BE5E}"/>
                </a:ext>
              </a:extLst>
            </p:cNvPr>
            <p:cNvSpPr/>
            <p:nvPr/>
          </p:nvSpPr>
          <p:spPr bwMode="gray">
            <a:xfrm>
              <a:off x="2356409" y="-1499604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WANTS CV TIPS</a:t>
              </a:r>
              <a:endParaRPr lang="en-US" sz="1050" b="1" dirty="0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5986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extLst>
    <p:ext uri="{6950BFC3-D8DA-4A85-94F7-54DA5524770B}">
      <p188:commentRel xmlns:p188="http://schemas.microsoft.com/office/powerpoint/2018/8/main" r:id="rId4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2B48AB-6DC7-ADDA-E30F-8BB8C9AF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</a:extLst>
          </a:blip>
          <a:srcRect t="14005" b="57448"/>
          <a:stretch/>
        </p:blipFill>
        <p:spPr>
          <a:xfrm>
            <a:off x="10" y="0"/>
            <a:ext cx="12191980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CA1952-3139-224C-C73C-4BA9ACB882CC}"/>
              </a:ext>
            </a:extLst>
          </p:cNvPr>
          <p:cNvSpPr txBox="1"/>
          <p:nvPr/>
        </p:nvSpPr>
        <p:spPr>
          <a:xfrm>
            <a:off x="404388" y="366547"/>
            <a:ext cx="5465380" cy="484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>
            <a:normAutofit fontScale="92500" lnSpcReduction="10000"/>
          </a:bodyPr>
          <a:lstStyle/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sz="4000" b="1" dirty="0">
                <a:latin typeface="Inter"/>
                <a:cs typeface="Calibri Light" panose="020F0302020204030204" pitchFamily="34" charset="0"/>
              </a:rPr>
              <a:t>Trustlink</a:t>
            </a: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A7852FE-151B-0A25-44D3-26A1DF5EA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388" y="841814"/>
            <a:ext cx="5465380" cy="366546"/>
          </a:xfrm>
        </p:spPr>
        <p:txBody>
          <a:bodyPr/>
          <a:lstStyle/>
          <a:p>
            <a:r>
              <a:rPr lang="en-US" sz="2000" i="1" dirty="0">
                <a:solidFill>
                  <a:schemeClr val="tx1">
                    <a:lumMod val="95000"/>
                  </a:schemeClr>
                </a:solidFill>
                <a:latin typeface="Inter"/>
              </a:rPr>
              <a:t>Your skills, your currency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2AFE10-533A-FF70-B79D-8A7919C4AA94}"/>
              </a:ext>
            </a:extLst>
          </p:cNvPr>
          <p:cNvSpPr/>
          <p:nvPr/>
        </p:nvSpPr>
        <p:spPr bwMode="gray">
          <a:xfrm>
            <a:off x="4064371" y="7280105"/>
            <a:ext cx="4145280" cy="155448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l-GR" sz="1600" b="1" dirty="0">
                <a:solidFill>
                  <a:schemeClr val="bg1"/>
                </a:solidFill>
              </a:rPr>
              <a:t>Βρίσκει τον Γιώργο, έναν </a:t>
            </a:r>
            <a:r>
              <a:rPr lang="en-US" sz="1600" b="1" dirty="0">
                <a:solidFill>
                  <a:schemeClr val="bg1"/>
                </a:solidFill>
              </a:rPr>
              <a:t>Developer </a:t>
            </a:r>
            <a:r>
              <a:rPr lang="el-GR" sz="1600" b="1" dirty="0">
                <a:solidFill>
                  <a:schemeClr val="bg1"/>
                </a:solidFill>
              </a:rPr>
              <a:t>που χρειάζεται </a:t>
            </a:r>
            <a:r>
              <a:rPr lang="en-US" sz="1600" b="1" dirty="0">
                <a:solidFill>
                  <a:schemeClr val="bg1"/>
                </a:solidFill>
              </a:rPr>
              <a:t>logo </a:t>
            </a:r>
            <a:r>
              <a:rPr lang="el-GR" sz="1600" b="1" dirty="0">
                <a:solidFill>
                  <a:schemeClr val="bg1"/>
                </a:solidFill>
              </a:rPr>
              <a:t>για το </a:t>
            </a:r>
            <a:r>
              <a:rPr lang="en-US" sz="1600" b="1" dirty="0">
                <a:solidFill>
                  <a:schemeClr val="bg1"/>
                </a:solidFill>
              </a:rPr>
              <a:t>project </a:t>
            </a:r>
            <a:r>
              <a:rPr lang="el-GR" sz="1600" b="1" dirty="0">
                <a:solidFill>
                  <a:schemeClr val="bg1"/>
                </a:solidFill>
              </a:rPr>
              <a:t>που αναπτύσσει στον ελεύθερο του χρόνο. </a:t>
            </a:r>
            <a:br>
              <a:rPr lang="el-GR" sz="1600" b="1" dirty="0">
                <a:solidFill>
                  <a:schemeClr val="bg1"/>
                </a:solidFill>
              </a:rPr>
            </a:br>
            <a:r>
              <a:rPr lang="el-GR" sz="1600" b="1" dirty="0" err="1">
                <a:solidFill>
                  <a:schemeClr val="bg1"/>
                </a:solidFill>
              </a:rPr>
              <a:t>Ανταλλάσουν</a:t>
            </a:r>
            <a:r>
              <a:rPr lang="el-GR" sz="1600" b="1" dirty="0">
                <a:solidFill>
                  <a:schemeClr val="bg1"/>
                </a:solidFill>
              </a:rPr>
              <a:t> υπηρεσίες – εκείνη τον βοηθάει με σχεδιασμό και εκείνος διορθώνει και αναβαθμίζει το βιογραφικό της.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37EFF-3B2F-6FEE-B66C-B50C7134DFE7}"/>
              </a:ext>
            </a:extLst>
          </p:cNvPr>
          <p:cNvSpPr/>
          <p:nvPr/>
        </p:nvSpPr>
        <p:spPr bwMode="gray">
          <a:xfrm>
            <a:off x="4023360" y="8891145"/>
            <a:ext cx="4145280" cy="155448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l-GR" sz="1600" b="1" dirty="0">
                <a:solidFill>
                  <a:schemeClr val="bg1"/>
                </a:solidFill>
              </a:rPr>
              <a:t>Και οι δύο αποκτούν από ένα νέο </a:t>
            </a:r>
            <a:r>
              <a:rPr lang="en-US" sz="1600" b="1" dirty="0">
                <a:solidFill>
                  <a:schemeClr val="bg1"/>
                </a:solidFill>
              </a:rPr>
              <a:t>connection, skill improvement </a:t>
            </a:r>
            <a:r>
              <a:rPr lang="el-GR" sz="1600" b="1" dirty="0">
                <a:solidFill>
                  <a:schemeClr val="bg1"/>
                </a:solidFill>
              </a:rPr>
              <a:t>και εμπιστοσύνη στην πλατφόρμα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95313F-7B04-D4BE-7F58-D21EEAA9238A}"/>
              </a:ext>
            </a:extLst>
          </p:cNvPr>
          <p:cNvSpPr/>
          <p:nvPr/>
        </p:nvSpPr>
        <p:spPr bwMode="gray">
          <a:xfrm>
            <a:off x="4144030" y="10558745"/>
            <a:ext cx="4145280" cy="155448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l-GR" sz="1600" b="1" dirty="0">
                <a:solidFill>
                  <a:schemeClr val="bg1"/>
                </a:solidFill>
              </a:rPr>
              <a:t>Αυτό το σενάριο αναδεικνύει τη δύναμη της μη χρηματικής συνεργασίας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l-GR" sz="1600" b="1" dirty="0">
                <a:solidFill>
                  <a:schemeClr val="bg1"/>
                </a:solidFill>
              </a:rPr>
              <a:t>Ενισχύει το κοινωνικό κεφάλαιο των χρηστών</a:t>
            </a:r>
            <a:br>
              <a:rPr lang="el-GR" sz="1600" b="1" dirty="0">
                <a:solidFill>
                  <a:schemeClr val="bg1"/>
                </a:solidFill>
              </a:rPr>
            </a:br>
            <a:r>
              <a:rPr lang="el-GR" sz="1600" b="1" dirty="0">
                <a:solidFill>
                  <a:schemeClr val="bg1"/>
                </a:solidFill>
              </a:rPr>
              <a:t>Χτίζει ουσιαστικές σχέσεις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DC1261-DD27-2903-FF7C-AA209C207D8C}"/>
              </a:ext>
            </a:extLst>
          </p:cNvPr>
          <p:cNvSpPr/>
          <p:nvPr/>
        </p:nvSpPr>
        <p:spPr bwMode="gray">
          <a:xfrm>
            <a:off x="9646392" y="7030666"/>
            <a:ext cx="2141220" cy="4686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l-GR" sz="1600" b="1" dirty="0">
                <a:solidFill>
                  <a:schemeClr val="bg1"/>
                </a:solidFill>
              </a:rPr>
              <a:t>Γιώργος </a:t>
            </a:r>
            <a:r>
              <a:rPr lang="en-US" sz="1600" b="1" dirty="0">
                <a:solidFill>
                  <a:schemeClr val="bg1"/>
                </a:solidFill>
              </a:rPr>
              <a:t>Developer </a:t>
            </a:r>
            <a:r>
              <a:rPr lang="el-GR" sz="1600" b="1" dirty="0">
                <a:solidFill>
                  <a:schemeClr val="bg1"/>
                </a:solidFill>
              </a:rPr>
              <a:t>που αναπτύσσει ένα </a:t>
            </a:r>
            <a:r>
              <a:rPr lang="en-US" sz="1600" b="1" dirty="0">
                <a:solidFill>
                  <a:schemeClr val="bg1"/>
                </a:solidFill>
              </a:rPr>
              <a:t>side project </a:t>
            </a:r>
            <a:r>
              <a:rPr lang="el-GR" sz="1600" b="1" dirty="0">
                <a:solidFill>
                  <a:schemeClr val="bg1"/>
                </a:solidFill>
              </a:rPr>
              <a:t>στον ελεύθερο του χρόνο και ψάχνει </a:t>
            </a:r>
            <a:r>
              <a:rPr lang="en-US" sz="1600" b="1" dirty="0">
                <a:solidFill>
                  <a:schemeClr val="bg1"/>
                </a:solidFill>
              </a:rPr>
              <a:t>designer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08A01A-EF38-AB6F-BC1C-A2207F7E2C50}"/>
              </a:ext>
            </a:extLst>
          </p:cNvPr>
          <p:cNvSpPr/>
          <p:nvPr/>
        </p:nvSpPr>
        <p:spPr bwMode="gray">
          <a:xfrm>
            <a:off x="-2574475" y="185939"/>
            <a:ext cx="2141220" cy="468630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l-GR" sz="1600" b="1" dirty="0">
                <a:solidFill>
                  <a:schemeClr val="bg1"/>
                </a:solidFill>
              </a:rPr>
              <a:t>Μαρία 26 </a:t>
            </a:r>
            <a:r>
              <a:rPr lang="el-GR" sz="1600" b="1" dirty="0" err="1">
                <a:solidFill>
                  <a:schemeClr val="bg1"/>
                </a:solidFill>
              </a:rPr>
              <a:t>ετων</a:t>
            </a:r>
            <a:r>
              <a:rPr lang="el-GR" sz="16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junior graphic designer </a:t>
            </a:r>
            <a:r>
              <a:rPr lang="el-GR" sz="1600" b="1" dirty="0">
                <a:solidFill>
                  <a:schemeClr val="bg1"/>
                </a:solidFill>
              </a:rPr>
              <a:t>θέλεις να βελτιώσει το βιογραφικό της και να δικτυωθεί με δημιουργικά άτομα, έχει γνώσεις </a:t>
            </a:r>
            <a:r>
              <a:rPr lang="en-US" sz="1600" b="1" dirty="0">
                <a:solidFill>
                  <a:schemeClr val="bg1"/>
                </a:solidFill>
              </a:rPr>
              <a:t>design </a:t>
            </a:r>
            <a:r>
              <a:rPr lang="el-GR" sz="1600" b="1" dirty="0">
                <a:solidFill>
                  <a:schemeClr val="bg1"/>
                </a:solidFill>
              </a:rPr>
              <a:t>αλλά δυσκολεύεται στο να περιγράψει τις δεξιότητες της επαγγελματικά, χρόνος και χρήματα είναι περιορισμένα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4C4082-7C72-60E3-D5F6-061C87EB5C01}"/>
              </a:ext>
            </a:extLst>
          </p:cNvPr>
          <p:cNvSpPr/>
          <p:nvPr/>
        </p:nvSpPr>
        <p:spPr bwMode="gray">
          <a:xfrm>
            <a:off x="9274097" y="4210961"/>
            <a:ext cx="66410" cy="161933"/>
          </a:xfrm>
          <a:prstGeom prst="ellipse">
            <a:avLst/>
          </a:prstGeom>
          <a:solidFill>
            <a:srgbClr val="00857F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16AFE0-B10C-9E2E-55F1-38E3D9D9448A}"/>
              </a:ext>
            </a:extLst>
          </p:cNvPr>
          <p:cNvSpPr/>
          <p:nvPr/>
        </p:nvSpPr>
        <p:spPr bwMode="gray">
          <a:xfrm>
            <a:off x="7231018" y="2342198"/>
            <a:ext cx="4086158" cy="1347281"/>
          </a:xfrm>
          <a:prstGeom prst="roundRect">
            <a:avLst/>
          </a:prstGeom>
          <a:solidFill>
            <a:srgbClr val="1B5447">
              <a:alpha val="4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</a:pPr>
            <a:r>
              <a:rPr lang="el-GR" sz="1600" b="1" dirty="0"/>
              <a:t>Φτιάχνει προφίλ και δηλώνει ότι προσφέρει βοήθεια σε «</a:t>
            </a:r>
            <a:r>
              <a:rPr lang="en-US" sz="1600" b="1" dirty="0"/>
              <a:t>UI Design</a:t>
            </a:r>
            <a:r>
              <a:rPr lang="el-GR" sz="1600" b="1" dirty="0"/>
              <a:t>» και </a:t>
            </a:r>
            <a:r>
              <a:rPr lang="en-US" sz="1600" b="1" dirty="0"/>
              <a:t>“Branding”</a:t>
            </a:r>
            <a:endParaRPr lang="el-GR" sz="16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EF5445-0D8D-6029-A80C-60968581B033}"/>
              </a:ext>
            </a:extLst>
          </p:cNvPr>
          <p:cNvSpPr/>
          <p:nvPr/>
        </p:nvSpPr>
        <p:spPr bwMode="gray">
          <a:xfrm>
            <a:off x="7231018" y="1641848"/>
            <a:ext cx="4086158" cy="581387"/>
          </a:xfrm>
          <a:prstGeom prst="roundRect">
            <a:avLst/>
          </a:prstGeom>
          <a:solidFill>
            <a:srgbClr val="1B5447">
              <a:alpha val="4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</a:pPr>
            <a:r>
              <a:rPr lang="el-GR" sz="2000" b="1" dirty="0"/>
              <a:t>Πως χρησιμοποιεί το </a:t>
            </a:r>
            <a:r>
              <a:rPr lang="en-US" sz="2000" b="1" dirty="0"/>
              <a:t>Trustlink:</a:t>
            </a:r>
            <a:endParaRPr lang="el-GR" sz="20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E3502A-6001-360B-9D2E-BFF017383405}"/>
              </a:ext>
            </a:extLst>
          </p:cNvPr>
          <p:cNvSpPr/>
          <p:nvPr/>
        </p:nvSpPr>
        <p:spPr bwMode="gray">
          <a:xfrm>
            <a:off x="7231018" y="3812667"/>
            <a:ext cx="4086158" cy="1347281"/>
          </a:xfrm>
          <a:prstGeom prst="roundRect">
            <a:avLst/>
          </a:prstGeom>
          <a:solidFill>
            <a:srgbClr val="1B5447">
              <a:alpha val="4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</a:pPr>
            <a:r>
              <a:rPr lang="el-GR" sz="1600" b="1" dirty="0"/>
              <a:t>Ψάχνει κάποιον να τη βοηθήσει να φτιάξει καλύτερα το βιογραφικό της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7ADC07-4215-3C95-B1DD-43787ADA3B43}"/>
              </a:ext>
            </a:extLst>
          </p:cNvPr>
          <p:cNvGrpSpPr/>
          <p:nvPr/>
        </p:nvGrpSpPr>
        <p:grpSpPr>
          <a:xfrm>
            <a:off x="8774842" y="-5456460"/>
            <a:ext cx="2480310" cy="5066341"/>
            <a:chOff x="4695825" y="-5797861"/>
            <a:chExt cx="2480310" cy="506634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04DCB3C-9499-F315-DA54-1634346C4252}"/>
                </a:ext>
              </a:extLst>
            </p:cNvPr>
            <p:cNvSpPr/>
            <p:nvPr/>
          </p:nvSpPr>
          <p:spPr bwMode="gray">
            <a:xfrm>
              <a:off x="4695825" y="-5797861"/>
              <a:ext cx="2480310" cy="5066341"/>
            </a:xfrm>
            <a:prstGeom prst="round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62168E-0AC7-5539-E649-1DEB4BCD73F0}"/>
                </a:ext>
              </a:extLst>
            </p:cNvPr>
            <p:cNvSpPr/>
            <p:nvPr/>
          </p:nvSpPr>
          <p:spPr bwMode="gray">
            <a:xfrm>
              <a:off x="4986774" y="-1604992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OFFERS CV TIPS</a:t>
              </a:r>
              <a:endParaRPr lang="en-US" sz="1050" b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EB3EA7-9651-2F65-9A10-CAF1D08A6835}"/>
                </a:ext>
              </a:extLst>
            </p:cNvPr>
            <p:cNvSpPr/>
            <p:nvPr/>
          </p:nvSpPr>
          <p:spPr bwMode="gray">
            <a:xfrm>
              <a:off x="6134794" y="-1604993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WANTS DESIGN</a:t>
              </a:r>
              <a:endParaRPr lang="en-US" sz="105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44DD65-6083-CAE8-C349-BA0DDB988701}"/>
              </a:ext>
            </a:extLst>
          </p:cNvPr>
          <p:cNvGrpSpPr/>
          <p:nvPr/>
        </p:nvGrpSpPr>
        <p:grpSpPr>
          <a:xfrm>
            <a:off x="4004503" y="1103993"/>
            <a:ext cx="2480310" cy="5066341"/>
            <a:chOff x="914748" y="-5649640"/>
            <a:chExt cx="2480310" cy="506634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0E6A54D-EEA0-2EB4-9337-5BBEB1CBA1B5}"/>
                </a:ext>
              </a:extLst>
            </p:cNvPr>
            <p:cNvSpPr/>
            <p:nvPr/>
          </p:nvSpPr>
          <p:spPr bwMode="gray">
            <a:xfrm>
              <a:off x="914748" y="-5649640"/>
              <a:ext cx="2480310" cy="5066341"/>
            </a:xfrm>
            <a:prstGeom prst="round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C2358A-AB50-3883-09FA-65D950A4FDF6}"/>
                </a:ext>
              </a:extLst>
            </p:cNvPr>
            <p:cNvSpPr/>
            <p:nvPr/>
          </p:nvSpPr>
          <p:spPr bwMode="gray">
            <a:xfrm>
              <a:off x="1208389" y="-1499603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OFFERS DESIGN</a:t>
              </a:r>
              <a:endParaRPr lang="en-US" sz="1050" b="1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9626A5-C2D0-8843-36AD-14EA30623962}"/>
                </a:ext>
              </a:extLst>
            </p:cNvPr>
            <p:cNvSpPr/>
            <p:nvPr/>
          </p:nvSpPr>
          <p:spPr bwMode="gray">
            <a:xfrm>
              <a:off x="2356409" y="-1499604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WANTS CV TIPS</a:t>
              </a:r>
              <a:endParaRPr lang="en-US" sz="1050" b="1" dirty="0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403920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2B48AB-6DC7-ADDA-E30F-8BB8C9AF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</a:extLst>
          </a:blip>
          <a:srcRect t="14005" b="57448"/>
          <a:stretch/>
        </p:blipFill>
        <p:spPr>
          <a:xfrm>
            <a:off x="10" y="0"/>
            <a:ext cx="12191980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CA1952-3139-224C-C73C-4BA9ACB882CC}"/>
              </a:ext>
            </a:extLst>
          </p:cNvPr>
          <p:cNvSpPr txBox="1"/>
          <p:nvPr/>
        </p:nvSpPr>
        <p:spPr>
          <a:xfrm>
            <a:off x="404388" y="366547"/>
            <a:ext cx="5465380" cy="484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>
            <a:normAutofit fontScale="92500" lnSpcReduction="10000"/>
          </a:bodyPr>
          <a:lstStyle/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sz="4000" b="1" dirty="0">
                <a:latin typeface="Inter"/>
                <a:cs typeface="Calibri Light" panose="020F0302020204030204" pitchFamily="34" charset="0"/>
              </a:rPr>
              <a:t>Trustlink</a:t>
            </a: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A7852FE-151B-0A25-44D3-26A1DF5EA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388" y="841814"/>
            <a:ext cx="5465380" cy="366546"/>
          </a:xfrm>
        </p:spPr>
        <p:txBody>
          <a:bodyPr/>
          <a:lstStyle/>
          <a:p>
            <a:r>
              <a:rPr lang="en-US" sz="2000" i="1" dirty="0">
                <a:solidFill>
                  <a:schemeClr val="tx1">
                    <a:lumMod val="95000"/>
                  </a:schemeClr>
                </a:solidFill>
                <a:latin typeface="Inter"/>
              </a:rPr>
              <a:t>Your skills, your currency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B95FEF-ED23-B0EF-7311-6F1D690DF7AF}"/>
              </a:ext>
            </a:extLst>
          </p:cNvPr>
          <p:cNvSpPr/>
          <p:nvPr/>
        </p:nvSpPr>
        <p:spPr bwMode="gray">
          <a:xfrm>
            <a:off x="1987945" y="5700994"/>
            <a:ext cx="701568" cy="411481"/>
          </a:xfrm>
          <a:prstGeom prst="rect">
            <a:avLst/>
          </a:prstGeom>
          <a:solidFill>
            <a:srgbClr val="19272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/>
              <a:t>Wants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/>
              <a:t>CV tips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4C4082-7C72-60E3-D5F6-061C87EB5C01}"/>
              </a:ext>
            </a:extLst>
          </p:cNvPr>
          <p:cNvSpPr/>
          <p:nvPr/>
        </p:nvSpPr>
        <p:spPr bwMode="gray">
          <a:xfrm>
            <a:off x="9274097" y="4210961"/>
            <a:ext cx="66410" cy="161933"/>
          </a:xfrm>
          <a:prstGeom prst="ellipse">
            <a:avLst/>
          </a:prstGeom>
          <a:solidFill>
            <a:srgbClr val="00857F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F62B76B-5476-4F20-778B-18BBEA549373}"/>
              </a:ext>
            </a:extLst>
          </p:cNvPr>
          <p:cNvSpPr/>
          <p:nvPr/>
        </p:nvSpPr>
        <p:spPr bwMode="gray">
          <a:xfrm>
            <a:off x="4038814" y="1505193"/>
            <a:ext cx="4086158" cy="1347281"/>
          </a:xfrm>
          <a:prstGeom prst="roundRect">
            <a:avLst/>
          </a:prstGeom>
          <a:solidFill>
            <a:srgbClr val="1B5447">
              <a:alpha val="4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</a:pPr>
            <a:r>
              <a:rPr lang="el-GR" sz="1600" b="1" dirty="0"/>
              <a:t>Βρίσκει τον </a:t>
            </a:r>
            <a:r>
              <a:rPr lang="en-US" sz="1600" b="1" dirty="0"/>
              <a:t>John</a:t>
            </a:r>
            <a:r>
              <a:rPr lang="el-GR" sz="1600" b="1" dirty="0"/>
              <a:t>, έναν </a:t>
            </a:r>
            <a:r>
              <a:rPr lang="el-GR" sz="1600" b="1" dirty="0" err="1"/>
              <a:t>Developer</a:t>
            </a:r>
            <a:r>
              <a:rPr lang="el-GR" sz="1600" b="1" dirty="0"/>
              <a:t> που χρειάζεται </a:t>
            </a:r>
            <a:r>
              <a:rPr lang="el-GR" sz="1600" b="1" dirty="0" err="1"/>
              <a:t>logo</a:t>
            </a:r>
            <a:r>
              <a:rPr lang="el-GR" sz="1600" b="1" dirty="0"/>
              <a:t> για το </a:t>
            </a:r>
            <a:r>
              <a:rPr lang="el-GR" sz="1600" b="1" dirty="0" err="1"/>
              <a:t>project</a:t>
            </a:r>
            <a:r>
              <a:rPr lang="el-GR" sz="1600" b="1" dirty="0"/>
              <a:t> που αναπτύσσει στον ελεύθερο του χρόνο.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EBBF63B-9910-A096-9EE4-B6B11E30E7F7}"/>
              </a:ext>
            </a:extLst>
          </p:cNvPr>
          <p:cNvSpPr/>
          <p:nvPr/>
        </p:nvSpPr>
        <p:spPr bwMode="gray">
          <a:xfrm>
            <a:off x="4038814" y="3237133"/>
            <a:ext cx="4086158" cy="1347281"/>
          </a:xfrm>
          <a:prstGeom prst="roundRect">
            <a:avLst/>
          </a:prstGeom>
          <a:solidFill>
            <a:srgbClr val="1B5447">
              <a:alpha val="4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</a:pPr>
            <a:r>
              <a:rPr lang="el-GR" sz="1600" b="1" dirty="0" err="1"/>
              <a:t>Ανταλλάσουν</a:t>
            </a:r>
            <a:r>
              <a:rPr lang="el-GR" sz="1600" b="1" dirty="0"/>
              <a:t> υπηρεσίες: </a:t>
            </a:r>
          </a:p>
          <a:p>
            <a:pPr>
              <a:lnSpc>
                <a:spcPct val="106000"/>
              </a:lnSpc>
            </a:pPr>
            <a:r>
              <a:rPr lang="el-GR" sz="1600" b="1" dirty="0"/>
              <a:t>Εκείνη τον βοηθάει με σχεδιασμό και εκείνος διορθώνει και αναβαθμίζει το βιογραφικό της.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E461DC4-4428-2726-2F58-954A520C24D4}"/>
              </a:ext>
            </a:extLst>
          </p:cNvPr>
          <p:cNvSpPr/>
          <p:nvPr/>
        </p:nvSpPr>
        <p:spPr bwMode="gray">
          <a:xfrm>
            <a:off x="4038814" y="4969073"/>
            <a:ext cx="4086158" cy="1347281"/>
          </a:xfrm>
          <a:prstGeom prst="roundRect">
            <a:avLst/>
          </a:prstGeom>
          <a:solidFill>
            <a:srgbClr val="1B5447">
              <a:alpha val="4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r>
              <a:rPr lang="el-GR" sz="1600" b="1" dirty="0"/>
              <a:t>Και οι δύο αποκτούν</a:t>
            </a:r>
            <a:r>
              <a:rPr lang="en-US" sz="1600" b="1" dirty="0"/>
              <a:t>: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l-GR" sz="1600" b="1" dirty="0"/>
              <a:t>Ένα νέο </a:t>
            </a:r>
            <a:r>
              <a:rPr lang="en-US" sz="1600" b="1" dirty="0"/>
              <a:t>connection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Skill improvement</a:t>
            </a:r>
          </a:p>
          <a:p>
            <a:pPr marL="285750" indent="-2857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el-GR" sz="1600" b="1" dirty="0"/>
              <a:t>Εμπιστοσύνη στην πλατφόρμα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9D17C7-07C2-513B-BD3A-0AA0C3602F8D}"/>
              </a:ext>
            </a:extLst>
          </p:cNvPr>
          <p:cNvGrpSpPr/>
          <p:nvPr/>
        </p:nvGrpSpPr>
        <p:grpSpPr>
          <a:xfrm>
            <a:off x="9055108" y="1478360"/>
            <a:ext cx="2480310" cy="5066341"/>
            <a:chOff x="4695825" y="-5797861"/>
            <a:chExt cx="2480310" cy="506634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ABB90F2-7246-6A78-E3D8-3AF2ED1BD23E}"/>
                </a:ext>
              </a:extLst>
            </p:cNvPr>
            <p:cNvSpPr/>
            <p:nvPr/>
          </p:nvSpPr>
          <p:spPr bwMode="gray">
            <a:xfrm>
              <a:off x="4695825" y="-5797861"/>
              <a:ext cx="2480310" cy="5066341"/>
            </a:xfrm>
            <a:prstGeom prst="round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D53EF2-8B28-2135-91B9-B597C56D7BE6}"/>
                </a:ext>
              </a:extLst>
            </p:cNvPr>
            <p:cNvSpPr/>
            <p:nvPr/>
          </p:nvSpPr>
          <p:spPr bwMode="gray">
            <a:xfrm>
              <a:off x="4986774" y="-1604992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OFFERS CV TIPS</a:t>
              </a:r>
              <a:endParaRPr lang="en-US" sz="105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0B39A9-80EB-085D-C8A4-089A7EB0EA23}"/>
                </a:ext>
              </a:extLst>
            </p:cNvPr>
            <p:cNvSpPr/>
            <p:nvPr/>
          </p:nvSpPr>
          <p:spPr bwMode="gray">
            <a:xfrm>
              <a:off x="6134794" y="-1604993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WANTS DESIGN</a:t>
              </a:r>
              <a:endParaRPr lang="en-US" sz="105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BC41A9-F803-B63E-6863-585A9B6AA260}"/>
              </a:ext>
            </a:extLst>
          </p:cNvPr>
          <p:cNvGrpSpPr/>
          <p:nvPr/>
        </p:nvGrpSpPr>
        <p:grpSpPr>
          <a:xfrm>
            <a:off x="656583" y="1478360"/>
            <a:ext cx="2480310" cy="5066341"/>
            <a:chOff x="914748" y="-5649640"/>
            <a:chExt cx="2480310" cy="506634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DE6A82C-6A44-815A-47B0-DC0466C1A768}"/>
                </a:ext>
              </a:extLst>
            </p:cNvPr>
            <p:cNvSpPr/>
            <p:nvPr/>
          </p:nvSpPr>
          <p:spPr bwMode="gray">
            <a:xfrm>
              <a:off x="914748" y="-5649640"/>
              <a:ext cx="2480310" cy="5066341"/>
            </a:xfrm>
            <a:prstGeom prst="round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905CB4-FE89-B8BF-DC0E-4EC53A489E7B}"/>
                </a:ext>
              </a:extLst>
            </p:cNvPr>
            <p:cNvSpPr/>
            <p:nvPr/>
          </p:nvSpPr>
          <p:spPr bwMode="gray">
            <a:xfrm>
              <a:off x="1208389" y="-1499603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OFFERS DESIGN</a:t>
              </a:r>
              <a:endParaRPr lang="en-US" sz="1050" b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FFF6CA-C239-CB08-8D41-BF163EABCF6C}"/>
                </a:ext>
              </a:extLst>
            </p:cNvPr>
            <p:cNvSpPr/>
            <p:nvPr/>
          </p:nvSpPr>
          <p:spPr bwMode="gray">
            <a:xfrm>
              <a:off x="2356409" y="-1499604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WANTS CV TIPS</a:t>
              </a:r>
              <a:endParaRPr lang="en-US" sz="1050" b="1" dirty="0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0563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2B48AB-6DC7-ADDA-E30F-8BB8C9AF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</a:extLst>
          </a:blip>
          <a:srcRect t="14005" b="57448"/>
          <a:stretch/>
        </p:blipFill>
        <p:spPr>
          <a:xfrm>
            <a:off x="10" y="0"/>
            <a:ext cx="12191980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CA1952-3139-224C-C73C-4BA9ACB882CC}"/>
              </a:ext>
            </a:extLst>
          </p:cNvPr>
          <p:cNvSpPr txBox="1"/>
          <p:nvPr/>
        </p:nvSpPr>
        <p:spPr>
          <a:xfrm>
            <a:off x="404388" y="366547"/>
            <a:ext cx="5465380" cy="484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>
            <a:normAutofit fontScale="92500" lnSpcReduction="10000"/>
          </a:bodyPr>
          <a:lstStyle/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sz="4000" b="1" dirty="0">
                <a:latin typeface="Inter"/>
                <a:cs typeface="Calibri Light" panose="020F0302020204030204" pitchFamily="34" charset="0"/>
              </a:rPr>
              <a:t>Trustlink</a:t>
            </a: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A7852FE-151B-0A25-44D3-26A1DF5EA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388" y="841814"/>
            <a:ext cx="5465380" cy="366546"/>
          </a:xfrm>
        </p:spPr>
        <p:txBody>
          <a:bodyPr/>
          <a:lstStyle/>
          <a:p>
            <a:r>
              <a:rPr lang="en-US" sz="2000" i="1" dirty="0">
                <a:solidFill>
                  <a:schemeClr val="tx1">
                    <a:lumMod val="95000"/>
                  </a:schemeClr>
                </a:solidFill>
                <a:latin typeface="Inter"/>
              </a:rPr>
              <a:t>Your skills, your currency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4C4082-7C72-60E3-D5F6-061C87EB5C01}"/>
              </a:ext>
            </a:extLst>
          </p:cNvPr>
          <p:cNvSpPr/>
          <p:nvPr/>
        </p:nvSpPr>
        <p:spPr bwMode="gray">
          <a:xfrm>
            <a:off x="9274097" y="4210961"/>
            <a:ext cx="66410" cy="161933"/>
          </a:xfrm>
          <a:prstGeom prst="ellipse">
            <a:avLst/>
          </a:prstGeom>
          <a:solidFill>
            <a:srgbClr val="00857F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E461DC4-4428-2726-2F58-954A520C24D4}"/>
              </a:ext>
            </a:extLst>
          </p:cNvPr>
          <p:cNvSpPr/>
          <p:nvPr/>
        </p:nvSpPr>
        <p:spPr bwMode="gray">
          <a:xfrm>
            <a:off x="4104912" y="981533"/>
            <a:ext cx="4086158" cy="1347281"/>
          </a:xfrm>
          <a:prstGeom prst="roundRect">
            <a:avLst/>
          </a:prstGeom>
          <a:solidFill>
            <a:srgbClr val="1B5447">
              <a:alpha val="4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l-GR" b="1" dirty="0"/>
              <a:t>Αυτό το σενάριο αναδεικνύει τη δύναμη της μη χρηματικής συνεργασίας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36B68E-2B83-440C-93D6-5C2115325E85}"/>
              </a:ext>
            </a:extLst>
          </p:cNvPr>
          <p:cNvSpPr/>
          <p:nvPr/>
        </p:nvSpPr>
        <p:spPr bwMode="gray">
          <a:xfrm>
            <a:off x="4104912" y="2952472"/>
            <a:ext cx="4086158" cy="1347281"/>
          </a:xfrm>
          <a:prstGeom prst="roundRect">
            <a:avLst/>
          </a:prstGeom>
          <a:solidFill>
            <a:srgbClr val="1B5447">
              <a:alpha val="4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l-GR" b="1" dirty="0"/>
              <a:t>Ενισχύει το κοινωνικό κεφάλαιο των χρηστών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31CCC-5E1E-3335-9F7E-86D06F165499}"/>
              </a:ext>
            </a:extLst>
          </p:cNvPr>
          <p:cNvSpPr/>
          <p:nvPr/>
        </p:nvSpPr>
        <p:spPr bwMode="gray">
          <a:xfrm>
            <a:off x="4104912" y="4923412"/>
            <a:ext cx="4086158" cy="1347281"/>
          </a:xfrm>
          <a:prstGeom prst="roundRect">
            <a:avLst/>
          </a:prstGeom>
          <a:solidFill>
            <a:srgbClr val="1B5447">
              <a:alpha val="4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l-GR" b="1" dirty="0"/>
              <a:t>Χτίζει ουσιαστικές σχέσεις &amp; μια κοινότητα συνεργατών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2A6EB7-2969-C3E6-F32C-C5D20B2422BE}"/>
              </a:ext>
            </a:extLst>
          </p:cNvPr>
          <p:cNvGrpSpPr/>
          <p:nvPr/>
        </p:nvGrpSpPr>
        <p:grpSpPr>
          <a:xfrm>
            <a:off x="676909" y="1486580"/>
            <a:ext cx="2480310" cy="5066341"/>
            <a:chOff x="914748" y="-5649640"/>
            <a:chExt cx="2480310" cy="506634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27C4F88-87F9-4429-C054-E368C5EFA568}"/>
                </a:ext>
              </a:extLst>
            </p:cNvPr>
            <p:cNvSpPr/>
            <p:nvPr/>
          </p:nvSpPr>
          <p:spPr bwMode="gray">
            <a:xfrm>
              <a:off x="914748" y="-5649640"/>
              <a:ext cx="2480310" cy="5066341"/>
            </a:xfrm>
            <a:prstGeom prst="round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C3E3D8-0271-8661-2170-6DBF09B21A5C}"/>
                </a:ext>
              </a:extLst>
            </p:cNvPr>
            <p:cNvSpPr/>
            <p:nvPr/>
          </p:nvSpPr>
          <p:spPr bwMode="gray">
            <a:xfrm>
              <a:off x="1208389" y="-1499603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OFFERS DESIGN</a:t>
              </a:r>
              <a:endParaRPr lang="en-US" sz="105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3D9783-8CBF-7C2F-9798-79B933031BC2}"/>
                </a:ext>
              </a:extLst>
            </p:cNvPr>
            <p:cNvSpPr/>
            <p:nvPr/>
          </p:nvSpPr>
          <p:spPr bwMode="gray">
            <a:xfrm>
              <a:off x="2356409" y="-1499604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WANTS CV TIPS</a:t>
              </a:r>
              <a:endParaRPr lang="en-US" sz="105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A2647-D5B5-B601-4B2F-74BA88818269}"/>
              </a:ext>
            </a:extLst>
          </p:cNvPr>
          <p:cNvGrpSpPr/>
          <p:nvPr/>
        </p:nvGrpSpPr>
        <p:grpSpPr>
          <a:xfrm>
            <a:off x="9034781" y="1486580"/>
            <a:ext cx="2480310" cy="5066341"/>
            <a:chOff x="4695825" y="-5797861"/>
            <a:chExt cx="2480310" cy="506634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7EEE72D-6AD9-3D4C-D023-C4EC8E0DDF8D}"/>
                </a:ext>
              </a:extLst>
            </p:cNvPr>
            <p:cNvSpPr/>
            <p:nvPr/>
          </p:nvSpPr>
          <p:spPr bwMode="gray">
            <a:xfrm>
              <a:off x="4695825" y="-5797861"/>
              <a:ext cx="2480310" cy="5066341"/>
            </a:xfrm>
            <a:prstGeom prst="round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E4946B-8BCE-D55D-4211-FA796BA8B36C}"/>
                </a:ext>
              </a:extLst>
            </p:cNvPr>
            <p:cNvSpPr/>
            <p:nvPr/>
          </p:nvSpPr>
          <p:spPr bwMode="gray">
            <a:xfrm>
              <a:off x="4986774" y="-1604992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OFFERS CV TIPS</a:t>
              </a:r>
              <a:endParaRPr lang="en-US" sz="1050" b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24D6E5-00E3-D533-FF53-B3D2DC4C37C6}"/>
                </a:ext>
              </a:extLst>
            </p:cNvPr>
            <p:cNvSpPr/>
            <p:nvPr/>
          </p:nvSpPr>
          <p:spPr bwMode="gray">
            <a:xfrm>
              <a:off x="6134794" y="-1604993"/>
              <a:ext cx="751085" cy="405825"/>
            </a:xfrm>
            <a:prstGeom prst="rect">
              <a:avLst/>
            </a:prstGeom>
            <a:solidFill>
              <a:srgbClr val="19262C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100" b="1" dirty="0"/>
                <a:t>WANTS DESIGN</a:t>
              </a:r>
              <a:endParaRPr lang="en-US" sz="1050" b="1" dirty="0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7BC7A3E-B3F4-362D-ABAB-A206C3C85366}"/>
              </a:ext>
            </a:extLst>
          </p:cNvPr>
          <p:cNvSpPr>
            <a:spLocks noChangeAspect="1"/>
          </p:cNvSpPr>
          <p:nvPr/>
        </p:nvSpPr>
        <p:spPr bwMode="gray">
          <a:xfrm>
            <a:off x="9557829" y="17293689"/>
            <a:ext cx="1498086" cy="30600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B0913C-1481-133D-53CF-E1EA6949A150}"/>
              </a:ext>
            </a:extLst>
          </p:cNvPr>
          <p:cNvSpPr>
            <a:spLocks noChangeAspect="1"/>
          </p:cNvSpPr>
          <p:nvPr/>
        </p:nvSpPr>
        <p:spPr bwMode="gray">
          <a:xfrm>
            <a:off x="732967" y="7061122"/>
            <a:ext cx="1498086" cy="3060000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83B2D4E-3DE7-B953-F413-016ED3D62E58}"/>
              </a:ext>
            </a:extLst>
          </p:cNvPr>
          <p:cNvSpPr>
            <a:spLocks noChangeAspect="1"/>
          </p:cNvSpPr>
          <p:nvPr/>
        </p:nvSpPr>
        <p:spPr bwMode="gray">
          <a:xfrm>
            <a:off x="2539217" y="8040835"/>
            <a:ext cx="1498086" cy="3060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73A8689-4617-BE4B-59A6-916FDB76E04C}"/>
              </a:ext>
            </a:extLst>
          </p:cNvPr>
          <p:cNvSpPr>
            <a:spLocks noChangeAspect="1"/>
          </p:cNvSpPr>
          <p:nvPr/>
        </p:nvSpPr>
        <p:spPr bwMode="gray">
          <a:xfrm>
            <a:off x="6048523" y="12482206"/>
            <a:ext cx="1498086" cy="3060000"/>
          </a:xfrm>
          <a:prstGeom prst="round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22621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2B48AB-6DC7-ADDA-E30F-8BB8C9AF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</a:extLst>
          </a:blip>
          <a:srcRect t="14005" b="57448"/>
          <a:stretch/>
        </p:blipFill>
        <p:spPr>
          <a:xfrm>
            <a:off x="10" y="0"/>
            <a:ext cx="12191980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CA1952-3139-224C-C73C-4BA9ACB882CC}"/>
              </a:ext>
            </a:extLst>
          </p:cNvPr>
          <p:cNvSpPr txBox="1"/>
          <p:nvPr/>
        </p:nvSpPr>
        <p:spPr>
          <a:xfrm>
            <a:off x="404388" y="366547"/>
            <a:ext cx="5465380" cy="484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>
            <a:normAutofit fontScale="92500" lnSpcReduction="10000"/>
          </a:bodyPr>
          <a:lstStyle/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sz="4000" b="1" dirty="0">
                <a:latin typeface="Inter"/>
                <a:cs typeface="Calibri Light" panose="020F0302020204030204" pitchFamily="34" charset="0"/>
              </a:rPr>
              <a:t>Trustlink</a:t>
            </a: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A7852FE-151B-0A25-44D3-26A1DF5EA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388" y="841814"/>
            <a:ext cx="5465380" cy="366546"/>
          </a:xfrm>
        </p:spPr>
        <p:txBody>
          <a:bodyPr/>
          <a:lstStyle/>
          <a:p>
            <a:r>
              <a:rPr lang="en-US" sz="2000" i="1" dirty="0">
                <a:solidFill>
                  <a:schemeClr val="tx1">
                    <a:lumMod val="95000"/>
                  </a:schemeClr>
                </a:solidFill>
                <a:latin typeface="Inter"/>
              </a:rPr>
              <a:t>Your skills, your currency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E83B06-5062-F34A-2C43-A5454C502338}"/>
              </a:ext>
            </a:extLst>
          </p:cNvPr>
          <p:cNvSpPr/>
          <p:nvPr/>
        </p:nvSpPr>
        <p:spPr bwMode="gray">
          <a:xfrm>
            <a:off x="6274146" y="411259"/>
            <a:ext cx="5465380" cy="947080"/>
          </a:xfrm>
          <a:prstGeom prst="roundRect">
            <a:avLst/>
          </a:prstGeom>
          <a:solidFill>
            <a:srgbClr val="1B5447">
              <a:alpha val="69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l-GR" b="1" dirty="0"/>
              <a:t>Τρόποι Επικοινωνίας και Ανταλλαγής Δεξιοτήτων: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9504B4-C331-3A1B-879B-FD1D3B03471C}"/>
              </a:ext>
            </a:extLst>
          </p:cNvPr>
          <p:cNvSpPr>
            <a:spLocks noChangeAspect="1"/>
          </p:cNvSpPr>
          <p:nvPr/>
        </p:nvSpPr>
        <p:spPr bwMode="gray">
          <a:xfrm>
            <a:off x="9589467" y="3090558"/>
            <a:ext cx="1498086" cy="30600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D191B3-1025-6463-3411-02A68EF034A5}"/>
              </a:ext>
            </a:extLst>
          </p:cNvPr>
          <p:cNvSpPr>
            <a:spLocks noChangeAspect="1"/>
          </p:cNvSpPr>
          <p:nvPr/>
        </p:nvSpPr>
        <p:spPr bwMode="gray">
          <a:xfrm>
            <a:off x="732967" y="3090558"/>
            <a:ext cx="1498086" cy="306000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3FDADA-73E6-0879-A12E-FEB637F05846}"/>
              </a:ext>
            </a:extLst>
          </p:cNvPr>
          <p:cNvSpPr>
            <a:spLocks noChangeAspect="1"/>
          </p:cNvSpPr>
          <p:nvPr/>
        </p:nvSpPr>
        <p:spPr bwMode="gray">
          <a:xfrm>
            <a:off x="2539217" y="3090558"/>
            <a:ext cx="1498086" cy="30600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954ABA-CADA-3889-5537-5ED028760405}"/>
              </a:ext>
            </a:extLst>
          </p:cNvPr>
          <p:cNvSpPr>
            <a:spLocks noChangeAspect="1"/>
          </p:cNvSpPr>
          <p:nvPr/>
        </p:nvSpPr>
        <p:spPr bwMode="gray">
          <a:xfrm>
            <a:off x="6046167" y="3090558"/>
            <a:ext cx="1498086" cy="3060000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5E858B-A958-AFEA-C0E6-C4BDBD01563B}"/>
              </a:ext>
            </a:extLst>
          </p:cNvPr>
          <p:cNvSpPr/>
          <p:nvPr/>
        </p:nvSpPr>
        <p:spPr bwMode="gray">
          <a:xfrm>
            <a:off x="1305135" y="2455397"/>
            <a:ext cx="2160000" cy="473540"/>
          </a:xfrm>
          <a:prstGeom prst="roundRect">
            <a:avLst/>
          </a:prstGeom>
          <a:solidFill>
            <a:srgbClr val="1B5447">
              <a:alpha val="4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b="1" dirty="0"/>
              <a:t>Chat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3BC3EE-026D-18C7-0134-65B672384618}"/>
              </a:ext>
            </a:extLst>
          </p:cNvPr>
          <p:cNvSpPr/>
          <p:nvPr/>
        </p:nvSpPr>
        <p:spPr bwMode="gray">
          <a:xfrm>
            <a:off x="5715210" y="2455397"/>
            <a:ext cx="2160000" cy="473540"/>
          </a:xfrm>
          <a:prstGeom prst="roundRect">
            <a:avLst/>
          </a:prstGeom>
          <a:solidFill>
            <a:srgbClr val="1B5447">
              <a:alpha val="4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b="1" dirty="0"/>
              <a:t>Calls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6B3A8B-5BEE-9C8E-8ED8-F6E1F8DD0DA1}"/>
              </a:ext>
            </a:extLst>
          </p:cNvPr>
          <p:cNvSpPr/>
          <p:nvPr/>
        </p:nvSpPr>
        <p:spPr bwMode="gray">
          <a:xfrm>
            <a:off x="9258510" y="2455397"/>
            <a:ext cx="2160000" cy="473540"/>
          </a:xfrm>
          <a:prstGeom prst="roundRect">
            <a:avLst/>
          </a:prstGeom>
          <a:solidFill>
            <a:srgbClr val="1B5447">
              <a:alpha val="4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b="1" dirty="0"/>
              <a:t>Pre – Recorded Video Courses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D46940-AA50-8902-963A-953EB79536E7}"/>
              </a:ext>
            </a:extLst>
          </p:cNvPr>
          <p:cNvSpPr/>
          <p:nvPr/>
        </p:nvSpPr>
        <p:spPr bwMode="gray">
          <a:xfrm>
            <a:off x="6185022" y="7882820"/>
            <a:ext cx="1762461" cy="3600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503203D-CE5D-B7E6-91D8-C19C5C5EA798}"/>
              </a:ext>
            </a:extLst>
          </p:cNvPr>
          <p:cNvSpPr/>
          <p:nvPr/>
        </p:nvSpPr>
        <p:spPr bwMode="gray">
          <a:xfrm>
            <a:off x="-8694465" y="4019382"/>
            <a:ext cx="3505200" cy="647700"/>
          </a:xfrm>
          <a:prstGeom prst="roundRect">
            <a:avLst/>
          </a:prstGeom>
          <a:solidFill>
            <a:srgbClr val="1B5447">
              <a:alpha val="7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l-GR" sz="1400" dirty="0"/>
              <a:t>Βοηθάει τους χρήστες να χτίσουν εισόδημα μέσω της κοινότητάς τους</a:t>
            </a:r>
            <a:endParaRPr 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A7AAB2-3A26-1264-4355-13A12C9ED7AF}"/>
              </a:ext>
            </a:extLst>
          </p:cNvPr>
          <p:cNvSpPr/>
          <p:nvPr/>
        </p:nvSpPr>
        <p:spPr bwMode="gray">
          <a:xfrm>
            <a:off x="-12675915" y="4939536"/>
            <a:ext cx="3505200" cy="647700"/>
          </a:xfrm>
          <a:prstGeom prst="roundRect">
            <a:avLst/>
          </a:prstGeom>
          <a:solidFill>
            <a:srgbClr val="1B5447">
              <a:alpha val="7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l-GR" sz="1400" dirty="0"/>
              <a:t>Αποτελεί </a:t>
            </a:r>
            <a:r>
              <a:rPr lang="en-US" sz="1400" dirty="0"/>
              <a:t>Monetization Method </a:t>
            </a:r>
            <a:r>
              <a:rPr lang="el-GR" sz="1400" dirty="0"/>
              <a:t>για την </a:t>
            </a:r>
            <a:r>
              <a:rPr lang="en-US" sz="1400" dirty="0"/>
              <a:t>Trustlink </a:t>
            </a:r>
            <a:r>
              <a:rPr lang="el-GR" sz="1400" dirty="0"/>
              <a:t>μέσω των </a:t>
            </a:r>
            <a:r>
              <a:rPr lang="en-US" sz="1400" dirty="0"/>
              <a:t>fees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FBD695-8B74-C92F-DA7E-D9A7D7C620F4}"/>
              </a:ext>
            </a:extLst>
          </p:cNvPr>
          <p:cNvSpPr/>
          <p:nvPr/>
        </p:nvSpPr>
        <p:spPr bwMode="gray">
          <a:xfrm>
            <a:off x="-4255815" y="2964589"/>
            <a:ext cx="3505200" cy="782339"/>
          </a:xfrm>
          <a:prstGeom prst="roundRect">
            <a:avLst/>
          </a:prstGeom>
          <a:solidFill>
            <a:srgbClr val="1B5447">
              <a:alpha val="7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b="1" dirty="0"/>
              <a:t>Premium Courses </a:t>
            </a:r>
            <a:r>
              <a:rPr lang="el-GR" sz="1400" dirty="0"/>
              <a:t>των αγαπημένων σου χρηστών και</a:t>
            </a:r>
            <a:r>
              <a:rPr lang="en-US" sz="1400" dirty="0"/>
              <a:t> </a:t>
            </a:r>
            <a:r>
              <a:rPr lang="en-US" sz="1400" b="1" dirty="0"/>
              <a:t>Swipes </a:t>
            </a:r>
            <a:r>
              <a:rPr lang="el-GR" sz="1400" b="1" dirty="0"/>
              <a:t>χωρίς περιορισμούς</a:t>
            </a:r>
            <a:endParaRPr lang="en-US" sz="1400" b="1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9105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2B48AB-6DC7-ADDA-E30F-8BB8C9AF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</a:extLst>
          </a:blip>
          <a:srcRect t="14005" b="57448"/>
          <a:stretch/>
        </p:blipFill>
        <p:spPr>
          <a:xfrm>
            <a:off x="10" y="0"/>
            <a:ext cx="12191980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CA1952-3139-224C-C73C-4BA9ACB882CC}"/>
              </a:ext>
            </a:extLst>
          </p:cNvPr>
          <p:cNvSpPr txBox="1"/>
          <p:nvPr/>
        </p:nvSpPr>
        <p:spPr>
          <a:xfrm>
            <a:off x="404388" y="366547"/>
            <a:ext cx="5465380" cy="484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>
            <a:normAutofit fontScale="92500" lnSpcReduction="10000"/>
          </a:bodyPr>
          <a:lstStyle/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sz="4000" b="1" dirty="0">
                <a:latin typeface="Inter"/>
                <a:cs typeface="Calibri Light" panose="020F0302020204030204" pitchFamily="34" charset="0"/>
              </a:rPr>
              <a:t>Trustlink</a:t>
            </a: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A7852FE-151B-0A25-44D3-26A1DF5EA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388" y="841814"/>
            <a:ext cx="5465380" cy="366546"/>
          </a:xfrm>
        </p:spPr>
        <p:txBody>
          <a:bodyPr/>
          <a:lstStyle/>
          <a:p>
            <a:r>
              <a:rPr lang="en-US" sz="2000" i="1" dirty="0">
                <a:solidFill>
                  <a:schemeClr val="tx1">
                    <a:lumMod val="95000"/>
                  </a:schemeClr>
                </a:solidFill>
                <a:latin typeface="Inter"/>
              </a:rPr>
              <a:t>Your skills, your currency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B97958-E9A7-CF16-3CF8-28EBE845DDB5}"/>
              </a:ext>
            </a:extLst>
          </p:cNvPr>
          <p:cNvSpPr>
            <a:spLocks noChangeAspect="1"/>
          </p:cNvSpPr>
          <p:nvPr/>
        </p:nvSpPr>
        <p:spPr bwMode="gray">
          <a:xfrm>
            <a:off x="9415297" y="2154389"/>
            <a:ext cx="1762461" cy="36000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2D2019-1D1D-28DA-32E0-6229D5A3A43F}"/>
              </a:ext>
            </a:extLst>
          </p:cNvPr>
          <p:cNvCxnSpPr>
            <a:cxnSpLocks/>
          </p:cNvCxnSpPr>
          <p:nvPr/>
        </p:nvCxnSpPr>
        <p:spPr>
          <a:xfrm rot="10800000">
            <a:off x="7958859" y="3833091"/>
            <a:ext cx="1274618" cy="0"/>
          </a:xfrm>
          <a:prstGeom prst="straightConnector1">
            <a:avLst/>
          </a:prstGeom>
          <a:ln w="76200">
            <a:solidFill>
              <a:srgbClr val="1E404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433EE3-6AB8-3D67-6ACD-20F3426AFC4E}"/>
              </a:ext>
            </a:extLst>
          </p:cNvPr>
          <p:cNvSpPr/>
          <p:nvPr/>
        </p:nvSpPr>
        <p:spPr bwMode="gray">
          <a:xfrm>
            <a:off x="6078091" y="2154389"/>
            <a:ext cx="1762461" cy="360000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15B9F3-0FDB-1A98-A029-653B24CD687B}"/>
              </a:ext>
            </a:extLst>
          </p:cNvPr>
          <p:cNvSpPr/>
          <p:nvPr/>
        </p:nvSpPr>
        <p:spPr bwMode="gray">
          <a:xfrm>
            <a:off x="925785" y="1866900"/>
            <a:ext cx="3505200" cy="647700"/>
          </a:xfrm>
          <a:prstGeom prst="roundRect">
            <a:avLst/>
          </a:prstGeom>
          <a:solidFill>
            <a:srgbClr val="1B5447">
              <a:alpha val="7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3600" b="1" dirty="0"/>
              <a:t>Pro Version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10E9C3-2D2D-7C89-C5D7-6D9AD5078FB4}"/>
              </a:ext>
            </a:extLst>
          </p:cNvPr>
          <p:cNvSpPr/>
          <p:nvPr/>
        </p:nvSpPr>
        <p:spPr bwMode="gray">
          <a:xfrm>
            <a:off x="925785" y="4019382"/>
            <a:ext cx="3505200" cy="647700"/>
          </a:xfrm>
          <a:prstGeom prst="roundRect">
            <a:avLst/>
          </a:prstGeom>
          <a:solidFill>
            <a:srgbClr val="1B5447">
              <a:alpha val="7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l-GR" sz="1400" dirty="0"/>
              <a:t>Βοηθάει τους χρήστες να χτίσουν εισόδημα μέσω της κοινότητάς τους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32B9E6-06E8-3C80-8243-EC37CA35F830}"/>
              </a:ext>
            </a:extLst>
          </p:cNvPr>
          <p:cNvSpPr/>
          <p:nvPr/>
        </p:nvSpPr>
        <p:spPr bwMode="gray">
          <a:xfrm>
            <a:off x="925785" y="4939536"/>
            <a:ext cx="3505200" cy="647700"/>
          </a:xfrm>
          <a:prstGeom prst="roundRect">
            <a:avLst/>
          </a:prstGeom>
          <a:solidFill>
            <a:srgbClr val="1B5447">
              <a:alpha val="7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l-GR" sz="1400" dirty="0"/>
              <a:t>Αποτελεί </a:t>
            </a:r>
            <a:r>
              <a:rPr lang="en-US" sz="1400" dirty="0"/>
              <a:t>Monetization Method </a:t>
            </a:r>
            <a:r>
              <a:rPr lang="el-GR" sz="1400" dirty="0"/>
              <a:t>για την </a:t>
            </a:r>
            <a:r>
              <a:rPr lang="en-US" sz="1400" dirty="0"/>
              <a:t>Trustlink </a:t>
            </a:r>
            <a:r>
              <a:rPr lang="el-GR" sz="1400" dirty="0"/>
              <a:t>μέσω των </a:t>
            </a:r>
            <a:r>
              <a:rPr lang="en-US" sz="1400" dirty="0"/>
              <a:t>fees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6E72D7-958D-5C54-5D16-F754429DB5E3}"/>
              </a:ext>
            </a:extLst>
          </p:cNvPr>
          <p:cNvSpPr/>
          <p:nvPr/>
        </p:nvSpPr>
        <p:spPr bwMode="gray">
          <a:xfrm>
            <a:off x="925785" y="2964589"/>
            <a:ext cx="3505200" cy="782339"/>
          </a:xfrm>
          <a:prstGeom prst="roundRect">
            <a:avLst/>
          </a:prstGeom>
          <a:solidFill>
            <a:srgbClr val="1B5447">
              <a:alpha val="7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b="1" dirty="0"/>
              <a:t>Premium Courses </a:t>
            </a:r>
            <a:r>
              <a:rPr lang="el-GR" sz="1400" dirty="0"/>
              <a:t>των αγαπημένων σου χρηστών και</a:t>
            </a:r>
            <a:r>
              <a:rPr lang="en-US" sz="1400" dirty="0"/>
              <a:t> </a:t>
            </a:r>
            <a:r>
              <a:rPr lang="en-US" sz="1400" b="1" dirty="0"/>
              <a:t>Swipes </a:t>
            </a:r>
            <a:r>
              <a:rPr lang="el-GR" sz="1400" b="1" dirty="0"/>
              <a:t>χωρίς περιορισμούς</a:t>
            </a:r>
            <a:endParaRPr lang="en-US" sz="1400" b="1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56782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2B48AB-6DC7-ADDA-E30F-8BB8C9AF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82000"/>
                    </a14:imgEffect>
                  </a14:imgLayer>
                </a14:imgProps>
              </a:ext>
            </a:extLst>
          </a:blip>
          <a:srcRect t="14005" b="57448"/>
          <a:stretch/>
        </p:blipFill>
        <p:spPr>
          <a:xfrm>
            <a:off x="20" y="0"/>
            <a:ext cx="12191980" cy="6858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CA1952-3139-224C-C73C-4BA9ACB882CC}"/>
              </a:ext>
            </a:extLst>
          </p:cNvPr>
          <p:cNvSpPr txBox="1"/>
          <p:nvPr/>
        </p:nvSpPr>
        <p:spPr>
          <a:xfrm>
            <a:off x="404388" y="366547"/>
            <a:ext cx="5465380" cy="484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>
            <a:normAutofit fontScale="92500" lnSpcReduction="10000"/>
          </a:bodyPr>
          <a:lstStyle/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r>
              <a:rPr lang="en-US" sz="4000" b="1" dirty="0">
                <a:latin typeface="Inter"/>
                <a:cs typeface="Calibri Light" panose="020F0302020204030204" pitchFamily="34" charset="0"/>
              </a:rPr>
              <a:t>Trustlink</a:t>
            </a: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  <a:p>
            <a:pPr defTabSz="6858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ct val="100000"/>
            </a:pPr>
            <a:endParaRPr lang="en-US" sz="4000" b="1" kern="1200" dirty="0">
              <a:latin typeface="Inter"/>
              <a:cs typeface="Calibri Light" panose="020F030202020403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A7852FE-151B-0A25-44D3-26A1DF5EA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388" y="841814"/>
            <a:ext cx="5465380" cy="366546"/>
          </a:xfrm>
        </p:spPr>
        <p:txBody>
          <a:bodyPr/>
          <a:lstStyle/>
          <a:p>
            <a:r>
              <a:rPr lang="en-US" sz="2000" i="1" dirty="0">
                <a:solidFill>
                  <a:schemeClr val="tx1">
                    <a:lumMod val="95000"/>
                  </a:schemeClr>
                </a:solidFill>
                <a:latin typeface="Inter"/>
              </a:rPr>
              <a:t>Your skills, your currency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1CA6E6-6CD0-9AB1-209B-202F604293E8}"/>
              </a:ext>
            </a:extLst>
          </p:cNvPr>
          <p:cNvSpPr/>
          <p:nvPr/>
        </p:nvSpPr>
        <p:spPr bwMode="gray">
          <a:xfrm>
            <a:off x="5414638" y="614785"/>
            <a:ext cx="6625652" cy="928915"/>
          </a:xfrm>
          <a:prstGeom prst="roundRect">
            <a:avLst/>
          </a:prstGeom>
          <a:solidFill>
            <a:srgbClr val="1B5447">
              <a:alpha val="82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3200" b="1" dirty="0"/>
              <a:t>Project Progress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8BA279-FC02-D090-1043-7E2AB0EC95BF}"/>
              </a:ext>
            </a:extLst>
          </p:cNvPr>
          <p:cNvCxnSpPr>
            <a:cxnSpLocks/>
          </p:cNvCxnSpPr>
          <p:nvPr/>
        </p:nvCxnSpPr>
        <p:spPr>
          <a:xfrm flipH="1">
            <a:off x="0" y="4748349"/>
            <a:ext cx="12192000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F6FBBEB-4B8D-587D-AD12-513CD91C3D02}"/>
              </a:ext>
            </a:extLst>
          </p:cNvPr>
          <p:cNvGrpSpPr/>
          <p:nvPr/>
        </p:nvGrpSpPr>
        <p:grpSpPr>
          <a:xfrm>
            <a:off x="287338" y="3622833"/>
            <a:ext cx="497711" cy="1128227"/>
            <a:chOff x="853395" y="2291193"/>
            <a:chExt cx="497711" cy="112822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A9F8C92-58B6-253C-2796-3D7E8BF90AAE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07" y="2739991"/>
              <a:ext cx="0" cy="679429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tailEnd type="oval"/>
            </a:ln>
            <a:effectLst/>
          </p:spPr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F5C7D3-0EC2-D456-765E-2BF5A7AD4940}"/>
                </a:ext>
              </a:extLst>
            </p:cNvPr>
            <p:cNvSpPr/>
            <p:nvPr/>
          </p:nvSpPr>
          <p:spPr bwMode="gray">
            <a:xfrm>
              <a:off x="853395" y="2291193"/>
              <a:ext cx="497711" cy="497711"/>
            </a:xfrm>
            <a:prstGeom prst="ellipse">
              <a:avLst/>
            </a:prstGeom>
            <a:solidFill>
              <a:srgbClr val="1B5447">
                <a:alpha val="60000"/>
              </a:srgbClr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EE3B15-5F73-777A-5657-BEAC10B4F840}"/>
              </a:ext>
            </a:extLst>
          </p:cNvPr>
          <p:cNvGrpSpPr/>
          <p:nvPr/>
        </p:nvGrpSpPr>
        <p:grpSpPr>
          <a:xfrm>
            <a:off x="3047484" y="3622833"/>
            <a:ext cx="497711" cy="1128227"/>
            <a:chOff x="5030169" y="2291193"/>
            <a:chExt cx="497711" cy="112822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AEFB62-D618-E989-4436-EF4326292156}"/>
                </a:ext>
              </a:extLst>
            </p:cNvPr>
            <p:cNvCxnSpPr>
              <a:cxnSpLocks/>
            </p:cNvCxnSpPr>
            <p:nvPr/>
          </p:nvCxnSpPr>
          <p:spPr>
            <a:xfrm>
              <a:off x="5277881" y="2739991"/>
              <a:ext cx="0" cy="679429"/>
            </a:xfrm>
            <a:prstGeom prst="line">
              <a:avLst/>
            </a:prstGeom>
            <a:noFill/>
            <a:ln w="19050" cap="flat" cmpd="sng" algn="ctr">
              <a:solidFill>
                <a:srgbClr val="046A38"/>
              </a:solidFill>
              <a:prstDash val="solid"/>
              <a:tailEnd type="oval"/>
            </a:ln>
            <a:effectLst/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71E380-F5AC-E013-6EAA-07A19FFD99A8}"/>
                </a:ext>
              </a:extLst>
            </p:cNvPr>
            <p:cNvSpPr/>
            <p:nvPr/>
          </p:nvSpPr>
          <p:spPr bwMode="gray">
            <a:xfrm>
              <a:off x="5030169" y="2291193"/>
              <a:ext cx="497711" cy="497711"/>
            </a:xfrm>
            <a:prstGeom prst="ellipse">
              <a:avLst/>
            </a:prstGeom>
            <a:solidFill>
              <a:srgbClr val="1B5447">
                <a:alpha val="60000"/>
              </a:srgbClr>
            </a:solidFill>
            <a:ln w="19050" algn="ctr">
              <a:solidFill>
                <a:srgbClr val="046A38"/>
              </a:solidFill>
              <a:miter lim="800000"/>
              <a:headEnd/>
              <a:tailEnd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73992C-A7AA-FA68-8E07-DC15BAE109B2}"/>
              </a:ext>
            </a:extLst>
          </p:cNvPr>
          <p:cNvGrpSpPr/>
          <p:nvPr/>
        </p:nvGrpSpPr>
        <p:grpSpPr>
          <a:xfrm>
            <a:off x="1667411" y="4754538"/>
            <a:ext cx="497711" cy="1113783"/>
            <a:chOff x="3062183" y="3422898"/>
            <a:chExt cx="497711" cy="111378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1A6652-2E31-37BE-570B-7FD2ABB58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9895" y="3422898"/>
              <a:ext cx="0" cy="679429"/>
            </a:xfrm>
            <a:prstGeom prst="line">
              <a:avLst/>
            </a:prstGeom>
            <a:noFill/>
            <a:ln w="19050" cap="flat" cmpd="sng" algn="ctr">
              <a:solidFill>
                <a:srgbClr val="009A44"/>
              </a:solidFill>
              <a:prstDash val="solid"/>
              <a:tailEnd type="oval"/>
            </a:ln>
            <a:effectLst/>
          </p:spPr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EE8A534-0A59-ADBE-B3D3-B5849CB123DF}"/>
                </a:ext>
              </a:extLst>
            </p:cNvPr>
            <p:cNvSpPr/>
            <p:nvPr/>
          </p:nvSpPr>
          <p:spPr bwMode="gray">
            <a:xfrm>
              <a:off x="3062183" y="4038970"/>
              <a:ext cx="497711" cy="497711"/>
            </a:xfrm>
            <a:prstGeom prst="ellipse">
              <a:avLst/>
            </a:prstGeom>
            <a:solidFill>
              <a:srgbClr val="1B5447">
                <a:alpha val="62000"/>
              </a:srgbClr>
            </a:solidFill>
            <a:ln w="19050" algn="ctr">
              <a:solidFill>
                <a:srgbClr val="009A44"/>
              </a:solidFill>
              <a:miter lim="800000"/>
              <a:headEnd/>
              <a:tailEnd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9948A1-614A-7B61-7078-CDC156D9BD6A}"/>
              </a:ext>
            </a:extLst>
          </p:cNvPr>
          <p:cNvGrpSpPr/>
          <p:nvPr/>
        </p:nvGrpSpPr>
        <p:grpSpPr>
          <a:xfrm>
            <a:off x="4427557" y="4754538"/>
            <a:ext cx="497711" cy="1113783"/>
            <a:chOff x="6719783" y="3422898"/>
            <a:chExt cx="497711" cy="111378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C7982F-5E7F-18CD-5FC7-3D8A26587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7020" y="3422898"/>
              <a:ext cx="0" cy="679429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tailEnd type="oval"/>
            </a:ln>
            <a:effectLst/>
          </p:spPr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0758AC-F2D2-CFEC-1E87-24B5312A5945}"/>
                </a:ext>
              </a:extLst>
            </p:cNvPr>
            <p:cNvSpPr/>
            <p:nvPr/>
          </p:nvSpPr>
          <p:spPr bwMode="gray">
            <a:xfrm>
              <a:off x="6719783" y="4038970"/>
              <a:ext cx="497711" cy="497711"/>
            </a:xfrm>
            <a:prstGeom prst="ellipse">
              <a:avLst/>
            </a:prstGeom>
            <a:solidFill>
              <a:srgbClr val="1B5447">
                <a:alpha val="60000"/>
              </a:srgbClr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D90B1C-1978-01B5-5DF2-3F086BE215C7}"/>
              </a:ext>
            </a:extLst>
          </p:cNvPr>
          <p:cNvGrpSpPr/>
          <p:nvPr/>
        </p:nvGrpSpPr>
        <p:grpSpPr>
          <a:xfrm>
            <a:off x="5807630" y="3622833"/>
            <a:ext cx="497711" cy="1128227"/>
            <a:chOff x="8389600" y="2291193"/>
            <a:chExt cx="497711" cy="112822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6FD15-86AD-ED2D-8A8D-C8BC131B7783}"/>
                </a:ext>
              </a:extLst>
            </p:cNvPr>
            <p:cNvCxnSpPr>
              <a:cxnSpLocks/>
            </p:cNvCxnSpPr>
            <p:nvPr/>
          </p:nvCxnSpPr>
          <p:spPr>
            <a:xfrm>
              <a:off x="8637312" y="2739991"/>
              <a:ext cx="0" cy="679429"/>
            </a:xfrm>
            <a:prstGeom prst="line">
              <a:avLst/>
            </a:prstGeom>
            <a:noFill/>
            <a:ln w="19050" cap="flat" cmpd="sng" algn="ctr">
              <a:solidFill>
                <a:srgbClr val="53BB81"/>
              </a:solidFill>
              <a:prstDash val="solid"/>
              <a:tailEnd type="oval"/>
            </a:ln>
            <a:effectLst/>
          </p:spPr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D084C7A-BF0E-4B3E-252E-044669311352}"/>
                </a:ext>
              </a:extLst>
            </p:cNvPr>
            <p:cNvSpPr/>
            <p:nvPr/>
          </p:nvSpPr>
          <p:spPr bwMode="gray">
            <a:xfrm>
              <a:off x="8389600" y="2291193"/>
              <a:ext cx="497711" cy="497711"/>
            </a:xfrm>
            <a:prstGeom prst="ellipse">
              <a:avLst/>
            </a:prstGeom>
            <a:solidFill>
              <a:srgbClr val="ED8B00">
                <a:alpha val="60000"/>
              </a:srgbClr>
            </a:solidFill>
            <a:ln w="19050" algn="ctr">
              <a:solidFill>
                <a:srgbClr val="53BB81"/>
              </a:solidFill>
              <a:miter lim="800000"/>
              <a:headEnd/>
              <a:tailEnd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1FFC72-1363-58E0-4EE7-28271CFA791C}"/>
              </a:ext>
            </a:extLst>
          </p:cNvPr>
          <p:cNvGrpSpPr/>
          <p:nvPr/>
        </p:nvGrpSpPr>
        <p:grpSpPr>
          <a:xfrm>
            <a:off x="8567776" y="3616644"/>
            <a:ext cx="497711" cy="1128227"/>
            <a:chOff x="5030169" y="2291193"/>
            <a:chExt cx="497711" cy="112822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4D8DC5-B9D9-FDCF-2480-0F5681787AA4}"/>
                </a:ext>
              </a:extLst>
            </p:cNvPr>
            <p:cNvCxnSpPr>
              <a:cxnSpLocks/>
            </p:cNvCxnSpPr>
            <p:nvPr/>
          </p:nvCxnSpPr>
          <p:spPr>
            <a:xfrm>
              <a:off x="5277881" y="2739991"/>
              <a:ext cx="0" cy="679429"/>
            </a:xfrm>
            <a:prstGeom prst="line">
              <a:avLst/>
            </a:prstGeom>
            <a:noFill/>
            <a:ln w="19050" cap="flat" cmpd="sng" algn="ctr">
              <a:solidFill>
                <a:srgbClr val="046A38"/>
              </a:solidFill>
              <a:prstDash val="solid"/>
              <a:tailEnd type="oval"/>
            </a:ln>
            <a:effectLst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854A39F-8A41-9F70-B7CD-DBE5D05044E2}"/>
                </a:ext>
              </a:extLst>
            </p:cNvPr>
            <p:cNvSpPr/>
            <p:nvPr/>
          </p:nvSpPr>
          <p:spPr bwMode="gray">
            <a:xfrm>
              <a:off x="5030169" y="2291193"/>
              <a:ext cx="497711" cy="497711"/>
            </a:xfrm>
            <a:prstGeom prst="ellipse">
              <a:avLst/>
            </a:prstGeom>
            <a:solidFill>
              <a:srgbClr val="ED8B00">
                <a:alpha val="60000"/>
              </a:srgbClr>
            </a:solidFill>
            <a:ln w="19050" algn="ctr">
              <a:solidFill>
                <a:srgbClr val="046A38"/>
              </a:solidFill>
              <a:miter lim="800000"/>
              <a:headEnd/>
              <a:tailEnd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7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2D2F38-17FF-D7C1-3CF6-B1B7477D31C2}"/>
              </a:ext>
            </a:extLst>
          </p:cNvPr>
          <p:cNvGrpSpPr/>
          <p:nvPr/>
        </p:nvGrpSpPr>
        <p:grpSpPr>
          <a:xfrm>
            <a:off x="7187703" y="4748349"/>
            <a:ext cx="497711" cy="1113783"/>
            <a:chOff x="3062183" y="3422898"/>
            <a:chExt cx="497711" cy="111378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5C8BDC-1795-8EA5-7857-0E8BEAD4EC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9895" y="3422898"/>
              <a:ext cx="0" cy="679429"/>
            </a:xfrm>
            <a:prstGeom prst="line">
              <a:avLst/>
            </a:prstGeom>
            <a:noFill/>
            <a:ln w="19050" cap="flat" cmpd="sng" algn="ctr">
              <a:solidFill>
                <a:srgbClr val="009A44"/>
              </a:solidFill>
              <a:prstDash val="solid"/>
              <a:tailEnd type="oval"/>
            </a:ln>
            <a:effectLst/>
          </p:spPr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5C6F13D-930B-2276-896B-33AB3D8016DD}"/>
                </a:ext>
              </a:extLst>
            </p:cNvPr>
            <p:cNvSpPr/>
            <p:nvPr/>
          </p:nvSpPr>
          <p:spPr bwMode="gray">
            <a:xfrm>
              <a:off x="3062183" y="4038970"/>
              <a:ext cx="497711" cy="497711"/>
            </a:xfrm>
            <a:prstGeom prst="ellipse">
              <a:avLst/>
            </a:prstGeom>
            <a:solidFill>
              <a:srgbClr val="ED8B00">
                <a:alpha val="60000"/>
              </a:srgbClr>
            </a:solidFill>
            <a:ln w="19050" algn="ctr">
              <a:solidFill>
                <a:srgbClr val="009A44"/>
              </a:solidFill>
              <a:miter lim="800000"/>
              <a:headEnd/>
              <a:tailEnd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6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6771CA-A8FC-4468-6C7D-6D4A60AF457C}"/>
              </a:ext>
            </a:extLst>
          </p:cNvPr>
          <p:cNvGrpSpPr/>
          <p:nvPr/>
        </p:nvGrpSpPr>
        <p:grpSpPr>
          <a:xfrm>
            <a:off x="9947849" y="4748349"/>
            <a:ext cx="497711" cy="1113783"/>
            <a:chOff x="6719783" y="3422898"/>
            <a:chExt cx="497711" cy="111378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343038-70C3-D709-AB8D-99C4158D2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7020" y="3422898"/>
              <a:ext cx="0" cy="679429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tailEnd type="oval"/>
            </a:ln>
            <a:effectLst/>
          </p:spPr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92B046-F585-D746-4D9A-5180A9792AD4}"/>
                </a:ext>
              </a:extLst>
            </p:cNvPr>
            <p:cNvSpPr/>
            <p:nvPr/>
          </p:nvSpPr>
          <p:spPr bwMode="gray">
            <a:xfrm>
              <a:off x="6719783" y="4038970"/>
              <a:ext cx="497711" cy="497711"/>
            </a:xfrm>
            <a:prstGeom prst="ellipse">
              <a:avLst/>
            </a:prstGeom>
            <a:solidFill>
              <a:srgbClr val="C00000">
                <a:alpha val="60000"/>
              </a:srgbClr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8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D8572D-C3A7-87E5-892A-7C221C107F8A}"/>
              </a:ext>
            </a:extLst>
          </p:cNvPr>
          <p:cNvGrpSpPr/>
          <p:nvPr/>
        </p:nvGrpSpPr>
        <p:grpSpPr>
          <a:xfrm>
            <a:off x="11327921" y="3616644"/>
            <a:ext cx="497711" cy="1128227"/>
            <a:chOff x="8389600" y="2291193"/>
            <a:chExt cx="497711" cy="112822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B5ED26-1F02-9CA2-5911-941E6B1025BD}"/>
                </a:ext>
              </a:extLst>
            </p:cNvPr>
            <p:cNvCxnSpPr>
              <a:cxnSpLocks/>
            </p:cNvCxnSpPr>
            <p:nvPr/>
          </p:nvCxnSpPr>
          <p:spPr>
            <a:xfrm>
              <a:off x="8637312" y="2739991"/>
              <a:ext cx="0" cy="679429"/>
            </a:xfrm>
            <a:prstGeom prst="line">
              <a:avLst/>
            </a:prstGeom>
            <a:noFill/>
            <a:ln w="19050" cap="flat" cmpd="sng" algn="ctr">
              <a:solidFill>
                <a:srgbClr val="53BB81"/>
              </a:solidFill>
              <a:prstDash val="solid"/>
              <a:tailEnd type="oval"/>
            </a:ln>
            <a:effectLst/>
          </p:spPr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3BB4B77-A933-4FFF-CCBD-785B4030255A}"/>
                </a:ext>
              </a:extLst>
            </p:cNvPr>
            <p:cNvSpPr/>
            <p:nvPr/>
          </p:nvSpPr>
          <p:spPr bwMode="gray">
            <a:xfrm>
              <a:off x="8389600" y="2291193"/>
              <a:ext cx="497711" cy="497711"/>
            </a:xfrm>
            <a:prstGeom prst="ellipse">
              <a:avLst/>
            </a:prstGeom>
            <a:solidFill>
              <a:srgbClr val="C00000">
                <a:alpha val="60000"/>
              </a:srgbClr>
            </a:solidFill>
            <a:ln w="19050" algn="ctr">
              <a:solidFill>
                <a:srgbClr val="53BB81"/>
              </a:solidFill>
              <a:miter lim="800000"/>
              <a:headEnd/>
              <a:tailEnd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9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DC95425-721B-8B7F-B0D2-3034135ECCA2}"/>
              </a:ext>
            </a:extLst>
          </p:cNvPr>
          <p:cNvSpPr/>
          <p:nvPr/>
        </p:nvSpPr>
        <p:spPr bwMode="gray">
          <a:xfrm>
            <a:off x="75747" y="2888685"/>
            <a:ext cx="1466319" cy="673568"/>
          </a:xfrm>
          <a:prstGeom prst="roundRect">
            <a:avLst/>
          </a:prstGeom>
          <a:solidFill>
            <a:srgbClr val="1B5447">
              <a:alpha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l-GR" sz="1400" b="0" i="0" u="none" strike="noStrike" dirty="0">
                <a:effectLst/>
                <a:latin typeface="Calibri" panose="020F0502020204030204" pitchFamily="34" charset="0"/>
              </a:rPr>
              <a:t>Σχεδίαση </a:t>
            </a:r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mobile app (Figma)</a:t>
            </a:r>
            <a:r>
              <a:rPr lang="en-US" sz="1400" dirty="0"/>
              <a:t>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0E1EFA-401F-D59C-84D9-63311C32A956}"/>
              </a:ext>
            </a:extLst>
          </p:cNvPr>
          <p:cNvSpPr/>
          <p:nvPr/>
        </p:nvSpPr>
        <p:spPr bwMode="gray">
          <a:xfrm>
            <a:off x="997235" y="5958332"/>
            <a:ext cx="1835776" cy="673200"/>
          </a:xfrm>
          <a:prstGeom prst="roundRect">
            <a:avLst/>
          </a:prstGeom>
          <a:solidFill>
            <a:srgbClr val="1B5447">
              <a:alpha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spcBef>
                <a:spcPts val="600"/>
              </a:spcBef>
              <a:buSzPct val="100000"/>
            </a:pPr>
            <a:r>
              <a:rPr lang="el-GR" sz="1400" b="0" i="0" u="none" strike="noStrike" dirty="0">
                <a:effectLst/>
                <a:latin typeface="Calibri" panose="020F0502020204030204" pitchFamily="34" charset="0"/>
              </a:rPr>
              <a:t>Προσθήκη </a:t>
            </a:r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persuasive </a:t>
            </a:r>
            <a:r>
              <a:rPr lang="el-GR" sz="1400" b="0" i="0" u="none" strike="noStrike" dirty="0">
                <a:effectLst/>
                <a:latin typeface="Calibri" panose="020F0502020204030204" pitchFamily="34" charset="0"/>
              </a:rPr>
              <a:t>μηνύματος (</a:t>
            </a:r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Cialdini)</a:t>
            </a:r>
            <a:endParaRPr lang="en-US" sz="1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6144544-DF4C-62C3-F202-B1FB16D887AA}"/>
              </a:ext>
            </a:extLst>
          </p:cNvPr>
          <p:cNvSpPr/>
          <p:nvPr/>
        </p:nvSpPr>
        <p:spPr bwMode="gray">
          <a:xfrm>
            <a:off x="2245048" y="2888685"/>
            <a:ext cx="2100295" cy="673568"/>
          </a:xfrm>
          <a:prstGeom prst="roundRect">
            <a:avLst/>
          </a:prstGeom>
          <a:solidFill>
            <a:srgbClr val="1B5447">
              <a:alpha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First Click Test μέσω OptimalWorkshop</a:t>
            </a:r>
            <a:endParaRPr lang="en-US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FE0B580-D5AF-D9DF-4F34-F71D43B76416}"/>
              </a:ext>
            </a:extLst>
          </p:cNvPr>
          <p:cNvSpPr/>
          <p:nvPr/>
        </p:nvSpPr>
        <p:spPr bwMode="gray">
          <a:xfrm>
            <a:off x="3732516" y="5958332"/>
            <a:ext cx="1880596" cy="673200"/>
          </a:xfrm>
          <a:prstGeom prst="roundRect">
            <a:avLst/>
          </a:prstGeom>
          <a:solidFill>
            <a:srgbClr val="1B5447">
              <a:alpha val="8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spcBef>
                <a:spcPts val="600"/>
              </a:spcBef>
              <a:buSzPct val="100000"/>
            </a:pPr>
            <a:r>
              <a:rPr lang="el-GR" sz="1400" b="0" i="0" u="none" strike="noStrike" dirty="0">
                <a:effectLst/>
                <a:latin typeface="Calibri" panose="020F0502020204030204" pitchFamily="34" charset="0"/>
              </a:rPr>
              <a:t>Αρχική παρουσίαση (2/5/2025)</a:t>
            </a:r>
            <a:r>
              <a:rPr lang="el-GR" sz="1400" dirty="0"/>
              <a:t> </a:t>
            </a:r>
            <a:endParaRPr lang="en-US" sz="14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1609682-3064-4306-C7C6-F83BB4448D2A}"/>
              </a:ext>
            </a:extLst>
          </p:cNvPr>
          <p:cNvSpPr/>
          <p:nvPr/>
        </p:nvSpPr>
        <p:spPr bwMode="gray">
          <a:xfrm>
            <a:off x="5045852" y="2888685"/>
            <a:ext cx="2100295" cy="673568"/>
          </a:xfrm>
          <a:prstGeom prst="roundRect">
            <a:avLst/>
          </a:prstGeom>
          <a:solidFill>
            <a:srgbClr val="ED8B00">
              <a:alpha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spcBef>
                <a:spcPts val="600"/>
              </a:spcBef>
              <a:buSzPct val="100000"/>
            </a:pPr>
            <a:r>
              <a:rPr lang="el-GR" sz="1400" b="0" i="0" u="none" strike="noStrike" dirty="0">
                <a:effectLst/>
                <a:latin typeface="Calibri" panose="020F0502020204030204" pitchFamily="34" charset="0"/>
              </a:rPr>
              <a:t>Πειραματική αξιολόγηση της εφαρμογής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EEA92DF-47E3-5FC1-150C-FCA771A4BAE9}"/>
              </a:ext>
            </a:extLst>
          </p:cNvPr>
          <p:cNvSpPr/>
          <p:nvPr/>
        </p:nvSpPr>
        <p:spPr bwMode="gray">
          <a:xfrm>
            <a:off x="6437733" y="5958332"/>
            <a:ext cx="1995363" cy="673200"/>
          </a:xfrm>
          <a:prstGeom prst="roundRect">
            <a:avLst/>
          </a:prstGeom>
          <a:solidFill>
            <a:srgbClr val="ED8B00">
              <a:alpha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spcBef>
                <a:spcPts val="600"/>
              </a:spcBef>
              <a:buSzPct val="100000"/>
            </a:pPr>
            <a:r>
              <a:rPr lang="el-GR" sz="1400" b="0" i="0" u="none" strike="noStrike" dirty="0">
                <a:effectLst/>
                <a:latin typeface="Calibri" panose="020F0502020204030204" pitchFamily="34" charset="0"/>
              </a:rPr>
              <a:t>Ευρετική αξιολόγηση (</a:t>
            </a:r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mobile app &amp; chatbot)</a:t>
            </a:r>
            <a:endParaRPr lang="el-GR" sz="1400" b="0" i="0" u="none" strike="noStrike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A51994F-BECC-280A-BBAF-B052A999CCC3}"/>
              </a:ext>
            </a:extLst>
          </p:cNvPr>
          <p:cNvSpPr/>
          <p:nvPr/>
        </p:nvSpPr>
        <p:spPr bwMode="gray">
          <a:xfrm>
            <a:off x="7796130" y="2888685"/>
            <a:ext cx="2038716" cy="673568"/>
          </a:xfrm>
          <a:prstGeom prst="roundRect">
            <a:avLst/>
          </a:prstGeom>
          <a:solidFill>
            <a:srgbClr val="ED8B00">
              <a:alpha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spcBef>
                <a:spcPts val="600"/>
              </a:spcBef>
              <a:buSzPct val="100000"/>
            </a:pPr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PowerPoint </a:t>
            </a:r>
            <a:r>
              <a:rPr lang="el-GR" sz="1400" b="0" i="0" u="none" strike="noStrike" dirty="0">
                <a:effectLst/>
                <a:latin typeface="Calibri" panose="020F0502020204030204" pitchFamily="34" charset="0"/>
              </a:rPr>
              <a:t>παρουσίαση (τελικό παραδοτέο)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33B731-0959-A16C-30D1-A72F5FFA2AC2}"/>
              </a:ext>
            </a:extLst>
          </p:cNvPr>
          <p:cNvSpPr/>
          <p:nvPr/>
        </p:nvSpPr>
        <p:spPr bwMode="gray">
          <a:xfrm>
            <a:off x="9225198" y="5958332"/>
            <a:ext cx="1959776" cy="673200"/>
          </a:xfrm>
          <a:prstGeom prst="roundRect">
            <a:avLst/>
          </a:prstGeom>
          <a:solidFill>
            <a:srgbClr val="C00000">
              <a:alpha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spcBef>
                <a:spcPts val="600"/>
              </a:spcBef>
              <a:buSzPct val="100000"/>
            </a:pPr>
            <a:r>
              <a:rPr lang="el-GR" sz="1400" b="0" i="0" u="none" strike="noStrike" dirty="0">
                <a:effectLst/>
                <a:latin typeface="Calibri" panose="020F0502020204030204" pitchFamily="34" charset="0"/>
              </a:rPr>
              <a:t>Ευρετική αξιολόγηση (</a:t>
            </a:r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mobile app &amp; chatbot)</a:t>
            </a:r>
            <a:endParaRPr lang="el-GR" sz="1400" b="0" i="0" u="none" strike="noStrike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DA088D5-C85A-4A50-4C51-C109F967C376}"/>
              </a:ext>
            </a:extLst>
          </p:cNvPr>
          <p:cNvSpPr/>
          <p:nvPr/>
        </p:nvSpPr>
        <p:spPr bwMode="gray">
          <a:xfrm>
            <a:off x="10568366" y="2888685"/>
            <a:ext cx="1564071" cy="673568"/>
          </a:xfrm>
          <a:prstGeom prst="roundRect">
            <a:avLst/>
          </a:prstGeom>
          <a:solidFill>
            <a:srgbClr val="C00000">
              <a:alpha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spcBef>
                <a:spcPts val="600"/>
              </a:spcBef>
              <a:buSzPct val="100000"/>
            </a:pPr>
            <a:r>
              <a:rPr lang="el-GR" sz="1400" b="0" i="0" u="none" strike="noStrike" dirty="0">
                <a:effectLst/>
                <a:latin typeface="Calibri" panose="020F0502020204030204" pitchFamily="34" charset="0"/>
              </a:rPr>
              <a:t>Demo video εφαρμογής 3</a:t>
            </a:r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’</a:t>
            </a:r>
            <a:endParaRPr lang="el-GR" sz="1400" b="0" i="0" u="none" strike="noStrike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ABC010F-34FA-8E1F-2106-DEBE47DFF049}"/>
              </a:ext>
            </a:extLst>
          </p:cNvPr>
          <p:cNvSpPr/>
          <p:nvPr/>
        </p:nvSpPr>
        <p:spPr bwMode="gray">
          <a:xfrm>
            <a:off x="404388" y="1325791"/>
            <a:ext cx="2262611" cy="1123264"/>
          </a:xfrm>
          <a:prstGeom prst="roundRect">
            <a:avLst/>
          </a:prstGeom>
          <a:solidFill>
            <a:schemeClr val="tx1">
              <a:alpha val="49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714FBA-8760-258D-8541-19D974C7ABF4}"/>
              </a:ext>
            </a:extLst>
          </p:cNvPr>
          <p:cNvGrpSpPr/>
          <p:nvPr/>
        </p:nvGrpSpPr>
        <p:grpSpPr>
          <a:xfrm>
            <a:off x="513344" y="1404299"/>
            <a:ext cx="1800776" cy="990157"/>
            <a:chOff x="322844" y="1404299"/>
            <a:chExt cx="1800776" cy="99015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1C2A7F3-2D2D-4ADD-136E-6472C53593DA}"/>
                </a:ext>
              </a:extLst>
            </p:cNvPr>
            <p:cNvSpPr/>
            <p:nvPr/>
          </p:nvSpPr>
          <p:spPr bwMode="gray">
            <a:xfrm>
              <a:off x="322844" y="1408395"/>
              <a:ext cx="216000" cy="216000"/>
            </a:xfrm>
            <a:prstGeom prst="ellipse">
              <a:avLst/>
            </a:prstGeom>
            <a:solidFill>
              <a:srgbClr val="165957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9B5AF73-17BA-9720-852A-BAC44755636E}"/>
                </a:ext>
              </a:extLst>
            </p:cNvPr>
            <p:cNvSpPr/>
            <p:nvPr/>
          </p:nvSpPr>
          <p:spPr bwMode="gray">
            <a:xfrm>
              <a:off x="322844" y="1793425"/>
              <a:ext cx="216000" cy="216000"/>
            </a:xfrm>
            <a:prstGeom prst="ellipse">
              <a:avLst/>
            </a:prstGeom>
            <a:solidFill>
              <a:srgbClr val="8E8338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9F9AF14-32F0-93F0-1591-F11501C8296D}"/>
                </a:ext>
              </a:extLst>
            </p:cNvPr>
            <p:cNvSpPr/>
            <p:nvPr/>
          </p:nvSpPr>
          <p:spPr bwMode="gray">
            <a:xfrm>
              <a:off x="322844" y="2178456"/>
              <a:ext cx="216000" cy="216000"/>
            </a:xfrm>
            <a:prstGeom prst="ellipse">
              <a:avLst/>
            </a:prstGeom>
            <a:solidFill>
              <a:srgbClr val="733730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C3DCC22-67B7-08C2-39E7-6CD5E5E02E6E}"/>
                </a:ext>
              </a:extLst>
            </p:cNvPr>
            <p:cNvSpPr/>
            <p:nvPr/>
          </p:nvSpPr>
          <p:spPr bwMode="gray">
            <a:xfrm>
              <a:off x="683620" y="1404299"/>
              <a:ext cx="1440000" cy="205200"/>
            </a:xfrm>
            <a:prstGeom prst="roundRect">
              <a:avLst/>
            </a:prstGeom>
            <a:solidFill>
              <a:srgbClr val="1B5447">
                <a:alpha val="80000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1100" b="0" i="0" u="none" strike="noStrike" dirty="0">
                  <a:effectLst/>
                  <a:latin typeface="Calibri" panose="020F0502020204030204" pitchFamily="34" charset="0"/>
                </a:rPr>
                <a:t>Completed</a:t>
              </a:r>
              <a:endParaRPr lang="en-US" sz="1100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866DDCC-C2DB-78DE-8E0E-FB221CC4C4AF}"/>
                </a:ext>
              </a:extLst>
            </p:cNvPr>
            <p:cNvSpPr/>
            <p:nvPr/>
          </p:nvSpPr>
          <p:spPr bwMode="gray">
            <a:xfrm>
              <a:off x="683620" y="1791246"/>
              <a:ext cx="1440000" cy="205200"/>
            </a:xfrm>
            <a:prstGeom prst="roundRect">
              <a:avLst/>
            </a:prstGeom>
            <a:solidFill>
              <a:srgbClr val="ED8B00">
                <a:alpha val="60000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1100" b="0" i="0" u="none" strike="noStrike" dirty="0">
                  <a:effectLst/>
                  <a:latin typeface="Calibri" panose="020F0502020204030204" pitchFamily="34" charset="0"/>
                </a:rPr>
                <a:t>In Progress</a:t>
              </a:r>
              <a:endParaRPr lang="el-GR" sz="1100" b="0" i="0" u="none" strike="noStrike" dirty="0"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2138ECC-DD20-9543-29EF-74E89A05E1CA}"/>
                </a:ext>
              </a:extLst>
            </p:cNvPr>
            <p:cNvSpPr/>
            <p:nvPr/>
          </p:nvSpPr>
          <p:spPr bwMode="gray">
            <a:xfrm>
              <a:off x="683620" y="2178192"/>
              <a:ext cx="1440000" cy="205200"/>
            </a:xfrm>
            <a:prstGeom prst="roundRect">
              <a:avLst/>
            </a:prstGeom>
            <a:solidFill>
              <a:srgbClr val="C00000">
                <a:alpha val="60000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1100" b="0" i="0" u="none" strike="noStrike" dirty="0">
                  <a:effectLst/>
                  <a:latin typeface="Calibri" panose="020F0502020204030204" pitchFamily="34" charset="0"/>
                </a:rPr>
                <a:t>Not Started Yet</a:t>
              </a:r>
              <a:endParaRPr lang="el-GR" sz="1100" b="0" i="0" u="none" strike="noStrike" dirty="0">
                <a:effectLst/>
                <a:latin typeface="Calibri" panose="020F0502020204030204" pitchFamily="34" charset="0"/>
              </a:endParaRPr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50275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Brand_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Brand_Theme" id="{E5778285-F657-46FA-83E9-5ECC214999D3}" vid="{931F9C79-6C51-4118-B787-859488224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],"transformationConfigurations":[],"templateName":"Blank_Template2025","templateDescription":"","enableDocumentContentUpdater":false,"version":"2.0"}]]></TemplafyTemplateConfiguration>
</file>

<file path=customXml/item10.xml><?xml version="1.0" encoding="utf-8"?>
<TemplafySlideTemplateConfiguration><![CDATA[{"slideVersion":1,"isValidatorEnabled":false,"isLocked":false,"elementsMetadata":[],"slideId":"1150829925035409408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slideVersion":1,"isValidatorEnabled":false,"isLocked":false,"elementsMetadata":[],"slideId":"1150829925035409408","enableDocumentContentUpdater":false,"version":"2.0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slideVersion":1,"isValidatorEnabled":false,"isLocked":false,"elementsMetadata":[],"slideId":"1150829925035409408","enableDocumentContentUpdater":false,"version":"2.0"}]]></TemplafySlideTemplateConfiguration>
</file>

<file path=customXml/item16.xml><?xml version="1.0" encoding="utf-8"?>
<TemplafySlideTemplateConfiguration><![CDATA[{"slideVersion":1,"isValidatorEnabled":false,"isLocked":false,"elementsMetadata":[],"slideId":"1150829925035409408","enableDocumentContentUpdater":false,"version":"2.0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slideVersion":1,"isValidatorEnabled":false,"isLocked":false,"elementsMetadata":[],"slideId":"1150829925035409408","enableDocumentContentUpdater":false,"version":"2.0"}]]></TemplafySlideTemplate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8c75f72-6986-4e40-9d12-e2995a2bbf5d" xsi:nil="true"/>
    <lcf76f155ced4ddcb4097134ff3c332f xmlns="235e017c-79f8-404c-9ce5-511aba15440c">
      <Terms xmlns="http://schemas.microsoft.com/office/infopath/2007/PartnerControls"/>
    </lcf76f155ced4ddcb4097134ff3c332f>
  </documentManagement>
</p:properties>
</file>

<file path=customXml/item20.xml><?xml version="1.0" encoding="utf-8"?>
<TemplafySlideTemplateConfiguration><![CDATA[{"slideVersion":1,"isValidatorEnabled":false,"isLocked":false,"elementsMetadata":[],"slideId":"1150829925035409408","enableDocumentContentUpdater":false,"version":"2.0"}]]></TemplafySlideTemplateConfiguration>
</file>

<file path=customXml/item21.xml><?xml version="1.0" encoding="utf-8"?>
<TemplafySlideFormConfiguration><![CDATA[{"formFields":[],"formDataEntries":[]}]]></TemplafySlideFormConfiguration>
</file>

<file path=customXml/item3.xml><?xml version="1.0" encoding="utf-8"?>
<TemplafyFormConfiguration><![CDATA[{"formFields":[],"formDataEntries":[]}]]></TemplafyFormConfiguratio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92070686FDD04D9CF8BD6EF5D42678" ma:contentTypeVersion="15" ma:contentTypeDescription="Create a new document." ma:contentTypeScope="" ma:versionID="94e964b3b3b6dfd1d73dbc74b2ca18b0">
  <xsd:schema xmlns:xsd="http://www.w3.org/2001/XMLSchema" xmlns:xs="http://www.w3.org/2001/XMLSchema" xmlns:p="http://schemas.microsoft.com/office/2006/metadata/properties" xmlns:ns2="235e017c-79f8-404c-9ce5-511aba15440c" xmlns:ns3="38c75f72-6986-4e40-9d12-e2995a2bbf5d" targetNamespace="http://schemas.microsoft.com/office/2006/metadata/properties" ma:root="true" ma:fieldsID="64713d2964e47412484bf6605dba2fcc" ns2:_="" ns3:_="">
    <xsd:import namespace="235e017c-79f8-404c-9ce5-511aba15440c"/>
    <xsd:import namespace="38c75f72-6986-4e40-9d12-e2995a2bbf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e017c-79f8-404c-9ce5-511aba1544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c75f72-6986-4e40-9d12-e2995a2bbf5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e6f31f4-ed43-4f41-96e9-b875fdf38f29}" ma:internalName="TaxCatchAll" ma:showField="CatchAllData" ma:web="38c75f72-6986-4e40-9d12-e2995a2bbf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1150829925035409408","enableDocumentContentUpdater":false,"version":"2.0"}]]></TemplafySlideTemplateConfiguration>
</file>

<file path=customXml/item8.xml><?xml version="1.0" encoding="utf-8"?>
<TemplafySlideTemplateConfiguration><![CDATA[{"slideVersion":1,"isValidatorEnabled":false,"isLocked":false,"elementsMetadata":[],"slideId":"1150829925035409408","enableDocumentContentUpdater":false,"version":"2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B17CB6DD-6366-4044-A088-7C85939D5C4B}">
  <ds:schemaRefs/>
</ds:datastoreItem>
</file>

<file path=customXml/itemProps10.xml><?xml version="1.0" encoding="utf-8"?>
<ds:datastoreItem xmlns:ds="http://schemas.openxmlformats.org/officeDocument/2006/customXml" ds:itemID="{15AE0366-2AB3-4ECC-B745-DFFD26BAD1B9}">
  <ds:schemaRefs/>
</ds:datastoreItem>
</file>

<file path=customXml/itemProps11.xml><?xml version="1.0" encoding="utf-8"?>
<ds:datastoreItem xmlns:ds="http://schemas.openxmlformats.org/officeDocument/2006/customXml" ds:itemID="{B4B401BA-F11D-4A6D-A29B-D55358CB19DB}">
  <ds:schemaRefs/>
</ds:datastoreItem>
</file>

<file path=customXml/itemProps12.xml><?xml version="1.0" encoding="utf-8"?>
<ds:datastoreItem xmlns:ds="http://schemas.openxmlformats.org/officeDocument/2006/customXml" ds:itemID="{58CC95DE-E90C-4F6D-9EAB-EEBE20351BDE}">
  <ds:schemaRefs/>
</ds:datastoreItem>
</file>

<file path=customXml/itemProps13.xml><?xml version="1.0" encoding="utf-8"?>
<ds:datastoreItem xmlns:ds="http://schemas.openxmlformats.org/officeDocument/2006/customXml" ds:itemID="{62976B3D-13F4-4D1B-A158-E7AB714D18E7}">
  <ds:schemaRefs/>
</ds:datastoreItem>
</file>

<file path=customXml/itemProps14.xml><?xml version="1.0" encoding="utf-8"?>
<ds:datastoreItem xmlns:ds="http://schemas.openxmlformats.org/officeDocument/2006/customXml" ds:itemID="{16E10F06-3B0C-4F1B-9535-512EB7DF9626}">
  <ds:schemaRefs/>
</ds:datastoreItem>
</file>

<file path=customXml/itemProps15.xml><?xml version="1.0" encoding="utf-8"?>
<ds:datastoreItem xmlns:ds="http://schemas.openxmlformats.org/officeDocument/2006/customXml" ds:itemID="{074674E3-981A-4479-8B04-30B99A82490A}">
  <ds:schemaRefs/>
</ds:datastoreItem>
</file>

<file path=customXml/itemProps16.xml><?xml version="1.0" encoding="utf-8"?>
<ds:datastoreItem xmlns:ds="http://schemas.openxmlformats.org/officeDocument/2006/customXml" ds:itemID="{70E4E837-A7DA-4130-9734-D2CF03BC2169}">
  <ds:schemaRefs/>
</ds:datastoreItem>
</file>

<file path=customXml/itemProps17.xml><?xml version="1.0" encoding="utf-8"?>
<ds:datastoreItem xmlns:ds="http://schemas.openxmlformats.org/officeDocument/2006/customXml" ds:itemID="{6BB4666F-C3A3-4E83-95D3-733BB1AB852C}">
  <ds:schemaRefs/>
</ds:datastoreItem>
</file>

<file path=customXml/itemProps18.xml><?xml version="1.0" encoding="utf-8"?>
<ds:datastoreItem xmlns:ds="http://schemas.openxmlformats.org/officeDocument/2006/customXml" ds:itemID="{70D262FE-9A49-4096-ABA1-169A05A9729A}">
  <ds:schemaRefs/>
</ds:datastoreItem>
</file>

<file path=customXml/itemProps19.xml><?xml version="1.0" encoding="utf-8"?>
<ds:datastoreItem xmlns:ds="http://schemas.openxmlformats.org/officeDocument/2006/customXml" ds:itemID="{AA0D2360-8AE1-439C-8736-193E6AE33D30}">
  <ds:schemaRefs/>
</ds:datastoreItem>
</file>

<file path=customXml/itemProps2.xml><?xml version="1.0" encoding="utf-8"?>
<ds:datastoreItem xmlns:ds="http://schemas.openxmlformats.org/officeDocument/2006/customXml" ds:itemID="{9BBF235D-5BAD-4A08-AEE0-5E29BE15689F}">
  <ds:schemaRefs>
    <ds:schemaRef ds:uri="http://schemas.microsoft.com/office/2006/documentManagement/types"/>
    <ds:schemaRef ds:uri="http://schemas.microsoft.com/office/infopath/2007/PartnerControls"/>
    <ds:schemaRef ds:uri="38c75f72-6986-4e40-9d12-e2995a2bbf5d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235e017c-79f8-404c-9ce5-511aba15440c"/>
    <ds:schemaRef ds:uri="http://schemas.microsoft.com/office/2006/metadata/properties"/>
    <ds:schemaRef ds:uri="http://purl.org/dc/elements/1.1/"/>
  </ds:schemaRefs>
</ds:datastoreItem>
</file>

<file path=customXml/itemProps20.xml><?xml version="1.0" encoding="utf-8"?>
<ds:datastoreItem xmlns:ds="http://schemas.openxmlformats.org/officeDocument/2006/customXml" ds:itemID="{B536ADCB-1856-4ECA-9E0E-DDBEAD60460B}">
  <ds:schemaRefs/>
</ds:datastoreItem>
</file>

<file path=customXml/itemProps21.xml><?xml version="1.0" encoding="utf-8"?>
<ds:datastoreItem xmlns:ds="http://schemas.openxmlformats.org/officeDocument/2006/customXml" ds:itemID="{E6F386F3-73D9-4136-93B6-978321006B72}">
  <ds:schemaRefs/>
</ds:datastoreItem>
</file>

<file path=customXml/itemProps3.xml><?xml version="1.0" encoding="utf-8"?>
<ds:datastoreItem xmlns:ds="http://schemas.openxmlformats.org/officeDocument/2006/customXml" ds:itemID="{9C9C15FD-36B3-4ECA-B9BC-517C01AE9762}">
  <ds:schemaRefs/>
</ds:datastoreItem>
</file>

<file path=customXml/itemProps4.xml><?xml version="1.0" encoding="utf-8"?>
<ds:datastoreItem xmlns:ds="http://schemas.openxmlformats.org/officeDocument/2006/customXml" ds:itemID="{66E6CC2D-2343-40C9-BF57-ACB940668AFF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7DE71149-FC70-47B8-A645-20A556361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5e017c-79f8-404c-9ce5-511aba15440c"/>
    <ds:schemaRef ds:uri="38c75f72-6986-4e40-9d12-e2995a2bbf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613D0B72-6C4F-4C55-8EF3-9ED99C0543DD}">
  <ds:schemaRefs/>
</ds:datastoreItem>
</file>

<file path=customXml/itemProps7.xml><?xml version="1.0" encoding="utf-8"?>
<ds:datastoreItem xmlns:ds="http://schemas.openxmlformats.org/officeDocument/2006/customXml" ds:itemID="{2CA58EC8-C4E9-4141-A323-B6AB8BA0A72B}">
  <ds:schemaRefs/>
</ds:datastoreItem>
</file>

<file path=customXml/itemProps8.xml><?xml version="1.0" encoding="utf-8"?>
<ds:datastoreItem xmlns:ds="http://schemas.openxmlformats.org/officeDocument/2006/customXml" ds:itemID="{181BC24B-EF95-44CC-9BB7-C6E8CEACA6F5}">
  <ds:schemaRefs/>
</ds:datastoreItem>
</file>

<file path=customXml/itemProps9.xml><?xml version="1.0" encoding="utf-8"?>
<ds:datastoreItem xmlns:ds="http://schemas.openxmlformats.org/officeDocument/2006/customXml" ds:itemID="{CEE54141-83FF-44EB-861B-19E484783277}">
  <ds:schemaRefs/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Deloitte_Brand_Theme_102224</Template>
  <TotalTime>0</TotalTime>
  <Words>583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Inter</vt:lpstr>
      <vt:lpstr>Verdana</vt:lpstr>
      <vt:lpstr>Wingdings 2</vt:lpstr>
      <vt:lpstr>Deloitte_Brand_Theme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16x9 Onscreen PPT</dc:title>
  <dc:creator/>
  <cp:lastModifiedBy/>
  <cp:revision>2</cp:revision>
  <dcterms:created xsi:type="dcterms:W3CDTF">2025-04-01T10:59:06Z</dcterms:created>
  <dcterms:modified xsi:type="dcterms:W3CDTF">2025-05-01T21:41:52Z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2021-04-05T20:58:38Z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9ab57f92-f9f5-4e1c-bb56-f04159416863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0x010100B092070686FDD04D9CF8BD6EF5D42678</vt:lpwstr>
  </property>
  <property fmtid="{D5CDD505-2E9C-101B-9397-08002B2CF9AE}" pid="10" name="MediaServiceImageTags">
    <vt:lpwstr/>
  </property>
  <property fmtid="{D5CDD505-2E9C-101B-9397-08002B2CF9AE}" pid="11" name="TemplafyTimeStamp">
    <vt:lpwstr>2025-03-31T15:03:56</vt:lpwstr>
  </property>
  <property fmtid="{D5CDD505-2E9C-101B-9397-08002B2CF9AE}" pid="12" name="TemplafyTenantId">
    <vt:lpwstr>deloittecm</vt:lpwstr>
  </property>
  <property fmtid="{D5CDD505-2E9C-101B-9397-08002B2CF9AE}" pid="13" name="TemplafyTemplateId">
    <vt:lpwstr>1150829916702639132</vt:lpwstr>
  </property>
  <property fmtid="{D5CDD505-2E9C-101B-9397-08002B2CF9AE}" pid="14" name="TemplafyUserProfileId">
    <vt:lpwstr>984325338769133366</vt:lpwstr>
  </property>
  <property fmtid="{D5CDD505-2E9C-101B-9397-08002B2CF9AE}" pid="15" name="TemplafyFromBlank">
    <vt:bool>true</vt:bool>
  </property>
</Properties>
</file>