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ptos Bold" panose="020B0604020202020204" charset="0"/>
      <p:regular r:id="rId17"/>
      <p:bold r:id="rId18"/>
    </p:embeddedFont>
    <p:embeddedFont>
      <p:font typeface="Calibri (MS)" panose="020B0604020202020204" charset="0"/>
      <p:regular r:id="rId19"/>
    </p:embeddedFont>
    <p:embeddedFont>
      <p:font typeface="TT Hoves" panose="020B0604020202020204" charset="0"/>
      <p:regular r:id="rId20"/>
    </p:embeddedFont>
    <p:embeddedFont>
      <p:font typeface="TT Hoves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9" d="100"/>
          <a:sy n="69" d="100"/>
        </p:scale>
        <p:origin x="348"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emf"/><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107576" y="-2295434"/>
            <a:ext cx="11221859" cy="11221859"/>
          </a:xfrm>
          <a:custGeom>
            <a:avLst/>
            <a:gdLst/>
            <a:ahLst/>
            <a:cxnLst/>
            <a:rect l="l" t="t" r="r" b="b"/>
            <a:pathLst>
              <a:path w="11221859" h="11221859">
                <a:moveTo>
                  <a:pt x="0" y="0"/>
                </a:moveTo>
                <a:lnTo>
                  <a:pt x="11221859" y="0"/>
                </a:lnTo>
                <a:lnTo>
                  <a:pt x="11221859"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96258" y="-667519"/>
            <a:ext cx="19680517" cy="1460398"/>
          </a:xfrm>
          <a:custGeom>
            <a:avLst/>
            <a:gdLst/>
            <a:ahLst/>
            <a:cxnLst/>
            <a:rect l="l" t="t" r="r" b="b"/>
            <a:pathLst>
              <a:path w="19680517" h="1460398">
                <a:moveTo>
                  <a:pt x="0" y="0"/>
                </a:moveTo>
                <a:lnTo>
                  <a:pt x="19680517" y="0"/>
                </a:lnTo>
                <a:lnTo>
                  <a:pt x="19680517" y="1460398"/>
                </a:lnTo>
                <a:lnTo>
                  <a:pt x="0" y="14603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785943" y="6712594"/>
            <a:ext cx="10910396" cy="1343622"/>
          </a:xfrm>
          <a:prstGeom prst="rect">
            <a:avLst/>
          </a:prstGeom>
        </p:spPr>
        <p:txBody>
          <a:bodyPr lIns="0" tIns="0" rIns="0" bIns="0" rtlCol="0" anchor="t">
            <a:spAutoFit/>
          </a:bodyPr>
          <a:lstStyle/>
          <a:p>
            <a:pPr algn="l">
              <a:lnSpc>
                <a:spcPts val="12218"/>
              </a:lnSpc>
            </a:pPr>
            <a:r>
              <a:rPr lang="en-US" sz="12997" b="1" spc="-636">
                <a:solidFill>
                  <a:srgbClr val="343434"/>
                </a:solidFill>
                <a:latin typeface="TT Hoves Bold"/>
                <a:ea typeface="TT Hoves Bold"/>
                <a:cs typeface="TT Hoves Bold"/>
                <a:sym typeface="TT Hoves Bold"/>
              </a:rPr>
              <a:t>AlterShops</a:t>
            </a:r>
          </a:p>
        </p:txBody>
      </p:sp>
      <p:sp>
        <p:nvSpPr>
          <p:cNvPr id="5" name="TextBox 5"/>
          <p:cNvSpPr txBox="1"/>
          <p:nvPr/>
        </p:nvSpPr>
        <p:spPr>
          <a:xfrm>
            <a:off x="785943" y="8368430"/>
            <a:ext cx="10537822" cy="431432"/>
          </a:xfrm>
          <a:prstGeom prst="rect">
            <a:avLst/>
          </a:prstGeom>
        </p:spPr>
        <p:txBody>
          <a:bodyPr lIns="0" tIns="0" rIns="0" bIns="0" rtlCol="0" anchor="t">
            <a:spAutoFit/>
          </a:bodyPr>
          <a:lstStyle/>
          <a:p>
            <a:pPr algn="l">
              <a:lnSpc>
                <a:spcPts val="3728"/>
              </a:lnSpc>
            </a:pPr>
            <a:r>
              <a:rPr lang="en-US" sz="3728" spc="-74">
                <a:solidFill>
                  <a:srgbClr val="343434"/>
                </a:solidFill>
                <a:latin typeface="TT Hoves"/>
                <a:ea typeface="TT Hoves"/>
                <a:cs typeface="TT Hoves"/>
                <a:sym typeface="TT Hoves"/>
              </a:rPr>
              <a:t>Analysis and Modeling of Procedures and Systems</a:t>
            </a:r>
          </a:p>
        </p:txBody>
      </p:sp>
      <p:grpSp>
        <p:nvGrpSpPr>
          <p:cNvPr id="6" name="Group 6"/>
          <p:cNvGrpSpPr>
            <a:grpSpLocks noChangeAspect="1"/>
          </p:cNvGrpSpPr>
          <p:nvPr/>
        </p:nvGrpSpPr>
        <p:grpSpPr>
          <a:xfrm>
            <a:off x="9144000" y="6134100"/>
            <a:ext cx="2828520" cy="1922116"/>
            <a:chOff x="0" y="0"/>
            <a:chExt cx="3771360" cy="2562821"/>
          </a:xfrm>
        </p:grpSpPr>
        <p:sp>
          <p:nvSpPr>
            <p:cNvPr id="7" name="Freeform 7"/>
            <p:cNvSpPr/>
            <p:nvPr/>
          </p:nvSpPr>
          <p:spPr>
            <a:xfrm>
              <a:off x="0" y="0"/>
              <a:ext cx="3771392" cy="2562860"/>
            </a:xfrm>
            <a:custGeom>
              <a:avLst/>
              <a:gdLst/>
              <a:ahLst/>
              <a:cxnLst/>
              <a:rect l="l" t="t" r="r" b="b"/>
              <a:pathLst>
                <a:path w="3771392" h="2562860">
                  <a:moveTo>
                    <a:pt x="0" y="0"/>
                  </a:moveTo>
                  <a:lnTo>
                    <a:pt x="3771392" y="0"/>
                  </a:lnTo>
                  <a:lnTo>
                    <a:pt x="3771392" y="2562860"/>
                  </a:lnTo>
                  <a:lnTo>
                    <a:pt x="0" y="2562860"/>
                  </a:lnTo>
                  <a:lnTo>
                    <a:pt x="0" y="0"/>
                  </a:lnTo>
                  <a:close/>
                </a:path>
              </a:pathLst>
            </a:custGeom>
            <a:blipFill>
              <a:blip r:embed="rId6"/>
              <a:stretch>
                <a:fillRect b="-64"/>
              </a:stretch>
            </a:blipFill>
          </p:spPr>
          <p:txBody>
            <a:bodyP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894011" y="-7939543"/>
            <a:ext cx="12764090" cy="12764090"/>
          </a:xfrm>
          <a:custGeom>
            <a:avLst/>
            <a:gdLst/>
            <a:ahLst/>
            <a:cxnLst/>
            <a:rect l="l" t="t" r="r" b="b"/>
            <a:pathLst>
              <a:path w="12764090" h="12764090">
                <a:moveTo>
                  <a:pt x="0" y="0"/>
                </a:moveTo>
                <a:lnTo>
                  <a:pt x="12764090" y="0"/>
                </a:lnTo>
                <a:lnTo>
                  <a:pt x="12764090" y="12764090"/>
                </a:lnTo>
                <a:lnTo>
                  <a:pt x="0" y="127640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96258" y="9041308"/>
            <a:ext cx="19680517" cy="1332925"/>
          </a:xfrm>
          <a:custGeom>
            <a:avLst/>
            <a:gdLst/>
            <a:ahLst/>
            <a:cxnLst/>
            <a:rect l="l" t="t" r="r" b="b"/>
            <a:pathLst>
              <a:path w="19680517" h="1332925">
                <a:moveTo>
                  <a:pt x="0" y="0"/>
                </a:moveTo>
                <a:lnTo>
                  <a:pt x="19680517" y="0"/>
                </a:lnTo>
                <a:lnTo>
                  <a:pt x="19680517" y="1332925"/>
                </a:lnTo>
                <a:lnTo>
                  <a:pt x="0" y="1332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6711541" y="571500"/>
            <a:ext cx="2893310" cy="1454885"/>
          </a:xfrm>
          <a:prstGeom prst="rect">
            <a:avLst/>
          </a:prstGeom>
        </p:spPr>
        <p:txBody>
          <a:bodyPr lIns="0" tIns="0" rIns="0" bIns="0" rtlCol="0" anchor="t">
            <a:spAutoFit/>
          </a:bodyPr>
          <a:lstStyle/>
          <a:p>
            <a:pPr algn="l">
              <a:lnSpc>
                <a:spcPts val="11178"/>
              </a:lnSpc>
            </a:pPr>
            <a:r>
              <a:rPr lang="en-US" sz="11893" b="1" spc="-581" dirty="0">
                <a:solidFill>
                  <a:srgbClr val="EFEFEF"/>
                </a:solidFill>
                <a:latin typeface="TT Hoves Bold"/>
                <a:ea typeface="TT Hoves Bold"/>
                <a:cs typeface="TT Hoves Bold"/>
                <a:sym typeface="TT Hoves Bold"/>
              </a:rPr>
              <a:t>09</a:t>
            </a:r>
          </a:p>
        </p:txBody>
      </p:sp>
      <p:sp>
        <p:nvSpPr>
          <p:cNvPr id="5" name="TextBox 5"/>
          <p:cNvSpPr txBox="1"/>
          <p:nvPr/>
        </p:nvSpPr>
        <p:spPr>
          <a:xfrm>
            <a:off x="773119" y="2298558"/>
            <a:ext cx="15797136" cy="1032611"/>
          </a:xfrm>
          <a:prstGeom prst="rect">
            <a:avLst/>
          </a:prstGeom>
        </p:spPr>
        <p:txBody>
          <a:bodyPr lIns="0" tIns="0" rIns="0" bIns="0" rtlCol="0" anchor="t">
            <a:spAutoFit/>
          </a:bodyPr>
          <a:lstStyle/>
          <a:p>
            <a:pPr algn="l">
              <a:lnSpc>
                <a:spcPts val="3978"/>
              </a:lnSpc>
              <a:spcBef>
                <a:spcPct val="0"/>
              </a:spcBef>
            </a:pPr>
            <a:r>
              <a:rPr lang="en-US" sz="2841" spc="-233">
                <a:solidFill>
                  <a:srgbClr val="000000"/>
                </a:solidFill>
                <a:latin typeface="Calibri (MS)"/>
                <a:ea typeface="Calibri (MS)"/>
                <a:cs typeface="Calibri (MS)"/>
                <a:sym typeface="Calibri (MS)"/>
              </a:rPr>
              <a:t>Παρότι οι αρμοδιότητες είναι καθορισμένες, η διοίκηση και το εμπορικό τμήμα στερούνται αυστηρών δομών και διαδικασιών, ειδικά στη διαχείριση φυσικών καταστημάτων και την επικοινωνία με τη διοίκηση.</a:t>
            </a:r>
          </a:p>
        </p:txBody>
      </p:sp>
      <p:sp>
        <p:nvSpPr>
          <p:cNvPr id="6" name="TextBox 6"/>
          <p:cNvSpPr txBox="1"/>
          <p:nvPr/>
        </p:nvSpPr>
        <p:spPr>
          <a:xfrm>
            <a:off x="773119" y="540738"/>
            <a:ext cx="11184895" cy="874446"/>
          </a:xfrm>
          <a:prstGeom prst="rect">
            <a:avLst/>
          </a:prstGeom>
        </p:spPr>
        <p:txBody>
          <a:bodyPr lIns="0" tIns="0" rIns="0" bIns="0" rtlCol="0" anchor="t">
            <a:spAutoFit/>
          </a:bodyPr>
          <a:lstStyle/>
          <a:p>
            <a:pPr algn="just">
              <a:lnSpc>
                <a:spcPts val="6721"/>
              </a:lnSpc>
            </a:pPr>
            <a:r>
              <a:rPr lang="en-US" sz="6401" b="1" spc="-312">
                <a:solidFill>
                  <a:srgbClr val="343434"/>
                </a:solidFill>
                <a:latin typeface="TT Hoves Bold"/>
                <a:ea typeface="TT Hoves Bold"/>
                <a:cs typeface="TT Hoves Bold"/>
                <a:sym typeface="TT Hoves Bold"/>
              </a:rPr>
              <a:t>Αρχιτεκτονική Altershops (5)</a:t>
            </a:r>
          </a:p>
        </p:txBody>
      </p:sp>
      <p:sp>
        <p:nvSpPr>
          <p:cNvPr id="7" name="TextBox 7"/>
          <p:cNvSpPr txBox="1"/>
          <p:nvPr/>
        </p:nvSpPr>
        <p:spPr>
          <a:xfrm>
            <a:off x="797109" y="1676565"/>
            <a:ext cx="5142207" cy="530658"/>
          </a:xfrm>
          <a:prstGeom prst="rect">
            <a:avLst/>
          </a:prstGeom>
        </p:spPr>
        <p:txBody>
          <a:bodyPr lIns="0" tIns="0" rIns="0" bIns="0" rtlCol="0" anchor="t">
            <a:spAutoFit/>
          </a:bodyPr>
          <a:lstStyle/>
          <a:p>
            <a:pPr algn="l">
              <a:lnSpc>
                <a:spcPts val="4444"/>
              </a:lnSpc>
              <a:spcBef>
                <a:spcPct val="0"/>
              </a:spcBef>
            </a:pPr>
            <a:r>
              <a:rPr lang="en-US" sz="3174" b="1" spc="-260" dirty="0" err="1">
                <a:solidFill>
                  <a:srgbClr val="000000"/>
                </a:solidFill>
                <a:latin typeface="Calibri (MS)"/>
                <a:ea typeface="Calibri (MS)"/>
                <a:cs typeface="Calibri (MS)"/>
                <a:sym typeface="Calibri (MS)"/>
              </a:rPr>
              <a:t>Αρχιτεκτονική</a:t>
            </a:r>
            <a:r>
              <a:rPr lang="en-US" sz="3174" b="1" spc="-260" dirty="0">
                <a:solidFill>
                  <a:srgbClr val="000000"/>
                </a:solidFill>
                <a:latin typeface="Calibri (MS)"/>
                <a:ea typeface="Calibri (MS)"/>
                <a:cs typeface="Calibri (MS)"/>
                <a:sym typeface="Calibri (MS)"/>
              </a:rPr>
              <a:t> </a:t>
            </a:r>
            <a:r>
              <a:rPr lang="en-US" sz="3174" b="1" spc="-260" dirty="0" err="1">
                <a:solidFill>
                  <a:srgbClr val="000000"/>
                </a:solidFill>
                <a:latin typeface="Calibri (MS)"/>
                <a:ea typeface="Calibri (MS)"/>
                <a:cs typeface="Calibri (MS)"/>
                <a:sym typeface="Calibri (MS)"/>
              </a:rPr>
              <a:t>συμμετεχόντων</a:t>
            </a:r>
            <a:endParaRPr lang="en-US" sz="3174" b="1" spc="-260" dirty="0">
              <a:solidFill>
                <a:srgbClr val="000000"/>
              </a:solidFill>
              <a:latin typeface="Calibri (MS)"/>
              <a:ea typeface="Calibri (MS)"/>
              <a:cs typeface="Calibri (MS)"/>
              <a:sym typeface="Calibri (MS)"/>
            </a:endParaRPr>
          </a:p>
        </p:txBody>
      </p:sp>
      <p:sp>
        <p:nvSpPr>
          <p:cNvPr id="8" name="TextBox 8"/>
          <p:cNvSpPr txBox="1"/>
          <p:nvPr/>
        </p:nvSpPr>
        <p:spPr>
          <a:xfrm>
            <a:off x="773119" y="4122208"/>
            <a:ext cx="16325949" cy="2032625"/>
          </a:xfrm>
          <a:prstGeom prst="rect">
            <a:avLst/>
          </a:prstGeom>
        </p:spPr>
        <p:txBody>
          <a:bodyPr lIns="0" tIns="0" rIns="0" bIns="0" rtlCol="0" anchor="t">
            <a:spAutoFit/>
          </a:bodyPr>
          <a:lstStyle/>
          <a:p>
            <a:pPr algn="l">
              <a:lnSpc>
                <a:spcPts val="3978"/>
              </a:lnSpc>
              <a:spcBef>
                <a:spcPct val="0"/>
              </a:spcBef>
            </a:pPr>
            <a:r>
              <a:rPr lang="en-US" sz="2841" spc="-233">
                <a:solidFill>
                  <a:srgbClr val="000000"/>
                </a:solidFill>
                <a:latin typeface="Calibri (MS)"/>
                <a:ea typeface="Calibri (MS)"/>
                <a:cs typeface="Calibri (MS)"/>
                <a:sym typeface="Calibri (MS)"/>
              </a:rPr>
              <a:t>Στην Altershops, το ERP SoftOne κεντρικοποιεί όλα τα δεδομένα προϊόντων, προμηθευτών, πελατών, αποθεμάτων και προσωπικού σε πραγματικό χρόνο. Το PrestaShop, SAP BusinessObjects και MyWorkplace υποστηρίζουν το e-shop, τις αναλύσεις και τη διαχείριση προσωπικού. Το σύστημα εξασφαλίζει αποτελεσματικό συντονισμό φυσικού και ηλεκτρονικού καταστήματος, ενώ η ενσωμάτωση προγνωστικών analytics θα βελτίωνε περαιτέρω τη λειτουργία και τις αποφάσεις.</a:t>
            </a:r>
          </a:p>
        </p:txBody>
      </p:sp>
      <p:sp>
        <p:nvSpPr>
          <p:cNvPr id="9" name="TextBox 9"/>
          <p:cNvSpPr txBox="1"/>
          <p:nvPr/>
        </p:nvSpPr>
        <p:spPr>
          <a:xfrm>
            <a:off x="773119" y="3473112"/>
            <a:ext cx="5829080" cy="530658"/>
          </a:xfrm>
          <a:prstGeom prst="rect">
            <a:avLst/>
          </a:prstGeom>
        </p:spPr>
        <p:txBody>
          <a:bodyPr lIns="0" tIns="0" rIns="0" bIns="0" rtlCol="0" anchor="t">
            <a:spAutoFit/>
          </a:bodyPr>
          <a:lstStyle/>
          <a:p>
            <a:pPr algn="l">
              <a:lnSpc>
                <a:spcPts val="4444"/>
              </a:lnSpc>
              <a:spcBef>
                <a:spcPct val="0"/>
              </a:spcBef>
            </a:pPr>
            <a:r>
              <a:rPr lang="en-US" sz="3174" b="1" spc="-260" dirty="0" err="1">
                <a:solidFill>
                  <a:srgbClr val="000000"/>
                </a:solidFill>
                <a:latin typeface="Calibri (MS)"/>
                <a:ea typeface="Calibri (MS)"/>
                <a:cs typeface="Calibri (MS)"/>
                <a:sym typeface="Calibri (MS)"/>
              </a:rPr>
              <a:t>Αρχιτεκτονική</a:t>
            </a:r>
            <a:r>
              <a:rPr lang="en-US" sz="3174" b="1" spc="-260" dirty="0">
                <a:solidFill>
                  <a:srgbClr val="000000"/>
                </a:solidFill>
                <a:latin typeface="Calibri (MS)"/>
                <a:ea typeface="Calibri (MS)"/>
                <a:cs typeface="Calibri (MS)"/>
                <a:sym typeface="Calibri (MS)"/>
              </a:rPr>
              <a:t> π</a:t>
            </a:r>
            <a:r>
              <a:rPr lang="en-US" sz="3174" b="1" spc="-260" dirty="0" err="1">
                <a:solidFill>
                  <a:srgbClr val="000000"/>
                </a:solidFill>
                <a:latin typeface="Calibri (MS)"/>
                <a:ea typeface="Calibri (MS)"/>
                <a:cs typeface="Calibri (MS)"/>
                <a:sym typeface="Calibri (MS)"/>
              </a:rPr>
              <a:t>ληροφορί</a:t>
            </a:r>
            <a:r>
              <a:rPr lang="en-US" sz="3174" b="1" spc="-260" dirty="0">
                <a:solidFill>
                  <a:srgbClr val="000000"/>
                </a:solidFill>
                <a:latin typeface="Calibri (MS)"/>
                <a:ea typeface="Calibri (MS)"/>
                <a:cs typeface="Calibri (MS)"/>
                <a:sym typeface="Calibri (MS)"/>
              </a:rPr>
              <a:t>ας</a:t>
            </a:r>
          </a:p>
        </p:txBody>
      </p:sp>
      <p:sp>
        <p:nvSpPr>
          <p:cNvPr id="10" name="TextBox 10"/>
          <p:cNvSpPr txBox="1"/>
          <p:nvPr/>
        </p:nvSpPr>
        <p:spPr>
          <a:xfrm>
            <a:off x="797109" y="7008683"/>
            <a:ext cx="16325949" cy="2032625"/>
          </a:xfrm>
          <a:prstGeom prst="rect">
            <a:avLst/>
          </a:prstGeom>
        </p:spPr>
        <p:txBody>
          <a:bodyPr lIns="0" tIns="0" rIns="0" bIns="0" rtlCol="0" anchor="t">
            <a:spAutoFit/>
          </a:bodyPr>
          <a:lstStyle/>
          <a:p>
            <a:pPr algn="l">
              <a:lnSpc>
                <a:spcPts val="3978"/>
              </a:lnSpc>
              <a:spcBef>
                <a:spcPct val="0"/>
              </a:spcBef>
            </a:pPr>
            <a:r>
              <a:rPr lang="en-US" sz="2841" spc="-233">
                <a:solidFill>
                  <a:srgbClr val="000000"/>
                </a:solidFill>
                <a:latin typeface="Calibri (MS)"/>
                <a:ea typeface="Calibri (MS)"/>
                <a:cs typeface="Calibri (MS)"/>
                <a:sym typeface="Calibri (MS)"/>
              </a:rPr>
              <a:t>Η τεχνολογική αρχιτεκτονική της Altershops στηρίζεται στο SoftOne ERP ως κεντρικό σύστημα, με το PrestaShop για το e-shop, SAP BusinessObjects για αναλύσεις, MyWorkplace και Google εργαλεία για διαχείριση προσωπικού και αρχεία. Οι χρήστες αλληλεπιδρούν μέσω POS, ERP, barcode scanners και email, με δεδομένα σε MySQL και υποδομή VPN Windows. Η λειτουργία καλύπτει τις ανάγκες, ενώ η προσθήκη advanced analytics και API θα βελτίωνε την απόδοση.</a:t>
            </a:r>
          </a:p>
        </p:txBody>
      </p:sp>
      <p:sp>
        <p:nvSpPr>
          <p:cNvPr id="11" name="TextBox 11"/>
          <p:cNvSpPr txBox="1"/>
          <p:nvPr/>
        </p:nvSpPr>
        <p:spPr>
          <a:xfrm>
            <a:off x="797109" y="6412008"/>
            <a:ext cx="8480731" cy="530658"/>
          </a:xfrm>
          <a:prstGeom prst="rect">
            <a:avLst/>
          </a:prstGeom>
        </p:spPr>
        <p:txBody>
          <a:bodyPr lIns="0" tIns="0" rIns="0" bIns="0" rtlCol="0" anchor="t">
            <a:spAutoFit/>
          </a:bodyPr>
          <a:lstStyle/>
          <a:p>
            <a:pPr algn="l">
              <a:lnSpc>
                <a:spcPts val="4444"/>
              </a:lnSpc>
              <a:spcBef>
                <a:spcPct val="0"/>
              </a:spcBef>
            </a:pPr>
            <a:r>
              <a:rPr lang="en-US" sz="3174" b="1" spc="-260" dirty="0" err="1">
                <a:solidFill>
                  <a:srgbClr val="000000"/>
                </a:solidFill>
                <a:latin typeface="Calibri (MS)"/>
                <a:ea typeface="Calibri (MS)"/>
                <a:cs typeface="Calibri (MS)"/>
                <a:sym typeface="Calibri (MS)"/>
              </a:rPr>
              <a:t>Αρχιτεκτονική</a:t>
            </a:r>
            <a:r>
              <a:rPr lang="en-US" sz="3174" b="1" spc="-260" dirty="0">
                <a:solidFill>
                  <a:srgbClr val="000000"/>
                </a:solidFill>
                <a:latin typeface="Calibri (MS)"/>
                <a:ea typeface="Calibri (MS)"/>
                <a:cs typeface="Calibri (MS)"/>
                <a:sym typeface="Calibri (MS)"/>
              </a:rPr>
              <a:t> </a:t>
            </a:r>
            <a:r>
              <a:rPr lang="en-US" sz="3174" b="1" spc="-260" dirty="0" err="1">
                <a:solidFill>
                  <a:srgbClr val="000000"/>
                </a:solidFill>
                <a:latin typeface="Calibri (MS)"/>
                <a:ea typeface="Calibri (MS)"/>
                <a:cs typeface="Calibri (MS)"/>
                <a:sym typeface="Calibri (MS)"/>
              </a:rPr>
              <a:t>τεχνολογί</a:t>
            </a:r>
            <a:r>
              <a:rPr lang="en-US" sz="3174" b="1" spc="-260" dirty="0">
                <a:solidFill>
                  <a:srgbClr val="000000"/>
                </a:solidFill>
                <a:latin typeface="Calibri (MS)"/>
                <a:ea typeface="Calibri (MS)"/>
                <a:cs typeface="Calibri (MS)"/>
                <a:sym typeface="Calibri (MS)"/>
              </a:rPr>
              <a:t>ας</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894011" y="-7939543"/>
            <a:ext cx="12764090" cy="12764090"/>
          </a:xfrm>
          <a:custGeom>
            <a:avLst/>
            <a:gdLst/>
            <a:ahLst/>
            <a:cxnLst/>
            <a:rect l="l" t="t" r="r" b="b"/>
            <a:pathLst>
              <a:path w="12764090" h="12764090">
                <a:moveTo>
                  <a:pt x="0" y="0"/>
                </a:moveTo>
                <a:lnTo>
                  <a:pt x="12764090" y="0"/>
                </a:lnTo>
                <a:lnTo>
                  <a:pt x="12764090" y="12764090"/>
                </a:lnTo>
                <a:lnTo>
                  <a:pt x="0" y="127640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96258" y="9041308"/>
            <a:ext cx="19680517" cy="1332925"/>
          </a:xfrm>
          <a:custGeom>
            <a:avLst/>
            <a:gdLst/>
            <a:ahLst/>
            <a:cxnLst/>
            <a:rect l="l" t="t" r="r" b="b"/>
            <a:pathLst>
              <a:path w="19680517" h="1332925">
                <a:moveTo>
                  <a:pt x="0" y="0"/>
                </a:moveTo>
                <a:lnTo>
                  <a:pt x="19680517" y="0"/>
                </a:lnTo>
                <a:lnTo>
                  <a:pt x="19680517" y="1332925"/>
                </a:lnTo>
                <a:lnTo>
                  <a:pt x="0" y="1332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6711541" y="571500"/>
            <a:ext cx="2893310" cy="1454885"/>
          </a:xfrm>
          <a:prstGeom prst="rect">
            <a:avLst/>
          </a:prstGeom>
        </p:spPr>
        <p:txBody>
          <a:bodyPr lIns="0" tIns="0" rIns="0" bIns="0" rtlCol="0" anchor="t">
            <a:spAutoFit/>
          </a:bodyPr>
          <a:lstStyle/>
          <a:p>
            <a:pPr algn="l">
              <a:lnSpc>
                <a:spcPts val="11178"/>
              </a:lnSpc>
            </a:pPr>
            <a:r>
              <a:rPr lang="en-US" sz="11893" b="1" spc="-581" dirty="0">
                <a:solidFill>
                  <a:srgbClr val="EFEFEF"/>
                </a:solidFill>
                <a:latin typeface="TT Hoves Bold"/>
                <a:ea typeface="TT Hoves Bold"/>
                <a:cs typeface="TT Hoves Bold"/>
                <a:sym typeface="TT Hoves Bold"/>
              </a:rPr>
              <a:t>10</a:t>
            </a:r>
          </a:p>
        </p:txBody>
      </p:sp>
      <p:sp>
        <p:nvSpPr>
          <p:cNvPr id="5" name="TextBox 5"/>
          <p:cNvSpPr txBox="1"/>
          <p:nvPr/>
        </p:nvSpPr>
        <p:spPr>
          <a:xfrm>
            <a:off x="773119" y="2413781"/>
            <a:ext cx="13033669" cy="2532633"/>
          </a:xfrm>
          <a:prstGeom prst="rect">
            <a:avLst/>
          </a:prstGeom>
        </p:spPr>
        <p:txBody>
          <a:bodyPr lIns="0" tIns="0" rIns="0" bIns="0" rtlCol="0" anchor="t">
            <a:spAutoFit/>
          </a:bodyPr>
          <a:lstStyle/>
          <a:p>
            <a:pPr algn="l">
              <a:lnSpc>
                <a:spcPts val="3978"/>
              </a:lnSpc>
              <a:spcBef>
                <a:spcPct val="0"/>
              </a:spcBef>
            </a:pPr>
            <a:r>
              <a:rPr lang="en-US" sz="2841" spc="-233">
                <a:solidFill>
                  <a:srgbClr val="000000"/>
                </a:solidFill>
                <a:latin typeface="Calibri (MS)"/>
                <a:ea typeface="Calibri (MS)"/>
                <a:cs typeface="Calibri (MS)"/>
                <a:sym typeface="Calibri (MS)"/>
              </a:rPr>
              <a:t>Η Altershops προσφέρει ποικιλία προϊόντων με έμφαση σε ποιότητα, αξία και γρήγορη εξυπηρέτηση μέσω φυσικών καταστημάτων και e-shop. Η διαχείριση αποθεμάτων και παραγγελιών γίνεται με SoftOne και πλατφόρμα e-shop, ενώ η άμεση επικοινωνία στα καταστήματα εξασφαλίζει γρήγορη επίλυση προβλημάτων. Η αξιοπιστία και συμμόρφωση διασφαλίζονται με SAP BusinessObjects, συνεργασία PwC, νομική υποστήριξη και ασφάλεια δεδομένων μέσω κρυπτογράφησης και πιστοποιημένων servers.</a:t>
            </a:r>
          </a:p>
        </p:txBody>
      </p:sp>
      <p:sp>
        <p:nvSpPr>
          <p:cNvPr id="6" name="TextBox 6"/>
          <p:cNvSpPr txBox="1"/>
          <p:nvPr/>
        </p:nvSpPr>
        <p:spPr>
          <a:xfrm>
            <a:off x="773119" y="540738"/>
            <a:ext cx="15529768" cy="874446"/>
          </a:xfrm>
          <a:prstGeom prst="rect">
            <a:avLst/>
          </a:prstGeom>
        </p:spPr>
        <p:txBody>
          <a:bodyPr lIns="0" tIns="0" rIns="0" bIns="0" rtlCol="0" anchor="t">
            <a:spAutoFit/>
          </a:bodyPr>
          <a:lstStyle/>
          <a:p>
            <a:pPr algn="just">
              <a:lnSpc>
                <a:spcPts val="6721"/>
              </a:lnSpc>
            </a:pPr>
            <a:r>
              <a:rPr lang="en-US" sz="6401" b="1" spc="-312">
                <a:solidFill>
                  <a:srgbClr val="343434"/>
                </a:solidFill>
                <a:latin typeface="TT Hoves Bold"/>
                <a:ea typeface="TT Hoves Bold"/>
                <a:cs typeface="TT Hoves Bold"/>
                <a:sym typeface="TT Hoves Bold"/>
              </a:rPr>
              <a:t>Απόδοση Altershops (1)</a:t>
            </a:r>
          </a:p>
        </p:txBody>
      </p:sp>
      <p:sp>
        <p:nvSpPr>
          <p:cNvPr id="7" name="TextBox 7"/>
          <p:cNvSpPr txBox="1"/>
          <p:nvPr/>
        </p:nvSpPr>
        <p:spPr>
          <a:xfrm>
            <a:off x="773119" y="5945012"/>
            <a:ext cx="13033669" cy="2532633"/>
          </a:xfrm>
          <a:prstGeom prst="rect">
            <a:avLst/>
          </a:prstGeom>
        </p:spPr>
        <p:txBody>
          <a:bodyPr lIns="0" tIns="0" rIns="0" bIns="0" rtlCol="0" anchor="t">
            <a:spAutoFit/>
          </a:bodyPr>
          <a:lstStyle/>
          <a:p>
            <a:pPr algn="l">
              <a:lnSpc>
                <a:spcPts val="3978"/>
              </a:lnSpc>
              <a:spcBef>
                <a:spcPct val="0"/>
              </a:spcBef>
            </a:pPr>
            <a:r>
              <a:rPr lang="en-US" sz="2841" spc="-233">
                <a:solidFill>
                  <a:srgbClr val="000000"/>
                </a:solidFill>
                <a:latin typeface="Calibri (MS)"/>
                <a:ea typeface="Calibri (MS)"/>
                <a:cs typeface="Calibri (MS)"/>
                <a:sym typeface="Calibri (MS)"/>
              </a:rPr>
              <a:t>Η Altershops προμηθεύεται ρούχα εποχιακά από εξωτερικούς συνεργάτες, διασφαλίζοντας ποιότητα και ομαλή λειτουργία με τυποποιημένες διαδικασίες και ERP. Η παραγωγικότητα βελτιώνεται με εξωτερική ανάθεση και ευέλικτους συνεργάτες, ενώ οι πωλήσεις προσαρμόζονται σε φυσικό και ηλεκτρονικό κατάστημα. Η ασφάλεια καλύπτεται με φυσικά μέτρα και νομική συμμόρφωση, ενώ το POS και το E-shop εξασφαλίζουν ακριβή τιμολόγηση και logging.</a:t>
            </a:r>
          </a:p>
        </p:txBody>
      </p:sp>
      <p:sp>
        <p:nvSpPr>
          <p:cNvPr id="8" name="TextBox 8"/>
          <p:cNvSpPr txBox="1"/>
          <p:nvPr/>
        </p:nvSpPr>
        <p:spPr>
          <a:xfrm>
            <a:off x="773119" y="1828237"/>
            <a:ext cx="13648015" cy="504690"/>
          </a:xfrm>
          <a:prstGeom prst="rect">
            <a:avLst/>
          </a:prstGeom>
        </p:spPr>
        <p:txBody>
          <a:bodyPr lIns="0" tIns="0" rIns="0" bIns="0" rtlCol="0" anchor="t">
            <a:spAutoFit/>
          </a:bodyPr>
          <a:lstStyle/>
          <a:p>
            <a:pPr algn="l">
              <a:lnSpc>
                <a:spcPts val="4165"/>
              </a:lnSpc>
              <a:spcBef>
                <a:spcPct val="0"/>
              </a:spcBef>
            </a:pPr>
            <a:r>
              <a:rPr lang="en-US" sz="2975" b="1" spc="-244" dirty="0" err="1">
                <a:solidFill>
                  <a:srgbClr val="000000"/>
                </a:solidFill>
                <a:latin typeface="Calibri (MS)"/>
                <a:ea typeface="Calibri (MS)"/>
                <a:cs typeface="Calibri (MS)"/>
                <a:sym typeface="Calibri (MS)"/>
              </a:rPr>
              <a:t>Κριτήρι</a:t>
            </a:r>
            <a:r>
              <a:rPr lang="en-US" sz="2975" b="1" spc="-244" dirty="0">
                <a:solidFill>
                  <a:srgbClr val="000000"/>
                </a:solidFill>
                <a:latin typeface="Calibri (MS)"/>
                <a:ea typeface="Calibri (MS)"/>
                <a:cs typeface="Calibri (MS)"/>
                <a:sym typeface="Calibri (MS)"/>
              </a:rPr>
              <a:t>α Πελάτη &amp; Απόδοση Προϊόντων</a:t>
            </a:r>
          </a:p>
        </p:txBody>
      </p:sp>
      <p:sp>
        <p:nvSpPr>
          <p:cNvPr id="9" name="TextBox 9"/>
          <p:cNvSpPr txBox="1"/>
          <p:nvPr/>
        </p:nvSpPr>
        <p:spPr>
          <a:xfrm>
            <a:off x="773119" y="5320333"/>
            <a:ext cx="13648015" cy="504690"/>
          </a:xfrm>
          <a:prstGeom prst="rect">
            <a:avLst/>
          </a:prstGeom>
        </p:spPr>
        <p:txBody>
          <a:bodyPr lIns="0" tIns="0" rIns="0" bIns="0" rtlCol="0" anchor="t">
            <a:spAutoFit/>
          </a:bodyPr>
          <a:lstStyle/>
          <a:p>
            <a:pPr algn="l">
              <a:lnSpc>
                <a:spcPts val="4165"/>
              </a:lnSpc>
              <a:spcBef>
                <a:spcPct val="0"/>
              </a:spcBef>
            </a:pPr>
            <a:r>
              <a:rPr lang="en-US" sz="2975" b="1" spc="-244" dirty="0">
                <a:solidFill>
                  <a:srgbClr val="000000"/>
                </a:solidFill>
                <a:latin typeface="Calibri (MS)"/>
                <a:ea typeface="Calibri (MS)"/>
                <a:cs typeface="Calibri (MS)"/>
                <a:sym typeface="Calibri (MS)"/>
              </a:rPr>
              <a:t>Απ</a:t>
            </a:r>
            <a:r>
              <a:rPr lang="en-US" sz="2975" b="1" spc="-244" dirty="0" err="1">
                <a:solidFill>
                  <a:srgbClr val="000000"/>
                </a:solidFill>
                <a:latin typeface="Calibri (MS)"/>
                <a:ea typeface="Calibri (MS)"/>
                <a:cs typeface="Calibri (MS)"/>
                <a:sym typeface="Calibri (MS)"/>
              </a:rPr>
              <a:t>όδοση</a:t>
            </a:r>
            <a:r>
              <a:rPr lang="en-US" sz="2975" b="1" spc="-244" dirty="0">
                <a:solidFill>
                  <a:srgbClr val="000000"/>
                </a:solidFill>
                <a:latin typeface="Calibri (MS)"/>
                <a:ea typeface="Calibri (MS)"/>
                <a:cs typeface="Calibri (MS)"/>
                <a:sym typeface="Calibri (MS)"/>
              </a:rPr>
              <a:t> Επ</a:t>
            </a:r>
            <a:r>
              <a:rPr lang="en-US" sz="2975" b="1" spc="-244" dirty="0" err="1">
                <a:solidFill>
                  <a:srgbClr val="000000"/>
                </a:solidFill>
                <a:latin typeface="Calibri (MS)"/>
                <a:ea typeface="Calibri (MS)"/>
                <a:cs typeface="Calibri (MS)"/>
                <a:sym typeface="Calibri (MS)"/>
              </a:rPr>
              <a:t>ιχειρημ</a:t>
            </a:r>
            <a:r>
              <a:rPr lang="en-US" sz="2975" b="1" spc="-244" dirty="0">
                <a:solidFill>
                  <a:srgbClr val="000000"/>
                </a:solidFill>
                <a:latin typeface="Calibri (MS)"/>
                <a:ea typeface="Calibri (MS)"/>
                <a:cs typeface="Calibri (MS)"/>
                <a:sym typeface="Calibri (MS)"/>
              </a:rPr>
              <a:t>ατικών Διαδικασιών</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894011" y="-7939543"/>
            <a:ext cx="12764090" cy="12764090"/>
          </a:xfrm>
          <a:custGeom>
            <a:avLst/>
            <a:gdLst/>
            <a:ahLst/>
            <a:cxnLst/>
            <a:rect l="l" t="t" r="r" b="b"/>
            <a:pathLst>
              <a:path w="12764090" h="12764090">
                <a:moveTo>
                  <a:pt x="0" y="0"/>
                </a:moveTo>
                <a:lnTo>
                  <a:pt x="12764090" y="0"/>
                </a:lnTo>
                <a:lnTo>
                  <a:pt x="12764090" y="12764090"/>
                </a:lnTo>
                <a:lnTo>
                  <a:pt x="0" y="127640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96258" y="9041308"/>
            <a:ext cx="19680517" cy="1332925"/>
          </a:xfrm>
          <a:custGeom>
            <a:avLst/>
            <a:gdLst/>
            <a:ahLst/>
            <a:cxnLst/>
            <a:rect l="l" t="t" r="r" b="b"/>
            <a:pathLst>
              <a:path w="19680517" h="1332925">
                <a:moveTo>
                  <a:pt x="0" y="0"/>
                </a:moveTo>
                <a:lnTo>
                  <a:pt x="19680517" y="0"/>
                </a:lnTo>
                <a:lnTo>
                  <a:pt x="19680517" y="1332925"/>
                </a:lnTo>
                <a:lnTo>
                  <a:pt x="0" y="1332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6711541" y="571500"/>
            <a:ext cx="2893310" cy="1454885"/>
          </a:xfrm>
          <a:prstGeom prst="rect">
            <a:avLst/>
          </a:prstGeom>
        </p:spPr>
        <p:txBody>
          <a:bodyPr lIns="0" tIns="0" rIns="0" bIns="0" rtlCol="0" anchor="t">
            <a:spAutoFit/>
          </a:bodyPr>
          <a:lstStyle/>
          <a:p>
            <a:pPr algn="l">
              <a:lnSpc>
                <a:spcPts val="11178"/>
              </a:lnSpc>
            </a:pPr>
            <a:r>
              <a:rPr lang="en-US" sz="11893" b="1" spc="-581" dirty="0">
                <a:solidFill>
                  <a:srgbClr val="EFEFEF"/>
                </a:solidFill>
                <a:latin typeface="TT Hoves Bold"/>
                <a:ea typeface="TT Hoves Bold"/>
                <a:cs typeface="TT Hoves Bold"/>
                <a:sym typeface="TT Hoves Bold"/>
              </a:rPr>
              <a:t>11</a:t>
            </a:r>
          </a:p>
        </p:txBody>
      </p:sp>
      <p:sp>
        <p:nvSpPr>
          <p:cNvPr id="5" name="TextBox 5"/>
          <p:cNvSpPr txBox="1"/>
          <p:nvPr/>
        </p:nvSpPr>
        <p:spPr>
          <a:xfrm>
            <a:off x="773119" y="2384758"/>
            <a:ext cx="13033669" cy="2532633"/>
          </a:xfrm>
          <a:prstGeom prst="rect">
            <a:avLst/>
          </a:prstGeom>
        </p:spPr>
        <p:txBody>
          <a:bodyPr lIns="0" tIns="0" rIns="0" bIns="0" rtlCol="0" anchor="t">
            <a:spAutoFit/>
          </a:bodyPr>
          <a:lstStyle/>
          <a:p>
            <a:pPr algn="l">
              <a:lnSpc>
                <a:spcPts val="3978"/>
              </a:lnSpc>
              <a:spcBef>
                <a:spcPct val="0"/>
              </a:spcBef>
            </a:pPr>
            <a:r>
              <a:rPr lang="en-US" sz="2841" spc="-233">
                <a:solidFill>
                  <a:srgbClr val="000000"/>
                </a:solidFill>
                <a:latin typeface="Calibri (MS)"/>
                <a:ea typeface="Calibri (MS)"/>
                <a:cs typeface="Calibri (MS)"/>
                <a:sym typeface="Calibri (MS)"/>
              </a:rPr>
              <a:t>Τα δεδομένα παραγγελιών, πωλήσεων, αποθέματος, χρηματοροών και KPIs εισάγονται αυτόματα, εξασφαλίζοντας ακρίβεια και αξιοπιστία με πλήρη στοιχεία τοποθεσίας και ημερομηνίας. Το SAP BusinessObjects παρέχει εξατομικευμένα reports και dashboards για γρήγορη και στοχευμένη λήψη αποφάσεων. Η ασφάλεια των δεδομένων διασφαλίζεται με ρόλους πρόσβασης, VPN, backups στη MySQL και περιορισμένα δικαιώματα, διατηρώντας την εμπιστευτικότητα, ακεραιότητα και διαθεσιμότητα.</a:t>
            </a:r>
          </a:p>
        </p:txBody>
      </p:sp>
      <p:sp>
        <p:nvSpPr>
          <p:cNvPr id="6" name="TextBox 6"/>
          <p:cNvSpPr txBox="1"/>
          <p:nvPr/>
        </p:nvSpPr>
        <p:spPr>
          <a:xfrm>
            <a:off x="773119" y="540738"/>
            <a:ext cx="15529768" cy="874446"/>
          </a:xfrm>
          <a:prstGeom prst="rect">
            <a:avLst/>
          </a:prstGeom>
        </p:spPr>
        <p:txBody>
          <a:bodyPr lIns="0" tIns="0" rIns="0" bIns="0" rtlCol="0" anchor="t">
            <a:spAutoFit/>
          </a:bodyPr>
          <a:lstStyle/>
          <a:p>
            <a:pPr algn="just">
              <a:lnSpc>
                <a:spcPts val="6721"/>
              </a:lnSpc>
            </a:pPr>
            <a:r>
              <a:rPr lang="en-US" sz="6401" b="1" spc="-312">
                <a:solidFill>
                  <a:srgbClr val="343434"/>
                </a:solidFill>
                <a:latin typeface="TT Hoves Bold"/>
                <a:ea typeface="TT Hoves Bold"/>
                <a:cs typeface="TT Hoves Bold"/>
                <a:sym typeface="TT Hoves Bold"/>
              </a:rPr>
              <a:t>Απόδοση Altershops (2)</a:t>
            </a:r>
          </a:p>
        </p:txBody>
      </p:sp>
      <p:sp>
        <p:nvSpPr>
          <p:cNvPr id="7" name="TextBox 7"/>
          <p:cNvSpPr txBox="1"/>
          <p:nvPr/>
        </p:nvSpPr>
        <p:spPr>
          <a:xfrm>
            <a:off x="773119" y="5941544"/>
            <a:ext cx="13321197" cy="2532633"/>
          </a:xfrm>
          <a:prstGeom prst="rect">
            <a:avLst/>
          </a:prstGeom>
        </p:spPr>
        <p:txBody>
          <a:bodyPr lIns="0" tIns="0" rIns="0" bIns="0" rtlCol="0" anchor="t">
            <a:spAutoFit/>
          </a:bodyPr>
          <a:lstStyle/>
          <a:p>
            <a:pPr algn="l">
              <a:lnSpc>
                <a:spcPts val="3978"/>
              </a:lnSpc>
              <a:spcBef>
                <a:spcPct val="0"/>
              </a:spcBef>
            </a:pPr>
            <a:r>
              <a:rPr lang="en-US" sz="2841" spc="-233">
                <a:solidFill>
                  <a:srgbClr val="000000"/>
                </a:solidFill>
                <a:latin typeface="Calibri (MS)"/>
                <a:ea typeface="Calibri (MS)"/>
                <a:cs typeface="Calibri (MS)"/>
                <a:sym typeface="Calibri (MS)"/>
              </a:rPr>
              <a:t>Οι εργαζόμενοι στα φυσικά καταστήματα χρειάζονται δεξιότητες σε τιμολόγηση, εξυπηρέτηση και διαχείριση, ενώ στο e-shop απαιτούν τεχνικές γνώσεις. Ο CEO και ο εμπορικός διευθυντής διαχειρίζονται στρατηγική και αποφάσεις. Το HR δυσκολεύεται να βρει υπεύθυνους καταστημάτων, αυξάνοντας το φόρτο στο εμπορικό τμήμα. Η συγκέντρωση ευθυνών μειώνει την αποδοτικότητα. Η ικανοποίηση και αφοσίωση είναι υψηλές στα ανώτερα, μέτριες στα μεσαία και χαμηλές στα καταστήματα, όπου λείπουν ικανοί υπεύθυνοι.</a:t>
            </a:r>
          </a:p>
        </p:txBody>
      </p:sp>
      <p:sp>
        <p:nvSpPr>
          <p:cNvPr id="8" name="TextBox 8"/>
          <p:cNvSpPr txBox="1"/>
          <p:nvPr/>
        </p:nvSpPr>
        <p:spPr>
          <a:xfrm>
            <a:off x="773119" y="1781815"/>
            <a:ext cx="13648015" cy="504690"/>
          </a:xfrm>
          <a:prstGeom prst="rect">
            <a:avLst/>
          </a:prstGeom>
        </p:spPr>
        <p:txBody>
          <a:bodyPr lIns="0" tIns="0" rIns="0" bIns="0" rtlCol="0" anchor="t">
            <a:spAutoFit/>
          </a:bodyPr>
          <a:lstStyle/>
          <a:p>
            <a:pPr algn="l">
              <a:lnSpc>
                <a:spcPts val="4165"/>
              </a:lnSpc>
              <a:spcBef>
                <a:spcPct val="0"/>
              </a:spcBef>
            </a:pPr>
            <a:r>
              <a:rPr lang="en-US" sz="2975" b="1" spc="-244" dirty="0">
                <a:solidFill>
                  <a:srgbClr val="000000"/>
                </a:solidFill>
                <a:latin typeface="Calibri (MS)"/>
                <a:ea typeface="Calibri (MS)"/>
                <a:cs typeface="Calibri (MS)"/>
                <a:sym typeface="Calibri (MS)"/>
              </a:rPr>
              <a:t>Απ</a:t>
            </a:r>
            <a:r>
              <a:rPr lang="en-US" sz="2975" b="1" spc="-244" dirty="0" err="1">
                <a:solidFill>
                  <a:srgbClr val="000000"/>
                </a:solidFill>
                <a:latin typeface="Calibri (MS)"/>
                <a:ea typeface="Calibri (MS)"/>
                <a:cs typeface="Calibri (MS)"/>
                <a:sym typeface="Calibri (MS)"/>
              </a:rPr>
              <a:t>όδοση</a:t>
            </a:r>
            <a:r>
              <a:rPr lang="en-US" sz="2975" b="1" spc="-244" dirty="0">
                <a:solidFill>
                  <a:srgbClr val="000000"/>
                </a:solidFill>
                <a:latin typeface="Calibri (MS)"/>
                <a:ea typeface="Calibri (MS)"/>
                <a:cs typeface="Calibri (MS)"/>
                <a:sym typeface="Calibri (MS)"/>
              </a:rPr>
              <a:t> </a:t>
            </a:r>
            <a:r>
              <a:rPr lang="en-US" sz="2975" b="1" spc="-244" dirty="0" err="1">
                <a:solidFill>
                  <a:srgbClr val="000000"/>
                </a:solidFill>
                <a:latin typeface="Calibri (MS)"/>
                <a:ea typeface="Calibri (MS)"/>
                <a:cs typeface="Calibri (MS)"/>
                <a:sym typeface="Calibri (MS)"/>
              </a:rPr>
              <a:t>Πληροφορί</a:t>
            </a:r>
            <a:r>
              <a:rPr lang="en-US" sz="2975" b="1" spc="-244" dirty="0">
                <a:solidFill>
                  <a:srgbClr val="000000"/>
                </a:solidFill>
                <a:latin typeface="Calibri (MS)"/>
                <a:ea typeface="Calibri (MS)"/>
                <a:cs typeface="Calibri (MS)"/>
                <a:sym typeface="Calibri (MS)"/>
              </a:rPr>
              <a:t>ας</a:t>
            </a:r>
          </a:p>
        </p:txBody>
      </p:sp>
      <p:sp>
        <p:nvSpPr>
          <p:cNvPr id="9" name="TextBox 9"/>
          <p:cNvSpPr txBox="1"/>
          <p:nvPr/>
        </p:nvSpPr>
        <p:spPr>
          <a:xfrm>
            <a:off x="773119" y="5284022"/>
            <a:ext cx="13648015" cy="504690"/>
          </a:xfrm>
          <a:prstGeom prst="rect">
            <a:avLst/>
          </a:prstGeom>
        </p:spPr>
        <p:txBody>
          <a:bodyPr lIns="0" tIns="0" rIns="0" bIns="0" rtlCol="0" anchor="t">
            <a:spAutoFit/>
          </a:bodyPr>
          <a:lstStyle/>
          <a:p>
            <a:pPr algn="l">
              <a:lnSpc>
                <a:spcPts val="4165"/>
              </a:lnSpc>
              <a:spcBef>
                <a:spcPct val="0"/>
              </a:spcBef>
            </a:pPr>
            <a:r>
              <a:rPr lang="en-US" sz="2975" b="1" spc="-244" dirty="0">
                <a:solidFill>
                  <a:srgbClr val="000000"/>
                </a:solidFill>
                <a:latin typeface="Calibri (MS)"/>
                <a:ea typeface="Calibri (MS)"/>
                <a:cs typeface="Calibri (MS)"/>
                <a:sym typeface="Calibri (MS)"/>
              </a:rPr>
              <a:t>Απ</a:t>
            </a:r>
            <a:r>
              <a:rPr lang="en-US" sz="2975" b="1" spc="-244" dirty="0" err="1">
                <a:solidFill>
                  <a:srgbClr val="000000"/>
                </a:solidFill>
                <a:latin typeface="Calibri (MS)"/>
                <a:ea typeface="Calibri (MS)"/>
                <a:cs typeface="Calibri (MS)"/>
                <a:sym typeface="Calibri (MS)"/>
              </a:rPr>
              <a:t>όδοση</a:t>
            </a:r>
            <a:r>
              <a:rPr lang="en-US" sz="2975" b="1" spc="-244" dirty="0">
                <a:solidFill>
                  <a:srgbClr val="000000"/>
                </a:solidFill>
                <a:latin typeface="Calibri (MS)"/>
                <a:ea typeface="Calibri (MS)"/>
                <a:cs typeface="Calibri (MS)"/>
                <a:sym typeface="Calibri (MS)"/>
              </a:rPr>
              <a:t> </a:t>
            </a:r>
            <a:r>
              <a:rPr lang="en-US" sz="2975" b="1" spc="-244" dirty="0" err="1">
                <a:solidFill>
                  <a:srgbClr val="000000"/>
                </a:solidFill>
                <a:latin typeface="Calibri (MS)"/>
                <a:ea typeface="Calibri (MS)"/>
                <a:cs typeface="Calibri (MS)"/>
                <a:sym typeface="Calibri (MS)"/>
              </a:rPr>
              <a:t>των</a:t>
            </a:r>
            <a:r>
              <a:rPr lang="en-US" sz="2975" b="1" spc="-244" dirty="0">
                <a:solidFill>
                  <a:srgbClr val="000000"/>
                </a:solidFill>
                <a:latin typeface="Calibri (MS)"/>
                <a:ea typeface="Calibri (MS)"/>
                <a:cs typeface="Calibri (MS)"/>
                <a:sym typeface="Calibri (MS)"/>
              </a:rPr>
              <a:t> </a:t>
            </a:r>
            <a:r>
              <a:rPr lang="en-US" sz="2975" b="1" spc="-244" dirty="0" err="1">
                <a:solidFill>
                  <a:srgbClr val="000000"/>
                </a:solidFill>
                <a:latin typeface="Calibri (MS)"/>
                <a:ea typeface="Calibri (MS)"/>
                <a:cs typeface="Calibri (MS)"/>
                <a:sym typeface="Calibri (MS)"/>
              </a:rPr>
              <a:t>Συμμετεχόντων</a:t>
            </a:r>
            <a:endParaRPr lang="en-US" sz="2975" b="1" spc="-244" dirty="0">
              <a:solidFill>
                <a:srgbClr val="000000"/>
              </a:solidFill>
              <a:latin typeface="Calibri (MS)"/>
              <a:ea typeface="Calibri (MS)"/>
              <a:cs typeface="Calibri (MS)"/>
              <a:sym typeface="Calibri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894011" y="-7939543"/>
            <a:ext cx="12764090" cy="12764090"/>
          </a:xfrm>
          <a:custGeom>
            <a:avLst/>
            <a:gdLst/>
            <a:ahLst/>
            <a:cxnLst/>
            <a:rect l="l" t="t" r="r" b="b"/>
            <a:pathLst>
              <a:path w="12764090" h="12764090">
                <a:moveTo>
                  <a:pt x="0" y="0"/>
                </a:moveTo>
                <a:lnTo>
                  <a:pt x="12764090" y="0"/>
                </a:lnTo>
                <a:lnTo>
                  <a:pt x="12764090" y="12764090"/>
                </a:lnTo>
                <a:lnTo>
                  <a:pt x="0" y="127640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96258" y="9041308"/>
            <a:ext cx="19680517" cy="1332925"/>
          </a:xfrm>
          <a:custGeom>
            <a:avLst/>
            <a:gdLst/>
            <a:ahLst/>
            <a:cxnLst/>
            <a:rect l="l" t="t" r="r" b="b"/>
            <a:pathLst>
              <a:path w="19680517" h="1332925">
                <a:moveTo>
                  <a:pt x="0" y="0"/>
                </a:moveTo>
                <a:lnTo>
                  <a:pt x="19680517" y="0"/>
                </a:lnTo>
                <a:lnTo>
                  <a:pt x="19680517" y="1332925"/>
                </a:lnTo>
                <a:lnTo>
                  <a:pt x="0" y="1332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6711541" y="571500"/>
            <a:ext cx="2893310" cy="1454885"/>
          </a:xfrm>
          <a:prstGeom prst="rect">
            <a:avLst/>
          </a:prstGeom>
        </p:spPr>
        <p:txBody>
          <a:bodyPr lIns="0" tIns="0" rIns="0" bIns="0" rtlCol="0" anchor="t">
            <a:spAutoFit/>
          </a:bodyPr>
          <a:lstStyle/>
          <a:p>
            <a:pPr algn="l">
              <a:lnSpc>
                <a:spcPts val="11178"/>
              </a:lnSpc>
            </a:pPr>
            <a:r>
              <a:rPr lang="en-US" sz="11893" b="1" spc="-581" dirty="0">
                <a:solidFill>
                  <a:srgbClr val="EFEFEF"/>
                </a:solidFill>
                <a:latin typeface="TT Hoves Bold"/>
                <a:ea typeface="TT Hoves Bold"/>
                <a:cs typeface="TT Hoves Bold"/>
                <a:sym typeface="TT Hoves Bold"/>
              </a:rPr>
              <a:t>12</a:t>
            </a:r>
          </a:p>
        </p:txBody>
      </p:sp>
      <p:sp>
        <p:nvSpPr>
          <p:cNvPr id="5" name="TextBox 5"/>
          <p:cNvSpPr txBox="1"/>
          <p:nvPr/>
        </p:nvSpPr>
        <p:spPr>
          <a:xfrm>
            <a:off x="773119" y="2139805"/>
            <a:ext cx="14114731" cy="5665603"/>
          </a:xfrm>
          <a:prstGeom prst="rect">
            <a:avLst/>
          </a:prstGeom>
        </p:spPr>
        <p:txBody>
          <a:bodyPr lIns="0" tIns="0" rIns="0" bIns="0" rtlCol="0" anchor="t">
            <a:spAutoFit/>
          </a:bodyPr>
          <a:lstStyle/>
          <a:p>
            <a:pPr algn="l">
              <a:lnSpc>
                <a:spcPts val="4466"/>
              </a:lnSpc>
              <a:spcBef>
                <a:spcPct val="0"/>
              </a:spcBef>
            </a:pPr>
            <a:r>
              <a:rPr lang="en-US" sz="3190" spc="-261">
                <a:solidFill>
                  <a:srgbClr val="000000"/>
                </a:solidFill>
                <a:latin typeface="Calibri (MS)"/>
                <a:ea typeface="Calibri (MS)"/>
                <a:cs typeface="Calibri (MS)"/>
                <a:sym typeface="Calibri (MS)"/>
              </a:rPr>
              <a:t>Ο προτεινόμενος αλγόριθμος πρόβλεψης ζήτησης αυτοματοποιεί και βελτιώνει τη διαδικασία παραγγελίας νέου stock, βασιζόμενος σε ιστορικά δεδομένα πωλήσεων, τάσεις αγοράς, προωθητικές ενέργειες και περιορισμούς προμηθευτών. Χρησιμοποιώντας τεχνικές χρονοσειρών ή μηχανικής μάθησης, προσφέρει ακριβείς προβλέψεις και προτείνει βέλτιστες ποσότητες παραγγελίας, ενσωματώνοντας παράλληλα δυνατότητες παραμετροποίησης από την κεντρική διοίκηση. Τα αποτελέσματα αξιολογούνται μέσω του SAP BusinessObjects, επιτρέποντας έγκαιρη ανάλυση και λήψη διορθωτικών μέτρων, ενώ διατηρείται ο ανθρώπινος έλεγχος μέσω προσαρμογών από τους CEO. Η υιοθέτηση του αλγορίθμου μειώνει κόστη και ρίσκα, αυξάνει την αποδοτικότητα της εφοδιαστικής αλυσίδας και ενισχύει τη στρατηγική ανταγωνιστικότητα, παράλληλα με τη μείωση του φόρτου εργασίας και του άγχους των CEO, υποστηρίζοντας τον ψηφιακό μετασχηματισμό της επιχείρησης.</a:t>
            </a:r>
          </a:p>
        </p:txBody>
      </p:sp>
      <p:sp>
        <p:nvSpPr>
          <p:cNvPr id="6" name="TextBox 6"/>
          <p:cNvSpPr txBox="1"/>
          <p:nvPr/>
        </p:nvSpPr>
        <p:spPr>
          <a:xfrm>
            <a:off x="773119" y="540738"/>
            <a:ext cx="7926241" cy="874446"/>
          </a:xfrm>
          <a:prstGeom prst="rect">
            <a:avLst/>
          </a:prstGeom>
        </p:spPr>
        <p:txBody>
          <a:bodyPr lIns="0" tIns="0" rIns="0" bIns="0" rtlCol="0" anchor="t">
            <a:spAutoFit/>
          </a:bodyPr>
          <a:lstStyle/>
          <a:p>
            <a:pPr algn="just">
              <a:lnSpc>
                <a:spcPts val="6721"/>
              </a:lnSpc>
            </a:pPr>
            <a:r>
              <a:rPr lang="en-US" sz="6401" b="1" spc="-312">
                <a:solidFill>
                  <a:srgbClr val="343434"/>
                </a:solidFill>
                <a:latin typeface="TT Hoves Bold"/>
                <a:ea typeface="TT Hoves Bold"/>
                <a:cs typeface="TT Hoves Bold"/>
                <a:sym typeface="TT Hoves Bold"/>
              </a:rPr>
              <a:t>Πρώτη Παρέμβαση</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894011" y="-7939543"/>
            <a:ext cx="12764090" cy="12764090"/>
          </a:xfrm>
          <a:custGeom>
            <a:avLst/>
            <a:gdLst/>
            <a:ahLst/>
            <a:cxnLst/>
            <a:rect l="l" t="t" r="r" b="b"/>
            <a:pathLst>
              <a:path w="12764090" h="12764090">
                <a:moveTo>
                  <a:pt x="0" y="0"/>
                </a:moveTo>
                <a:lnTo>
                  <a:pt x="12764090" y="0"/>
                </a:lnTo>
                <a:lnTo>
                  <a:pt x="12764090" y="12764090"/>
                </a:lnTo>
                <a:lnTo>
                  <a:pt x="0" y="127640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96258" y="9041308"/>
            <a:ext cx="19680517" cy="1332925"/>
          </a:xfrm>
          <a:custGeom>
            <a:avLst/>
            <a:gdLst/>
            <a:ahLst/>
            <a:cxnLst/>
            <a:rect l="l" t="t" r="r" b="b"/>
            <a:pathLst>
              <a:path w="19680517" h="1332925">
                <a:moveTo>
                  <a:pt x="0" y="0"/>
                </a:moveTo>
                <a:lnTo>
                  <a:pt x="19680517" y="0"/>
                </a:lnTo>
                <a:lnTo>
                  <a:pt x="19680517" y="1332925"/>
                </a:lnTo>
                <a:lnTo>
                  <a:pt x="0" y="1332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6711541" y="571500"/>
            <a:ext cx="2893310" cy="1454885"/>
          </a:xfrm>
          <a:prstGeom prst="rect">
            <a:avLst/>
          </a:prstGeom>
        </p:spPr>
        <p:txBody>
          <a:bodyPr lIns="0" tIns="0" rIns="0" bIns="0" rtlCol="0" anchor="t">
            <a:spAutoFit/>
          </a:bodyPr>
          <a:lstStyle/>
          <a:p>
            <a:pPr algn="l">
              <a:lnSpc>
                <a:spcPts val="11178"/>
              </a:lnSpc>
            </a:pPr>
            <a:r>
              <a:rPr lang="en-US" sz="11893" b="1" spc="-581" dirty="0">
                <a:solidFill>
                  <a:srgbClr val="EFEFEF"/>
                </a:solidFill>
                <a:latin typeface="TT Hoves Bold"/>
                <a:ea typeface="TT Hoves Bold"/>
                <a:cs typeface="TT Hoves Bold"/>
                <a:sym typeface="TT Hoves Bold"/>
              </a:rPr>
              <a:t>13</a:t>
            </a:r>
          </a:p>
        </p:txBody>
      </p:sp>
      <p:sp>
        <p:nvSpPr>
          <p:cNvPr id="5" name="TextBox 5"/>
          <p:cNvSpPr txBox="1"/>
          <p:nvPr/>
        </p:nvSpPr>
        <p:spPr>
          <a:xfrm>
            <a:off x="868962" y="2486399"/>
            <a:ext cx="14114731" cy="4542946"/>
          </a:xfrm>
          <a:prstGeom prst="rect">
            <a:avLst/>
          </a:prstGeom>
        </p:spPr>
        <p:txBody>
          <a:bodyPr lIns="0" tIns="0" rIns="0" bIns="0" rtlCol="0" anchor="t">
            <a:spAutoFit/>
          </a:bodyPr>
          <a:lstStyle/>
          <a:p>
            <a:pPr algn="l">
              <a:lnSpc>
                <a:spcPts val="4466"/>
              </a:lnSpc>
              <a:spcBef>
                <a:spcPct val="0"/>
              </a:spcBef>
            </a:pPr>
            <a:r>
              <a:rPr lang="en-US" sz="3190" spc="-261">
                <a:solidFill>
                  <a:srgbClr val="000000"/>
                </a:solidFill>
                <a:latin typeface="Calibri (MS)"/>
                <a:ea typeface="Calibri (MS)"/>
                <a:cs typeface="Calibri (MS)"/>
                <a:sym typeface="Calibri (MS)"/>
              </a:rPr>
              <a:t>Η αντικατάσταση του MyWorkplace με ένα σύγχρονο πληροφοριακό σύστημα HR, όπως το Workday HCM, στοχεύει στην αυτοματοποίηση και βελτίωση των διαδικασιών πρόσληψης, εκπαίδευσης και διαχείρισης προσωπικού. Με τη χρήση AI για δημιουργία αγγελιών και αξιολόγηση βιογραφικών, καθώς και εργαλεία e-learning και αυτοματοποιημένη παρακολούθηση, το νέο σύστημα θα αυξήσει την αποτελεσματικότητα, την ακρίβεια και τη διαφάνεια. Θα μειώσει τον φόρτο εργασίας του HR και των εργαζομένων, βελτιώνοντας την εμπειρία, την εργασιακή ικανοποίηση και τη διατήρηση προσωπικού. Παράλληλα, θα υποστηρίξει τον στρατηγικό σχεδιασμό ανθρώπινου δυναμικού και τη συμμόρφωση με εργατικά και φορολογικά πλαίσια, ενισχύοντας την ευελιξία και τη διαχείριση κινδύνων στην επιχείρηση.</a:t>
            </a:r>
          </a:p>
        </p:txBody>
      </p:sp>
      <p:sp>
        <p:nvSpPr>
          <p:cNvPr id="6" name="TextBox 6"/>
          <p:cNvSpPr txBox="1"/>
          <p:nvPr/>
        </p:nvSpPr>
        <p:spPr>
          <a:xfrm>
            <a:off x="773119" y="527286"/>
            <a:ext cx="7926241" cy="874446"/>
          </a:xfrm>
          <a:prstGeom prst="rect">
            <a:avLst/>
          </a:prstGeom>
        </p:spPr>
        <p:txBody>
          <a:bodyPr lIns="0" tIns="0" rIns="0" bIns="0" rtlCol="0" anchor="t">
            <a:spAutoFit/>
          </a:bodyPr>
          <a:lstStyle/>
          <a:p>
            <a:pPr algn="just">
              <a:lnSpc>
                <a:spcPts val="6721"/>
              </a:lnSpc>
            </a:pPr>
            <a:r>
              <a:rPr lang="en-US" sz="6401" b="1" spc="-312">
                <a:solidFill>
                  <a:srgbClr val="343434"/>
                </a:solidFill>
                <a:latin typeface="TT Hoves Bold"/>
                <a:ea typeface="TT Hoves Bold"/>
                <a:cs typeface="TT Hoves Bold"/>
                <a:sym typeface="TT Hoves Bold"/>
              </a:rPr>
              <a:t>Δεύτερη Παρέμβαση</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3430063" y="1936909"/>
            <a:ext cx="11221859" cy="11221859"/>
          </a:xfrm>
          <a:custGeom>
            <a:avLst/>
            <a:gdLst/>
            <a:ahLst/>
            <a:cxnLst/>
            <a:rect l="l" t="t" r="r" b="b"/>
            <a:pathLst>
              <a:path w="11221859" h="11221859">
                <a:moveTo>
                  <a:pt x="0" y="0"/>
                </a:moveTo>
                <a:lnTo>
                  <a:pt x="11221859" y="0"/>
                </a:lnTo>
                <a:lnTo>
                  <a:pt x="11221859"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96258" y="-667518"/>
            <a:ext cx="19680517" cy="1696218"/>
          </a:xfrm>
          <a:custGeom>
            <a:avLst/>
            <a:gdLst/>
            <a:ahLst/>
            <a:cxnLst/>
            <a:rect l="l" t="t" r="r" b="b"/>
            <a:pathLst>
              <a:path w="19680517" h="1696218">
                <a:moveTo>
                  <a:pt x="0" y="0"/>
                </a:moveTo>
                <a:lnTo>
                  <a:pt x="19680517" y="0"/>
                </a:lnTo>
                <a:lnTo>
                  <a:pt x="19680517" y="1696218"/>
                </a:lnTo>
                <a:lnTo>
                  <a:pt x="0" y="16962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6660790" y="3272198"/>
            <a:ext cx="10598510" cy="1675098"/>
          </a:xfrm>
          <a:prstGeom prst="rect">
            <a:avLst/>
          </a:prstGeom>
        </p:spPr>
        <p:txBody>
          <a:bodyPr lIns="0" tIns="0" rIns="0" bIns="0" rtlCol="0" anchor="t">
            <a:spAutoFit/>
          </a:bodyPr>
          <a:lstStyle/>
          <a:p>
            <a:pPr algn="r">
              <a:lnSpc>
                <a:spcPts val="15417"/>
              </a:lnSpc>
            </a:pPr>
            <a:r>
              <a:rPr lang="en-US" sz="16402" b="1" spc="-802">
                <a:solidFill>
                  <a:srgbClr val="343434"/>
                </a:solidFill>
                <a:latin typeface="TT Hoves Bold"/>
                <a:ea typeface="TT Hoves Bold"/>
                <a:cs typeface="TT Hoves Bold"/>
                <a:sym typeface="TT Hoves Bold"/>
              </a:rPr>
              <a:t>Thank You</a:t>
            </a:r>
          </a:p>
        </p:txBody>
      </p:sp>
      <p:sp>
        <p:nvSpPr>
          <p:cNvPr id="5" name="TextBox 5"/>
          <p:cNvSpPr txBox="1"/>
          <p:nvPr/>
        </p:nvSpPr>
        <p:spPr>
          <a:xfrm>
            <a:off x="-696258" y="9063072"/>
            <a:ext cx="3128086" cy="1605326"/>
          </a:xfrm>
          <a:prstGeom prst="rect">
            <a:avLst/>
          </a:prstGeom>
        </p:spPr>
        <p:txBody>
          <a:bodyPr lIns="0" tIns="0" rIns="0" bIns="0" rtlCol="0" anchor="t">
            <a:spAutoFit/>
          </a:bodyPr>
          <a:lstStyle/>
          <a:p>
            <a:pPr algn="ctr">
              <a:lnSpc>
                <a:spcPts val="14856"/>
              </a:lnSpc>
            </a:pPr>
            <a:r>
              <a:rPr lang="en-US" sz="15805" b="1" spc="-774">
                <a:solidFill>
                  <a:srgbClr val="343434"/>
                </a:solidFill>
                <a:latin typeface="TT Hoves Bold"/>
                <a:ea typeface="TT Hoves Bold"/>
                <a:cs typeface="TT Hoves Bold"/>
                <a:sym typeface="TT Hoves Bold"/>
              </a:rPr>
              <a:t>07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6945761" y="4829956"/>
            <a:ext cx="10275439" cy="1536262"/>
          </a:xfrm>
          <a:prstGeom prst="rect">
            <a:avLst/>
          </a:prstGeom>
        </p:spPr>
        <p:txBody>
          <a:bodyPr lIns="0" tIns="0" rIns="0" bIns="0" rtlCol="0" anchor="t">
            <a:spAutoFit/>
          </a:bodyPr>
          <a:lstStyle/>
          <a:p>
            <a:pPr algn="l">
              <a:lnSpc>
                <a:spcPts val="3844"/>
              </a:lnSpc>
            </a:pPr>
            <a:r>
              <a:rPr lang="en-US" sz="2846" spc="169">
                <a:solidFill>
                  <a:srgbClr val="343434"/>
                </a:solidFill>
                <a:latin typeface="Calibri (MS)"/>
                <a:ea typeface="Calibri (MS)"/>
                <a:cs typeface="Calibri (MS)"/>
                <a:sym typeface="Calibri (MS)"/>
              </a:rPr>
              <a:t>Η Altershops είναι ελληνική επιχείρηση λιανικής πώλησης που στοχεύει στην παροχή προϊόντων ένδυσης, υπόδησης και αξεσουάρ σε όλη την Ελλάδα</a:t>
            </a:r>
          </a:p>
        </p:txBody>
      </p:sp>
      <p:sp>
        <p:nvSpPr>
          <p:cNvPr id="3" name="Freeform 3"/>
          <p:cNvSpPr/>
          <p:nvPr/>
        </p:nvSpPr>
        <p:spPr>
          <a:xfrm>
            <a:off x="-696258" y="-1193133"/>
            <a:ext cx="6903334" cy="12095887"/>
          </a:xfrm>
          <a:custGeom>
            <a:avLst/>
            <a:gdLst/>
            <a:ahLst/>
            <a:cxnLst/>
            <a:rect l="l" t="t" r="r" b="b"/>
            <a:pathLst>
              <a:path w="6903334" h="12095887">
                <a:moveTo>
                  <a:pt x="0" y="0"/>
                </a:moveTo>
                <a:lnTo>
                  <a:pt x="6903334" y="0"/>
                </a:lnTo>
                <a:lnTo>
                  <a:pt x="6903334" y="12095887"/>
                </a:lnTo>
                <a:lnTo>
                  <a:pt x="0" y="120958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263798" y="-4131629"/>
            <a:ext cx="7991003" cy="7991003"/>
          </a:xfrm>
          <a:custGeom>
            <a:avLst/>
            <a:gdLst/>
            <a:ahLst/>
            <a:cxnLst/>
            <a:rect l="l" t="t" r="r" b="b"/>
            <a:pathLst>
              <a:path w="7991003" h="7991003">
                <a:moveTo>
                  <a:pt x="0" y="0"/>
                </a:moveTo>
                <a:lnTo>
                  <a:pt x="7991003" y="0"/>
                </a:lnTo>
                <a:lnTo>
                  <a:pt x="7991003" y="7991003"/>
                </a:lnTo>
                <a:lnTo>
                  <a:pt x="0" y="7991003"/>
                </a:lnTo>
                <a:lnTo>
                  <a:pt x="0" y="0"/>
                </a:lnTo>
                <a:close/>
              </a:path>
            </a:pathLst>
          </a:custGeom>
          <a:blipFill>
            <a:blip r:embed="rId4">
              <a:alphaModFix amt="52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5"/>
          <p:cNvSpPr txBox="1"/>
          <p:nvPr/>
        </p:nvSpPr>
        <p:spPr>
          <a:xfrm>
            <a:off x="6787668" y="1664232"/>
            <a:ext cx="9419155" cy="2403216"/>
          </a:xfrm>
          <a:prstGeom prst="rect">
            <a:avLst/>
          </a:prstGeom>
        </p:spPr>
        <p:txBody>
          <a:bodyPr lIns="0" tIns="0" rIns="0" bIns="0" rtlCol="0" anchor="t">
            <a:spAutoFit/>
          </a:bodyPr>
          <a:lstStyle/>
          <a:p>
            <a:pPr algn="l">
              <a:lnSpc>
                <a:spcPts val="10272"/>
              </a:lnSpc>
            </a:pPr>
            <a:r>
              <a:rPr lang="en-US" sz="10927" b="1" spc="-535">
                <a:solidFill>
                  <a:srgbClr val="343434"/>
                </a:solidFill>
                <a:latin typeface="TT Hoves Bold"/>
                <a:ea typeface="TT Hoves Bold"/>
                <a:cs typeface="TT Hoves Bold"/>
                <a:sym typeface="TT Hoves Bold"/>
              </a:rPr>
              <a:t>Purpose of the organization</a:t>
            </a:r>
          </a:p>
        </p:txBody>
      </p:sp>
      <p:sp>
        <p:nvSpPr>
          <p:cNvPr id="6" name="TextBox 6"/>
          <p:cNvSpPr txBox="1"/>
          <p:nvPr/>
        </p:nvSpPr>
        <p:spPr>
          <a:xfrm>
            <a:off x="-1725735" y="7754657"/>
            <a:ext cx="5508869" cy="3899426"/>
          </a:xfrm>
          <a:prstGeom prst="rect">
            <a:avLst/>
          </a:prstGeom>
        </p:spPr>
        <p:txBody>
          <a:bodyPr lIns="0" tIns="0" rIns="0" bIns="0" rtlCol="0" anchor="t">
            <a:spAutoFit/>
          </a:bodyPr>
          <a:lstStyle/>
          <a:p>
            <a:pPr algn="ctr">
              <a:lnSpc>
                <a:spcPts val="35614"/>
              </a:lnSpc>
            </a:pPr>
            <a:r>
              <a:rPr lang="en-US" sz="37888" b="1" spc="-1855">
                <a:solidFill>
                  <a:srgbClr val="EFEFEF"/>
                </a:solidFill>
                <a:latin typeface="TT Hoves Bold"/>
                <a:ea typeface="TT Hoves Bold"/>
                <a:cs typeface="TT Hoves Bold"/>
                <a:sym typeface="TT Hoves Bold"/>
              </a:rPr>
              <a:t>01</a:t>
            </a:r>
          </a:p>
        </p:txBody>
      </p:sp>
      <p:sp>
        <p:nvSpPr>
          <p:cNvPr id="7" name="TextBox 7"/>
          <p:cNvSpPr txBox="1"/>
          <p:nvPr/>
        </p:nvSpPr>
        <p:spPr>
          <a:xfrm>
            <a:off x="6945761" y="6845172"/>
            <a:ext cx="11278085" cy="1910582"/>
          </a:xfrm>
          <a:prstGeom prst="rect">
            <a:avLst/>
          </a:prstGeom>
        </p:spPr>
        <p:txBody>
          <a:bodyPr lIns="0" tIns="0" rIns="0" bIns="0" rtlCol="0" anchor="t">
            <a:spAutoFit/>
          </a:bodyPr>
          <a:lstStyle/>
          <a:p>
            <a:pPr algn="l">
              <a:lnSpc>
                <a:spcPts val="3645"/>
              </a:lnSpc>
            </a:pPr>
            <a:r>
              <a:rPr lang="en-US" sz="2701" spc="162">
                <a:solidFill>
                  <a:srgbClr val="343434"/>
                </a:solidFill>
                <a:latin typeface="Calibri (MS)"/>
                <a:ea typeface="Calibri (MS)"/>
                <a:cs typeface="Calibri (MS)"/>
                <a:sym typeface="Calibri (MS)"/>
              </a:rPr>
              <a:t>Για να το πετύχει αυτό, η εταιρεία:</a:t>
            </a:r>
          </a:p>
          <a:p>
            <a:pPr algn="l">
              <a:lnSpc>
                <a:spcPts val="3645"/>
              </a:lnSpc>
            </a:pPr>
            <a:r>
              <a:rPr lang="en-US" sz="2701" spc="162">
                <a:solidFill>
                  <a:srgbClr val="343434"/>
                </a:solidFill>
                <a:latin typeface="Calibri (MS)"/>
                <a:ea typeface="Calibri (MS)"/>
                <a:cs typeface="Calibri (MS)"/>
                <a:sym typeface="Calibri (MS)"/>
              </a:rPr>
              <a:t> • Διατηρεί φυσικά καταστήματα σε στρατηγικά σημεία</a:t>
            </a:r>
          </a:p>
          <a:p>
            <a:pPr algn="l">
              <a:lnSpc>
                <a:spcPts val="3645"/>
              </a:lnSpc>
            </a:pPr>
            <a:r>
              <a:rPr lang="en-US" sz="2701" spc="162">
                <a:solidFill>
                  <a:srgbClr val="343434"/>
                </a:solidFill>
                <a:latin typeface="Calibri (MS)"/>
                <a:ea typeface="Calibri (MS)"/>
                <a:cs typeface="Calibri (MS)"/>
                <a:sym typeface="Calibri (MS)"/>
              </a:rPr>
              <a:t> • Συνδυάζει λιανική πώληση και ηλεκτρονικό εμπόριο</a:t>
            </a:r>
          </a:p>
          <a:p>
            <a:pPr algn="l">
              <a:lnSpc>
                <a:spcPts val="3645"/>
              </a:lnSpc>
            </a:pPr>
            <a:r>
              <a:rPr lang="en-US" sz="2701" spc="162">
                <a:solidFill>
                  <a:srgbClr val="343434"/>
                </a:solidFill>
                <a:latin typeface="Calibri (MS)"/>
                <a:ea typeface="Calibri (MS)"/>
                <a:cs typeface="Calibri (MS)"/>
                <a:sym typeface="Calibri (MS)"/>
              </a:rPr>
              <a:t> • Προσφέρει εκτενές προϊοντικό χαρτοφυλάκιο με 60 brands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4612454" y="-4799495"/>
            <a:ext cx="9598990" cy="9598990"/>
          </a:xfrm>
          <a:custGeom>
            <a:avLst/>
            <a:gdLst/>
            <a:ahLst/>
            <a:cxnLst/>
            <a:rect l="l" t="t" r="r" b="b"/>
            <a:pathLst>
              <a:path w="9598990" h="9598990">
                <a:moveTo>
                  <a:pt x="0" y="0"/>
                </a:moveTo>
                <a:lnTo>
                  <a:pt x="9598990" y="0"/>
                </a:lnTo>
                <a:lnTo>
                  <a:pt x="9598990" y="9598990"/>
                </a:lnTo>
                <a:lnTo>
                  <a:pt x="0" y="95989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0491672" y="2205276"/>
            <a:ext cx="1578952" cy="853448"/>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01.</a:t>
            </a:r>
          </a:p>
        </p:txBody>
      </p:sp>
      <p:sp>
        <p:nvSpPr>
          <p:cNvPr id="4" name="TextBox 4"/>
          <p:cNvSpPr txBox="1"/>
          <p:nvPr/>
        </p:nvSpPr>
        <p:spPr>
          <a:xfrm>
            <a:off x="15098203" y="8715490"/>
            <a:ext cx="3938637" cy="2057171"/>
          </a:xfrm>
          <a:prstGeom prst="rect">
            <a:avLst/>
          </a:prstGeom>
        </p:spPr>
        <p:txBody>
          <a:bodyPr lIns="0" tIns="0" rIns="0" bIns="0" rtlCol="0" anchor="t">
            <a:spAutoFit/>
          </a:bodyPr>
          <a:lstStyle/>
          <a:p>
            <a:pPr algn="ctr">
              <a:lnSpc>
                <a:spcPts val="18706"/>
              </a:lnSpc>
            </a:pPr>
            <a:r>
              <a:rPr lang="en-US" sz="19900" b="1" spc="-975">
                <a:solidFill>
                  <a:srgbClr val="343434"/>
                </a:solidFill>
                <a:latin typeface="TT Hoves Bold"/>
                <a:ea typeface="TT Hoves Bold"/>
                <a:cs typeface="TT Hoves Bold"/>
                <a:sym typeface="TT Hoves Bold"/>
              </a:rPr>
              <a:t>02</a:t>
            </a:r>
          </a:p>
        </p:txBody>
      </p:sp>
      <p:sp>
        <p:nvSpPr>
          <p:cNvPr id="5" name="TextBox 5"/>
          <p:cNvSpPr txBox="1"/>
          <p:nvPr/>
        </p:nvSpPr>
        <p:spPr>
          <a:xfrm>
            <a:off x="10491672" y="4898758"/>
            <a:ext cx="1578952" cy="853448"/>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02.</a:t>
            </a:r>
          </a:p>
        </p:txBody>
      </p:sp>
      <p:sp>
        <p:nvSpPr>
          <p:cNvPr id="6" name="TextBox 6"/>
          <p:cNvSpPr txBox="1"/>
          <p:nvPr/>
        </p:nvSpPr>
        <p:spPr>
          <a:xfrm>
            <a:off x="10491672" y="7592241"/>
            <a:ext cx="1578952" cy="853448"/>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03.</a:t>
            </a:r>
          </a:p>
        </p:txBody>
      </p:sp>
      <p:sp>
        <p:nvSpPr>
          <p:cNvPr id="7" name="TextBox 7"/>
          <p:cNvSpPr txBox="1"/>
          <p:nvPr/>
        </p:nvSpPr>
        <p:spPr>
          <a:xfrm>
            <a:off x="12218908" y="1711885"/>
            <a:ext cx="4132127" cy="1202055"/>
          </a:xfrm>
          <a:prstGeom prst="rect">
            <a:avLst/>
          </a:prstGeom>
        </p:spPr>
        <p:txBody>
          <a:bodyPr lIns="0" tIns="0" rIns="0" bIns="0" rtlCol="0" anchor="t">
            <a:spAutoFit/>
          </a:bodyPr>
          <a:lstStyle/>
          <a:p>
            <a:pPr algn="just">
              <a:lnSpc>
                <a:spcPts val="1890"/>
              </a:lnSpc>
            </a:pPr>
            <a:r>
              <a:rPr lang="en-US" sz="1399" spc="21">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sp>
        <p:nvSpPr>
          <p:cNvPr id="8" name="TextBox 8"/>
          <p:cNvSpPr txBox="1"/>
          <p:nvPr/>
        </p:nvSpPr>
        <p:spPr>
          <a:xfrm>
            <a:off x="11452691" y="661080"/>
            <a:ext cx="6379700" cy="665113"/>
          </a:xfrm>
          <a:prstGeom prst="rect">
            <a:avLst/>
          </a:prstGeom>
        </p:spPr>
        <p:txBody>
          <a:bodyPr lIns="0" tIns="0" rIns="0" bIns="0" rtlCol="0" anchor="t">
            <a:spAutoFit/>
          </a:bodyPr>
          <a:lstStyle/>
          <a:p>
            <a:pPr algn="l">
              <a:lnSpc>
                <a:spcPts val="5791"/>
              </a:lnSpc>
            </a:pPr>
            <a:r>
              <a:rPr lang="en-US" sz="5515" b="1" spc="-270">
                <a:solidFill>
                  <a:srgbClr val="343434"/>
                </a:solidFill>
                <a:latin typeface="TT Hoves Bold"/>
                <a:ea typeface="TT Hoves Bold"/>
                <a:cs typeface="TT Hoves Bold"/>
                <a:sym typeface="TT Hoves Bold"/>
              </a:rPr>
              <a:t>Στιγμιότυπο AS-IS</a:t>
            </a:r>
          </a:p>
        </p:txBody>
      </p:sp>
      <p:sp>
        <p:nvSpPr>
          <p:cNvPr id="9" name="TextBox 9"/>
          <p:cNvSpPr txBox="1"/>
          <p:nvPr/>
        </p:nvSpPr>
        <p:spPr>
          <a:xfrm>
            <a:off x="4006280" y="1702360"/>
            <a:ext cx="10275439" cy="7523127"/>
          </a:xfrm>
          <a:prstGeom prst="rect">
            <a:avLst/>
          </a:prstGeom>
        </p:spPr>
        <p:txBody>
          <a:bodyPr lIns="0" tIns="0" rIns="0" bIns="0" rtlCol="0" anchor="t">
            <a:spAutoFit/>
          </a:bodyPr>
          <a:lstStyle/>
          <a:p>
            <a:pPr algn="l">
              <a:lnSpc>
                <a:spcPts val="2483"/>
              </a:lnSpc>
            </a:pPr>
            <a:r>
              <a:rPr lang="en-US" sz="1800" b="1">
                <a:solidFill>
                  <a:srgbClr val="000000"/>
                </a:solidFill>
                <a:latin typeface="Aptos Bold"/>
                <a:ea typeface="Aptos Bold"/>
                <a:cs typeface="Aptos Bold"/>
                <a:sym typeface="Aptos Bold"/>
              </a:rPr>
              <a:t>Πελάτης: </a:t>
            </a:r>
            <a:r>
              <a:rPr lang="en-US" sz="1800">
                <a:solidFill>
                  <a:srgbClr val="000000"/>
                </a:solidFill>
                <a:latin typeface="Aptos"/>
                <a:ea typeface="Aptos"/>
                <a:cs typeface="Aptos"/>
                <a:sym typeface="Aptos"/>
              </a:rPr>
              <a:t>Καταναλωτές ένδυσης, καταναλωτές υπόδησης, καταναλωτές αξεσουάρ. </a:t>
            </a:r>
          </a:p>
          <a:p>
            <a:pPr algn="l">
              <a:lnSpc>
                <a:spcPts val="2483"/>
              </a:lnSpc>
            </a:pPr>
            <a:r>
              <a:rPr lang="en-US" sz="1800" b="1">
                <a:solidFill>
                  <a:srgbClr val="000000"/>
                </a:solidFill>
                <a:latin typeface="Aptos Bold"/>
                <a:ea typeface="Aptos Bold"/>
                <a:cs typeface="Aptos Bold"/>
                <a:sym typeface="Aptos Bold"/>
              </a:rPr>
              <a:t>Προϊόν: </a:t>
            </a:r>
            <a:r>
              <a:rPr lang="en-US" sz="1800">
                <a:solidFill>
                  <a:srgbClr val="000000"/>
                </a:solidFill>
                <a:latin typeface="Aptos"/>
                <a:ea typeface="Aptos"/>
                <a:cs typeface="Aptos"/>
                <a:sym typeface="Aptos"/>
              </a:rPr>
              <a:t>Εμπορία ενδυμάτων, υποδημάτων, αξεσουάρ από διεθνή brands μέσω φυσικών καταστημάτων και e-shop.</a:t>
            </a:r>
          </a:p>
          <a:p>
            <a:pPr algn="l">
              <a:lnSpc>
                <a:spcPts val="2483"/>
              </a:lnSpc>
            </a:pPr>
            <a:r>
              <a:rPr lang="en-US" sz="1800" b="1">
                <a:solidFill>
                  <a:srgbClr val="000000"/>
                </a:solidFill>
                <a:latin typeface="Aptos Bold"/>
                <a:ea typeface="Aptos Bold"/>
                <a:cs typeface="Aptos Bold"/>
                <a:sym typeface="Aptos Bold"/>
              </a:rPr>
              <a:t>Επιχειρηματικές διαδικασίες: </a:t>
            </a:r>
            <a:r>
              <a:rPr lang="en-US" sz="1800">
                <a:solidFill>
                  <a:srgbClr val="000000"/>
                </a:solidFill>
                <a:latin typeface="Aptos"/>
                <a:ea typeface="Aptos"/>
                <a:cs typeface="Aptos"/>
                <a:sym typeface="Aptos"/>
              </a:rPr>
              <a:t>εμπορικός σχεδιασμός &amp; κύκλος παραγγελιών, λειτουργία καταστημάτων, διαχείριση εξωτερικών συνεργατών, διαχείριση οικονομικών και ανθρώπινου δυναμικού.</a:t>
            </a:r>
          </a:p>
          <a:p>
            <a:pPr algn="l">
              <a:lnSpc>
                <a:spcPts val="2483"/>
              </a:lnSpc>
            </a:pPr>
            <a:r>
              <a:rPr lang="en-US" sz="1800" b="1">
                <a:solidFill>
                  <a:srgbClr val="000000"/>
                </a:solidFill>
                <a:latin typeface="Aptos Bold"/>
                <a:ea typeface="Aptos Bold"/>
                <a:cs typeface="Aptos Bold"/>
                <a:sym typeface="Aptos Bold"/>
              </a:rPr>
              <a:t>Συμμετέχοντες: </a:t>
            </a:r>
            <a:r>
              <a:rPr lang="en-US" sz="1800">
                <a:solidFill>
                  <a:srgbClr val="000000"/>
                </a:solidFill>
                <a:latin typeface="Aptos"/>
                <a:ea typeface="Aptos"/>
                <a:cs typeface="Aptos"/>
                <a:sym typeface="Aptos"/>
              </a:rPr>
              <a:t>Διοίκηση (CEO), εμπορικό τμήμα, υπάλληλοι καταστημάτων, υπάλληλοι e-shop, υπάλληλοι αποθήκης, οδηγός για μεταφορές, υπεύθυνοι logistics, υπεύθυνοι HR, γραφίστες, συνεργάτες διαφήμισης (Wizard Digital Agency), συνεργάτες ERP (Foxline), IT (Afternet), λογιστικής &amp; μισθοδοσίας (PWC), νομικοί σύμβουλοι.</a:t>
            </a:r>
          </a:p>
          <a:p>
            <a:pPr algn="l">
              <a:lnSpc>
                <a:spcPts val="2483"/>
              </a:lnSpc>
            </a:pPr>
            <a:r>
              <a:rPr lang="en-US" sz="1800" b="1">
                <a:solidFill>
                  <a:srgbClr val="000000"/>
                </a:solidFill>
                <a:latin typeface="Aptos Bold"/>
                <a:ea typeface="Aptos Bold"/>
                <a:cs typeface="Aptos Bold"/>
                <a:sym typeface="Aptos Bold"/>
              </a:rPr>
              <a:t>Πληροφορία: </a:t>
            </a:r>
            <a:r>
              <a:rPr lang="en-US" sz="1800">
                <a:solidFill>
                  <a:srgbClr val="000000"/>
                </a:solidFill>
                <a:latin typeface="Aptos"/>
                <a:ea typeface="Aptos"/>
                <a:cs typeface="Aptos"/>
                <a:sym typeface="Aptos"/>
              </a:rPr>
              <a:t>πωλήσεις ανά κατάστημα και κανάλι, αποθέματα, reports ζήτησης/προσφοράς, παραγγελίες προς/από προμηθευτές, απόδοση καμπανιών, παρουσίες &amp; αξιολογήσεις εργαζομένων, παραγγελίες πελατών, επιστροφές προϊόντων, στοιχεία πελατών, συμπεριφορές χρήσης e-shop, παραστατικά, μισθοδοσίες, τιμολογήσεις.</a:t>
            </a:r>
          </a:p>
          <a:p>
            <a:pPr algn="l">
              <a:lnSpc>
                <a:spcPts val="2483"/>
              </a:lnSpc>
            </a:pPr>
            <a:r>
              <a:rPr lang="en-US" sz="1800" b="1">
                <a:solidFill>
                  <a:srgbClr val="000000"/>
                </a:solidFill>
                <a:latin typeface="Aptos Bold"/>
                <a:ea typeface="Aptos Bold"/>
                <a:cs typeface="Aptos Bold"/>
                <a:sym typeface="Aptos Bold"/>
              </a:rPr>
              <a:t>Τεχνολογία: </a:t>
            </a:r>
            <a:r>
              <a:rPr lang="en-US" sz="1800">
                <a:solidFill>
                  <a:srgbClr val="000000"/>
                </a:solidFill>
                <a:latin typeface="Aptos"/>
                <a:ea typeface="Aptos"/>
                <a:cs typeface="Aptos"/>
                <a:sym typeface="Aptos"/>
              </a:rPr>
              <a:t>SoftOne, SAP BusinessObjects, MySQL, PrestaShop, MyWorkplace, Google, Meta.</a:t>
            </a:r>
          </a:p>
          <a:p>
            <a:pPr algn="l">
              <a:lnSpc>
                <a:spcPts val="2483"/>
              </a:lnSpc>
            </a:pPr>
            <a:r>
              <a:rPr lang="en-US" sz="1800" b="1">
                <a:solidFill>
                  <a:srgbClr val="000000"/>
                </a:solidFill>
                <a:latin typeface="Aptos Bold"/>
                <a:ea typeface="Aptos Bold"/>
                <a:cs typeface="Aptos Bold"/>
                <a:sym typeface="Aptos Bold"/>
              </a:rPr>
              <a:t>Πλαίσιο: </a:t>
            </a:r>
            <a:r>
              <a:rPr lang="en-US" sz="1800">
                <a:solidFill>
                  <a:srgbClr val="000000"/>
                </a:solidFill>
                <a:latin typeface="Aptos"/>
                <a:ea typeface="Aptos"/>
                <a:cs typeface="Aptos"/>
                <a:sym typeface="Aptos"/>
              </a:rPr>
              <a:t>Κλάδος της λιανικής μόδας με αυξημένο ανταγωνισμό από διεθνείς και ελληνικές αλυσίδες φυσικής αλλά και ψηφιακής παρουσίας, κανονισμοί προστασίας καταναλωτών και νομοθετικό πλαίσιο GDPR, καταναλωτική συμπεριφορά εξαρτώμενη από εποχικότητα και τάσεις των κοινωνικών μέσων.</a:t>
            </a:r>
          </a:p>
          <a:p>
            <a:pPr algn="l">
              <a:lnSpc>
                <a:spcPts val="2483"/>
              </a:lnSpc>
            </a:pPr>
            <a:r>
              <a:rPr lang="en-US" sz="1800" b="1">
                <a:solidFill>
                  <a:srgbClr val="000000"/>
                </a:solidFill>
                <a:latin typeface="Aptos Bold"/>
                <a:ea typeface="Aptos Bold"/>
                <a:cs typeface="Aptos Bold"/>
                <a:sym typeface="Aptos Bold"/>
              </a:rPr>
              <a:t>Υποδομή: </a:t>
            </a:r>
            <a:r>
              <a:rPr lang="en-US" sz="1800">
                <a:solidFill>
                  <a:srgbClr val="000000"/>
                </a:solidFill>
                <a:latin typeface="Aptos"/>
                <a:ea typeface="Aptos"/>
                <a:cs typeface="Aptos"/>
                <a:sym typeface="Aptos"/>
              </a:rPr>
              <a:t>10 φυσικά καταστήματα, κεντρική αποθήκη, κεντρικά γραφεία, ψηφιακό κατάστημα.</a:t>
            </a:r>
          </a:p>
          <a:p>
            <a:pPr algn="l">
              <a:lnSpc>
                <a:spcPts val="2483"/>
              </a:lnSpc>
            </a:pPr>
            <a:r>
              <a:rPr lang="en-US" sz="1800" b="1">
                <a:solidFill>
                  <a:srgbClr val="000000"/>
                </a:solidFill>
                <a:latin typeface="Aptos Bold"/>
                <a:ea typeface="Aptos Bold"/>
                <a:cs typeface="Aptos Bold"/>
                <a:sym typeface="Aptos Bold"/>
              </a:rPr>
              <a:t>Στρατηγική: </a:t>
            </a:r>
            <a:r>
              <a:rPr lang="en-US" sz="1800">
                <a:solidFill>
                  <a:srgbClr val="000000"/>
                </a:solidFill>
                <a:latin typeface="Aptos"/>
                <a:ea typeface="Aptos"/>
                <a:cs typeface="Aptos"/>
                <a:sym typeface="Aptos"/>
              </a:rPr>
              <a:t>Φυσική παρουσία σε εμπορικά σημεία υψηλής προβολής, διευρυμένη ποικιλία προϊόντων και πελατολογίου, ψηφιακή παρουσία, εξωτερική ανάθεση δραστηριοτήτων σε ειδικούς, Data-driven αναπροσαρμογή στρατηγικής ανά σεζόν.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524000" y="666750"/>
            <a:ext cx="7926241" cy="780584"/>
          </a:xfrm>
          <a:prstGeom prst="rect">
            <a:avLst/>
          </a:prstGeom>
        </p:spPr>
        <p:txBody>
          <a:bodyPr lIns="0" tIns="0" rIns="0" bIns="0" rtlCol="0" anchor="t">
            <a:spAutoFit/>
          </a:bodyPr>
          <a:lstStyle/>
          <a:p>
            <a:pPr algn="just">
              <a:lnSpc>
                <a:spcPts val="6721"/>
              </a:lnSpc>
            </a:pPr>
            <a:r>
              <a:rPr lang="en-US" sz="6401" b="1" spc="-312">
                <a:solidFill>
                  <a:srgbClr val="343434"/>
                </a:solidFill>
                <a:latin typeface="TT Hoves Bold"/>
                <a:ea typeface="TT Hoves Bold"/>
                <a:cs typeface="TT Hoves Bold"/>
                <a:sym typeface="TT Hoves Bold"/>
              </a:rPr>
              <a:t>Δέντρο διαδικασιών</a:t>
            </a:r>
          </a:p>
        </p:txBody>
      </p:sp>
      <p:sp>
        <p:nvSpPr>
          <p:cNvPr id="3" name="Freeform 3"/>
          <p:cNvSpPr/>
          <p:nvPr/>
        </p:nvSpPr>
        <p:spPr>
          <a:xfrm>
            <a:off x="-1111295" y="-1193133"/>
            <a:ext cx="2222590" cy="12095887"/>
          </a:xfrm>
          <a:custGeom>
            <a:avLst/>
            <a:gdLst/>
            <a:ahLst/>
            <a:cxnLst/>
            <a:rect l="l" t="t" r="r" b="b"/>
            <a:pathLst>
              <a:path w="2222590" h="12095887">
                <a:moveTo>
                  <a:pt x="0" y="0"/>
                </a:moveTo>
                <a:lnTo>
                  <a:pt x="2222590" y="0"/>
                </a:lnTo>
                <a:lnTo>
                  <a:pt x="2222590" y="12095887"/>
                </a:lnTo>
                <a:lnTo>
                  <a:pt x="0" y="120958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5636168" y="8829299"/>
            <a:ext cx="3246263" cy="1677152"/>
          </a:xfrm>
          <a:prstGeom prst="rect">
            <a:avLst/>
          </a:prstGeom>
        </p:spPr>
        <p:txBody>
          <a:bodyPr lIns="0" tIns="0" rIns="0" bIns="0" rtlCol="0" anchor="t">
            <a:spAutoFit/>
          </a:bodyPr>
          <a:lstStyle/>
          <a:p>
            <a:pPr algn="ctr">
              <a:lnSpc>
                <a:spcPts val="15417"/>
              </a:lnSpc>
            </a:pPr>
            <a:r>
              <a:rPr lang="en-US" sz="16402" b="1" spc="-802">
                <a:solidFill>
                  <a:srgbClr val="343434"/>
                </a:solidFill>
                <a:latin typeface="TT Hoves Bold"/>
                <a:ea typeface="TT Hoves Bold"/>
                <a:cs typeface="TT Hoves Bold"/>
                <a:sym typeface="TT Hoves Bold"/>
              </a:rPr>
              <a:t>03</a:t>
            </a:r>
          </a:p>
        </p:txBody>
      </p:sp>
      <p:pic>
        <p:nvPicPr>
          <p:cNvPr id="14" name="Εικόνα 13">
            <a:extLst>
              <a:ext uri="{FF2B5EF4-FFF2-40B4-BE49-F238E27FC236}">
                <a16:creationId xmlns:a16="http://schemas.microsoft.com/office/drawing/2014/main" id="{63E4A2F8-6C64-4389-4C5B-FEEDECD25A55}"/>
              </a:ext>
            </a:extLst>
          </p:cNvPr>
          <p:cNvPicPr>
            <a:picLocks noChangeAspect="1"/>
          </p:cNvPicPr>
          <p:nvPr/>
        </p:nvPicPr>
        <p:blipFill>
          <a:blip r:embed="rId4"/>
          <a:stretch>
            <a:fillRect/>
          </a:stretch>
        </p:blipFill>
        <p:spPr>
          <a:xfrm>
            <a:off x="1905000" y="1680903"/>
            <a:ext cx="5996433" cy="3855610"/>
          </a:xfrm>
          <a:prstGeom prst="rect">
            <a:avLst/>
          </a:prstGeom>
        </p:spPr>
      </p:pic>
      <p:pic>
        <p:nvPicPr>
          <p:cNvPr id="16" name="Εικόνα 15">
            <a:extLst>
              <a:ext uri="{FF2B5EF4-FFF2-40B4-BE49-F238E27FC236}">
                <a16:creationId xmlns:a16="http://schemas.microsoft.com/office/drawing/2014/main" id="{F8EDDB32-0F35-0306-CE7A-D0D621F24B0A}"/>
              </a:ext>
            </a:extLst>
          </p:cNvPr>
          <p:cNvPicPr>
            <a:picLocks noChangeAspect="1"/>
          </p:cNvPicPr>
          <p:nvPr/>
        </p:nvPicPr>
        <p:blipFill>
          <a:blip r:embed="rId5"/>
          <a:stretch>
            <a:fillRect/>
          </a:stretch>
        </p:blipFill>
        <p:spPr>
          <a:xfrm>
            <a:off x="1905000" y="5770083"/>
            <a:ext cx="5942158" cy="4075232"/>
          </a:xfrm>
          <a:prstGeom prst="rect">
            <a:avLst/>
          </a:prstGeom>
        </p:spPr>
      </p:pic>
      <p:pic>
        <p:nvPicPr>
          <p:cNvPr id="18" name="Εικόνα 17">
            <a:extLst>
              <a:ext uri="{FF2B5EF4-FFF2-40B4-BE49-F238E27FC236}">
                <a16:creationId xmlns:a16="http://schemas.microsoft.com/office/drawing/2014/main" id="{51A13891-BB89-2146-481D-C9A300694568}"/>
              </a:ext>
            </a:extLst>
          </p:cNvPr>
          <p:cNvPicPr>
            <a:picLocks noChangeAspect="1"/>
          </p:cNvPicPr>
          <p:nvPr/>
        </p:nvPicPr>
        <p:blipFill>
          <a:blip r:embed="rId6"/>
          <a:stretch>
            <a:fillRect/>
          </a:stretch>
        </p:blipFill>
        <p:spPr>
          <a:xfrm>
            <a:off x="9862946" y="1239607"/>
            <a:ext cx="6726571" cy="4296906"/>
          </a:xfrm>
          <a:prstGeom prst="rect">
            <a:avLst/>
          </a:prstGeom>
        </p:spPr>
      </p:pic>
      <p:pic>
        <p:nvPicPr>
          <p:cNvPr id="20" name="Εικόνα 19">
            <a:extLst>
              <a:ext uri="{FF2B5EF4-FFF2-40B4-BE49-F238E27FC236}">
                <a16:creationId xmlns:a16="http://schemas.microsoft.com/office/drawing/2014/main" id="{446AC390-2432-DF46-71D2-E5069727D70B}"/>
              </a:ext>
            </a:extLst>
          </p:cNvPr>
          <p:cNvPicPr>
            <a:picLocks noChangeAspect="1"/>
          </p:cNvPicPr>
          <p:nvPr/>
        </p:nvPicPr>
        <p:blipFill>
          <a:blip r:embed="rId7"/>
          <a:stretch>
            <a:fillRect/>
          </a:stretch>
        </p:blipFill>
        <p:spPr>
          <a:xfrm>
            <a:off x="9864527" y="5770083"/>
            <a:ext cx="5423925" cy="3638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88159" y="1115325"/>
            <a:ext cx="10848423" cy="341958"/>
          </a:xfrm>
          <a:prstGeom prst="rect">
            <a:avLst/>
          </a:prstGeom>
        </p:spPr>
        <p:txBody>
          <a:bodyPr lIns="0" tIns="0" rIns="0" bIns="0" rtlCol="0" anchor="t">
            <a:spAutoFit/>
          </a:bodyPr>
          <a:lstStyle/>
          <a:p>
            <a:pPr algn="l">
              <a:lnSpc>
                <a:spcPts val="4420"/>
              </a:lnSpc>
            </a:pPr>
            <a:r>
              <a:rPr lang="en-US" sz="6139" b="1" spc="-299">
                <a:solidFill>
                  <a:srgbClr val="343434"/>
                </a:solidFill>
                <a:latin typeface="TT Hoves Bold"/>
                <a:ea typeface="TT Hoves Bold"/>
                <a:cs typeface="TT Hoves Bold"/>
                <a:sym typeface="TT Hoves Bold"/>
              </a:rPr>
              <a:t>Process model</a:t>
            </a:r>
          </a:p>
        </p:txBody>
      </p:sp>
      <p:sp>
        <p:nvSpPr>
          <p:cNvPr id="3" name="Freeform 3"/>
          <p:cNvSpPr/>
          <p:nvPr/>
        </p:nvSpPr>
        <p:spPr>
          <a:xfrm>
            <a:off x="10894011" y="-7939543"/>
            <a:ext cx="12764090" cy="12764090"/>
          </a:xfrm>
          <a:custGeom>
            <a:avLst/>
            <a:gdLst/>
            <a:ahLst/>
            <a:cxnLst/>
            <a:rect l="l" t="t" r="r" b="b"/>
            <a:pathLst>
              <a:path w="12764090" h="12764090">
                <a:moveTo>
                  <a:pt x="0" y="0"/>
                </a:moveTo>
                <a:lnTo>
                  <a:pt x="12764090" y="0"/>
                </a:lnTo>
                <a:lnTo>
                  <a:pt x="12764090" y="12764090"/>
                </a:lnTo>
                <a:lnTo>
                  <a:pt x="0" y="127640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5999885" y="704850"/>
            <a:ext cx="2815126" cy="1459917"/>
          </a:xfrm>
          <a:prstGeom prst="rect">
            <a:avLst/>
          </a:prstGeom>
        </p:spPr>
        <p:txBody>
          <a:bodyPr lIns="0" tIns="0" rIns="0" bIns="0" rtlCol="0" anchor="t">
            <a:spAutoFit/>
          </a:bodyPr>
          <a:lstStyle/>
          <a:p>
            <a:pPr algn="ctr">
              <a:lnSpc>
                <a:spcPts val="13369"/>
              </a:lnSpc>
            </a:pPr>
            <a:r>
              <a:rPr lang="en-US" sz="14222" b="1" spc="-696">
                <a:solidFill>
                  <a:srgbClr val="343434"/>
                </a:solidFill>
                <a:latin typeface="TT Hoves Bold"/>
                <a:ea typeface="TT Hoves Bold"/>
                <a:cs typeface="TT Hoves Bold"/>
                <a:sym typeface="TT Hoves Bold"/>
              </a:rPr>
              <a:t>04</a:t>
            </a:r>
          </a:p>
        </p:txBody>
      </p:sp>
      <p:sp>
        <p:nvSpPr>
          <p:cNvPr id="5" name="Freeform 5"/>
          <p:cNvSpPr/>
          <p:nvPr/>
        </p:nvSpPr>
        <p:spPr>
          <a:xfrm>
            <a:off x="-696258" y="9041308"/>
            <a:ext cx="19680517" cy="1332925"/>
          </a:xfrm>
          <a:custGeom>
            <a:avLst/>
            <a:gdLst/>
            <a:ahLst/>
            <a:cxnLst/>
            <a:rect l="l" t="t" r="r" b="b"/>
            <a:pathLst>
              <a:path w="19680517" h="1332925">
                <a:moveTo>
                  <a:pt x="0" y="0"/>
                </a:moveTo>
                <a:lnTo>
                  <a:pt x="19680517" y="0"/>
                </a:lnTo>
                <a:lnTo>
                  <a:pt x="19680517" y="1332925"/>
                </a:lnTo>
                <a:lnTo>
                  <a:pt x="0" y="1332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288159" y="1750475"/>
            <a:ext cx="12894442" cy="1052314"/>
          </a:xfrm>
          <a:prstGeom prst="rect">
            <a:avLst/>
          </a:prstGeom>
        </p:spPr>
        <p:txBody>
          <a:bodyPr lIns="0" tIns="0" rIns="0" bIns="0" rtlCol="0" anchor="t">
            <a:spAutoFit/>
          </a:bodyPr>
          <a:lstStyle/>
          <a:p>
            <a:pPr algn="l">
              <a:lnSpc>
                <a:spcPts val="4420"/>
              </a:lnSpc>
            </a:pPr>
            <a:r>
              <a:rPr lang="en-US" sz="4400" b="1" spc="-300" dirty="0">
                <a:solidFill>
                  <a:srgbClr val="343434"/>
                </a:solidFill>
                <a:latin typeface="TT Hoves Bold"/>
                <a:ea typeface="TT Hoves Bold"/>
                <a:cs typeface="TT Hoves Bold"/>
                <a:sym typeface="TT Hoves Bold"/>
              </a:rPr>
              <a:t>2. </a:t>
            </a:r>
            <a:r>
              <a:rPr lang="en-US" sz="4400" b="1" spc="-300" dirty="0" err="1">
                <a:solidFill>
                  <a:srgbClr val="343434"/>
                </a:solidFill>
                <a:latin typeface="TT Hoves Bold"/>
                <a:ea typeface="TT Hoves Bold"/>
                <a:cs typeface="TT Hoves Bold"/>
                <a:sym typeface="TT Hoves Bold"/>
              </a:rPr>
              <a:t>Δι</a:t>
            </a:r>
            <a:r>
              <a:rPr lang="en-US" sz="4400" b="1" spc="-300" dirty="0">
                <a:solidFill>
                  <a:srgbClr val="343434"/>
                </a:solidFill>
                <a:latin typeface="TT Hoves Bold"/>
                <a:ea typeface="TT Hoves Bold"/>
                <a:cs typeface="TT Hoves Bold"/>
                <a:sym typeface="TT Hoves Bold"/>
              </a:rPr>
              <a:t>αχείριση Πωλήσεων και Εξυπηρέτησης σε Φυσικά και Ψηφιακά Καταστήματα </a:t>
            </a:r>
          </a:p>
        </p:txBody>
      </p:sp>
      <p:grpSp>
        <p:nvGrpSpPr>
          <p:cNvPr id="7" name="Group 7"/>
          <p:cNvGrpSpPr>
            <a:grpSpLocks noChangeAspect="1"/>
          </p:cNvGrpSpPr>
          <p:nvPr/>
        </p:nvGrpSpPr>
        <p:grpSpPr>
          <a:xfrm>
            <a:off x="3100387" y="3019780"/>
            <a:ext cx="12087225" cy="5781319"/>
            <a:chOff x="0" y="0"/>
            <a:chExt cx="16116300" cy="7708425"/>
          </a:xfrm>
        </p:grpSpPr>
        <p:sp>
          <p:nvSpPr>
            <p:cNvPr id="8" name="Freeform 8"/>
            <p:cNvSpPr/>
            <p:nvPr/>
          </p:nvSpPr>
          <p:spPr>
            <a:xfrm>
              <a:off x="0" y="0"/>
              <a:ext cx="16116300" cy="7708392"/>
            </a:xfrm>
            <a:custGeom>
              <a:avLst/>
              <a:gdLst/>
              <a:ahLst/>
              <a:cxnLst/>
              <a:rect l="l" t="t" r="r" b="b"/>
              <a:pathLst>
                <a:path w="16116300" h="7708392">
                  <a:moveTo>
                    <a:pt x="0" y="0"/>
                  </a:moveTo>
                  <a:lnTo>
                    <a:pt x="16116300" y="0"/>
                  </a:lnTo>
                  <a:lnTo>
                    <a:pt x="16116300" y="7708392"/>
                  </a:lnTo>
                  <a:lnTo>
                    <a:pt x="0" y="7708392"/>
                  </a:lnTo>
                  <a:lnTo>
                    <a:pt x="0" y="0"/>
                  </a:lnTo>
                  <a:close/>
                </a:path>
              </a:pathLst>
            </a:custGeom>
            <a:blipFill>
              <a:blip r:embed="rId6"/>
              <a:stretch>
                <a:fillRect l="-2050" r="-2050"/>
              </a:stretch>
            </a:blipFill>
          </p:spPr>
          <p:txBody>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894011" y="-7939543"/>
            <a:ext cx="12764090" cy="12764090"/>
          </a:xfrm>
          <a:custGeom>
            <a:avLst/>
            <a:gdLst/>
            <a:ahLst/>
            <a:cxnLst/>
            <a:rect l="l" t="t" r="r" b="b"/>
            <a:pathLst>
              <a:path w="12764090" h="12764090">
                <a:moveTo>
                  <a:pt x="0" y="0"/>
                </a:moveTo>
                <a:lnTo>
                  <a:pt x="12764090" y="0"/>
                </a:lnTo>
                <a:lnTo>
                  <a:pt x="12764090" y="12764090"/>
                </a:lnTo>
                <a:lnTo>
                  <a:pt x="0" y="127640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96258" y="9041308"/>
            <a:ext cx="19680517" cy="1332925"/>
          </a:xfrm>
          <a:custGeom>
            <a:avLst/>
            <a:gdLst/>
            <a:ahLst/>
            <a:cxnLst/>
            <a:rect l="l" t="t" r="r" b="b"/>
            <a:pathLst>
              <a:path w="19680517" h="1332925">
                <a:moveTo>
                  <a:pt x="0" y="0"/>
                </a:moveTo>
                <a:lnTo>
                  <a:pt x="19680517" y="0"/>
                </a:lnTo>
                <a:lnTo>
                  <a:pt x="19680517" y="1332925"/>
                </a:lnTo>
                <a:lnTo>
                  <a:pt x="0" y="1332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6711541" y="571500"/>
            <a:ext cx="2893310" cy="1238415"/>
          </a:xfrm>
          <a:prstGeom prst="rect">
            <a:avLst/>
          </a:prstGeom>
        </p:spPr>
        <p:txBody>
          <a:bodyPr lIns="0" tIns="0" rIns="0" bIns="0" rtlCol="0" anchor="t">
            <a:spAutoFit/>
          </a:bodyPr>
          <a:lstStyle/>
          <a:p>
            <a:pPr algn="l">
              <a:lnSpc>
                <a:spcPts val="11178"/>
              </a:lnSpc>
            </a:pPr>
            <a:r>
              <a:rPr lang="en-US" sz="11893" b="1" spc="-581">
                <a:solidFill>
                  <a:srgbClr val="EFEFEF"/>
                </a:solidFill>
                <a:latin typeface="TT Hoves Bold"/>
                <a:ea typeface="TT Hoves Bold"/>
                <a:cs typeface="TT Hoves Bold"/>
                <a:sym typeface="TT Hoves Bold"/>
              </a:rPr>
              <a:t>05</a:t>
            </a:r>
          </a:p>
        </p:txBody>
      </p:sp>
      <p:sp>
        <p:nvSpPr>
          <p:cNvPr id="5" name="TextBox 5"/>
          <p:cNvSpPr txBox="1"/>
          <p:nvPr/>
        </p:nvSpPr>
        <p:spPr>
          <a:xfrm>
            <a:off x="773119" y="2740361"/>
            <a:ext cx="14628512" cy="2189403"/>
          </a:xfrm>
          <a:prstGeom prst="rect">
            <a:avLst/>
          </a:prstGeom>
        </p:spPr>
        <p:txBody>
          <a:bodyPr lIns="0" tIns="0" rIns="0" bIns="0" rtlCol="0" anchor="t">
            <a:spAutoFit/>
          </a:bodyPr>
          <a:lstStyle/>
          <a:p>
            <a:pPr algn="l">
              <a:lnSpc>
                <a:spcPts val="4262"/>
              </a:lnSpc>
              <a:spcBef>
                <a:spcPct val="0"/>
              </a:spcBef>
            </a:pPr>
            <a:r>
              <a:rPr lang="en-US" sz="3044" spc="-249" dirty="0">
                <a:solidFill>
                  <a:srgbClr val="000000"/>
                </a:solidFill>
                <a:latin typeface="Calibri (MS)"/>
                <a:ea typeface="Calibri (MS)"/>
                <a:cs typeface="Calibri (MS)"/>
                <a:sym typeface="Calibri (MS)"/>
              </a:rPr>
              <a:t>Η </a:t>
            </a:r>
            <a:r>
              <a:rPr lang="en-US" sz="3044" spc="-249" dirty="0" err="1">
                <a:solidFill>
                  <a:srgbClr val="000000"/>
                </a:solidFill>
                <a:latin typeface="Calibri (MS)"/>
                <a:ea typeface="Calibri (MS)"/>
                <a:cs typeface="Calibri (MS)"/>
                <a:sym typeface="Calibri (MS)"/>
              </a:rPr>
              <a:t>Altershops</a:t>
            </a:r>
            <a:r>
              <a:rPr lang="en-US" sz="3044" spc="-249" dirty="0">
                <a:solidFill>
                  <a:srgbClr val="000000"/>
                </a:solidFill>
                <a:latin typeface="Calibri (MS)"/>
                <a:ea typeface="Calibri (MS)"/>
                <a:cs typeface="Calibri (MS)"/>
                <a:sym typeface="Calibri (MS)"/>
              </a:rPr>
              <a:t> </a:t>
            </a:r>
            <a:r>
              <a:rPr lang="en-US" sz="3044" spc="-249" dirty="0" err="1">
                <a:solidFill>
                  <a:srgbClr val="000000"/>
                </a:solidFill>
                <a:latin typeface="Calibri (MS)"/>
                <a:ea typeface="Calibri (MS)"/>
                <a:cs typeface="Calibri (MS)"/>
                <a:sym typeface="Calibri (MS)"/>
              </a:rPr>
              <a:t>δι</a:t>
            </a:r>
            <a:r>
              <a:rPr lang="en-US" sz="3044" spc="-249" dirty="0">
                <a:solidFill>
                  <a:srgbClr val="000000"/>
                </a:solidFill>
                <a:latin typeface="Calibri (MS)"/>
                <a:ea typeface="Calibri (MS)"/>
                <a:cs typeface="Calibri (MS)"/>
                <a:sym typeface="Calibri (MS)"/>
              </a:rPr>
              <a:t>αθέτει 11.000 κωδικούς lifestyle και sportswear σε φυσικά καταστήματα (82%) και e-shop (18%) με ολοκληρωμένη διασύνδεση POS-ERP-PrestaShop για παρακολούθηση αποθεμάτων. </a:t>
            </a:r>
            <a:r>
              <a:rPr lang="en-US" sz="3044" spc="-249" dirty="0" err="1">
                <a:solidFill>
                  <a:srgbClr val="000000"/>
                </a:solidFill>
                <a:latin typeface="Calibri (MS)"/>
                <a:ea typeface="Calibri (MS)"/>
                <a:cs typeface="Calibri (MS)"/>
                <a:sym typeface="Calibri (MS)"/>
              </a:rPr>
              <a:t>Λεί</a:t>
            </a:r>
            <a:r>
              <a:rPr lang="en-US" sz="3044" spc="-249" dirty="0">
                <a:solidFill>
                  <a:srgbClr val="000000"/>
                </a:solidFill>
                <a:latin typeface="Calibri (MS)"/>
                <a:ea typeface="Calibri (MS)"/>
                <a:cs typeface="Calibri (MS)"/>
                <a:sym typeface="Calibri (MS)"/>
              </a:rPr>
              <a:t>πουν εξατομικευμένες απαιτήσεις, loyalty προγράμματα, online tutorials και οργανωμένες υπηρεσίες συντήρησης ή ανακύκλωσης, περιορίζοντας τη βιωσιμότητα, την εμπλοκή και την πιστότητα των πελατών.</a:t>
            </a:r>
          </a:p>
        </p:txBody>
      </p:sp>
      <p:sp>
        <p:nvSpPr>
          <p:cNvPr id="6" name="TextBox 6"/>
          <p:cNvSpPr txBox="1"/>
          <p:nvPr/>
        </p:nvSpPr>
        <p:spPr>
          <a:xfrm>
            <a:off x="773119" y="540738"/>
            <a:ext cx="10737629" cy="874446"/>
          </a:xfrm>
          <a:prstGeom prst="rect">
            <a:avLst/>
          </a:prstGeom>
        </p:spPr>
        <p:txBody>
          <a:bodyPr lIns="0" tIns="0" rIns="0" bIns="0" rtlCol="0" anchor="t">
            <a:spAutoFit/>
          </a:bodyPr>
          <a:lstStyle/>
          <a:p>
            <a:pPr algn="just">
              <a:lnSpc>
                <a:spcPts val="6721"/>
              </a:lnSpc>
            </a:pPr>
            <a:r>
              <a:rPr lang="en-US" sz="6401" b="1" spc="-312">
                <a:solidFill>
                  <a:srgbClr val="343434"/>
                </a:solidFill>
                <a:latin typeface="TT Hoves Bold"/>
                <a:ea typeface="TT Hoves Bold"/>
                <a:cs typeface="TT Hoves Bold"/>
                <a:sym typeface="TT Hoves Bold"/>
              </a:rPr>
              <a:t>Αρχιτεκτονική Altershops (1)</a:t>
            </a:r>
          </a:p>
        </p:txBody>
      </p:sp>
      <p:sp>
        <p:nvSpPr>
          <p:cNvPr id="7" name="TextBox 7"/>
          <p:cNvSpPr txBox="1"/>
          <p:nvPr/>
        </p:nvSpPr>
        <p:spPr>
          <a:xfrm>
            <a:off x="773119" y="2083343"/>
            <a:ext cx="14628512" cy="516616"/>
          </a:xfrm>
          <a:prstGeom prst="rect">
            <a:avLst/>
          </a:prstGeom>
        </p:spPr>
        <p:txBody>
          <a:bodyPr lIns="0" tIns="0" rIns="0" bIns="0" rtlCol="0" anchor="t">
            <a:spAutoFit/>
          </a:bodyPr>
          <a:lstStyle/>
          <a:p>
            <a:pPr algn="l">
              <a:lnSpc>
                <a:spcPts val="4262"/>
              </a:lnSpc>
              <a:spcBef>
                <a:spcPct val="0"/>
              </a:spcBef>
            </a:pPr>
            <a:r>
              <a:rPr lang="en-US" sz="3044" b="1" spc="-249" dirty="0" err="1">
                <a:solidFill>
                  <a:srgbClr val="000000"/>
                </a:solidFill>
                <a:latin typeface="Calibri (MS)"/>
                <a:ea typeface="Calibri (MS)"/>
                <a:cs typeface="Calibri (MS)"/>
                <a:sym typeface="Calibri (MS)"/>
              </a:rPr>
              <a:t>Αρχιτεκτονική</a:t>
            </a:r>
            <a:r>
              <a:rPr lang="en-US" sz="3044" b="1" spc="-249" dirty="0">
                <a:solidFill>
                  <a:srgbClr val="000000"/>
                </a:solidFill>
                <a:latin typeface="Calibri (MS)"/>
                <a:ea typeface="Calibri (MS)"/>
                <a:cs typeface="Calibri (MS)"/>
                <a:sym typeface="Calibri (MS)"/>
              </a:rPr>
              <a:t> </a:t>
            </a:r>
            <a:r>
              <a:rPr lang="en-US" sz="3044" b="1" spc="-249" dirty="0" err="1">
                <a:solidFill>
                  <a:srgbClr val="000000"/>
                </a:solidFill>
                <a:latin typeface="Calibri (MS)"/>
                <a:ea typeface="Calibri (MS)"/>
                <a:cs typeface="Calibri (MS)"/>
                <a:sym typeface="Calibri (MS)"/>
              </a:rPr>
              <a:t>θεώρηση</a:t>
            </a:r>
            <a:r>
              <a:rPr lang="en-US" sz="3044" b="1" spc="-249" dirty="0">
                <a:solidFill>
                  <a:srgbClr val="000000"/>
                </a:solidFill>
                <a:latin typeface="Calibri (MS)"/>
                <a:ea typeface="Calibri (MS)"/>
                <a:cs typeface="Calibri (MS)"/>
                <a:sym typeface="Calibri (MS)"/>
              </a:rPr>
              <a:t> </a:t>
            </a:r>
            <a:r>
              <a:rPr lang="en-US" sz="3044" b="1" spc="-249" dirty="0" err="1">
                <a:solidFill>
                  <a:srgbClr val="000000"/>
                </a:solidFill>
                <a:latin typeface="Calibri (MS)"/>
                <a:ea typeface="Calibri (MS)"/>
                <a:cs typeface="Calibri (MS)"/>
                <a:sym typeface="Calibri (MS)"/>
              </a:rPr>
              <a:t>του</a:t>
            </a:r>
            <a:r>
              <a:rPr lang="en-US" sz="3044" b="1" spc="-249" dirty="0">
                <a:solidFill>
                  <a:srgbClr val="000000"/>
                </a:solidFill>
                <a:latin typeface="Calibri (MS)"/>
                <a:ea typeface="Calibri (MS)"/>
                <a:cs typeface="Calibri (MS)"/>
                <a:sym typeface="Calibri (MS)"/>
              </a:rPr>
              <a:t> π</a:t>
            </a:r>
            <a:r>
              <a:rPr lang="en-US" sz="3044" b="1" spc="-249" dirty="0" err="1">
                <a:solidFill>
                  <a:srgbClr val="000000"/>
                </a:solidFill>
                <a:latin typeface="Calibri (MS)"/>
                <a:ea typeface="Calibri (MS)"/>
                <a:cs typeface="Calibri (MS)"/>
                <a:sym typeface="Calibri (MS)"/>
              </a:rPr>
              <a:t>ελάτη</a:t>
            </a:r>
            <a:r>
              <a:rPr lang="en-US" sz="3044" b="1" spc="-249" dirty="0">
                <a:solidFill>
                  <a:srgbClr val="000000"/>
                </a:solidFill>
                <a:latin typeface="Calibri (MS)"/>
                <a:ea typeface="Calibri (MS)"/>
                <a:cs typeface="Calibri (MS)"/>
                <a:sym typeface="Calibri (MS)"/>
              </a:rPr>
              <a:t> </a:t>
            </a:r>
            <a:r>
              <a:rPr lang="en-US" sz="3044" b="1" spc="-249" dirty="0" err="1">
                <a:solidFill>
                  <a:srgbClr val="000000"/>
                </a:solidFill>
                <a:latin typeface="Calibri (MS)"/>
                <a:ea typeface="Calibri (MS)"/>
                <a:cs typeface="Calibri (MS)"/>
                <a:sym typeface="Calibri (MS)"/>
              </a:rPr>
              <a:t>γι</a:t>
            </a:r>
            <a:r>
              <a:rPr lang="en-US" sz="3044" b="1" spc="-249" dirty="0">
                <a:solidFill>
                  <a:srgbClr val="000000"/>
                </a:solidFill>
                <a:latin typeface="Calibri (MS)"/>
                <a:ea typeface="Calibri (MS)"/>
                <a:cs typeface="Calibri (MS)"/>
                <a:sym typeface="Calibri (MS)"/>
              </a:rPr>
              <a:t>α το προϊόν</a:t>
            </a:r>
          </a:p>
        </p:txBody>
      </p:sp>
      <p:sp>
        <p:nvSpPr>
          <p:cNvPr id="8" name="TextBox 8"/>
          <p:cNvSpPr txBox="1"/>
          <p:nvPr/>
        </p:nvSpPr>
        <p:spPr>
          <a:xfrm>
            <a:off x="773119" y="5981048"/>
            <a:ext cx="15171621" cy="2189403"/>
          </a:xfrm>
          <a:prstGeom prst="rect">
            <a:avLst/>
          </a:prstGeom>
        </p:spPr>
        <p:txBody>
          <a:bodyPr lIns="0" tIns="0" rIns="0" bIns="0" rtlCol="0" anchor="t">
            <a:spAutoFit/>
          </a:bodyPr>
          <a:lstStyle/>
          <a:p>
            <a:pPr algn="l">
              <a:lnSpc>
                <a:spcPts val="4262"/>
              </a:lnSpc>
              <a:spcBef>
                <a:spcPct val="0"/>
              </a:spcBef>
            </a:pPr>
            <a:r>
              <a:rPr lang="en-US" sz="3044" spc="-249">
                <a:solidFill>
                  <a:srgbClr val="000000"/>
                </a:solidFill>
                <a:latin typeface="Calibri (MS)"/>
                <a:ea typeface="Calibri (MS)"/>
                <a:cs typeface="Calibri (MS)"/>
                <a:sym typeface="Calibri (MS)"/>
              </a:rPr>
              <a:t>Η Altershops προσφέρει ένδυση, υπόδηση και αξεσουάρ διεθνών brands σε καταστήματα και e-shop, με πλήρη πληροφορίες και παρακολούθηση διαθεσιμότητας σε πραγματικό χρόνο μέσω ERP και PrestaShop. Η εξυπηρέτηση πελατών είναι σε καταστήματα και μέσω τηλεφώνου/email, με παράδοση από courier και Click and Collect. Δεν παρέχονται υπηρεσίες συντήρησης, ανακύκλωσης ή εκπαίδευσης που θα βελτίωναν την εμπειρία και την αξία.</a:t>
            </a:r>
          </a:p>
        </p:txBody>
      </p:sp>
      <p:sp>
        <p:nvSpPr>
          <p:cNvPr id="9" name="TextBox 9"/>
          <p:cNvSpPr txBox="1"/>
          <p:nvPr/>
        </p:nvSpPr>
        <p:spPr>
          <a:xfrm>
            <a:off x="773119" y="5324959"/>
            <a:ext cx="14628512" cy="516616"/>
          </a:xfrm>
          <a:prstGeom prst="rect">
            <a:avLst/>
          </a:prstGeom>
        </p:spPr>
        <p:txBody>
          <a:bodyPr lIns="0" tIns="0" rIns="0" bIns="0" rtlCol="0" anchor="t">
            <a:spAutoFit/>
          </a:bodyPr>
          <a:lstStyle/>
          <a:p>
            <a:pPr algn="l">
              <a:lnSpc>
                <a:spcPts val="4262"/>
              </a:lnSpc>
              <a:spcBef>
                <a:spcPct val="0"/>
              </a:spcBef>
            </a:pPr>
            <a:r>
              <a:rPr lang="en-US" sz="3044" b="1" spc="-249" dirty="0" err="1">
                <a:solidFill>
                  <a:srgbClr val="000000"/>
                </a:solidFill>
                <a:latin typeface="Calibri (MS)"/>
                <a:ea typeface="Calibri (MS)"/>
                <a:cs typeface="Calibri (MS)"/>
                <a:sym typeface="Calibri (MS)"/>
              </a:rPr>
              <a:t>Αρχιτεκτονική</a:t>
            </a:r>
            <a:r>
              <a:rPr lang="en-US" sz="3044" b="1" spc="-249" dirty="0">
                <a:solidFill>
                  <a:srgbClr val="000000"/>
                </a:solidFill>
                <a:latin typeface="Calibri (MS)"/>
                <a:ea typeface="Calibri (MS)"/>
                <a:cs typeface="Calibri (MS)"/>
                <a:sym typeface="Calibri (MS)"/>
              </a:rPr>
              <a:t> </a:t>
            </a:r>
            <a:r>
              <a:rPr lang="en-US" sz="3044" b="1" spc="-249" dirty="0" err="1">
                <a:solidFill>
                  <a:srgbClr val="000000"/>
                </a:solidFill>
                <a:latin typeface="Calibri (MS)"/>
                <a:ea typeface="Calibri (MS)"/>
                <a:cs typeface="Calibri (MS)"/>
                <a:sym typeface="Calibri (MS)"/>
              </a:rPr>
              <a:t>του</a:t>
            </a:r>
            <a:r>
              <a:rPr lang="en-US" sz="3044" b="1" spc="-249" dirty="0">
                <a:solidFill>
                  <a:srgbClr val="000000"/>
                </a:solidFill>
                <a:latin typeface="Calibri (MS)"/>
                <a:ea typeface="Calibri (MS)"/>
                <a:cs typeface="Calibri (MS)"/>
                <a:sym typeface="Calibri (MS)"/>
              </a:rPr>
              <a:t> π</a:t>
            </a:r>
            <a:r>
              <a:rPr lang="en-US" sz="3044" b="1" spc="-249" dirty="0" err="1">
                <a:solidFill>
                  <a:srgbClr val="000000"/>
                </a:solidFill>
                <a:latin typeface="Calibri (MS)"/>
                <a:ea typeface="Calibri (MS)"/>
                <a:cs typeface="Calibri (MS)"/>
                <a:sym typeface="Calibri (MS)"/>
              </a:rPr>
              <a:t>ροϊόντος</a:t>
            </a:r>
            <a:endParaRPr lang="en-US" sz="3044" b="1" spc="-249" dirty="0">
              <a:solidFill>
                <a:srgbClr val="000000"/>
              </a:solidFill>
              <a:latin typeface="Calibri (MS)"/>
              <a:ea typeface="Calibri (MS)"/>
              <a:cs typeface="Calibri (MS)"/>
              <a:sym typeface="Calibri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894011" y="-7939543"/>
            <a:ext cx="12764090" cy="12764090"/>
          </a:xfrm>
          <a:custGeom>
            <a:avLst/>
            <a:gdLst/>
            <a:ahLst/>
            <a:cxnLst/>
            <a:rect l="l" t="t" r="r" b="b"/>
            <a:pathLst>
              <a:path w="12764090" h="12764090">
                <a:moveTo>
                  <a:pt x="0" y="0"/>
                </a:moveTo>
                <a:lnTo>
                  <a:pt x="12764090" y="0"/>
                </a:lnTo>
                <a:lnTo>
                  <a:pt x="12764090" y="12764090"/>
                </a:lnTo>
                <a:lnTo>
                  <a:pt x="0" y="127640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96258" y="9041308"/>
            <a:ext cx="19680517" cy="1332925"/>
          </a:xfrm>
          <a:custGeom>
            <a:avLst/>
            <a:gdLst/>
            <a:ahLst/>
            <a:cxnLst/>
            <a:rect l="l" t="t" r="r" b="b"/>
            <a:pathLst>
              <a:path w="19680517" h="1332925">
                <a:moveTo>
                  <a:pt x="0" y="0"/>
                </a:moveTo>
                <a:lnTo>
                  <a:pt x="19680517" y="0"/>
                </a:lnTo>
                <a:lnTo>
                  <a:pt x="19680517" y="1332925"/>
                </a:lnTo>
                <a:lnTo>
                  <a:pt x="0" y="1332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6711541" y="571500"/>
            <a:ext cx="2893310" cy="1454885"/>
          </a:xfrm>
          <a:prstGeom prst="rect">
            <a:avLst/>
          </a:prstGeom>
        </p:spPr>
        <p:txBody>
          <a:bodyPr lIns="0" tIns="0" rIns="0" bIns="0" rtlCol="0" anchor="t">
            <a:spAutoFit/>
          </a:bodyPr>
          <a:lstStyle/>
          <a:p>
            <a:pPr algn="l">
              <a:lnSpc>
                <a:spcPts val="11178"/>
              </a:lnSpc>
            </a:pPr>
            <a:r>
              <a:rPr lang="en-US" sz="11893" b="1" spc="-581" dirty="0">
                <a:solidFill>
                  <a:srgbClr val="EFEFEF"/>
                </a:solidFill>
                <a:latin typeface="TT Hoves Bold"/>
                <a:ea typeface="TT Hoves Bold"/>
                <a:cs typeface="TT Hoves Bold"/>
                <a:sym typeface="TT Hoves Bold"/>
              </a:rPr>
              <a:t>06</a:t>
            </a:r>
          </a:p>
        </p:txBody>
      </p:sp>
      <p:sp>
        <p:nvSpPr>
          <p:cNvPr id="5" name="TextBox 5"/>
          <p:cNvSpPr txBox="1"/>
          <p:nvPr/>
        </p:nvSpPr>
        <p:spPr>
          <a:xfrm>
            <a:off x="773118" y="2731820"/>
            <a:ext cx="15609881" cy="1574313"/>
          </a:xfrm>
          <a:prstGeom prst="rect">
            <a:avLst/>
          </a:prstGeom>
        </p:spPr>
        <p:txBody>
          <a:bodyPr wrap="square" lIns="0" tIns="0" rIns="0" bIns="0" rtlCol="0" anchor="t">
            <a:spAutoFit/>
          </a:bodyPr>
          <a:lstStyle/>
          <a:p>
            <a:pPr algn="l">
              <a:lnSpc>
                <a:spcPts val="4068"/>
              </a:lnSpc>
              <a:spcBef>
                <a:spcPct val="0"/>
              </a:spcBef>
            </a:pPr>
            <a:r>
              <a:rPr lang="en-US" sz="2905" spc="-238" dirty="0" err="1">
                <a:solidFill>
                  <a:srgbClr val="000000"/>
                </a:solidFill>
                <a:latin typeface="Calibri (MS)"/>
                <a:ea typeface="Calibri (MS)"/>
                <a:cs typeface="Calibri (MS)"/>
                <a:sym typeface="Calibri (MS)"/>
              </a:rPr>
              <a:t>Οι</a:t>
            </a:r>
            <a:r>
              <a:rPr lang="en-US" sz="2905" spc="-238" dirty="0">
                <a:solidFill>
                  <a:srgbClr val="000000"/>
                </a:solidFill>
                <a:latin typeface="Calibri (MS)"/>
                <a:ea typeface="Calibri (MS)"/>
                <a:cs typeface="Calibri (MS)"/>
                <a:sym typeface="Calibri (MS)"/>
              </a:rPr>
              <a:t> </a:t>
            </a:r>
            <a:r>
              <a:rPr lang="en-US" sz="2905" spc="-238" dirty="0" err="1">
                <a:solidFill>
                  <a:srgbClr val="000000"/>
                </a:solidFill>
                <a:latin typeface="Calibri (MS)"/>
                <a:ea typeface="Calibri (MS)"/>
                <a:cs typeface="Calibri (MS)"/>
                <a:sym typeface="Calibri (MS)"/>
              </a:rPr>
              <a:t>δομημένες</a:t>
            </a:r>
            <a:r>
              <a:rPr lang="en-US" sz="2905" spc="-238" dirty="0">
                <a:solidFill>
                  <a:srgbClr val="000000"/>
                </a:solidFill>
                <a:latin typeface="Calibri (MS)"/>
                <a:ea typeface="Calibri (MS)"/>
                <a:cs typeface="Calibri (MS)"/>
                <a:sym typeface="Calibri (MS)"/>
              </a:rPr>
              <a:t> </a:t>
            </a:r>
            <a:r>
              <a:rPr lang="en-US" sz="2905" spc="-238" dirty="0" err="1">
                <a:solidFill>
                  <a:srgbClr val="000000"/>
                </a:solidFill>
                <a:latin typeface="Calibri (MS)"/>
                <a:ea typeface="Calibri (MS)"/>
                <a:cs typeface="Calibri (MS)"/>
                <a:sym typeface="Calibri (MS)"/>
              </a:rPr>
              <a:t>δι</a:t>
            </a:r>
            <a:r>
              <a:rPr lang="en-US" sz="2905" spc="-238" dirty="0">
                <a:solidFill>
                  <a:srgbClr val="000000"/>
                </a:solidFill>
                <a:latin typeface="Calibri (MS)"/>
                <a:ea typeface="Calibri (MS)"/>
                <a:cs typeface="Calibri (MS)"/>
                <a:sym typeface="Calibri (MS)"/>
              </a:rPr>
              <a:t>αδικασίες αφορούν τιμολόγηση, συναλλαγές και διαχείριση αποθεμάτων. </a:t>
            </a:r>
            <a:r>
              <a:rPr lang="en-US" sz="2905" spc="-238" dirty="0" err="1">
                <a:solidFill>
                  <a:srgbClr val="000000"/>
                </a:solidFill>
                <a:latin typeface="Calibri (MS)"/>
                <a:ea typeface="Calibri (MS)"/>
                <a:cs typeface="Calibri (MS)"/>
                <a:sym typeface="Calibri (MS)"/>
              </a:rPr>
              <a:t>Οι</a:t>
            </a:r>
            <a:r>
              <a:rPr lang="en-US" sz="2905" spc="-238" dirty="0">
                <a:solidFill>
                  <a:srgbClr val="000000"/>
                </a:solidFill>
                <a:latin typeface="Calibri (MS)"/>
                <a:ea typeface="Calibri (MS)"/>
                <a:cs typeface="Calibri (MS)"/>
                <a:sym typeface="Calibri (MS)"/>
              </a:rPr>
              <a:t> </a:t>
            </a:r>
            <a:r>
              <a:rPr lang="en-US" sz="2905" spc="-238" dirty="0" err="1">
                <a:solidFill>
                  <a:srgbClr val="000000"/>
                </a:solidFill>
                <a:latin typeface="Calibri (MS)"/>
                <a:ea typeface="Calibri (MS)"/>
                <a:cs typeface="Calibri (MS)"/>
                <a:sym typeface="Calibri (MS)"/>
              </a:rPr>
              <a:t>ημιδομημένες</a:t>
            </a:r>
            <a:r>
              <a:rPr lang="en-US" sz="2905" spc="-238" dirty="0">
                <a:solidFill>
                  <a:srgbClr val="000000"/>
                </a:solidFill>
                <a:latin typeface="Calibri (MS)"/>
                <a:ea typeface="Calibri (MS)"/>
                <a:cs typeface="Calibri (MS)"/>
                <a:sym typeface="Calibri (MS)"/>
              </a:rPr>
              <a:t> π</a:t>
            </a:r>
            <a:r>
              <a:rPr lang="en-US" sz="2905" spc="-238" dirty="0" err="1">
                <a:solidFill>
                  <a:srgbClr val="000000"/>
                </a:solidFill>
                <a:latin typeface="Calibri (MS)"/>
                <a:ea typeface="Calibri (MS)"/>
                <a:cs typeface="Calibri (MS)"/>
                <a:sym typeface="Calibri (MS)"/>
              </a:rPr>
              <a:t>εριλ</a:t>
            </a:r>
            <a:r>
              <a:rPr lang="en-US" sz="2905" spc="-238" dirty="0">
                <a:solidFill>
                  <a:srgbClr val="000000"/>
                </a:solidFill>
                <a:latin typeface="Calibri (MS)"/>
                <a:ea typeface="Calibri (MS)"/>
                <a:cs typeface="Calibri (MS)"/>
                <a:sym typeface="Calibri (MS)"/>
              </a:rPr>
              <a:t>αμβάνουν εξωτερικούς συνεργάτες, ανάλυση παραγγελιών και πωλήσεις με ανθρώπινη κρίση. Η </a:t>
            </a:r>
            <a:r>
              <a:rPr lang="en-US" sz="2905" spc="-238" dirty="0" err="1">
                <a:solidFill>
                  <a:srgbClr val="000000"/>
                </a:solidFill>
                <a:latin typeface="Calibri (MS)"/>
                <a:ea typeface="Calibri (MS)"/>
                <a:cs typeface="Calibri (MS)"/>
                <a:sym typeface="Calibri (MS)"/>
              </a:rPr>
              <a:t>δι</a:t>
            </a:r>
            <a:r>
              <a:rPr lang="en-US" sz="2905" spc="-238" dirty="0">
                <a:solidFill>
                  <a:srgbClr val="000000"/>
                </a:solidFill>
                <a:latin typeface="Calibri (MS)"/>
                <a:ea typeface="Calibri (MS)"/>
                <a:cs typeface="Calibri (MS)"/>
                <a:sym typeface="Calibri (MS)"/>
              </a:rPr>
              <a:t>αχείριση προσωπικού είναι ευέλικτη, ενώ διαπραγματεύσεις και παραγγελίες είναι αδόμητες και βασίζονται κυρίως σε αποφάσεις CEO.</a:t>
            </a:r>
          </a:p>
        </p:txBody>
      </p:sp>
      <p:sp>
        <p:nvSpPr>
          <p:cNvPr id="6" name="TextBox 6"/>
          <p:cNvSpPr txBox="1"/>
          <p:nvPr/>
        </p:nvSpPr>
        <p:spPr>
          <a:xfrm>
            <a:off x="773119" y="540738"/>
            <a:ext cx="11728005" cy="874446"/>
          </a:xfrm>
          <a:prstGeom prst="rect">
            <a:avLst/>
          </a:prstGeom>
        </p:spPr>
        <p:txBody>
          <a:bodyPr lIns="0" tIns="0" rIns="0" bIns="0" rtlCol="0" anchor="t">
            <a:spAutoFit/>
          </a:bodyPr>
          <a:lstStyle/>
          <a:p>
            <a:pPr algn="just">
              <a:lnSpc>
                <a:spcPts val="6721"/>
              </a:lnSpc>
            </a:pPr>
            <a:r>
              <a:rPr lang="en-US" sz="6401" b="1" spc="-312">
                <a:solidFill>
                  <a:srgbClr val="343434"/>
                </a:solidFill>
                <a:latin typeface="TT Hoves Bold"/>
                <a:ea typeface="TT Hoves Bold"/>
                <a:cs typeface="TT Hoves Bold"/>
                <a:sym typeface="TT Hoves Bold"/>
              </a:rPr>
              <a:t>Αρχιτεκτονική Altershops (2)</a:t>
            </a:r>
          </a:p>
        </p:txBody>
      </p:sp>
      <p:sp>
        <p:nvSpPr>
          <p:cNvPr id="7" name="TextBox 7"/>
          <p:cNvSpPr txBox="1"/>
          <p:nvPr/>
        </p:nvSpPr>
        <p:spPr>
          <a:xfrm>
            <a:off x="773119" y="2054312"/>
            <a:ext cx="2778085" cy="530658"/>
          </a:xfrm>
          <a:prstGeom prst="rect">
            <a:avLst/>
          </a:prstGeom>
        </p:spPr>
        <p:txBody>
          <a:bodyPr lIns="0" tIns="0" rIns="0" bIns="0" rtlCol="0" anchor="t">
            <a:spAutoFit/>
          </a:bodyPr>
          <a:lstStyle/>
          <a:p>
            <a:pPr algn="l">
              <a:lnSpc>
                <a:spcPts val="4444"/>
              </a:lnSpc>
              <a:spcBef>
                <a:spcPct val="0"/>
              </a:spcBef>
            </a:pPr>
            <a:r>
              <a:rPr lang="en-US" sz="3174" b="1" spc="-260" dirty="0">
                <a:solidFill>
                  <a:srgbClr val="000000"/>
                </a:solidFill>
                <a:latin typeface="Calibri (MS)"/>
                <a:ea typeface="Calibri (MS)"/>
                <a:cs typeface="Calibri (MS)"/>
                <a:sym typeface="Calibri (MS)"/>
              </a:rPr>
              <a:t>Βα</a:t>
            </a:r>
            <a:r>
              <a:rPr lang="en-US" sz="3174" b="1" spc="-260" dirty="0" err="1">
                <a:solidFill>
                  <a:srgbClr val="000000"/>
                </a:solidFill>
                <a:latin typeface="Calibri (MS)"/>
                <a:ea typeface="Calibri (MS)"/>
                <a:cs typeface="Calibri (MS)"/>
                <a:sym typeface="Calibri (MS)"/>
              </a:rPr>
              <a:t>θμός</a:t>
            </a:r>
            <a:r>
              <a:rPr lang="en-US" sz="3174" b="1" spc="-260" dirty="0">
                <a:solidFill>
                  <a:srgbClr val="000000"/>
                </a:solidFill>
                <a:latin typeface="Calibri (MS)"/>
                <a:ea typeface="Calibri (MS)"/>
                <a:cs typeface="Calibri (MS)"/>
                <a:sym typeface="Calibri (MS)"/>
              </a:rPr>
              <a:t> </a:t>
            </a:r>
            <a:r>
              <a:rPr lang="en-US" sz="3174" b="1" spc="-260" dirty="0" err="1">
                <a:solidFill>
                  <a:srgbClr val="000000"/>
                </a:solidFill>
                <a:latin typeface="Calibri (MS)"/>
                <a:ea typeface="Calibri (MS)"/>
                <a:cs typeface="Calibri (MS)"/>
                <a:sym typeface="Calibri (MS)"/>
              </a:rPr>
              <a:t>Δόμησης</a:t>
            </a:r>
            <a:endParaRPr lang="en-US" sz="3174" b="1" spc="-260" dirty="0">
              <a:solidFill>
                <a:srgbClr val="000000"/>
              </a:solidFill>
              <a:latin typeface="Calibri (MS)"/>
              <a:ea typeface="Calibri (MS)"/>
              <a:cs typeface="Calibri (MS)"/>
              <a:sym typeface="Calibri (MS)"/>
            </a:endParaRPr>
          </a:p>
        </p:txBody>
      </p:sp>
      <p:sp>
        <p:nvSpPr>
          <p:cNvPr id="8" name="TextBox 8"/>
          <p:cNvSpPr txBox="1"/>
          <p:nvPr/>
        </p:nvSpPr>
        <p:spPr>
          <a:xfrm>
            <a:off x="773119" y="5337193"/>
            <a:ext cx="16693782" cy="2596859"/>
          </a:xfrm>
          <a:prstGeom prst="rect">
            <a:avLst/>
          </a:prstGeom>
        </p:spPr>
        <p:txBody>
          <a:bodyPr lIns="0" tIns="0" rIns="0" bIns="0" rtlCol="0" anchor="t">
            <a:spAutoFit/>
          </a:bodyPr>
          <a:lstStyle/>
          <a:p>
            <a:pPr algn="l">
              <a:lnSpc>
                <a:spcPts val="4068"/>
              </a:lnSpc>
              <a:spcBef>
                <a:spcPct val="0"/>
              </a:spcBef>
            </a:pPr>
            <a:r>
              <a:rPr lang="en-US" sz="2905" spc="-238">
                <a:solidFill>
                  <a:srgbClr val="000000"/>
                </a:solidFill>
                <a:latin typeface="Calibri (MS)"/>
                <a:ea typeface="Calibri (MS)"/>
                <a:cs typeface="Calibri (MS)"/>
                <a:sym typeface="Calibri (MS)"/>
              </a:rPr>
              <a:t>Οι CEO και ο Retail Manager αναλαμβάνουν τον εμπορικό σχεδιασμό, ενώ οι CEO μόνο τις παραγγελίες, απλοποιώντας την επικοινωνία αλλά μειώνοντας τις απόψεις. Στο κατάστημα, πωλητές και διευθυντές χειρίζονται πωλήσεις και τιμολόγηση, με καθυστερήσεις αν απουσιάζει πωλητής στο ταμείο. Στις ενδοδιακινήσεις και ηλεκτρονικές παραγγελίες συμμετέχουν αποθήκη, οδηγοί και συνεργάτες, με υποστήριξη από το ERP SoftOne. Το e-shop διαχειρίζεται ομάδα, customer service και εξωτερικοί συνεργάτες. Οι αυτοματοποιημένες διαδικασίες μειώνουν την ανθρώπινη παρέμβαση, ενώ οι σύνθετες απαιτούν συντονισμό και συνεργασία πολλών ρόλων.</a:t>
            </a:r>
          </a:p>
        </p:txBody>
      </p:sp>
      <p:sp>
        <p:nvSpPr>
          <p:cNvPr id="9" name="TextBox 9"/>
          <p:cNvSpPr txBox="1"/>
          <p:nvPr/>
        </p:nvSpPr>
        <p:spPr>
          <a:xfrm>
            <a:off x="773119" y="4659685"/>
            <a:ext cx="2778085" cy="530658"/>
          </a:xfrm>
          <a:prstGeom prst="rect">
            <a:avLst/>
          </a:prstGeom>
        </p:spPr>
        <p:txBody>
          <a:bodyPr lIns="0" tIns="0" rIns="0" bIns="0" rtlCol="0" anchor="t">
            <a:spAutoFit/>
          </a:bodyPr>
          <a:lstStyle/>
          <a:p>
            <a:pPr algn="l">
              <a:lnSpc>
                <a:spcPts val="4444"/>
              </a:lnSpc>
              <a:spcBef>
                <a:spcPct val="0"/>
              </a:spcBef>
            </a:pPr>
            <a:r>
              <a:rPr lang="en-US" sz="3174" b="1" spc="-260" dirty="0" err="1">
                <a:solidFill>
                  <a:srgbClr val="000000"/>
                </a:solidFill>
                <a:latin typeface="Calibri (MS)"/>
                <a:ea typeface="Calibri (MS)"/>
                <a:cs typeface="Calibri (MS)"/>
                <a:sym typeface="Calibri (MS)"/>
              </a:rPr>
              <a:t>Εύρος</a:t>
            </a:r>
            <a:r>
              <a:rPr lang="en-US" sz="3174" b="1" spc="-260" dirty="0">
                <a:solidFill>
                  <a:srgbClr val="000000"/>
                </a:solidFill>
                <a:latin typeface="Calibri (MS)"/>
                <a:ea typeface="Calibri (MS)"/>
                <a:cs typeface="Calibri (MS)"/>
                <a:sym typeface="Calibri (MS)"/>
              </a:rPr>
              <a:t> </a:t>
            </a:r>
            <a:r>
              <a:rPr lang="en-US" sz="3174" b="1" spc="-260" dirty="0" err="1">
                <a:solidFill>
                  <a:srgbClr val="000000"/>
                </a:solidFill>
                <a:latin typeface="Calibri (MS)"/>
                <a:ea typeface="Calibri (MS)"/>
                <a:cs typeface="Calibri (MS)"/>
                <a:sym typeface="Calibri (MS)"/>
              </a:rPr>
              <a:t>Συμμετοχής</a:t>
            </a:r>
            <a:endParaRPr lang="en-US" sz="3174" b="1" spc="-260" dirty="0">
              <a:solidFill>
                <a:srgbClr val="000000"/>
              </a:solidFill>
              <a:latin typeface="Calibri (MS)"/>
              <a:ea typeface="Calibri (MS)"/>
              <a:cs typeface="Calibri (MS)"/>
              <a:sym typeface="Calibri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894011" y="-7939543"/>
            <a:ext cx="12764090" cy="12764090"/>
          </a:xfrm>
          <a:custGeom>
            <a:avLst/>
            <a:gdLst/>
            <a:ahLst/>
            <a:cxnLst/>
            <a:rect l="l" t="t" r="r" b="b"/>
            <a:pathLst>
              <a:path w="12764090" h="12764090">
                <a:moveTo>
                  <a:pt x="0" y="0"/>
                </a:moveTo>
                <a:lnTo>
                  <a:pt x="12764090" y="0"/>
                </a:lnTo>
                <a:lnTo>
                  <a:pt x="12764090" y="12764090"/>
                </a:lnTo>
                <a:lnTo>
                  <a:pt x="0" y="127640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96258" y="9041308"/>
            <a:ext cx="19680517" cy="1332925"/>
          </a:xfrm>
          <a:custGeom>
            <a:avLst/>
            <a:gdLst/>
            <a:ahLst/>
            <a:cxnLst/>
            <a:rect l="l" t="t" r="r" b="b"/>
            <a:pathLst>
              <a:path w="19680517" h="1332925">
                <a:moveTo>
                  <a:pt x="0" y="0"/>
                </a:moveTo>
                <a:lnTo>
                  <a:pt x="19680517" y="0"/>
                </a:lnTo>
                <a:lnTo>
                  <a:pt x="19680517" y="1332925"/>
                </a:lnTo>
                <a:lnTo>
                  <a:pt x="0" y="1332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6711541" y="571500"/>
            <a:ext cx="2893310" cy="1454885"/>
          </a:xfrm>
          <a:prstGeom prst="rect">
            <a:avLst/>
          </a:prstGeom>
        </p:spPr>
        <p:txBody>
          <a:bodyPr lIns="0" tIns="0" rIns="0" bIns="0" rtlCol="0" anchor="t">
            <a:spAutoFit/>
          </a:bodyPr>
          <a:lstStyle/>
          <a:p>
            <a:pPr algn="l">
              <a:lnSpc>
                <a:spcPts val="11178"/>
              </a:lnSpc>
            </a:pPr>
            <a:r>
              <a:rPr lang="en-US" sz="11893" b="1" spc="-581" dirty="0">
                <a:solidFill>
                  <a:srgbClr val="EFEFEF"/>
                </a:solidFill>
                <a:latin typeface="TT Hoves Bold"/>
                <a:ea typeface="TT Hoves Bold"/>
                <a:cs typeface="TT Hoves Bold"/>
                <a:sym typeface="TT Hoves Bold"/>
              </a:rPr>
              <a:t>07</a:t>
            </a:r>
          </a:p>
        </p:txBody>
      </p:sp>
      <p:sp>
        <p:nvSpPr>
          <p:cNvPr id="5" name="TextBox 5"/>
          <p:cNvSpPr txBox="1"/>
          <p:nvPr/>
        </p:nvSpPr>
        <p:spPr>
          <a:xfrm>
            <a:off x="773119" y="2628190"/>
            <a:ext cx="15320036" cy="2085586"/>
          </a:xfrm>
          <a:prstGeom prst="rect">
            <a:avLst/>
          </a:prstGeom>
        </p:spPr>
        <p:txBody>
          <a:bodyPr lIns="0" tIns="0" rIns="0" bIns="0" rtlCol="0" anchor="t">
            <a:spAutoFit/>
          </a:bodyPr>
          <a:lstStyle/>
          <a:p>
            <a:pPr algn="l">
              <a:lnSpc>
                <a:spcPts val="4068"/>
              </a:lnSpc>
              <a:spcBef>
                <a:spcPct val="0"/>
              </a:spcBef>
            </a:pPr>
            <a:r>
              <a:rPr lang="en-US" sz="2905" spc="-238">
                <a:solidFill>
                  <a:srgbClr val="000000"/>
                </a:solidFill>
                <a:latin typeface="Calibri (MS)"/>
                <a:ea typeface="Calibri (MS)"/>
                <a:cs typeface="Calibri (MS)"/>
                <a:sym typeface="Calibri (MS)"/>
              </a:rPr>
              <a:t>Η Altershops διατηρεί κοινή κουλτούρα και ορολογία μεταξύ ρόλων, με μικρές διαφοροποιήσεις. Παρά τις προσπάθειες, η συνεργασία με εξωτερικούς συνεργάτες συχνά αντιμετωπίζει προβλήματα πληροφορίας και συντονισμού. Η διαχείριση αποθεμάτων γίνεται ενοποιημένα μέσω ERP με real-time ενημέρωση. Το προσωπικό αξιολογείται μέσω αυτοματοποιημένων reports SAP, ενώ σε ειδικές περιπτώσεις απαιτείται άμεση επικοινωνία με καταστήματα ή διοίκηση.</a:t>
            </a:r>
          </a:p>
        </p:txBody>
      </p:sp>
      <p:sp>
        <p:nvSpPr>
          <p:cNvPr id="6" name="TextBox 6"/>
          <p:cNvSpPr txBox="1"/>
          <p:nvPr/>
        </p:nvSpPr>
        <p:spPr>
          <a:xfrm>
            <a:off x="773119" y="540738"/>
            <a:ext cx="11248791" cy="874446"/>
          </a:xfrm>
          <a:prstGeom prst="rect">
            <a:avLst/>
          </a:prstGeom>
        </p:spPr>
        <p:txBody>
          <a:bodyPr lIns="0" tIns="0" rIns="0" bIns="0" rtlCol="0" anchor="t">
            <a:spAutoFit/>
          </a:bodyPr>
          <a:lstStyle/>
          <a:p>
            <a:pPr algn="just">
              <a:lnSpc>
                <a:spcPts val="6721"/>
              </a:lnSpc>
            </a:pPr>
            <a:r>
              <a:rPr lang="en-US" sz="6401" b="1" spc="-312">
                <a:solidFill>
                  <a:srgbClr val="343434"/>
                </a:solidFill>
                <a:latin typeface="TT Hoves Bold"/>
                <a:ea typeface="TT Hoves Bold"/>
                <a:cs typeface="TT Hoves Bold"/>
                <a:sym typeface="TT Hoves Bold"/>
              </a:rPr>
              <a:t>Αρχιτεκτονική Altershops (3)</a:t>
            </a:r>
          </a:p>
        </p:txBody>
      </p:sp>
      <p:sp>
        <p:nvSpPr>
          <p:cNvPr id="7" name="TextBox 7"/>
          <p:cNvSpPr txBox="1"/>
          <p:nvPr/>
        </p:nvSpPr>
        <p:spPr>
          <a:xfrm>
            <a:off x="773119" y="2054312"/>
            <a:ext cx="3528854" cy="530658"/>
          </a:xfrm>
          <a:prstGeom prst="rect">
            <a:avLst/>
          </a:prstGeom>
        </p:spPr>
        <p:txBody>
          <a:bodyPr lIns="0" tIns="0" rIns="0" bIns="0" rtlCol="0" anchor="t">
            <a:spAutoFit/>
          </a:bodyPr>
          <a:lstStyle/>
          <a:p>
            <a:pPr algn="l">
              <a:lnSpc>
                <a:spcPts val="4444"/>
              </a:lnSpc>
              <a:spcBef>
                <a:spcPct val="0"/>
              </a:spcBef>
            </a:pPr>
            <a:r>
              <a:rPr lang="en-US" sz="3174" b="1" spc="-260" dirty="0">
                <a:solidFill>
                  <a:srgbClr val="000000"/>
                </a:solidFill>
                <a:latin typeface="Calibri (MS)"/>
                <a:ea typeface="Calibri (MS)"/>
                <a:cs typeface="Calibri (MS)"/>
                <a:sym typeface="Calibri (MS)"/>
              </a:rPr>
              <a:t>Επίπ</a:t>
            </a:r>
            <a:r>
              <a:rPr lang="en-US" sz="3174" b="1" spc="-260" dirty="0" err="1">
                <a:solidFill>
                  <a:srgbClr val="000000"/>
                </a:solidFill>
                <a:latin typeface="Calibri (MS)"/>
                <a:ea typeface="Calibri (MS)"/>
                <a:cs typeface="Calibri (MS)"/>
                <a:sym typeface="Calibri (MS)"/>
              </a:rPr>
              <a:t>εδο</a:t>
            </a:r>
            <a:r>
              <a:rPr lang="en-US" sz="3174" b="1" spc="-260" dirty="0">
                <a:solidFill>
                  <a:srgbClr val="000000"/>
                </a:solidFill>
                <a:latin typeface="Calibri (MS)"/>
                <a:ea typeface="Calibri (MS)"/>
                <a:cs typeface="Calibri (MS)"/>
                <a:sym typeface="Calibri (MS)"/>
              </a:rPr>
              <a:t> </a:t>
            </a:r>
            <a:r>
              <a:rPr lang="en-US" sz="3174" b="1" spc="-260" dirty="0" err="1">
                <a:solidFill>
                  <a:srgbClr val="000000"/>
                </a:solidFill>
                <a:latin typeface="Calibri (MS)"/>
                <a:ea typeface="Calibri (MS)"/>
                <a:cs typeface="Calibri (MS)"/>
                <a:sym typeface="Calibri (MS)"/>
              </a:rPr>
              <a:t>Ενο</a:t>
            </a:r>
            <a:r>
              <a:rPr lang="en-US" sz="3174" b="1" spc="-260" dirty="0">
                <a:solidFill>
                  <a:srgbClr val="000000"/>
                </a:solidFill>
                <a:latin typeface="Calibri (MS)"/>
                <a:ea typeface="Calibri (MS)"/>
                <a:cs typeface="Calibri (MS)"/>
                <a:sym typeface="Calibri (MS)"/>
              </a:rPr>
              <a:t>ποίησης</a:t>
            </a:r>
          </a:p>
        </p:txBody>
      </p:sp>
      <p:sp>
        <p:nvSpPr>
          <p:cNvPr id="8" name="TextBox 8"/>
          <p:cNvSpPr txBox="1"/>
          <p:nvPr/>
        </p:nvSpPr>
        <p:spPr>
          <a:xfrm>
            <a:off x="773119" y="5687658"/>
            <a:ext cx="16693782" cy="2596859"/>
          </a:xfrm>
          <a:prstGeom prst="rect">
            <a:avLst/>
          </a:prstGeom>
        </p:spPr>
        <p:txBody>
          <a:bodyPr lIns="0" tIns="0" rIns="0" bIns="0" rtlCol="0" anchor="t">
            <a:spAutoFit/>
          </a:bodyPr>
          <a:lstStyle/>
          <a:p>
            <a:pPr algn="l">
              <a:lnSpc>
                <a:spcPts val="4068"/>
              </a:lnSpc>
              <a:spcBef>
                <a:spcPct val="0"/>
              </a:spcBef>
            </a:pPr>
            <a:r>
              <a:rPr lang="en-US" sz="2905" spc="-238">
                <a:solidFill>
                  <a:srgbClr val="000000"/>
                </a:solidFill>
                <a:latin typeface="Calibri (MS)"/>
                <a:ea typeface="Calibri (MS)"/>
                <a:cs typeface="Calibri (MS)"/>
                <a:sym typeface="Calibri (MS)"/>
              </a:rPr>
              <a:t>Η συνεργασία με πολλούς συνεργάτες και προμηθευτές και η διαχείριση πολλών brands δημιουργούν υψηλή πολυπλοκότητα που στηρίζεται στην ανθρώπινη κρίση. Το e-shop, marketing και ERP έχουν μέτρια πολυπλοκότητα και διαχειρίζονται κυρίως από εξωτερικούς συνεργάτες. Η διαχείριση αποθεμάτων έχει υψηλή πολυπλοκότητα, μειωμένη όμως χάρη στην ERP αυτοματοποίηση. Στα φυσικά καταστήματα η πολυπλοκότητα είναι μέτρια έως χαμηλή, με τον store manager να επιλύει τα προβλήματα. Η αυτοματοποίηση και οι υπεύθυνοι βελτιώνουν την αποδοτικότητα και τον έλεγχο.</a:t>
            </a:r>
          </a:p>
        </p:txBody>
      </p:sp>
      <p:sp>
        <p:nvSpPr>
          <p:cNvPr id="9" name="TextBox 9"/>
          <p:cNvSpPr txBox="1"/>
          <p:nvPr/>
        </p:nvSpPr>
        <p:spPr>
          <a:xfrm>
            <a:off x="773119" y="5010150"/>
            <a:ext cx="2778085" cy="530658"/>
          </a:xfrm>
          <a:prstGeom prst="rect">
            <a:avLst/>
          </a:prstGeom>
        </p:spPr>
        <p:txBody>
          <a:bodyPr lIns="0" tIns="0" rIns="0" bIns="0" rtlCol="0" anchor="t">
            <a:spAutoFit/>
          </a:bodyPr>
          <a:lstStyle/>
          <a:p>
            <a:pPr algn="l">
              <a:lnSpc>
                <a:spcPts val="4444"/>
              </a:lnSpc>
              <a:spcBef>
                <a:spcPct val="0"/>
              </a:spcBef>
            </a:pPr>
            <a:r>
              <a:rPr lang="en-US" sz="3174" b="1" spc="-260" dirty="0" err="1">
                <a:solidFill>
                  <a:srgbClr val="000000"/>
                </a:solidFill>
                <a:latin typeface="Calibri (MS)"/>
                <a:ea typeface="Calibri (MS)"/>
                <a:cs typeface="Calibri (MS)"/>
                <a:sym typeface="Calibri (MS)"/>
              </a:rPr>
              <a:t>Πολυ</a:t>
            </a:r>
            <a:r>
              <a:rPr lang="en-US" sz="3174" b="1" spc="-260" dirty="0">
                <a:solidFill>
                  <a:srgbClr val="000000"/>
                </a:solidFill>
                <a:latin typeface="Calibri (MS)"/>
                <a:ea typeface="Calibri (MS)"/>
                <a:cs typeface="Calibri (MS)"/>
                <a:sym typeface="Calibri (MS)"/>
              </a:rPr>
              <a:t>πλοκότητα</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894011" y="-7939543"/>
            <a:ext cx="12764090" cy="12764090"/>
          </a:xfrm>
          <a:custGeom>
            <a:avLst/>
            <a:gdLst/>
            <a:ahLst/>
            <a:cxnLst/>
            <a:rect l="l" t="t" r="r" b="b"/>
            <a:pathLst>
              <a:path w="12764090" h="12764090">
                <a:moveTo>
                  <a:pt x="0" y="0"/>
                </a:moveTo>
                <a:lnTo>
                  <a:pt x="12764090" y="0"/>
                </a:lnTo>
                <a:lnTo>
                  <a:pt x="12764090" y="12764090"/>
                </a:lnTo>
                <a:lnTo>
                  <a:pt x="0" y="127640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96258" y="9041308"/>
            <a:ext cx="19680517" cy="1332925"/>
          </a:xfrm>
          <a:custGeom>
            <a:avLst/>
            <a:gdLst/>
            <a:ahLst/>
            <a:cxnLst/>
            <a:rect l="l" t="t" r="r" b="b"/>
            <a:pathLst>
              <a:path w="19680517" h="1332925">
                <a:moveTo>
                  <a:pt x="0" y="0"/>
                </a:moveTo>
                <a:lnTo>
                  <a:pt x="19680517" y="0"/>
                </a:lnTo>
                <a:lnTo>
                  <a:pt x="19680517" y="1332925"/>
                </a:lnTo>
                <a:lnTo>
                  <a:pt x="0" y="13329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6711541" y="571500"/>
            <a:ext cx="2893310" cy="1454885"/>
          </a:xfrm>
          <a:prstGeom prst="rect">
            <a:avLst/>
          </a:prstGeom>
        </p:spPr>
        <p:txBody>
          <a:bodyPr lIns="0" tIns="0" rIns="0" bIns="0" rtlCol="0" anchor="t">
            <a:spAutoFit/>
          </a:bodyPr>
          <a:lstStyle/>
          <a:p>
            <a:pPr algn="l">
              <a:lnSpc>
                <a:spcPts val="11178"/>
              </a:lnSpc>
            </a:pPr>
            <a:r>
              <a:rPr lang="en-US" sz="11893" b="1" spc="-581" dirty="0">
                <a:solidFill>
                  <a:srgbClr val="EFEFEF"/>
                </a:solidFill>
                <a:latin typeface="TT Hoves Bold"/>
                <a:ea typeface="TT Hoves Bold"/>
                <a:cs typeface="TT Hoves Bold"/>
                <a:sym typeface="TT Hoves Bold"/>
              </a:rPr>
              <a:t>08</a:t>
            </a:r>
          </a:p>
        </p:txBody>
      </p:sp>
      <p:sp>
        <p:nvSpPr>
          <p:cNvPr id="5" name="TextBox 5"/>
          <p:cNvSpPr txBox="1"/>
          <p:nvPr/>
        </p:nvSpPr>
        <p:spPr>
          <a:xfrm>
            <a:off x="773119" y="2427850"/>
            <a:ext cx="15320036" cy="1574313"/>
          </a:xfrm>
          <a:prstGeom prst="rect">
            <a:avLst/>
          </a:prstGeom>
        </p:spPr>
        <p:txBody>
          <a:bodyPr lIns="0" tIns="0" rIns="0" bIns="0" rtlCol="0" anchor="t">
            <a:spAutoFit/>
          </a:bodyPr>
          <a:lstStyle/>
          <a:p>
            <a:pPr algn="l">
              <a:lnSpc>
                <a:spcPts val="4068"/>
              </a:lnSpc>
              <a:spcBef>
                <a:spcPct val="0"/>
              </a:spcBef>
            </a:pPr>
            <a:r>
              <a:rPr lang="en-US" sz="2905" spc="-238">
                <a:solidFill>
                  <a:srgbClr val="000000"/>
                </a:solidFill>
                <a:latin typeface="Calibri (MS)"/>
                <a:ea typeface="Calibri (MS)"/>
                <a:cs typeface="Calibri (MS)"/>
                <a:sym typeface="Calibri (MS)"/>
              </a:rPr>
              <a:t>Η Altershops βασίζεται στο ERP SoftOne για logistics, αποθέματα και e-shop (Prestashop), στο SAP BusinessObjects για διοίκηση και σχεδιασμό, και στο myWorkplace για προσωπικό. Ο κύκλος παραγγελιών δεν έχει αυτοματοποιημένη πρόβλεψη ζήτησης, παρά μόνο ανθρώπινη κρίση.</a:t>
            </a:r>
          </a:p>
        </p:txBody>
      </p:sp>
      <p:sp>
        <p:nvSpPr>
          <p:cNvPr id="6" name="TextBox 6"/>
          <p:cNvSpPr txBox="1"/>
          <p:nvPr/>
        </p:nvSpPr>
        <p:spPr>
          <a:xfrm>
            <a:off x="773119" y="540738"/>
            <a:ext cx="11184895" cy="874446"/>
          </a:xfrm>
          <a:prstGeom prst="rect">
            <a:avLst/>
          </a:prstGeom>
        </p:spPr>
        <p:txBody>
          <a:bodyPr lIns="0" tIns="0" rIns="0" bIns="0" rtlCol="0" anchor="t">
            <a:spAutoFit/>
          </a:bodyPr>
          <a:lstStyle/>
          <a:p>
            <a:pPr algn="just">
              <a:lnSpc>
                <a:spcPts val="6721"/>
              </a:lnSpc>
            </a:pPr>
            <a:r>
              <a:rPr lang="en-US" sz="6401" b="1" spc="-312">
                <a:solidFill>
                  <a:srgbClr val="343434"/>
                </a:solidFill>
                <a:latin typeface="TT Hoves Bold"/>
                <a:ea typeface="TT Hoves Bold"/>
                <a:cs typeface="TT Hoves Bold"/>
                <a:sym typeface="TT Hoves Bold"/>
              </a:rPr>
              <a:t>Αρχιτεκτονική Altershops (4)</a:t>
            </a:r>
          </a:p>
        </p:txBody>
      </p:sp>
      <p:sp>
        <p:nvSpPr>
          <p:cNvPr id="7" name="TextBox 7"/>
          <p:cNvSpPr txBox="1"/>
          <p:nvPr/>
        </p:nvSpPr>
        <p:spPr>
          <a:xfrm>
            <a:off x="773119" y="1853972"/>
            <a:ext cx="5142207" cy="530658"/>
          </a:xfrm>
          <a:prstGeom prst="rect">
            <a:avLst/>
          </a:prstGeom>
        </p:spPr>
        <p:txBody>
          <a:bodyPr lIns="0" tIns="0" rIns="0" bIns="0" rtlCol="0" anchor="t">
            <a:spAutoFit/>
          </a:bodyPr>
          <a:lstStyle/>
          <a:p>
            <a:pPr algn="l">
              <a:lnSpc>
                <a:spcPts val="4444"/>
              </a:lnSpc>
              <a:spcBef>
                <a:spcPct val="0"/>
              </a:spcBef>
            </a:pPr>
            <a:r>
              <a:rPr lang="en-US" sz="3174" b="1" spc="-260" dirty="0">
                <a:solidFill>
                  <a:srgbClr val="000000"/>
                </a:solidFill>
                <a:latin typeface="Calibri (MS)"/>
                <a:ea typeface="Calibri (MS)"/>
                <a:cs typeface="Calibri (MS)"/>
                <a:sym typeface="Calibri (MS)"/>
              </a:rPr>
              <a:t>Βα</a:t>
            </a:r>
            <a:r>
              <a:rPr lang="en-US" sz="3174" b="1" spc="-260" dirty="0" err="1">
                <a:solidFill>
                  <a:srgbClr val="000000"/>
                </a:solidFill>
                <a:latin typeface="Calibri (MS)"/>
                <a:ea typeface="Calibri (MS)"/>
                <a:cs typeface="Calibri (MS)"/>
                <a:sym typeface="Calibri (MS)"/>
              </a:rPr>
              <a:t>θμός</a:t>
            </a:r>
            <a:r>
              <a:rPr lang="en-US" sz="3174" b="1" spc="-260" dirty="0">
                <a:solidFill>
                  <a:srgbClr val="000000"/>
                </a:solidFill>
                <a:latin typeface="Calibri (MS)"/>
                <a:ea typeface="Calibri (MS)"/>
                <a:cs typeface="Calibri (MS)"/>
                <a:sym typeface="Calibri (MS)"/>
              </a:rPr>
              <a:t> </a:t>
            </a:r>
            <a:r>
              <a:rPr lang="en-US" sz="3174" b="1" spc="-260" dirty="0" err="1">
                <a:solidFill>
                  <a:srgbClr val="000000"/>
                </a:solidFill>
                <a:latin typeface="Calibri (MS)"/>
                <a:ea typeface="Calibri (MS)"/>
                <a:cs typeface="Calibri (MS)"/>
                <a:sym typeface="Calibri (MS)"/>
              </a:rPr>
              <a:t>Εξάρτησης</a:t>
            </a:r>
            <a:r>
              <a:rPr lang="en-US" sz="3174" b="1" spc="-260" dirty="0">
                <a:solidFill>
                  <a:srgbClr val="000000"/>
                </a:solidFill>
                <a:latin typeface="Calibri (MS)"/>
                <a:ea typeface="Calibri (MS)"/>
                <a:cs typeface="Calibri (MS)"/>
                <a:sym typeface="Calibri (MS)"/>
              </a:rPr>
              <a:t> από </a:t>
            </a:r>
            <a:r>
              <a:rPr lang="en-US" sz="3174" b="1" spc="-260" dirty="0" err="1">
                <a:solidFill>
                  <a:srgbClr val="000000"/>
                </a:solidFill>
                <a:latin typeface="Calibri (MS)"/>
                <a:ea typeface="Calibri (MS)"/>
                <a:cs typeface="Calibri (MS)"/>
                <a:sym typeface="Calibri (MS)"/>
              </a:rPr>
              <a:t>τις</a:t>
            </a:r>
            <a:r>
              <a:rPr lang="en-US" sz="3174" b="1" spc="-260" dirty="0">
                <a:solidFill>
                  <a:srgbClr val="000000"/>
                </a:solidFill>
                <a:latin typeface="Calibri (MS)"/>
                <a:ea typeface="Calibri (MS)"/>
                <a:cs typeface="Calibri (MS)"/>
                <a:sym typeface="Calibri (MS)"/>
              </a:rPr>
              <a:t> </a:t>
            </a:r>
            <a:r>
              <a:rPr lang="en-US" sz="3174" b="1" spc="-260" dirty="0" err="1">
                <a:solidFill>
                  <a:srgbClr val="000000"/>
                </a:solidFill>
                <a:latin typeface="Calibri (MS)"/>
                <a:ea typeface="Calibri (MS)"/>
                <a:cs typeface="Calibri (MS)"/>
                <a:sym typeface="Calibri (MS)"/>
              </a:rPr>
              <a:t>Μηχ</a:t>
            </a:r>
            <a:r>
              <a:rPr lang="en-US" sz="3174" b="1" spc="-260" dirty="0">
                <a:solidFill>
                  <a:srgbClr val="000000"/>
                </a:solidFill>
                <a:latin typeface="Calibri (MS)"/>
                <a:ea typeface="Calibri (MS)"/>
                <a:cs typeface="Calibri (MS)"/>
                <a:sym typeface="Calibri (MS)"/>
              </a:rPr>
              <a:t>ανές</a:t>
            </a:r>
          </a:p>
        </p:txBody>
      </p:sp>
      <p:sp>
        <p:nvSpPr>
          <p:cNvPr id="8" name="TextBox 8"/>
          <p:cNvSpPr txBox="1"/>
          <p:nvPr/>
        </p:nvSpPr>
        <p:spPr>
          <a:xfrm>
            <a:off x="797109" y="5018289"/>
            <a:ext cx="16693782" cy="1063040"/>
          </a:xfrm>
          <a:prstGeom prst="rect">
            <a:avLst/>
          </a:prstGeom>
        </p:spPr>
        <p:txBody>
          <a:bodyPr lIns="0" tIns="0" rIns="0" bIns="0" rtlCol="0" anchor="t">
            <a:spAutoFit/>
          </a:bodyPr>
          <a:lstStyle/>
          <a:p>
            <a:pPr algn="l">
              <a:lnSpc>
                <a:spcPts val="4068"/>
              </a:lnSpc>
              <a:spcBef>
                <a:spcPct val="0"/>
              </a:spcBef>
            </a:pPr>
            <a:r>
              <a:rPr lang="en-US" sz="2905" spc="-238">
                <a:solidFill>
                  <a:srgbClr val="000000"/>
                </a:solidFill>
                <a:latin typeface="Calibri (MS)"/>
                <a:ea typeface="Calibri (MS)"/>
                <a:cs typeface="Calibri (MS)"/>
                <a:sym typeface="Calibri (MS)"/>
              </a:rPr>
              <a:t>Ο έλεγχος εργαζομένων, παραγγελιών και οικονομικών γίνεται μέσω SAP BusinessObjects. Το ERP διαχειρίζεται αποθέματα και ενημερώνει για ενδοδιακινήσεις και παραγγελίες e-shop, βελτιώνοντας τη λήψη αποφάσεων και τη λειτουργία της επιχείρησης.</a:t>
            </a:r>
          </a:p>
        </p:txBody>
      </p:sp>
      <p:sp>
        <p:nvSpPr>
          <p:cNvPr id="9" name="TextBox 9"/>
          <p:cNvSpPr txBox="1"/>
          <p:nvPr/>
        </p:nvSpPr>
        <p:spPr>
          <a:xfrm>
            <a:off x="797109" y="4340781"/>
            <a:ext cx="5829080" cy="530658"/>
          </a:xfrm>
          <a:prstGeom prst="rect">
            <a:avLst/>
          </a:prstGeom>
        </p:spPr>
        <p:txBody>
          <a:bodyPr lIns="0" tIns="0" rIns="0" bIns="0" rtlCol="0" anchor="t">
            <a:spAutoFit/>
          </a:bodyPr>
          <a:lstStyle/>
          <a:p>
            <a:pPr algn="l">
              <a:lnSpc>
                <a:spcPts val="4444"/>
              </a:lnSpc>
              <a:spcBef>
                <a:spcPct val="0"/>
              </a:spcBef>
            </a:pPr>
            <a:r>
              <a:rPr lang="en-US" sz="3174" b="1" spc="-260" dirty="0" err="1">
                <a:solidFill>
                  <a:srgbClr val="000000"/>
                </a:solidFill>
                <a:latin typeface="Calibri (MS)"/>
                <a:ea typeface="Calibri (MS)"/>
                <a:cs typeface="Calibri (MS)"/>
                <a:sym typeface="Calibri (MS)"/>
              </a:rPr>
              <a:t>Έμφ</a:t>
            </a:r>
            <a:r>
              <a:rPr lang="en-US" sz="3174" b="1" spc="-260" dirty="0">
                <a:solidFill>
                  <a:srgbClr val="000000"/>
                </a:solidFill>
                <a:latin typeface="Calibri (MS)"/>
                <a:ea typeface="Calibri (MS)"/>
                <a:cs typeface="Calibri (MS)"/>
                <a:sym typeface="Calibri (MS)"/>
              </a:rPr>
              <a:t>αση σε Σχεδιασμό, Εκτέλεση, Έλεγχο</a:t>
            </a:r>
          </a:p>
        </p:txBody>
      </p:sp>
      <p:sp>
        <p:nvSpPr>
          <p:cNvPr id="10" name="TextBox 10"/>
          <p:cNvSpPr txBox="1"/>
          <p:nvPr/>
        </p:nvSpPr>
        <p:spPr>
          <a:xfrm>
            <a:off x="797109" y="7101737"/>
            <a:ext cx="16693782" cy="1574313"/>
          </a:xfrm>
          <a:prstGeom prst="rect">
            <a:avLst/>
          </a:prstGeom>
        </p:spPr>
        <p:txBody>
          <a:bodyPr lIns="0" tIns="0" rIns="0" bIns="0" rtlCol="0" anchor="t">
            <a:spAutoFit/>
          </a:bodyPr>
          <a:lstStyle/>
          <a:p>
            <a:pPr algn="l">
              <a:lnSpc>
                <a:spcPts val="4068"/>
              </a:lnSpc>
              <a:spcBef>
                <a:spcPct val="0"/>
              </a:spcBef>
            </a:pPr>
            <a:r>
              <a:rPr lang="en-US" sz="2905" spc="-238">
                <a:solidFill>
                  <a:srgbClr val="000000"/>
                </a:solidFill>
                <a:latin typeface="Calibri (MS)"/>
                <a:ea typeface="Calibri (MS)"/>
                <a:cs typeface="Calibri (MS)"/>
                <a:sym typeface="Calibri (MS)"/>
              </a:rPr>
              <a:t>Το customer support του ηλεκτρονικού καταστήματος διαχειρίζεται προβλήματα παραγγελιών και συντονίζει επικοινωνία με φυσικά καταστήματα. Στα φυσικά καταστήματα, οι πωλητές και οι managers επιλύουν θέματα προσωπικού, πελατών και αποθεμάτων. Στην αποθήκη γίνεται ποιοτικός έλεγχος αποθεμάτων χωρίς τυποποιημένες διαδικασίες, με κατάλληλες ενέργειες ανά περίπτωση.</a:t>
            </a:r>
          </a:p>
        </p:txBody>
      </p:sp>
      <p:sp>
        <p:nvSpPr>
          <p:cNvPr id="11" name="TextBox 11"/>
          <p:cNvSpPr txBox="1"/>
          <p:nvPr/>
        </p:nvSpPr>
        <p:spPr>
          <a:xfrm>
            <a:off x="797109" y="6424229"/>
            <a:ext cx="8480731" cy="530658"/>
          </a:xfrm>
          <a:prstGeom prst="rect">
            <a:avLst/>
          </a:prstGeom>
        </p:spPr>
        <p:txBody>
          <a:bodyPr lIns="0" tIns="0" rIns="0" bIns="0" rtlCol="0" anchor="t">
            <a:spAutoFit/>
          </a:bodyPr>
          <a:lstStyle/>
          <a:p>
            <a:pPr algn="l">
              <a:lnSpc>
                <a:spcPts val="4444"/>
              </a:lnSpc>
              <a:spcBef>
                <a:spcPct val="0"/>
              </a:spcBef>
            </a:pPr>
            <a:r>
              <a:rPr lang="en-US" sz="3174" b="1" spc="-260" dirty="0" err="1">
                <a:solidFill>
                  <a:srgbClr val="000000"/>
                </a:solidFill>
                <a:latin typeface="Calibri (MS)"/>
                <a:ea typeface="Calibri (MS)"/>
                <a:cs typeface="Calibri (MS)"/>
                <a:sym typeface="Calibri (MS)"/>
              </a:rPr>
              <a:t>Έμφ</a:t>
            </a:r>
            <a:r>
              <a:rPr lang="en-US" sz="3174" b="1" spc="-260" dirty="0">
                <a:solidFill>
                  <a:srgbClr val="000000"/>
                </a:solidFill>
                <a:latin typeface="Calibri (MS)"/>
                <a:ea typeface="Calibri (MS)"/>
                <a:cs typeface="Calibri (MS)"/>
                <a:sym typeface="Calibri (MS)"/>
              </a:rPr>
              <a:t>αση σε Εξαιρέσεις, Λάθη και Δυσλειτουργίες</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1700</Words>
  <Application>Microsoft Office PowerPoint</Application>
  <PresentationFormat>Προσαρμογή</PresentationFormat>
  <Paragraphs>83</Paragraphs>
  <Slides>15</Slides>
  <Notes>0</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15</vt:i4>
      </vt:variant>
    </vt:vector>
  </HeadingPairs>
  <TitlesOfParts>
    <vt:vector size="23" baseType="lpstr">
      <vt:lpstr>Calibri</vt:lpstr>
      <vt:lpstr>TT Hoves</vt:lpstr>
      <vt:lpstr>Aptos</vt:lpstr>
      <vt:lpstr>Aptos Bold</vt:lpstr>
      <vt:lpstr>Calibri (MS)</vt:lpstr>
      <vt:lpstr>TT Hoves Bold</vt:lpstr>
      <vt:lpstr>Arial</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Altershops_Vlachos_Dimakopoulos_Moulaj_Makar.pptx</dc:title>
  <cp:lastModifiedBy>STAVROS VLACHOS</cp:lastModifiedBy>
  <cp:revision>5</cp:revision>
  <dcterms:created xsi:type="dcterms:W3CDTF">2006-08-16T00:00:00Z</dcterms:created>
  <dcterms:modified xsi:type="dcterms:W3CDTF">2025-06-23T01:08:56Z</dcterms:modified>
  <dc:identifier>DAGrIJPHELs</dc:identifier>
</cp:coreProperties>
</file>