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9" r:id="rId2"/>
    <p:sldId id="311" r:id="rId3"/>
    <p:sldId id="257" r:id="rId4"/>
    <p:sldId id="279" r:id="rId5"/>
    <p:sldId id="271" r:id="rId6"/>
    <p:sldId id="273" r:id="rId7"/>
    <p:sldId id="262" r:id="rId8"/>
    <p:sldId id="312" r:id="rId9"/>
    <p:sldId id="272" r:id="rId10"/>
    <p:sldId id="274" r:id="rId11"/>
    <p:sldId id="263" r:id="rId12"/>
    <p:sldId id="282" r:id="rId13"/>
    <p:sldId id="313" r:id="rId14"/>
    <p:sldId id="314" r:id="rId15"/>
    <p:sldId id="267" r:id="rId16"/>
    <p:sldId id="268" r:id="rId17"/>
    <p:sldId id="316" r:id="rId18"/>
    <p:sldId id="280" r:id="rId19"/>
    <p:sldId id="269" r:id="rId20"/>
    <p:sldId id="260" r:id="rId21"/>
    <p:sldId id="277" r:id="rId22"/>
    <p:sldId id="317" r:id="rId23"/>
    <p:sldId id="270" r:id="rId24"/>
    <p:sldId id="281" r:id="rId25"/>
    <p:sldId id="318" r:id="rId26"/>
    <p:sldId id="261" r:id="rId27"/>
    <p:sldId id="276" r:id="rId28"/>
    <p:sldId id="319" r:id="rId29"/>
    <p:sldId id="286" r:id="rId30"/>
    <p:sldId id="321" r:id="rId31"/>
    <p:sldId id="320" r:id="rId32"/>
    <p:sldId id="288" r:id="rId33"/>
    <p:sldId id="322" r:id="rId34"/>
    <p:sldId id="258" r:id="rId35"/>
    <p:sldId id="305" r:id="rId36"/>
    <p:sldId id="266" r:id="rId37"/>
    <p:sldId id="307" r:id="rId38"/>
    <p:sldId id="309" r:id="rId39"/>
    <p:sldId id="308" r:id="rId40"/>
    <p:sldId id="310" r:id="rId41"/>
    <p:sldId id="26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47" autoAdjust="0"/>
    <p:restoredTop sz="50289" autoAdjust="0"/>
  </p:normalViewPr>
  <p:slideViewPr>
    <p:cSldViewPr snapToGrid="0">
      <p:cViewPr varScale="1">
        <p:scale>
          <a:sx n="81" d="100"/>
          <a:sy n="81" d="100"/>
        </p:scale>
        <p:origin x="2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D47CC-FB02-4C47-8091-1716656928FF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2235B-CE2E-4F38-95AF-A8AA95D94B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82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65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271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16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 typeface="Courier New" panose="02070309020205020404" pitchFamily="49" charset="0"/>
              <a:buNone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553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Courier New" panose="02070309020205020404" pitchFamily="49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687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511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60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030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711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042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09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374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458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556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902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682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lvl="2" indent="-171450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CA" sz="1200" b="0" dirty="0"/>
          </a:p>
          <a:p>
            <a:pPr marL="1085850" lvl="2" indent="-171450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CA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292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None/>
            </a:pPr>
            <a:endParaRPr lang="en-CA" sz="1200" b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892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6633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69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719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pPr marL="0" lvl="0" indent="0">
              <a:buFont typeface="Courier New" panose="02070309020205020404" pitchFamily="49" charset="0"/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156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7358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651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038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436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5963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0146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4C61-98EA-4FD3-8C86-F783C904FEE9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6261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7036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537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5680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08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644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68539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180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04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457200" lvl="1" indent="0" algn="l">
              <a:buFont typeface="Arial" panose="020B0604020202020204" pitchFamily="34" charset="0"/>
              <a:buNone/>
            </a:pPr>
            <a:endParaRPr lang="en-US" b="0" dirty="0"/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550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Courier New" panose="02070309020205020404" pitchFamily="49" charset="0"/>
              <a:buNone/>
            </a:pPr>
            <a:endParaRPr lang="en-US" b="1" i="0" dirty="0">
              <a:solidFill>
                <a:srgbClr val="373D3F"/>
              </a:solidFill>
              <a:effectLst/>
              <a:latin typeface="proxima-no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00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183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235B-CE2E-4F38-95AF-A8AA95D94B8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26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054F-9D1E-463E-B8D2-5A80161AE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E81C6-B290-473C-908F-3AAEA5AA0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E2E49-9EDF-4238-B3ED-C5F48DE4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14DA-DE29-4125-8FA1-8938CF96B466}" type="datetime1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ADAB9-7A4D-4668-B4F9-7F121F74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2. semester HA - Organisation - F2022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C58BD-0277-4180-AB87-3C1EE123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30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9798-9B75-44E4-ADA7-851B5C50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970DC-D667-4F31-85AE-61305E78E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3828B-4930-4563-9ED2-8D5625D7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AD4-B1A8-4440-9A31-3E3B213A36C9}" type="datetime1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C061-BC0A-47F2-9549-110A1442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2. semester HA - Organisation - F2022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6E102-6237-4AF8-B291-E6D32B1E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56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0C2B5-55EB-467C-A8C1-5E8AE86D7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CAB3D-A2AD-40E7-8B9E-549D2B053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792AA-CFD6-42C2-8603-6AE90BBB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E136-C1D3-42D2-BF26-0D2B0F09F1A5}" type="datetime1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FCDBE-74C6-4515-B403-96B825CE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2. semester HA - Organisation - F2022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AE3C-8D71-4155-8EA5-A00F09A7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78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9EBD-1B3E-451D-90B5-ECFC147D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2CAC-A7EB-477A-A5B5-2335BF78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639D-57EE-4FE1-A69C-55C8B912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E706-24DE-41CB-A0B2-81D326E85C35}" type="datetime1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C598-D582-4D8D-9D14-74FEF771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2. semester HA - Organisation - F2022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7E7A5-4A7F-464A-A0AD-DEDC639C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72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BCC1-9471-4E30-A392-D1336FA1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9A02-DB70-46DB-B7FE-207957B7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8DFE7-E852-4739-A3CC-E2B5F5C5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8360-0F8E-4690-B364-FDC06AB89AE1}" type="datetime1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775DA-8884-48D8-924D-7D488C02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2. semester HA - Organisation - F2022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8D1A-0D4C-4E81-AE31-0CBA3713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16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06ED-0F64-45D3-872A-F43CF2A7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FC81-721C-46E3-A509-3E14926AA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015E8-C316-43FE-B9CC-5A36E2DE4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889C6-2F14-40F0-A78A-A94F66BE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CEF4-1F66-44F5-B22F-F5CE63AA3D97}" type="datetime1">
              <a:rPr lang="en-CA" smtClean="0"/>
              <a:t>2023-02-14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C75D1-CB3B-43F2-B557-E5418C11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2. semester HA - Organisation - F2022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85D5-4A8D-4425-B172-7E338BB1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95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B25C-A068-4C46-8744-F472D91E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03786-37AD-472A-B866-840E76ABE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620A8-8341-4C59-93E9-3F4C51266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F9842-E337-4B75-8726-C48AB9748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B51E8-DE64-4A3E-832E-E04B2ECF7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0BE7E-8E44-4BA5-B133-0E1F4CFF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6782-4044-402A-A06C-FAF64BD54A37}" type="datetime1">
              <a:rPr lang="en-CA" smtClean="0"/>
              <a:t>2023-02-14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3C5DA-2560-4409-809D-B89D62DA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2. semester HA - Organisation - F2022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7556C-090F-4E7D-B745-48AB08D7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84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A6B2-0457-4B8C-B08F-1B1AE92E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D8AD1-8DF9-4629-87B1-E9281CD2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2999-E68A-45C5-B288-5E6438AED21D}" type="datetime1">
              <a:rPr lang="en-CA" smtClean="0"/>
              <a:t>2023-02-14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0E812-737C-4037-8610-3567339A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2. semester HA - Organisation - F2022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481E4-81E1-4275-BBCB-081C035D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79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7E8C9-BD99-401C-AFBA-AE15D500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892F-5221-4F5C-84C5-7F2340D856B8}" type="datetime1">
              <a:rPr lang="en-CA" smtClean="0"/>
              <a:t>2023-02-14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60C35-FC5D-469E-B4D3-BE521E6C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2. semester HA - Organisation - F2022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7C1EF-F2A9-427E-916E-CEF4E1E3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78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B3A4-84C3-40AE-98A2-1E633674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D666-4D45-4A48-ADFF-7710E239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53DC8-3550-40F2-A3BD-B15928684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CBECA-2B1A-4C29-BA70-E2349E3C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B226-8DBE-42A9-A329-DA73A58EDF4E}" type="datetime1">
              <a:rPr lang="en-CA" smtClean="0"/>
              <a:t>2023-02-14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F4752-8B54-4804-B5F8-1CCAF1A8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2. semester HA - Organisation - F2022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618A-13AD-4F6D-8E9F-4A1FE79D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92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387D-BAD0-4D47-B04C-099FC878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D3060-E371-417D-BE0A-73856934E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61F1-3B2E-4D99-89B5-F7E17FD77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8C906-41CF-461F-964F-E9849C61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CB9C-9BCF-4CB9-9A9D-296BA45A4FB6}" type="datetime1">
              <a:rPr lang="en-CA" smtClean="0"/>
              <a:t>2023-02-14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3507E-05C7-4291-B76B-BF5BBDAC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2. semester HA - Organisation - F2022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20731-5AE4-4AB5-85D6-38AD4A6B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74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51C41-C78A-4AAB-AF61-1BE6257A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D5E3-65F8-4C76-B623-317CB6679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56C53-B78E-4FEB-A765-A4921DDA7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D814-407F-497F-8ED1-448FEF9E2471}" type="datetime1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C1421-598C-486D-8E6F-072B3972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2. semester HA - Organisation - F2022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7A0CC-C2AB-4DE7-96BA-A9E16E678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35DBF-7F57-4C02-8C5A-D6DAB422E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55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DAbdMv14I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3EA3-1077-4412-980F-15C5EEE6B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6" y="924197"/>
            <a:ext cx="10874828" cy="1443446"/>
          </a:xfrm>
        </p:spPr>
        <p:txBody>
          <a:bodyPr>
            <a:noAutofit/>
          </a:bodyPr>
          <a:lstStyle/>
          <a:p>
            <a:r>
              <a:rPr lang="en-US" sz="4400" b="1" dirty="0"/>
              <a:t>Session 5: Group Dynamics, Relations and Teams</a:t>
            </a:r>
            <a:br>
              <a:rPr lang="en-US" sz="4400" b="1" dirty="0"/>
            </a:br>
            <a:r>
              <a:rPr lang="en-US" sz="3500" dirty="0"/>
              <a:t>(Chapters 7 &amp; 8)</a:t>
            </a:r>
            <a:endParaRPr lang="en-CA" sz="3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42370-9199-40C1-B3C2-09E89CA72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9600"/>
            <a:ext cx="9144000" cy="3188677"/>
          </a:xfrm>
        </p:spPr>
        <p:txBody>
          <a:bodyPr>
            <a:noAutofit/>
          </a:bodyPr>
          <a:lstStyle/>
          <a:p>
            <a:r>
              <a:rPr lang="en-US" sz="2000" b="1" dirty="0"/>
              <a:t>Shoonchul Shin</a:t>
            </a:r>
          </a:p>
          <a:p>
            <a:r>
              <a:rPr lang="en-US" sz="2000" dirty="0"/>
              <a:t>Assistant Professor</a:t>
            </a:r>
          </a:p>
          <a:p>
            <a:r>
              <a:rPr lang="en-US" sz="2000" dirty="0"/>
              <a:t>shoonchuls@business.aau.dk</a:t>
            </a:r>
          </a:p>
          <a:p>
            <a:endParaRPr lang="en-US" sz="2000" dirty="0"/>
          </a:p>
          <a:p>
            <a:r>
              <a:rPr lang="en-US" sz="2000" dirty="0"/>
              <a:t>1.12, Niels </a:t>
            </a:r>
            <a:r>
              <a:rPr lang="en-US" sz="2000" dirty="0" err="1"/>
              <a:t>Jernes</a:t>
            </a:r>
            <a:r>
              <a:rPr lang="en-US" sz="2000" dirty="0"/>
              <a:t> </a:t>
            </a:r>
            <a:r>
              <a:rPr lang="en-US" sz="2000" dirty="0" err="1"/>
              <a:t>Vej</a:t>
            </a:r>
            <a:r>
              <a:rPr lang="en-US" sz="2000" dirty="0"/>
              <a:t> 08A</a:t>
            </a:r>
          </a:p>
          <a:p>
            <a:endParaRPr lang="en-US" sz="2000" dirty="0"/>
          </a:p>
          <a:p>
            <a:r>
              <a:rPr lang="en-US" sz="2000" dirty="0"/>
              <a:t>10:15-12:00</a:t>
            </a:r>
          </a:p>
          <a:p>
            <a:r>
              <a:rPr lang="en-US" sz="2000" dirty="0"/>
              <a:t>February 14, 2023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A6DA-72C5-4F90-AE86-0FF7E744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73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B2AE-802A-4EA0-9002-37F5CE4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/>
              <a:t>How groups are structured?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7F0B-F28F-46C5-B670-3482B768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189"/>
            <a:ext cx="10515600" cy="3750147"/>
          </a:xfrm>
        </p:spPr>
        <p:txBody>
          <a:bodyPr>
            <a:noAutofit/>
          </a:bodyPr>
          <a:lstStyle/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b="1" dirty="0"/>
              <a:t>Structural Characteristics of a Group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CA" b="1" dirty="0"/>
          </a:p>
          <a:p>
            <a:pPr marL="1885950" lvl="3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CA" sz="2000" dirty="0"/>
              <a:t>Roles </a:t>
            </a:r>
          </a:p>
          <a:p>
            <a:pPr marL="1885950" lvl="3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CA" sz="2000" dirty="0"/>
          </a:p>
          <a:p>
            <a:pPr marL="1885950" lvl="3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CA" sz="2000" dirty="0"/>
              <a:t>Norms</a:t>
            </a:r>
          </a:p>
          <a:p>
            <a:pPr marL="1885950" lvl="3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CA" sz="2000" dirty="0"/>
          </a:p>
          <a:p>
            <a:pPr marL="1885950" lvl="3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CA" sz="2000" dirty="0"/>
              <a:t>Size</a:t>
            </a:r>
          </a:p>
          <a:p>
            <a:pPr marL="1885950" lvl="3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CA" sz="2000" dirty="0"/>
          </a:p>
          <a:p>
            <a:pPr marL="1885950" lvl="3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CA" sz="2000" dirty="0"/>
              <a:t>Cohesiveness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CA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CA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4F029-087E-467F-87A1-56D5F082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5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DAC-E9E4-4A01-AB5F-5D276662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/>
              <a:t>(1) </a:t>
            </a:r>
            <a:r>
              <a:rPr lang="en-US" sz="3200" b="1" dirty="0"/>
              <a:t>Roles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D663-B0AD-49DD-917D-1358DEC23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793"/>
            <a:ext cx="10515600" cy="464003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A group role: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An expected behavior pattern that is assigned to a particular position within a group.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Roles are specific to a position (e.g., leadership roles, production roles)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Roles involve behavioral expectations for people in a position.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Two types of roles in a work group: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sz="2000" b="1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b="1" dirty="0"/>
              <a:t>Task (goal) oriented roles: </a:t>
            </a:r>
            <a:r>
              <a:rPr lang="en-US" sz="2000" dirty="0"/>
              <a:t>People in task roles focus on task-related activities aimed at accomplishing group performance goals. 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sz="2000" b="1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b="1" dirty="0"/>
              <a:t>Maintenance (relationship) oriented roles: </a:t>
            </a:r>
            <a:r>
              <a:rPr lang="en-US" sz="2000" dirty="0"/>
              <a:t>People in maintenance roles focus on activities aimed to foster supportive interpersonal relationships. </a:t>
            </a:r>
            <a:endParaRPr lang="en-US" sz="2000" b="1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E.g., building group cohesiveness; preserving group harmony; looking after employee welfare.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92C47-355D-4DFD-95D6-86345A54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6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2995-61D2-441E-8CF5-163946D6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7682"/>
            <a:ext cx="10515600" cy="615742"/>
          </a:xfrm>
        </p:spPr>
        <p:txBody>
          <a:bodyPr>
            <a:normAutofit/>
          </a:bodyPr>
          <a:lstStyle/>
          <a:p>
            <a:r>
              <a:rPr lang="en-CA" sz="3200" dirty="0"/>
              <a:t>(1) </a:t>
            </a:r>
            <a:r>
              <a:rPr lang="en-US" sz="3200" dirty="0"/>
              <a:t>Roles (</a:t>
            </a:r>
            <a:r>
              <a:rPr lang="en-US" sz="3200" i="1" dirty="0"/>
              <a:t>continued</a:t>
            </a:r>
            <a:r>
              <a:rPr lang="en-US" sz="3200" dirty="0"/>
              <a:t>)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31A3F-64F8-4AE5-B4BF-5B4D79A95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8166"/>
            <a:ext cx="10568553" cy="472215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Role Episode Model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i="1" dirty="0"/>
              <a:t>Role Episode Model </a:t>
            </a:r>
            <a:r>
              <a:rPr lang="en-US" sz="2000" dirty="0"/>
              <a:t>explains </a:t>
            </a:r>
            <a:r>
              <a:rPr lang="en-US" sz="2000" b="1" i="1" dirty="0">
                <a:solidFill>
                  <a:srgbClr val="0070C0"/>
                </a:solidFill>
              </a:rPr>
              <a:t>how a particular role is learned and acted upon</a:t>
            </a:r>
            <a:r>
              <a:rPr lang="en-US" sz="2000" dirty="0"/>
              <a:t>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The model describes the ongoing interaction between </a:t>
            </a:r>
            <a:r>
              <a:rPr lang="en-US" sz="2000" b="1" u="sng" dirty="0"/>
              <a:t>a </a:t>
            </a:r>
            <a:r>
              <a:rPr lang="en-US" sz="2000" b="1" i="1" u="sng" dirty="0"/>
              <a:t>Role Sender</a:t>
            </a:r>
            <a:r>
              <a:rPr lang="en-US" sz="2000" dirty="0"/>
              <a:t> (manager) and </a:t>
            </a:r>
            <a:r>
              <a:rPr lang="en-US" sz="2000" b="1" u="sng" dirty="0"/>
              <a:t>a </a:t>
            </a:r>
            <a:r>
              <a:rPr lang="en-US" sz="2000" b="1" i="1" u="sng" dirty="0"/>
              <a:t>Focal Person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(one who takes the role).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“In an ideal setting”, </a:t>
            </a:r>
            <a:r>
              <a:rPr lang="en-US" sz="2000" dirty="0"/>
              <a:t>a Role Episode goes fairly straightforward,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B050"/>
                </a:solidFill>
              </a:rPr>
              <a:t>Stage 1: Group expectations for a Focal Person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- The Role Sender </a:t>
            </a:r>
            <a:r>
              <a:rPr lang="en-US" sz="1800" dirty="0"/>
              <a:t>sets expectations about what </a:t>
            </a:r>
            <a:r>
              <a:rPr lang="en-US" sz="1800" b="1" dirty="0"/>
              <a:t>a Focal Person </a:t>
            </a:r>
            <a:r>
              <a:rPr lang="en-US" sz="1800" dirty="0"/>
              <a:t>should be doing in a position.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B050"/>
                </a:solidFill>
              </a:rPr>
              <a:t>Stage 2: Communication about group expectations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- The Role Sender </a:t>
            </a:r>
            <a:r>
              <a:rPr lang="en-US" sz="1800" dirty="0"/>
              <a:t>communicates these expectations to </a:t>
            </a:r>
            <a:r>
              <a:rPr lang="en-US" sz="1800" b="1" dirty="0"/>
              <a:t>the Focal Person.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B050"/>
                </a:solidFill>
              </a:rPr>
              <a:t>Stage 3: Perceived expectations about role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- The Role Sender </a:t>
            </a:r>
            <a:r>
              <a:rPr lang="en-US" sz="1800" dirty="0"/>
              <a:t>becomes aware of the expected role.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B050"/>
                </a:solidFill>
              </a:rPr>
              <a:t>Stage 4: Actual role behavior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- The Role Sender </a:t>
            </a:r>
            <a:r>
              <a:rPr lang="en-US" sz="1800" dirty="0"/>
              <a:t>acts upon the expected role.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77F16-193F-4B2A-BF59-738838D6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37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9648-F310-CAA7-F517-00441C50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(1) </a:t>
            </a:r>
            <a:r>
              <a:rPr lang="en-US" sz="3200" dirty="0"/>
              <a:t>Roles (</a:t>
            </a:r>
            <a:r>
              <a:rPr lang="en-US" sz="3200" i="1" dirty="0"/>
              <a:t>continued</a:t>
            </a:r>
            <a:r>
              <a:rPr lang="en-US" sz="3200" dirty="0"/>
              <a:t>)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AC941-2D82-6EAC-F6E8-7C5D0A516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456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Yet in reality,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The Role Episode is not that simple.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Role receivers often have difficulties in meeting the expectations of Role senders.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The difficulty has three main sources: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b="1" i="1" dirty="0">
                <a:solidFill>
                  <a:srgbClr val="C00000"/>
                </a:solidFill>
              </a:rPr>
              <a:t>Role Overload</a:t>
            </a:r>
            <a:r>
              <a:rPr lang="en-US" sz="2000" dirty="0"/>
              <a:t>: Too high demand or workload</a:t>
            </a:r>
            <a:endParaRPr lang="en-US" sz="2000" b="1" dirty="0"/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b="1" i="1" dirty="0">
                <a:solidFill>
                  <a:srgbClr val="C00000"/>
                </a:solidFill>
              </a:rPr>
              <a:t>Role Conflict</a:t>
            </a:r>
            <a:r>
              <a:rPr lang="en-US" sz="2000" dirty="0"/>
              <a:t>: Conflicting demands from various groups, such as work group and family 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b="1" i="1" dirty="0">
                <a:solidFill>
                  <a:srgbClr val="C00000"/>
                </a:solidFill>
              </a:rPr>
              <a:t>Role ambiguity</a:t>
            </a:r>
            <a:r>
              <a:rPr lang="en-US" sz="2000" dirty="0"/>
              <a:t>: Unclear job description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When </a:t>
            </a:r>
            <a:r>
              <a:rPr lang="en-US" sz="2000" b="1" dirty="0"/>
              <a:t>Role Overload</a:t>
            </a:r>
            <a:r>
              <a:rPr lang="en-US" sz="2000" dirty="0"/>
              <a:t>, </a:t>
            </a:r>
            <a:r>
              <a:rPr lang="en-US" sz="2000" b="1" dirty="0"/>
              <a:t>Conflict</a:t>
            </a:r>
            <a:r>
              <a:rPr lang="en-US" sz="2000" dirty="0"/>
              <a:t> or </a:t>
            </a:r>
            <a:r>
              <a:rPr lang="en-US" sz="2000" b="1" dirty="0"/>
              <a:t>Ambiguity</a:t>
            </a:r>
            <a:r>
              <a:rPr lang="en-US" sz="2000" dirty="0"/>
              <a:t> is experienced, job satisfaction, motivation and performance declines.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1C77C-96B3-6516-3B77-9EE3CCFE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86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854B-AFE1-FA42-E719-08A9E60B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337"/>
          </a:xfrm>
        </p:spPr>
        <p:txBody>
          <a:bodyPr>
            <a:normAutofit/>
          </a:bodyPr>
          <a:lstStyle/>
          <a:p>
            <a:r>
              <a:rPr lang="en-CA" sz="3200" dirty="0"/>
              <a:t>(1) </a:t>
            </a:r>
            <a:r>
              <a:rPr lang="en-US" sz="3200" dirty="0"/>
              <a:t>Roles (</a:t>
            </a:r>
            <a:r>
              <a:rPr lang="en-US" sz="3200" i="1" dirty="0"/>
              <a:t>continued</a:t>
            </a:r>
            <a:r>
              <a:rPr lang="en-US" sz="3200" dirty="0"/>
              <a:t>)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603C-5746-5D3E-6A4E-911AC205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101"/>
            <a:ext cx="8423031" cy="5086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Example of role conflict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Arlie Hochschild (1992) </a:t>
            </a:r>
            <a:r>
              <a:rPr lang="en-US" sz="2000" b="1" i="1" dirty="0"/>
              <a:t>The Second Shift: Working Families and the Revolution at Home</a:t>
            </a:r>
          </a:p>
          <a:p>
            <a:pPr lvl="1"/>
            <a:r>
              <a:rPr lang="en-US" sz="1600" b="1" dirty="0"/>
              <a:t>Historical background: </a:t>
            </a:r>
            <a:r>
              <a:rPr lang="en-US" sz="1600" dirty="0"/>
              <a:t>An enormous number of women and mother joined the workforce in the U.S. in the 1970s and 1980s. </a:t>
            </a:r>
          </a:p>
          <a:p>
            <a:pPr lvl="1"/>
            <a:r>
              <a:rPr lang="en-US" sz="1600" b="1" dirty="0"/>
              <a:t>Research question: </a:t>
            </a:r>
            <a:r>
              <a:rPr lang="en-US" sz="1600" dirty="0"/>
              <a:t>How U.S. families were coping with this revolutionary change?</a:t>
            </a:r>
          </a:p>
          <a:p>
            <a:pPr lvl="1"/>
            <a:r>
              <a:rPr lang="en-US" sz="1600" b="1" dirty="0"/>
              <a:t>Research method: </a:t>
            </a:r>
            <a:r>
              <a:rPr lang="en-US" sz="1600" dirty="0"/>
              <a:t>Interviewed 50 American couples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i="1" dirty="0"/>
              <a:t>A Double Day</a:t>
            </a:r>
            <a:r>
              <a:rPr lang="en-US" sz="2000" dirty="0"/>
              <a:t>: Women came home from a full day of paid work to ‘</a:t>
            </a:r>
            <a:r>
              <a:rPr lang="en-US" sz="2000" dirty="0">
                <a:solidFill>
                  <a:srgbClr val="0070C0"/>
                </a:solidFill>
              </a:rPr>
              <a:t>another round of unpaid household work and childcare</a:t>
            </a:r>
            <a:r>
              <a:rPr lang="en-US" sz="2000" dirty="0"/>
              <a:t>.’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i="1" dirty="0"/>
              <a:t>The Second Shift</a:t>
            </a:r>
            <a:r>
              <a:rPr lang="en-US" sz="2000" dirty="0"/>
              <a:t> refers to the “another round” of work at home.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1" dirty="0"/>
              <a:t>A Role Episode </a:t>
            </a:r>
            <a:r>
              <a:rPr lang="en-US" sz="2000" dirty="0"/>
              <a:t>does not go straightforward especially for women due to conflicting demands from work and family.</a:t>
            </a:r>
            <a:endParaRPr lang="en-CA" sz="2000" dirty="0"/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90F27-1B38-3CA7-348A-5577E495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14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183FD-365C-963B-C16C-E65A6178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523" y="355171"/>
            <a:ext cx="2306705" cy="353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0B7C-87AF-4CCF-9F42-5C8D5CE2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3261"/>
            <a:ext cx="10515600" cy="581932"/>
          </a:xfrm>
        </p:spPr>
        <p:txBody>
          <a:bodyPr>
            <a:normAutofit/>
          </a:bodyPr>
          <a:lstStyle/>
          <a:p>
            <a:r>
              <a:rPr lang="en-CA" sz="3200" b="1" dirty="0"/>
              <a:t>(2) Group norms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221A-EED8-4362-9EE2-824D053AC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927"/>
            <a:ext cx="10515600" cy="44444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Norms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“shared attitudes, opinions, feelings or actions that guide social behavior”. (p.234)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Characteristics of norms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Norms are manifested themselves in the acceptable standards of behavior within a group that are shared by the members of the group.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Norms define the boundaries of acceptable (right) and unacceptable (wrong) behavior, so that: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they regulate and regularize group members’ behavior.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they regulate interaction between group members.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3AE5F-5D93-4A15-8A0C-9AF89672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7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D53A-24D0-4AE3-80DF-C4177D50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936"/>
            <a:ext cx="10515600" cy="895252"/>
          </a:xfrm>
        </p:spPr>
        <p:txBody>
          <a:bodyPr>
            <a:normAutofit/>
          </a:bodyPr>
          <a:lstStyle/>
          <a:p>
            <a:r>
              <a:rPr lang="en-CA" sz="3200" b="1" dirty="0"/>
              <a:t>(3) Group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CDCC-B1B5-4E32-95FA-8104A9F5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935"/>
            <a:ext cx="10515600" cy="396612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Does group size affect employee behavior and performance?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Yes, group size matters.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Large groups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Ability to process a large amount of information.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high problem-solving and decision-making capabilities.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Large groups are appropriate for high-quality decisions.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Small groups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high cohesiveness, high satisfaction of members, fast decision making.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Small groups are appropriate when problem-solving tasks are relatively easy.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4AC06-13BB-42FC-BA04-85BCE78F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0040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7ED6-0E4B-1870-8B3C-D73AD9AC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04" y="217141"/>
            <a:ext cx="10515600" cy="778167"/>
          </a:xfrm>
        </p:spPr>
        <p:txBody>
          <a:bodyPr>
            <a:normAutofit/>
          </a:bodyPr>
          <a:lstStyle/>
          <a:p>
            <a:r>
              <a:rPr lang="en-CA" sz="3200" dirty="0"/>
              <a:t>(3) Group size (</a:t>
            </a:r>
            <a:r>
              <a:rPr lang="en-CA" sz="3200" i="1" dirty="0"/>
              <a:t>continued</a:t>
            </a:r>
            <a:r>
              <a:rPr lang="en-CA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CAEC-A2CC-C9D7-B97F-89B8FD6DA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49" y="1243343"/>
            <a:ext cx="5947312" cy="45873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Then, what is the optimal size for maximizing employee and group performance?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Group size can affect group members’ behavioral outcomes.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(1) Group interaction; (2) cohesiveness; (3) satisfaction; (4) absenteeism; (5) turnover; (6) social loafing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Such effects generate an</a:t>
            </a:r>
            <a:r>
              <a:rPr lang="en-US" sz="2000" b="1" dirty="0"/>
              <a:t> </a:t>
            </a:r>
            <a:r>
              <a:rPr lang="en-US" sz="2000" b="1" i="1" dirty="0"/>
              <a:t>inverted U-shaped </a:t>
            </a:r>
            <a:r>
              <a:rPr lang="en-US" sz="2000" dirty="0"/>
              <a:t>relationship</a:t>
            </a:r>
            <a:r>
              <a:rPr lang="en-US" sz="2000" b="1" dirty="0"/>
              <a:t> </a:t>
            </a:r>
            <a:r>
              <a:rPr lang="en-US" sz="2000" dirty="0"/>
              <a:t>between group size and performance.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Generally speaking, the good size is between 6 and 12.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Yet “there is no hard-and-fast rule about group size” (p.238).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A1AB6-06AB-E75F-1871-6AB1F2FA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17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E90A7-4797-B994-7A7D-CC8A017E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142" y="3870440"/>
            <a:ext cx="3094444" cy="2231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3FD4D9-D1B0-8AD1-4313-57EE19210873}"/>
              </a:ext>
            </a:extLst>
          </p:cNvPr>
          <p:cNvSpPr txBox="1"/>
          <p:nvPr/>
        </p:nvSpPr>
        <p:spPr>
          <a:xfrm>
            <a:off x="9579983" y="6090634"/>
            <a:ext cx="1402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Group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4674A-1696-1314-6719-B2F375C2C392}"/>
              </a:ext>
            </a:extLst>
          </p:cNvPr>
          <p:cNvSpPr txBox="1"/>
          <p:nvPr/>
        </p:nvSpPr>
        <p:spPr>
          <a:xfrm rot="16200000">
            <a:off x="7722490" y="4674798"/>
            <a:ext cx="1608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Performance</a:t>
            </a:r>
            <a:endParaRPr lang="en-CA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B18C-CC73-3302-20F3-8733D9AD8C1A}"/>
              </a:ext>
            </a:extLst>
          </p:cNvPr>
          <p:cNvSpPr txBox="1"/>
          <p:nvPr/>
        </p:nvSpPr>
        <p:spPr>
          <a:xfrm>
            <a:off x="9775551" y="3786280"/>
            <a:ext cx="1049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6 to 12?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11BBAA-ED97-526C-ADA7-7C4724A25CF3}"/>
              </a:ext>
            </a:extLst>
          </p:cNvPr>
          <p:cNvCxnSpPr/>
          <p:nvPr/>
        </p:nvCxnSpPr>
        <p:spPr>
          <a:xfrm>
            <a:off x="8734142" y="3870440"/>
            <a:ext cx="0" cy="2231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81D4D9-6400-E93A-DF73-374B69B369A4}"/>
              </a:ext>
            </a:extLst>
          </p:cNvPr>
          <p:cNvCxnSpPr>
            <a:cxnSpLocks/>
          </p:cNvCxnSpPr>
          <p:nvPr/>
        </p:nvCxnSpPr>
        <p:spPr>
          <a:xfrm flipH="1">
            <a:off x="8722419" y="6090127"/>
            <a:ext cx="30944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770C10-1DC7-6EB2-45C6-657849A2A325}"/>
              </a:ext>
            </a:extLst>
          </p:cNvPr>
          <p:cNvSpPr txBox="1"/>
          <p:nvPr/>
        </p:nvSpPr>
        <p:spPr>
          <a:xfrm>
            <a:off x="7107024" y="1811271"/>
            <a:ext cx="18020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</a:rPr>
              <a:t>Interaction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</a:rPr>
              <a:t>Cohesiveness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</a:rPr>
              <a:t>Satisfaction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>
                <a:solidFill>
                  <a:srgbClr val="FF0000"/>
                </a:solidFill>
              </a:rPr>
              <a:t>Absenteeism</a:t>
            </a:r>
            <a:endParaRPr lang="en-US" sz="16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dirty="0">
                <a:solidFill>
                  <a:srgbClr val="FF0000"/>
                </a:solidFill>
              </a:rPr>
              <a:t>Turnover</a:t>
            </a:r>
            <a:endParaRPr lang="en-US" sz="16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dirty="0">
                <a:solidFill>
                  <a:srgbClr val="FF0000"/>
                </a:solidFill>
              </a:rPr>
              <a:t>Social loafing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E959D0-5DC2-4DF5-569D-4AEBBED771AC}"/>
              </a:ext>
            </a:extLst>
          </p:cNvPr>
          <p:cNvSpPr txBox="1"/>
          <p:nvPr/>
        </p:nvSpPr>
        <p:spPr>
          <a:xfrm>
            <a:off x="9206248" y="1820866"/>
            <a:ext cx="8180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High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High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High</a:t>
            </a:r>
          </a:p>
          <a:p>
            <a:pPr algn="ctr"/>
            <a:r>
              <a:rPr lang="en-US" sz="1600" dirty="0"/>
              <a:t>Low</a:t>
            </a:r>
          </a:p>
          <a:p>
            <a:pPr algn="ctr"/>
            <a:r>
              <a:rPr lang="en-US" sz="1600" dirty="0"/>
              <a:t>Low</a:t>
            </a:r>
          </a:p>
          <a:p>
            <a:pPr algn="ctr"/>
            <a:r>
              <a:rPr lang="en-US" sz="1600" dirty="0"/>
              <a:t>Low</a:t>
            </a:r>
            <a:endParaRPr lang="en-CA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5F7AF-6DA9-1C45-725F-7B3072340A85}"/>
              </a:ext>
            </a:extLst>
          </p:cNvPr>
          <p:cNvSpPr txBox="1"/>
          <p:nvPr/>
        </p:nvSpPr>
        <p:spPr>
          <a:xfrm>
            <a:off x="10575222" y="1801375"/>
            <a:ext cx="8147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Low</a:t>
            </a:r>
          </a:p>
          <a:p>
            <a:pPr algn="ctr"/>
            <a:r>
              <a:rPr lang="en-US" sz="1600" dirty="0"/>
              <a:t>Low</a:t>
            </a:r>
          </a:p>
          <a:p>
            <a:pPr algn="ctr"/>
            <a:r>
              <a:rPr lang="en-US" sz="1600" dirty="0"/>
              <a:t>Low</a:t>
            </a:r>
            <a:endParaRPr lang="en-CA" sz="1600" dirty="0"/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High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High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AFA864-5392-4A49-D3B1-CEA96C1285A3}"/>
              </a:ext>
            </a:extLst>
          </p:cNvPr>
          <p:cNvSpPr txBox="1"/>
          <p:nvPr/>
        </p:nvSpPr>
        <p:spPr>
          <a:xfrm>
            <a:off x="7107025" y="1160979"/>
            <a:ext cx="180205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Behavioral outcomes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4839B5-3F65-3220-5C8E-4C1AB7153D7A}"/>
              </a:ext>
            </a:extLst>
          </p:cNvPr>
          <p:cNvSpPr txBox="1"/>
          <p:nvPr/>
        </p:nvSpPr>
        <p:spPr>
          <a:xfrm>
            <a:off x="8921069" y="1160978"/>
            <a:ext cx="133643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Small</a:t>
            </a:r>
          </a:p>
          <a:p>
            <a:pPr algn="ctr"/>
            <a:r>
              <a:rPr lang="en-US" b="1" dirty="0"/>
              <a:t>group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D8724D-BCF4-79F4-36B5-E5E898CEBD6D}"/>
              </a:ext>
            </a:extLst>
          </p:cNvPr>
          <p:cNvSpPr txBox="1"/>
          <p:nvPr/>
        </p:nvSpPr>
        <p:spPr>
          <a:xfrm>
            <a:off x="10269489" y="1155235"/>
            <a:ext cx="133643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Large</a:t>
            </a:r>
          </a:p>
          <a:p>
            <a:pPr algn="ctr"/>
            <a:r>
              <a:rPr lang="en-US" b="1" dirty="0"/>
              <a:t>group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F8DE00-0694-B1B4-12D9-B9CE24326065}"/>
              </a:ext>
            </a:extLst>
          </p:cNvPr>
          <p:cNvCxnSpPr>
            <a:cxnSpLocks/>
          </p:cNvCxnSpPr>
          <p:nvPr/>
        </p:nvCxnSpPr>
        <p:spPr>
          <a:xfrm>
            <a:off x="7107023" y="1785697"/>
            <a:ext cx="43811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C81689-B18C-F770-36DE-2E2DE30E55B8}"/>
              </a:ext>
            </a:extLst>
          </p:cNvPr>
          <p:cNvCxnSpPr>
            <a:cxnSpLocks/>
          </p:cNvCxnSpPr>
          <p:nvPr/>
        </p:nvCxnSpPr>
        <p:spPr>
          <a:xfrm>
            <a:off x="7107023" y="3322581"/>
            <a:ext cx="43811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302F40-A9FC-EA50-75DB-26D9343479FA}"/>
              </a:ext>
            </a:extLst>
          </p:cNvPr>
          <p:cNvCxnSpPr/>
          <p:nvPr/>
        </p:nvCxnSpPr>
        <p:spPr>
          <a:xfrm>
            <a:off x="9356207" y="3406660"/>
            <a:ext cx="0" cy="2430011"/>
          </a:xfrm>
          <a:prstGeom prst="line">
            <a:avLst/>
          </a:prstGeom>
          <a:ln w="25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C2CD7E-CDE6-1626-63E3-39627EB75357}"/>
              </a:ext>
            </a:extLst>
          </p:cNvPr>
          <p:cNvCxnSpPr/>
          <p:nvPr/>
        </p:nvCxnSpPr>
        <p:spPr>
          <a:xfrm>
            <a:off x="11232051" y="3402401"/>
            <a:ext cx="0" cy="2430011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50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A432-0AB9-49F5-8EAB-0F749D18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88"/>
            <a:ext cx="10515600" cy="655358"/>
          </a:xfrm>
        </p:spPr>
        <p:txBody>
          <a:bodyPr>
            <a:normAutofit/>
          </a:bodyPr>
          <a:lstStyle/>
          <a:p>
            <a:r>
              <a:rPr lang="en-CA" sz="3200" dirty="0"/>
              <a:t>(3) Group size (</a:t>
            </a:r>
            <a:r>
              <a:rPr lang="en-CA" sz="3200" i="1" dirty="0"/>
              <a:t>continued</a:t>
            </a:r>
            <a:r>
              <a:rPr lang="en-CA" sz="3200" dirty="0"/>
              <a:t>)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1B2E-9D94-4D7A-B0FF-B2040B34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18069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i="1" dirty="0"/>
              <a:t>FYI</a:t>
            </a:r>
            <a:r>
              <a:rPr lang="en-US" sz="1600" dirty="0"/>
              <a:t>: </a:t>
            </a:r>
            <a:r>
              <a:rPr lang="en-US" sz="1600" dirty="0" err="1"/>
              <a:t>Haleblian</a:t>
            </a:r>
            <a:r>
              <a:rPr lang="en-US" sz="1600" dirty="0"/>
              <a:t> &amp; Finkelstein (1993) “Top management team (TMT) size, CEO dominance, and firm performance: The moderating roles of environmental turbulence and discretion.” </a:t>
            </a:r>
            <a:r>
              <a:rPr lang="en-US" sz="1600" i="1" dirty="0"/>
              <a:t>Academy of Management Journal</a:t>
            </a:r>
            <a:r>
              <a:rPr lang="en-US" sz="1600" dirty="0"/>
              <a:t> 36(4): 844-863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CA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dirty="0"/>
              <a:t>Question:</a:t>
            </a:r>
            <a:r>
              <a:rPr lang="en-CA" sz="1800" dirty="0"/>
              <a:t> How can TMT size affect firm performance?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8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dirty="0"/>
              <a:t>Variables</a:t>
            </a:r>
            <a:r>
              <a:rPr lang="en-CA" sz="1800" dirty="0"/>
              <a:t>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1700" b="1" i="1" dirty="0"/>
              <a:t>Independent variable</a:t>
            </a:r>
            <a:r>
              <a:rPr lang="en-CA" sz="1700" dirty="0"/>
              <a:t>: TMT size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sz="1700" dirty="0"/>
              <a:t>The number of executive officers who are also board members (e.g., CEO, COO, CFO).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1700" b="1" i="1" dirty="0"/>
              <a:t>Dependent variable</a:t>
            </a:r>
            <a:r>
              <a:rPr lang="en-CA" sz="1700" dirty="0"/>
              <a:t>: Firm performance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sz="1700" dirty="0"/>
              <a:t>ROA (return on assets), ROS (return on sales) and ROE (return on equity).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dirty="0"/>
              <a:t>Findings</a:t>
            </a:r>
            <a:r>
              <a:rPr lang="en-CA" sz="1800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1700" b="1" dirty="0"/>
              <a:t>In a turbulent environment </a:t>
            </a:r>
            <a:r>
              <a:rPr lang="en-CA" sz="1700" dirty="0"/>
              <a:t>(computer industry), the larger the TMT size, the higher the firm performance.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1700" b="1" dirty="0"/>
              <a:t>In a stable environment </a:t>
            </a:r>
            <a:r>
              <a:rPr lang="en-CA" sz="1700" dirty="0"/>
              <a:t>(natural gas distribution industry), TMT size does not matter to firm performance.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8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dirty="0"/>
              <a:t>Conclusion</a:t>
            </a:r>
            <a:r>
              <a:rPr lang="en-CA" sz="1800" dirty="0"/>
              <a:t>: The appropriate group size is contingent on the characteristics of industrial domains in which an organization is situated. </a:t>
            </a:r>
            <a:endParaRPr lang="en-CA" sz="1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CF1D9-B09B-49E6-808B-033EF932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96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92EB-215B-43DB-BC80-4A07240B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8494"/>
          </a:xfrm>
        </p:spPr>
        <p:txBody>
          <a:bodyPr>
            <a:normAutofit/>
          </a:bodyPr>
          <a:lstStyle/>
          <a:p>
            <a:r>
              <a:rPr lang="en-CA" sz="3200" b="1" dirty="0"/>
              <a:t>(4) Group cohesiveness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A472-CB86-4484-B66F-872052F1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000" b="1" dirty="0"/>
              <a:t>Group cohesiveness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1800" dirty="0"/>
              <a:t>The degree to which a group’s members are attracted or motivated by each other.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1800" dirty="0"/>
              <a:t>The group can be seen as highly cohesive when group members respect each other and when they are fully committed to the decision made by the decision.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000" b="1" dirty="0"/>
              <a:t>Group cohesiveness and effectiveness (performance)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1800" b="1" dirty="0"/>
              <a:t>Group size: </a:t>
            </a:r>
            <a:r>
              <a:rPr lang="en-CA" sz="1800" dirty="0"/>
              <a:t>When group expand at higher levels, the problems of interaction and coordination become acute, thereby leading to lowered performance.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1800" b="1" dirty="0"/>
              <a:t>Group diversity: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CA" sz="1800" b="1" dirty="0"/>
              <a:t>Diversity regarding tasks and skills</a:t>
            </a:r>
            <a:r>
              <a:rPr lang="en-CA" sz="1800" dirty="0"/>
              <a:t>: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dirty="0"/>
              <a:t>Groups can benefit when each member has distinct skills that can interact to improve group cohesiveness and effectiveness (innovation and creative solutions).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CA" sz="1800" b="1" dirty="0"/>
              <a:t>Diversity regarding social relations</a:t>
            </a:r>
            <a:r>
              <a:rPr lang="en-CA" sz="1800" dirty="0"/>
              <a:t>: 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dirty="0"/>
              <a:t>Diversity can be harmful when it is based on demographic characteristics, such as ethnicity, gender or age.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43141-9730-4D52-9A6F-24BDBFFB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0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4911-5090-B6D5-A8C3-9FD9EBC3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Carolina D. </a:t>
            </a:r>
            <a:r>
              <a:rPr lang="en-US" sz="3200" b="1" dirty="0" err="1"/>
              <a:t>Happe</a:t>
            </a:r>
            <a:r>
              <a:rPr lang="en-US" sz="3200" b="1" dirty="0"/>
              <a:t> (age 50)</a:t>
            </a:r>
            <a:br>
              <a:rPr lang="en-US" sz="3200" b="1" dirty="0"/>
            </a:br>
            <a:r>
              <a:rPr lang="en-US" sz="3200" dirty="0"/>
              <a:t>- CFO at General Electric since March 2020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A7B2-5993-47AA-8031-9233CAC6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847" y="2005011"/>
            <a:ext cx="6183922" cy="4487863"/>
          </a:xfrm>
        </p:spPr>
        <p:txBody>
          <a:bodyPr>
            <a:noAutofit/>
          </a:bodyPr>
          <a:lstStyle/>
          <a:p>
            <a:r>
              <a:rPr lang="en-US" sz="1700" dirty="0"/>
              <a:t>Born and raised in Stockholm</a:t>
            </a:r>
          </a:p>
          <a:p>
            <a:endParaRPr lang="en-US" sz="1700" dirty="0"/>
          </a:p>
          <a:p>
            <a:r>
              <a:rPr lang="en-US" sz="1700" dirty="0"/>
              <a:t>1992-1996, Master of Science in Business and Economics, Uppsala U.</a:t>
            </a:r>
          </a:p>
          <a:p>
            <a:r>
              <a:rPr lang="en-US" sz="1700" dirty="0"/>
              <a:t>No MBA</a:t>
            </a:r>
          </a:p>
          <a:p>
            <a:endParaRPr lang="en-US" sz="1700" dirty="0"/>
          </a:p>
          <a:p>
            <a:r>
              <a:rPr lang="en-US" sz="1700" dirty="0"/>
              <a:t>1996, EF Education First (an international education company)</a:t>
            </a:r>
          </a:p>
          <a:p>
            <a:r>
              <a:rPr lang="en-US" sz="1700" dirty="0"/>
              <a:t>2002, ASSA ABLOY, a Swedish conglomerate company</a:t>
            </a:r>
          </a:p>
          <a:p>
            <a:r>
              <a:rPr lang="en-US" sz="1700" dirty="0"/>
              <a:t>2011, CFO of Trelleborg, a Swedish engineering company</a:t>
            </a:r>
          </a:p>
          <a:p>
            <a:r>
              <a:rPr lang="en-US" sz="1700" dirty="0"/>
              <a:t>2012, CFO of ASSA ABLOY</a:t>
            </a:r>
          </a:p>
          <a:p>
            <a:r>
              <a:rPr lang="en-US" sz="1700" dirty="0"/>
              <a:t>2019, CFO of A.P. Moller-Maersk, a Danish shipping company</a:t>
            </a:r>
          </a:p>
          <a:p>
            <a:r>
              <a:rPr lang="en-US" sz="1700" b="1" dirty="0">
                <a:solidFill>
                  <a:srgbClr val="00B050"/>
                </a:solidFill>
              </a:rPr>
              <a:t>3/2020 - present, CFO of General Electric</a:t>
            </a:r>
          </a:p>
          <a:p>
            <a:pPr lvl="1"/>
            <a:r>
              <a:rPr lang="en-US" sz="1700" b="1" dirty="0">
                <a:solidFill>
                  <a:srgbClr val="00B050"/>
                </a:solidFill>
              </a:rPr>
              <a:t>First outsider and non-American CFO at GE</a:t>
            </a:r>
          </a:p>
          <a:p>
            <a:endParaRPr lang="en-CA" sz="17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20600-4989-0F5A-12D6-C0991452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2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E6949-B2E1-101A-7234-E9F2DE352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7" y="2005011"/>
            <a:ext cx="454274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13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4E0D-1417-40C1-A5AB-294BFBAE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5" y="801223"/>
            <a:ext cx="9986340" cy="745218"/>
          </a:xfrm>
        </p:spPr>
        <p:txBody>
          <a:bodyPr>
            <a:normAutofit/>
          </a:bodyPr>
          <a:lstStyle/>
          <a:p>
            <a:r>
              <a:rPr lang="en-CA" sz="3200" b="1" dirty="0"/>
              <a:t>How do groups develop? </a:t>
            </a:r>
            <a:endParaRPr lang="en-CA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7F789-6FEB-497D-A02A-3FD17FD8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20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D74789-7844-4675-8DFD-E1485224EC3D}"/>
              </a:ext>
            </a:extLst>
          </p:cNvPr>
          <p:cNvSpPr txBox="1"/>
          <p:nvPr/>
        </p:nvSpPr>
        <p:spPr>
          <a:xfrm>
            <a:off x="1008185" y="2136266"/>
            <a:ext cx="1034561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/>
              <a:t>Why</a:t>
            </a:r>
            <a:r>
              <a:rPr lang="en-US" sz="2000" b="1" dirty="0"/>
              <a:t> do groups form?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Groups fulfill organizational and individual functions.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Individuals are motivated to become a member of a group because of their needs for belongingness, identity, feeling of insecurity, or work information.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b="1" i="1" dirty="0"/>
              <a:t>How</a:t>
            </a:r>
            <a:r>
              <a:rPr lang="en-US" sz="2000" b="1" dirty="0"/>
              <a:t> do groups develop?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Bruce W. Tuckman</a:t>
            </a:r>
            <a:r>
              <a:rPr lang="en-US" sz="2000" dirty="0"/>
              <a:t>, an American Educational Psychologist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Five-stage theory of group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This model was initially proposed in 1965; modified in 1977.</a:t>
            </a:r>
          </a:p>
        </p:txBody>
      </p:sp>
    </p:spTree>
    <p:extLst>
      <p:ext uri="{BB962C8B-B14F-4D97-AF65-F5344CB8AC3E}">
        <p14:creationId xmlns:p14="http://schemas.microsoft.com/office/powerpoint/2010/main" val="30462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8C14-A3FE-4D1A-A074-74F33823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350"/>
            <a:ext cx="10515600" cy="630918"/>
          </a:xfrm>
        </p:spPr>
        <p:txBody>
          <a:bodyPr>
            <a:normAutofit/>
          </a:bodyPr>
          <a:lstStyle/>
          <a:p>
            <a:r>
              <a:rPr lang="en-CA" sz="3200" dirty="0"/>
              <a:t>How do groups develop? (</a:t>
            </a:r>
            <a:r>
              <a:rPr lang="en-CA" sz="3200" i="1" dirty="0"/>
              <a:t>continued</a:t>
            </a:r>
            <a:r>
              <a:rPr lang="en-CA" sz="3200" dirty="0"/>
              <a:t>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DE387-3125-442F-9BE5-8636A2D3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21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DAFF5-0128-4322-BDE3-D9A1662C5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5" y="3162265"/>
            <a:ext cx="5074650" cy="2736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23181B-6A3B-49F2-952A-CE68374FF0C7}"/>
              </a:ext>
            </a:extLst>
          </p:cNvPr>
          <p:cNvSpPr txBox="1"/>
          <p:nvPr/>
        </p:nvSpPr>
        <p:spPr>
          <a:xfrm>
            <a:off x="6531581" y="1655046"/>
            <a:ext cx="49647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ideas: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undergo </a:t>
            </a:r>
            <a:r>
              <a:rPr lang="en-US" i="1" dirty="0"/>
              <a:t>identifiable stages of development </a:t>
            </a:r>
            <a:r>
              <a:rPr lang="en-US" dirty="0"/>
              <a:t>as group members seek for group effectiveness and productivity.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generally proceed through a sequence in their evolution, and that sequence is called </a:t>
            </a:r>
            <a:r>
              <a:rPr lang="en-US" b="1" dirty="0"/>
              <a:t>the five-stage model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stage involves </a:t>
            </a:r>
            <a:r>
              <a:rPr lang="en-US" b="1" i="1" dirty="0"/>
              <a:t>specific issues or problems </a:t>
            </a:r>
            <a:r>
              <a:rPr lang="en-US" dirty="0"/>
              <a:t>that group members should resolve to proceed on to the next stage.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Group effectiveness </a:t>
            </a:r>
            <a:r>
              <a:rPr lang="en-US" dirty="0"/>
              <a:t>is maximum at the Performing stage.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10691-D4CA-FA7A-9C59-59F3DE472C2A}"/>
              </a:ext>
            </a:extLst>
          </p:cNvPr>
          <p:cNvSpPr txBox="1"/>
          <p:nvPr/>
        </p:nvSpPr>
        <p:spPr>
          <a:xfrm>
            <a:off x="728273" y="1956933"/>
            <a:ext cx="46580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Bruce W. Tuckman: </a:t>
            </a:r>
          </a:p>
          <a:p>
            <a:pPr algn="ctr"/>
            <a:r>
              <a:rPr lang="en-US" sz="2000" b="1" dirty="0"/>
              <a:t>Five-Stage Theory of Group Development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643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ADF1-0D3F-22F2-F7CB-280D0E15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655"/>
            <a:ext cx="10515600" cy="824400"/>
          </a:xfrm>
        </p:spPr>
        <p:txBody>
          <a:bodyPr>
            <a:noAutofit/>
          </a:bodyPr>
          <a:lstStyle/>
          <a:p>
            <a:r>
              <a:rPr lang="en-CA" sz="3200" dirty="0"/>
              <a:t>How do groups develop? (</a:t>
            </a:r>
            <a:r>
              <a:rPr lang="en-CA" sz="3200" i="1" dirty="0"/>
              <a:t>continued</a:t>
            </a:r>
            <a:r>
              <a:rPr lang="en-CA" sz="3200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39CFC-7D98-73D3-773C-AA7E4764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22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15787-A134-FA31-7863-234984D7BBBE}"/>
              </a:ext>
            </a:extLst>
          </p:cNvPr>
          <p:cNvSpPr txBox="1"/>
          <p:nvPr/>
        </p:nvSpPr>
        <p:spPr>
          <a:xfrm>
            <a:off x="3073041" y="2109033"/>
            <a:ext cx="6617225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CA" b="1" dirty="0">
                <a:solidFill>
                  <a:srgbClr val="0070C0"/>
                </a:solidFill>
              </a:rPr>
              <a:t>Issues to be resolved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How do I fit 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Why are we here?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What’s my role here?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Why are we fight over who is in charge and who does what?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What do the others expect me to 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Can we agree on roles and work as a team?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How can I best perform my role?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Can we do the job properly?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What’s next?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Can we help members transition out?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36840-CDE2-42A5-C7D6-3947D2027476}"/>
              </a:ext>
            </a:extLst>
          </p:cNvPr>
          <p:cNvSpPr txBox="1"/>
          <p:nvPr/>
        </p:nvSpPr>
        <p:spPr>
          <a:xfrm>
            <a:off x="1484099" y="2109033"/>
            <a:ext cx="1588942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b="1" dirty="0"/>
              <a:t>       Stage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Forming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Storming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Norming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Performing</a:t>
            </a:r>
          </a:p>
          <a:p>
            <a:pPr marL="342900" indent="-342900">
              <a:buFont typeface="+mj-lt"/>
              <a:buAutoNum type="arabicPeriod"/>
            </a:pPr>
            <a:endParaRPr lang="en-CA" b="1" dirty="0"/>
          </a:p>
          <a:p>
            <a:pPr marL="342900" indent="-342900">
              <a:buFont typeface="+mj-lt"/>
              <a:buAutoNum type="arabicPeriod"/>
            </a:pPr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Adjourning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EF645-25C4-16EF-E636-F0C6CD2115DF}"/>
              </a:ext>
            </a:extLst>
          </p:cNvPr>
          <p:cNvCxnSpPr>
            <a:cxnSpLocks/>
          </p:cNvCxnSpPr>
          <p:nvPr/>
        </p:nvCxnSpPr>
        <p:spPr>
          <a:xfrm>
            <a:off x="1484099" y="2441542"/>
            <a:ext cx="8206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8FFC4C-799B-40B0-8615-28AE18B1CD45}"/>
              </a:ext>
            </a:extLst>
          </p:cNvPr>
          <p:cNvCxnSpPr>
            <a:cxnSpLocks/>
          </p:cNvCxnSpPr>
          <p:nvPr/>
        </p:nvCxnSpPr>
        <p:spPr>
          <a:xfrm>
            <a:off x="1472224" y="6340999"/>
            <a:ext cx="82180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E1F7D1-8E83-A50D-FA3A-BA892E90DE6A}"/>
              </a:ext>
            </a:extLst>
          </p:cNvPr>
          <p:cNvSpPr txBox="1"/>
          <p:nvPr/>
        </p:nvSpPr>
        <p:spPr>
          <a:xfrm>
            <a:off x="1365346" y="1573447"/>
            <a:ext cx="6032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Tuckman’s Five-Stage Theory of Group Development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80127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B8FA-FD73-4785-A7DE-54DBACA6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Further question regarding group dynamics</a:t>
            </a:r>
            <a:endParaRPr lang="en-CA" sz="35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89C7-206A-478E-BFD4-55A4BDAB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/>
              <a:t>So far,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/>
              <a:t>What is a group?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/>
              <a:t>How groups function?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/>
              <a:t>How groups are structured?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/>
              <a:t>How groups develop?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CA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i="1" dirty="0"/>
              <a:t>Next Question</a:t>
            </a:r>
            <a:r>
              <a:rPr lang="en-US" sz="2000" dirty="0"/>
              <a:t>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</a:rPr>
              <a:t>5)    Is group cohesiveness always good?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</a:rPr>
              <a:t>       What are the threats to group effectiveness?</a:t>
            </a:r>
            <a:endParaRPr lang="en-CA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2000" b="1" dirty="0"/>
              <a:t>                                                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CA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CA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00019-1E08-46EC-80D0-F6167DFB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57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C637-7A82-41B0-84E1-0A4CF11C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606"/>
            <a:ext cx="10515600" cy="594244"/>
          </a:xfrm>
        </p:spPr>
        <p:txBody>
          <a:bodyPr>
            <a:normAutofit/>
          </a:bodyPr>
          <a:lstStyle/>
          <a:p>
            <a:r>
              <a:rPr lang="en-US" sz="3200" b="1" dirty="0"/>
              <a:t>Threats to group effectiveness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82E3-D0D6-4AF5-B725-A86B33BDB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710778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CA" sz="2000" b="1" dirty="0">
                <a:solidFill>
                  <a:srgbClr val="C00000"/>
                </a:solidFill>
              </a:rPr>
              <a:t>Social loafing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CA" sz="2000" dirty="0"/>
              <a:t>The tendency of people to make less effort when they are part of a group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CA" sz="2000" dirty="0"/>
              <a:t>People will likely engage in social loafing: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dirty="0"/>
              <a:t>if they are less motivated by a task,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dirty="0"/>
              <a:t>if they feel less personally accountable for a task,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dirty="0"/>
              <a:t>if they are working in a large group, or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dirty="0"/>
              <a:t>if they expect others to slack off. 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endParaRPr lang="en-CA" dirty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CA" sz="2000" b="1" dirty="0">
                <a:solidFill>
                  <a:srgbClr val="C00000"/>
                </a:solidFill>
              </a:rPr>
              <a:t>Groupthink</a:t>
            </a:r>
            <a:r>
              <a:rPr lang="en-CA" sz="2000" b="1" dirty="0"/>
              <a:t> </a:t>
            </a:r>
            <a:r>
              <a:rPr lang="en-CA" sz="2000" dirty="0"/>
              <a:t>(Irving L. Janis, an American social psychologist)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CA" sz="2000" dirty="0"/>
              <a:t>The tendency of people to strive for consensus or unanimity when the group is tightly knit and cohesive.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CA" sz="2000" dirty="0"/>
              <a:t>“The result is that policy- and decision-making groups can become so cohesive that strong-willed executives are able to gain unanimous support for poor decisions (see Figure 7.6).” (p.240)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endParaRPr lang="en-CA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197D2-2B02-4DB5-8745-0D47D257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691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D4B2-DC3A-0730-42B3-558508BF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Threats to group effectiveness (</a:t>
            </a:r>
            <a:r>
              <a:rPr lang="en-US" sz="3200" i="1" dirty="0"/>
              <a:t>continued</a:t>
            </a:r>
            <a:r>
              <a:rPr lang="en-US" sz="3200" dirty="0"/>
              <a:t>)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FE08-EDED-BF60-3C0A-D5EB13B9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arenR" startAt="3"/>
            </a:pPr>
            <a:r>
              <a:rPr lang="en-CA" sz="2000" b="1" dirty="0">
                <a:solidFill>
                  <a:srgbClr val="C00000"/>
                </a:solidFill>
              </a:rPr>
              <a:t>The Asch effect </a:t>
            </a:r>
            <a:r>
              <a:rPr lang="en-CA" sz="2000" dirty="0"/>
              <a:t>(Solomon Asch, an American social psychologist)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CA" sz="2000" dirty="0"/>
              <a:t>The tendency of people to conform to a majority opinion or norm, even when they perceive the opinion wrong or bad.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CA" sz="2000" dirty="0"/>
              <a:t>People conform,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dirty="0"/>
              <a:t>because they want to fit in the group (normative influence) and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dirty="0"/>
              <a:t>because they believe the group is better informed than they are (informational influence).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endParaRPr lang="en-CA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CA" sz="2000" b="1" i="1" dirty="0">
                <a:solidFill>
                  <a:srgbClr val="00B0F0"/>
                </a:solidFill>
              </a:rPr>
              <a:t>Would you fall for that – Elevator experiment on the Asch effect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dirty="0">
                <a:hlinkClick r:id="rId3"/>
              </a:rPr>
              <a:t>https://www.youtube.com/watch?v=dDAbdMv14Is</a:t>
            </a:r>
            <a:r>
              <a:rPr lang="en-CA" dirty="0"/>
              <a:t>  </a:t>
            </a:r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CACF2-B8F6-D856-4837-2B147499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8878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0807-A490-4C1C-AF87-4B8C4EB1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7" y="373022"/>
            <a:ext cx="10515600" cy="934218"/>
          </a:xfrm>
        </p:spPr>
        <p:txBody>
          <a:bodyPr>
            <a:normAutofit/>
          </a:bodyPr>
          <a:lstStyle/>
          <a:p>
            <a:r>
              <a:rPr lang="en-CA" sz="3200" b="1" dirty="0"/>
              <a:t>Social network analysis (SNA)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85E4-66E2-46DD-ABE3-E8639E95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898" y="712519"/>
            <a:ext cx="6065159" cy="56438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Social network is defined as </a:t>
            </a:r>
            <a:r>
              <a:rPr lang="en-US" sz="1800" dirty="0"/>
              <a:t>a set of social actors (individuals, groups or organizations) and the (dyadic or triadic) relations between actors.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800" b="1" dirty="0"/>
              <a:t>Social network analysis (SNA) is a research method </a:t>
            </a:r>
            <a:r>
              <a:rPr lang="en-CA" sz="1800" dirty="0"/>
              <a:t>for mapping and measuring the relationships between social actors.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800" b="1" dirty="0"/>
              <a:t>Key idea: Social networks </a:t>
            </a:r>
            <a:r>
              <a:rPr lang="en-CA" sz="1800" dirty="0"/>
              <a:t>affects people’s behavior and performance by shaping the way </a:t>
            </a:r>
            <a:r>
              <a:rPr lang="en-CA" sz="1800" b="1" dirty="0"/>
              <a:t>information</a:t>
            </a:r>
            <a:r>
              <a:rPr lang="en-CA" sz="1800" dirty="0"/>
              <a:t> flows.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CA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1600" dirty="0"/>
              <a:t>E.g., when college students are well connected to peer group networks, they are more likely to obtain the crucial information about a new job opportunity.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800" b="1" dirty="0"/>
              <a:t>Social network researchers </a:t>
            </a:r>
            <a:r>
              <a:rPr lang="en-CA" sz="1800" dirty="0"/>
              <a:t>seek to understand what are the causes and consequences of social relations.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CA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1600" dirty="0"/>
              <a:t>E.g., the effect of college student networks (IV) on job market outcomes (DV).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1600" dirty="0"/>
              <a:t>E.g., the effect of engineer networks on product innovation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2000" dirty="0"/>
          </a:p>
          <a:p>
            <a:endParaRPr lang="en-CA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3CC6B-A85D-4E30-9193-C38097C4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26</a:t>
            </a:fld>
            <a:endParaRPr lang="en-CA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7C2EA69E-22C6-4E7E-B876-5DDD8B7C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4" y="2822297"/>
            <a:ext cx="3688170" cy="2403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A3F99-83F0-5894-6747-CE144A907492}"/>
              </a:ext>
            </a:extLst>
          </p:cNvPr>
          <p:cNvSpPr txBox="1"/>
          <p:nvPr/>
        </p:nvSpPr>
        <p:spPr>
          <a:xfrm>
            <a:off x="668214" y="1912441"/>
            <a:ext cx="3670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000" dirty="0"/>
              <a:t>Ronald S. Burt</a:t>
            </a:r>
          </a:p>
          <a:p>
            <a:pPr algn="ctr"/>
            <a:r>
              <a:rPr lang="en-CA" sz="2000" dirty="0"/>
              <a:t>Chicago Booth Business School</a:t>
            </a:r>
          </a:p>
        </p:txBody>
      </p:sp>
    </p:spTree>
    <p:extLst>
      <p:ext uri="{BB962C8B-B14F-4D97-AF65-F5344CB8AC3E}">
        <p14:creationId xmlns:p14="http://schemas.microsoft.com/office/powerpoint/2010/main" val="365303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6811-B655-4E12-8620-90EF457A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732"/>
          </a:xfrm>
        </p:spPr>
        <p:txBody>
          <a:bodyPr>
            <a:normAutofit/>
          </a:bodyPr>
          <a:lstStyle/>
          <a:p>
            <a:r>
              <a:rPr lang="en-CA" sz="3200" dirty="0"/>
              <a:t>Social network analysis (</a:t>
            </a:r>
            <a:r>
              <a:rPr lang="en-CA" sz="3200" i="1" dirty="0"/>
              <a:t>continued</a:t>
            </a:r>
            <a:r>
              <a:rPr lang="en-CA" sz="3200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370A5-5DE3-4D9E-8040-EC293B64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27</a:t>
            </a:fld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390CF3-8F18-46E9-9E22-CF63D4BB07FD}"/>
              </a:ext>
            </a:extLst>
          </p:cNvPr>
          <p:cNvSpPr/>
          <p:nvPr/>
        </p:nvSpPr>
        <p:spPr>
          <a:xfrm rot="21329858">
            <a:off x="1386528" y="3130625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ABA175-7E07-4F39-A150-06CEC7B4DA12}"/>
              </a:ext>
            </a:extLst>
          </p:cNvPr>
          <p:cNvSpPr/>
          <p:nvPr/>
        </p:nvSpPr>
        <p:spPr>
          <a:xfrm rot="21329858">
            <a:off x="2404842" y="2723648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4EEDA6-1C2E-4C57-B8D0-343CF42A363E}"/>
              </a:ext>
            </a:extLst>
          </p:cNvPr>
          <p:cNvSpPr/>
          <p:nvPr/>
        </p:nvSpPr>
        <p:spPr>
          <a:xfrm rot="21329858">
            <a:off x="1587416" y="2301907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E706FC-29A4-427C-9BA0-6C8D24747295}"/>
              </a:ext>
            </a:extLst>
          </p:cNvPr>
          <p:cNvSpPr/>
          <p:nvPr/>
        </p:nvSpPr>
        <p:spPr>
          <a:xfrm rot="21329858">
            <a:off x="3184948" y="4978856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0C48F2-2E06-4B69-AE97-7FEE38332346}"/>
              </a:ext>
            </a:extLst>
          </p:cNvPr>
          <p:cNvSpPr/>
          <p:nvPr/>
        </p:nvSpPr>
        <p:spPr>
          <a:xfrm rot="21329858">
            <a:off x="4373668" y="4263408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4B1B71-2A3B-4B41-9510-C3729C99784C}"/>
              </a:ext>
            </a:extLst>
          </p:cNvPr>
          <p:cNvSpPr/>
          <p:nvPr/>
        </p:nvSpPr>
        <p:spPr>
          <a:xfrm rot="21329858">
            <a:off x="2819188" y="5988885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77DCD1-3D68-4700-AA7C-8D4D09F90AE7}"/>
              </a:ext>
            </a:extLst>
          </p:cNvPr>
          <p:cNvSpPr/>
          <p:nvPr/>
        </p:nvSpPr>
        <p:spPr>
          <a:xfrm rot="21329858">
            <a:off x="4276683" y="5112844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917C47-0BF2-4C6A-8B03-73CFF546B7F7}"/>
              </a:ext>
            </a:extLst>
          </p:cNvPr>
          <p:cNvSpPr/>
          <p:nvPr/>
        </p:nvSpPr>
        <p:spPr>
          <a:xfrm rot="21329858">
            <a:off x="1281811" y="4430315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574D43-873C-4338-8FD6-0EE79500DA27}"/>
              </a:ext>
            </a:extLst>
          </p:cNvPr>
          <p:cNvSpPr/>
          <p:nvPr/>
        </p:nvSpPr>
        <p:spPr>
          <a:xfrm rot="21329858">
            <a:off x="2587722" y="4066404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04B41-DC2D-452F-A137-49FD35655FAB}"/>
              </a:ext>
            </a:extLst>
          </p:cNvPr>
          <p:cNvCxnSpPr>
            <a:cxnSpLocks/>
          </p:cNvCxnSpPr>
          <p:nvPr/>
        </p:nvCxnSpPr>
        <p:spPr>
          <a:xfrm rot="21329858" flipH="1">
            <a:off x="1555077" y="2667032"/>
            <a:ext cx="170658" cy="464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F78DEE-9DC7-429D-9B3B-44C081216EDE}"/>
              </a:ext>
            </a:extLst>
          </p:cNvPr>
          <p:cNvCxnSpPr>
            <a:cxnSpLocks/>
          </p:cNvCxnSpPr>
          <p:nvPr/>
        </p:nvCxnSpPr>
        <p:spPr>
          <a:xfrm flipH="1">
            <a:off x="1752905" y="3045055"/>
            <a:ext cx="702971" cy="225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9A21AE-FC7D-410C-9033-641BE7B4C913}"/>
              </a:ext>
            </a:extLst>
          </p:cNvPr>
          <p:cNvCxnSpPr>
            <a:cxnSpLocks/>
          </p:cNvCxnSpPr>
          <p:nvPr/>
        </p:nvCxnSpPr>
        <p:spPr>
          <a:xfrm flipH="1" flipV="1">
            <a:off x="1920326" y="2555039"/>
            <a:ext cx="502952" cy="2960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5F3DC6-AB4C-4ED8-ABBD-24253A51A95E}"/>
              </a:ext>
            </a:extLst>
          </p:cNvPr>
          <p:cNvCxnSpPr>
            <a:cxnSpLocks/>
          </p:cNvCxnSpPr>
          <p:nvPr/>
        </p:nvCxnSpPr>
        <p:spPr>
          <a:xfrm rot="21329858" flipH="1">
            <a:off x="3486611" y="4547806"/>
            <a:ext cx="913144" cy="474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371DEA-F5A6-4A09-851F-6630A8D6C15D}"/>
              </a:ext>
            </a:extLst>
          </p:cNvPr>
          <p:cNvCxnSpPr>
            <a:cxnSpLocks/>
          </p:cNvCxnSpPr>
          <p:nvPr/>
        </p:nvCxnSpPr>
        <p:spPr>
          <a:xfrm rot="21329858" flipH="1">
            <a:off x="3000800" y="5302771"/>
            <a:ext cx="255518" cy="686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ABAD38-D74E-4132-A667-0243DD965334}"/>
              </a:ext>
            </a:extLst>
          </p:cNvPr>
          <p:cNvCxnSpPr>
            <a:cxnSpLocks/>
            <a:stCxn id="12" idx="3"/>
            <a:endCxn id="11" idx="6"/>
          </p:cNvCxnSpPr>
          <p:nvPr/>
        </p:nvCxnSpPr>
        <p:spPr>
          <a:xfrm flipH="1">
            <a:off x="3184384" y="5434251"/>
            <a:ext cx="1156396" cy="7228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E97F5B-A96E-4B3A-ADF3-C8BF280C9286}"/>
              </a:ext>
            </a:extLst>
          </p:cNvPr>
          <p:cNvCxnSpPr>
            <a:cxnSpLocks/>
          </p:cNvCxnSpPr>
          <p:nvPr/>
        </p:nvCxnSpPr>
        <p:spPr>
          <a:xfrm rot="21329858" flipH="1">
            <a:off x="4445232" y="4627970"/>
            <a:ext cx="125647" cy="485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D8EF11-3D50-4E4B-8142-B705877B17B6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120851" y="4584815"/>
            <a:ext cx="1316914" cy="1447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89C387-43CC-4B83-82D1-33CD2A6BE1CD}"/>
              </a:ext>
            </a:extLst>
          </p:cNvPr>
          <p:cNvCxnSpPr>
            <a:cxnSpLocks/>
          </p:cNvCxnSpPr>
          <p:nvPr/>
        </p:nvCxnSpPr>
        <p:spPr>
          <a:xfrm rot="21329858" flipH="1" flipV="1">
            <a:off x="3526770" y="5212923"/>
            <a:ext cx="750477" cy="96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2CC1FD9-BD45-4E41-A518-648394BEF148}"/>
              </a:ext>
            </a:extLst>
          </p:cNvPr>
          <p:cNvSpPr/>
          <p:nvPr/>
        </p:nvSpPr>
        <p:spPr>
          <a:xfrm rot="21329858">
            <a:off x="3615817" y="6188148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E846FE-A137-475A-8B4A-6FF14C739FC9}"/>
              </a:ext>
            </a:extLst>
          </p:cNvPr>
          <p:cNvCxnSpPr>
            <a:cxnSpLocks/>
          </p:cNvCxnSpPr>
          <p:nvPr/>
        </p:nvCxnSpPr>
        <p:spPr>
          <a:xfrm rot="21329858">
            <a:off x="3426483" y="5337373"/>
            <a:ext cx="233163" cy="914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D97843-2B15-4689-9696-9C6C130D6524}"/>
              </a:ext>
            </a:extLst>
          </p:cNvPr>
          <p:cNvSpPr txBox="1"/>
          <p:nvPr/>
        </p:nvSpPr>
        <p:spPr>
          <a:xfrm>
            <a:off x="614007" y="2126531"/>
            <a:ext cx="63497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Node</a:t>
            </a:r>
            <a:endParaRPr lang="en-CA" sz="1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1D04EA-1545-4DE4-8F5A-10C83BEFD756}"/>
              </a:ext>
            </a:extLst>
          </p:cNvPr>
          <p:cNvSpPr txBox="1"/>
          <p:nvPr/>
        </p:nvSpPr>
        <p:spPr>
          <a:xfrm>
            <a:off x="3621405" y="4194202"/>
            <a:ext cx="591910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Edge</a:t>
            </a:r>
            <a:endParaRPr lang="en-CA" sz="15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458C37-0BFA-431E-9694-F7AB8D42A639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3917360" y="4517367"/>
            <a:ext cx="50730" cy="185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D49579-C677-441F-947C-F232276328B6}"/>
              </a:ext>
            </a:extLst>
          </p:cNvPr>
          <p:cNvCxnSpPr>
            <a:cxnSpLocks/>
          </p:cNvCxnSpPr>
          <p:nvPr/>
        </p:nvCxnSpPr>
        <p:spPr>
          <a:xfrm>
            <a:off x="1252300" y="2323950"/>
            <a:ext cx="306984" cy="87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6B0638-B33D-425D-AA2E-71CF7AAF2BDC}"/>
              </a:ext>
            </a:extLst>
          </p:cNvPr>
          <p:cNvSpPr txBox="1"/>
          <p:nvPr/>
        </p:nvSpPr>
        <p:spPr>
          <a:xfrm>
            <a:off x="5994681" y="1990654"/>
            <a:ext cx="56461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Nodes: </a:t>
            </a:r>
            <a:r>
              <a:rPr lang="en-US" sz="2000" dirty="0"/>
              <a:t>People in the network</a:t>
            </a:r>
          </a:p>
          <a:p>
            <a:endParaRPr lang="en-US" sz="2000" dirty="0"/>
          </a:p>
          <a:p>
            <a:r>
              <a:rPr lang="en-US" sz="2000" b="1" dirty="0"/>
              <a:t>Edges: </a:t>
            </a:r>
            <a:r>
              <a:rPr lang="en-US" sz="2000" dirty="0"/>
              <a:t>Direct connections between people</a:t>
            </a:r>
          </a:p>
          <a:p>
            <a:endParaRPr lang="en-US" sz="2000" dirty="0"/>
          </a:p>
          <a:p>
            <a:r>
              <a:rPr lang="en-US" sz="2000" b="1" dirty="0"/>
              <a:t>Degree Centrality: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Edges a node has (e.g., the degree centrality of </a:t>
            </a:r>
            <a:r>
              <a:rPr lang="en-US" sz="2000" b="1" dirty="0"/>
              <a:t>the node </a:t>
            </a:r>
            <a:r>
              <a:rPr lang="en-US" sz="2000" b="1" i="1" dirty="0"/>
              <a:t>F</a:t>
            </a:r>
            <a:r>
              <a:rPr lang="en-US" sz="2000" b="1" dirty="0"/>
              <a:t> </a:t>
            </a:r>
            <a:r>
              <a:rPr lang="en-US" sz="2000" dirty="0"/>
              <a:t>is 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higher the degree centrality, the greater the amount of information needed for a task.</a:t>
            </a:r>
          </a:p>
          <a:p>
            <a:endParaRPr lang="en-US" sz="2000" b="1" dirty="0"/>
          </a:p>
          <a:p>
            <a:r>
              <a:rPr lang="en-US" sz="2000" b="1" dirty="0"/>
              <a:t>Star: </a:t>
            </a:r>
            <a:r>
              <a:rPr lang="en-US" sz="2000" dirty="0"/>
              <a:t>A person who has the largest number of relations (the highest degree centrality).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Isolate</a:t>
            </a:r>
            <a:r>
              <a:rPr lang="en-US" sz="2000" dirty="0"/>
              <a:t>: A person who has no connections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DE19AD-4FCB-4FEC-A6FC-0E1EBEEC24CA}"/>
              </a:ext>
            </a:extLst>
          </p:cNvPr>
          <p:cNvSpPr txBox="1"/>
          <p:nvPr/>
        </p:nvSpPr>
        <p:spPr>
          <a:xfrm>
            <a:off x="551203" y="4958967"/>
            <a:ext cx="697777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Isolate</a:t>
            </a:r>
            <a:endParaRPr lang="en-CA" sz="15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F12464-7C95-4484-A1B9-46481E4683D2}"/>
              </a:ext>
            </a:extLst>
          </p:cNvPr>
          <p:cNvCxnSpPr>
            <a:cxnSpLocks/>
          </p:cNvCxnSpPr>
          <p:nvPr/>
        </p:nvCxnSpPr>
        <p:spPr>
          <a:xfrm flipV="1">
            <a:off x="1030506" y="4742735"/>
            <a:ext cx="250217" cy="206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A02F18-6FEB-E724-E7D8-FE4E53B826DB}"/>
              </a:ext>
            </a:extLst>
          </p:cNvPr>
          <p:cNvSpPr txBox="1"/>
          <p:nvPr/>
        </p:nvSpPr>
        <p:spPr>
          <a:xfrm>
            <a:off x="2258954" y="5034609"/>
            <a:ext cx="51355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Star</a:t>
            </a:r>
            <a:endParaRPr lang="en-CA" sz="15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25447C-68C1-3418-654B-A4FE1CE1A9B2}"/>
              </a:ext>
            </a:extLst>
          </p:cNvPr>
          <p:cNvCxnSpPr>
            <a:cxnSpLocks/>
          </p:cNvCxnSpPr>
          <p:nvPr/>
        </p:nvCxnSpPr>
        <p:spPr>
          <a:xfrm flipV="1">
            <a:off x="2781688" y="5181499"/>
            <a:ext cx="337048" cy="27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BC70297-867A-F9DB-5AC3-967C2D0C4E13}"/>
              </a:ext>
            </a:extLst>
          </p:cNvPr>
          <p:cNvSpPr txBox="1"/>
          <p:nvPr/>
        </p:nvSpPr>
        <p:spPr>
          <a:xfrm>
            <a:off x="867382" y="1344323"/>
            <a:ext cx="3685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/>
              <a:t>Example</a:t>
            </a:r>
            <a:r>
              <a:rPr lang="en-US" sz="1800" dirty="0"/>
              <a:t>: Communication network in a group or organization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221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810-0F4C-7206-6353-00C6355A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78" y="323947"/>
            <a:ext cx="10515600" cy="621001"/>
          </a:xfrm>
        </p:spPr>
        <p:txBody>
          <a:bodyPr>
            <a:normAutofit/>
          </a:bodyPr>
          <a:lstStyle/>
          <a:p>
            <a:r>
              <a:rPr lang="en-CA" sz="3200" dirty="0"/>
              <a:t>Social network analysis </a:t>
            </a:r>
            <a:r>
              <a:rPr lang="en-US" sz="3200" dirty="0"/>
              <a:t>(</a:t>
            </a:r>
            <a:r>
              <a:rPr lang="en-US" sz="3200" i="1" dirty="0"/>
              <a:t>continued</a:t>
            </a:r>
            <a:r>
              <a:rPr lang="en-US" sz="3200" dirty="0"/>
              <a:t>)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6A27-4904-B260-73DB-53A940EB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923" y="1353787"/>
            <a:ext cx="5070231" cy="5094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“Structural hole” </a:t>
            </a:r>
            <a:r>
              <a:rPr lang="en-US" sz="2000" dirty="0"/>
              <a:t>(the term coined by Ronald Burt)</a:t>
            </a:r>
          </a:p>
          <a:p>
            <a:endParaRPr lang="en-US" sz="2000" b="1" dirty="0"/>
          </a:p>
          <a:p>
            <a:r>
              <a:rPr lang="en-US" sz="2000" b="1" dirty="0"/>
              <a:t>A structural hole </a:t>
            </a:r>
            <a:r>
              <a:rPr lang="en-US" sz="2000" dirty="0"/>
              <a:t>exists in social networks when there is a lack of direct tie between two or more sub-groups (Ronald Burt 1992). </a:t>
            </a:r>
          </a:p>
          <a:p>
            <a:endParaRPr lang="en-US" sz="2000" b="1" dirty="0"/>
          </a:p>
          <a:p>
            <a:r>
              <a:rPr lang="en-US" sz="2000" b="1" dirty="0"/>
              <a:t>Bridge builder: </a:t>
            </a:r>
            <a:r>
              <a:rPr lang="en-US" sz="2000" dirty="0"/>
              <a:t>A person who is positioned in a structural hole (i.e., </a:t>
            </a:r>
            <a:r>
              <a:rPr lang="en-US" sz="2000" b="1" dirty="0"/>
              <a:t>the node </a:t>
            </a:r>
            <a:r>
              <a:rPr lang="en-US" sz="2000" b="1" i="1" dirty="0"/>
              <a:t>D</a:t>
            </a:r>
            <a:r>
              <a:rPr lang="en-US" sz="2000" dirty="0"/>
              <a:t>). </a:t>
            </a:r>
          </a:p>
          <a:p>
            <a:endParaRPr lang="en-US" sz="2000" dirty="0"/>
          </a:p>
          <a:p>
            <a:r>
              <a:rPr lang="en-US" sz="2000" dirty="0"/>
              <a:t>Social networks are most beneficial for people in a structural hole.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People in a structural hold have access to information that flows from multiple sub-groups.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ED492-7DAE-7870-D607-257C3743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28</a:t>
            </a:fld>
            <a:endParaRPr lang="en-CA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04FCE0-03CD-A525-5B30-8821D672B615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2915302" y="2559359"/>
            <a:ext cx="118661" cy="98201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29F878-C851-A0B3-8B15-D9B9BBA9BE28}"/>
              </a:ext>
            </a:extLst>
          </p:cNvPr>
          <p:cNvCxnSpPr>
            <a:cxnSpLocks/>
            <a:stCxn id="44" idx="1"/>
            <a:endCxn id="49" idx="5"/>
          </p:cNvCxnSpPr>
          <p:nvPr/>
        </p:nvCxnSpPr>
        <p:spPr>
          <a:xfrm flipH="1" flipV="1">
            <a:off x="3187345" y="3841915"/>
            <a:ext cx="319124" cy="6753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2DFF772-C5C2-F8F3-9308-3E81837FAD7A}"/>
              </a:ext>
            </a:extLst>
          </p:cNvPr>
          <p:cNvSpPr/>
          <p:nvPr/>
        </p:nvSpPr>
        <p:spPr>
          <a:xfrm rot="21329858">
            <a:off x="1664220" y="2605032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CE3D73-A493-C99B-ECF3-97A4DA03232E}"/>
              </a:ext>
            </a:extLst>
          </p:cNvPr>
          <p:cNvSpPr/>
          <p:nvPr/>
        </p:nvSpPr>
        <p:spPr>
          <a:xfrm rot="21329858">
            <a:off x="2682534" y="2198055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6BBE94-8CCC-AE6D-B369-268E753A52EF}"/>
              </a:ext>
            </a:extLst>
          </p:cNvPr>
          <p:cNvSpPr/>
          <p:nvPr/>
        </p:nvSpPr>
        <p:spPr>
          <a:xfrm rot="21329858">
            <a:off x="1865108" y="1776314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7CCF8D5-A81E-875F-358A-38A653FF0F72}"/>
              </a:ext>
            </a:extLst>
          </p:cNvPr>
          <p:cNvSpPr/>
          <p:nvPr/>
        </p:nvSpPr>
        <p:spPr>
          <a:xfrm rot="21329858">
            <a:off x="3462640" y="4453263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C6946B3-D873-E047-B9BD-83CE967CFEE4}"/>
              </a:ext>
            </a:extLst>
          </p:cNvPr>
          <p:cNvSpPr/>
          <p:nvPr/>
        </p:nvSpPr>
        <p:spPr>
          <a:xfrm rot="21329858">
            <a:off x="4651360" y="3737815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25D73E-CB07-962A-DE10-237502B72D51}"/>
              </a:ext>
            </a:extLst>
          </p:cNvPr>
          <p:cNvSpPr/>
          <p:nvPr/>
        </p:nvSpPr>
        <p:spPr>
          <a:xfrm rot="21329858">
            <a:off x="3096880" y="5463292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4B692F9-860A-AA13-8225-2C3B61651605}"/>
              </a:ext>
            </a:extLst>
          </p:cNvPr>
          <p:cNvSpPr/>
          <p:nvPr/>
        </p:nvSpPr>
        <p:spPr>
          <a:xfrm rot="21329858">
            <a:off x="4554375" y="4587251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E3A093F-055E-29D5-18C5-8EABA2D1AD2A}"/>
              </a:ext>
            </a:extLst>
          </p:cNvPr>
          <p:cNvSpPr/>
          <p:nvPr/>
        </p:nvSpPr>
        <p:spPr>
          <a:xfrm rot="21329858">
            <a:off x="1559503" y="3904722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11763C-7269-AE6A-8BB4-CC5F07361BF4}"/>
              </a:ext>
            </a:extLst>
          </p:cNvPr>
          <p:cNvSpPr/>
          <p:nvPr/>
        </p:nvSpPr>
        <p:spPr>
          <a:xfrm rot="21329858">
            <a:off x="2865414" y="3540811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3EFBDB-6439-2476-1A50-F5F4A29C9D71}"/>
              </a:ext>
            </a:extLst>
          </p:cNvPr>
          <p:cNvCxnSpPr>
            <a:cxnSpLocks/>
          </p:cNvCxnSpPr>
          <p:nvPr/>
        </p:nvCxnSpPr>
        <p:spPr>
          <a:xfrm rot="21329858" flipH="1">
            <a:off x="1832769" y="2141439"/>
            <a:ext cx="170658" cy="464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BB3063-C946-EBA1-7D7A-F0C7C8283498}"/>
              </a:ext>
            </a:extLst>
          </p:cNvPr>
          <p:cNvCxnSpPr>
            <a:cxnSpLocks/>
          </p:cNvCxnSpPr>
          <p:nvPr/>
        </p:nvCxnSpPr>
        <p:spPr>
          <a:xfrm flipH="1">
            <a:off x="2030597" y="2519462"/>
            <a:ext cx="702971" cy="225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F1EFB7-7494-FE4A-D067-437BF624ACCC}"/>
              </a:ext>
            </a:extLst>
          </p:cNvPr>
          <p:cNvCxnSpPr>
            <a:cxnSpLocks/>
          </p:cNvCxnSpPr>
          <p:nvPr/>
        </p:nvCxnSpPr>
        <p:spPr>
          <a:xfrm flipH="1" flipV="1">
            <a:off x="2198018" y="2029446"/>
            <a:ext cx="502952" cy="2960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34FA1A-C63B-768C-7263-069C0E4EBA9B}"/>
              </a:ext>
            </a:extLst>
          </p:cNvPr>
          <p:cNvCxnSpPr>
            <a:cxnSpLocks/>
          </p:cNvCxnSpPr>
          <p:nvPr/>
        </p:nvCxnSpPr>
        <p:spPr>
          <a:xfrm rot="21329858" flipH="1">
            <a:off x="3764303" y="4022213"/>
            <a:ext cx="913144" cy="474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1CD493-0751-07D8-251A-31ED6FE936BB}"/>
              </a:ext>
            </a:extLst>
          </p:cNvPr>
          <p:cNvCxnSpPr>
            <a:cxnSpLocks/>
          </p:cNvCxnSpPr>
          <p:nvPr/>
        </p:nvCxnSpPr>
        <p:spPr>
          <a:xfrm rot="21329858" flipH="1">
            <a:off x="3278492" y="4777178"/>
            <a:ext cx="255518" cy="686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B25A79-DCD4-0CAE-A8CB-BBCEFBA499CF}"/>
              </a:ext>
            </a:extLst>
          </p:cNvPr>
          <p:cNvCxnSpPr>
            <a:cxnSpLocks/>
            <a:stCxn id="47" idx="3"/>
            <a:endCxn id="46" idx="6"/>
          </p:cNvCxnSpPr>
          <p:nvPr/>
        </p:nvCxnSpPr>
        <p:spPr>
          <a:xfrm flipH="1">
            <a:off x="3462076" y="4908658"/>
            <a:ext cx="1156396" cy="7228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54B61C-ABB5-7928-8A51-9D643BF978A2}"/>
              </a:ext>
            </a:extLst>
          </p:cNvPr>
          <p:cNvCxnSpPr>
            <a:cxnSpLocks/>
          </p:cNvCxnSpPr>
          <p:nvPr/>
        </p:nvCxnSpPr>
        <p:spPr>
          <a:xfrm rot="21329858" flipH="1">
            <a:off x="4722924" y="4102377"/>
            <a:ext cx="125647" cy="485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DCDDD2-657F-DBF2-39F7-A1EEED7994BA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3398543" y="4059222"/>
            <a:ext cx="1316914" cy="1447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9CAD420-A83A-7604-6707-DA15CDEE7354}"/>
              </a:ext>
            </a:extLst>
          </p:cNvPr>
          <p:cNvCxnSpPr>
            <a:cxnSpLocks/>
          </p:cNvCxnSpPr>
          <p:nvPr/>
        </p:nvCxnSpPr>
        <p:spPr>
          <a:xfrm rot="21329858" flipH="1" flipV="1">
            <a:off x="3804462" y="4687330"/>
            <a:ext cx="750477" cy="96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13594A1-9626-E1EB-66B3-6986864EDC21}"/>
              </a:ext>
            </a:extLst>
          </p:cNvPr>
          <p:cNvSpPr/>
          <p:nvPr/>
        </p:nvSpPr>
        <p:spPr>
          <a:xfrm rot="21329858">
            <a:off x="3893509" y="5662555"/>
            <a:ext cx="365760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BE666BC-3104-92D6-8431-5932B5003E4C}"/>
              </a:ext>
            </a:extLst>
          </p:cNvPr>
          <p:cNvCxnSpPr>
            <a:cxnSpLocks/>
          </p:cNvCxnSpPr>
          <p:nvPr/>
        </p:nvCxnSpPr>
        <p:spPr>
          <a:xfrm rot="21329858">
            <a:off x="3704175" y="4811780"/>
            <a:ext cx="233163" cy="914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01F5750-D1A7-4D2D-DDA1-0E16C4703883}"/>
              </a:ext>
            </a:extLst>
          </p:cNvPr>
          <p:cNvSpPr txBox="1"/>
          <p:nvPr/>
        </p:nvSpPr>
        <p:spPr>
          <a:xfrm>
            <a:off x="891699" y="1600938"/>
            <a:ext cx="63497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Node</a:t>
            </a:r>
            <a:endParaRPr lang="en-CA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A67AB5-254C-9583-89A3-EF47592F635D}"/>
              </a:ext>
            </a:extLst>
          </p:cNvPr>
          <p:cNvSpPr txBox="1"/>
          <p:nvPr/>
        </p:nvSpPr>
        <p:spPr>
          <a:xfrm>
            <a:off x="3899097" y="3668609"/>
            <a:ext cx="591910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Edge</a:t>
            </a:r>
            <a:endParaRPr lang="en-CA" sz="15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F3BB3A-71D2-FDD6-F228-30301E327594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195052" y="3991774"/>
            <a:ext cx="50730" cy="185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59B095F-01CD-7C3D-206E-878AF9B06D62}"/>
              </a:ext>
            </a:extLst>
          </p:cNvPr>
          <p:cNvCxnSpPr>
            <a:cxnSpLocks/>
          </p:cNvCxnSpPr>
          <p:nvPr/>
        </p:nvCxnSpPr>
        <p:spPr>
          <a:xfrm>
            <a:off x="1529992" y="1798357"/>
            <a:ext cx="306984" cy="87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CB70F26-36A7-AEB0-AF78-86C973D4A2EE}"/>
              </a:ext>
            </a:extLst>
          </p:cNvPr>
          <p:cNvSpPr txBox="1"/>
          <p:nvPr/>
        </p:nvSpPr>
        <p:spPr>
          <a:xfrm>
            <a:off x="828895" y="4433374"/>
            <a:ext cx="697777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Isolate</a:t>
            </a:r>
            <a:endParaRPr lang="en-CA" sz="15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3C88C5-60BF-26D6-8B39-C7C6CCD4918C}"/>
              </a:ext>
            </a:extLst>
          </p:cNvPr>
          <p:cNvCxnSpPr>
            <a:cxnSpLocks/>
          </p:cNvCxnSpPr>
          <p:nvPr/>
        </p:nvCxnSpPr>
        <p:spPr>
          <a:xfrm flipV="1">
            <a:off x="1308198" y="4217142"/>
            <a:ext cx="250217" cy="206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0C1FE19-333B-710B-296C-157ED19319D0}"/>
              </a:ext>
            </a:extLst>
          </p:cNvPr>
          <p:cNvSpPr txBox="1"/>
          <p:nvPr/>
        </p:nvSpPr>
        <p:spPr>
          <a:xfrm>
            <a:off x="2536646" y="4509016"/>
            <a:ext cx="51355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Star</a:t>
            </a:r>
            <a:endParaRPr lang="en-CA" sz="15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11E959-4169-6B72-C27C-1CA1A6553B8C}"/>
              </a:ext>
            </a:extLst>
          </p:cNvPr>
          <p:cNvCxnSpPr>
            <a:cxnSpLocks/>
          </p:cNvCxnSpPr>
          <p:nvPr/>
        </p:nvCxnSpPr>
        <p:spPr>
          <a:xfrm flipV="1">
            <a:off x="3059380" y="4655906"/>
            <a:ext cx="337048" cy="27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6C5905-83DC-BC0C-EC43-27612048E852}"/>
              </a:ext>
            </a:extLst>
          </p:cNvPr>
          <p:cNvSpPr txBox="1"/>
          <p:nvPr/>
        </p:nvSpPr>
        <p:spPr>
          <a:xfrm>
            <a:off x="3578060" y="2648364"/>
            <a:ext cx="1572285" cy="61555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700" b="1" dirty="0"/>
              <a:t>Structural hole</a:t>
            </a:r>
          </a:p>
          <a:p>
            <a:pPr algn="ctr"/>
            <a:r>
              <a:rPr lang="en-US" sz="1700" dirty="0"/>
              <a:t>(Ronald Burt)</a:t>
            </a:r>
            <a:endParaRPr lang="en-CA" sz="17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4F90C59-CD83-3E79-B912-8FB175B7FE16}"/>
              </a:ext>
            </a:extLst>
          </p:cNvPr>
          <p:cNvCxnSpPr>
            <a:cxnSpLocks/>
          </p:cNvCxnSpPr>
          <p:nvPr/>
        </p:nvCxnSpPr>
        <p:spPr>
          <a:xfrm flipH="1">
            <a:off x="3256010" y="3263297"/>
            <a:ext cx="436275" cy="311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CAD0D8C-1D01-35D3-B314-3DE2B2404AB4}"/>
              </a:ext>
            </a:extLst>
          </p:cNvPr>
          <p:cNvSpPr/>
          <p:nvPr/>
        </p:nvSpPr>
        <p:spPr>
          <a:xfrm rot="18403029">
            <a:off x="2508278" y="4144045"/>
            <a:ext cx="3224690" cy="170944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A5CC90-F677-4787-C819-C627E84F7353}"/>
              </a:ext>
            </a:extLst>
          </p:cNvPr>
          <p:cNvSpPr txBox="1"/>
          <p:nvPr/>
        </p:nvSpPr>
        <p:spPr>
          <a:xfrm>
            <a:off x="280382" y="5793249"/>
            <a:ext cx="2438686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Redundant information </a:t>
            </a:r>
            <a:r>
              <a:rPr lang="en-US" sz="1500" dirty="0"/>
              <a:t>is circulated within a sub-group</a:t>
            </a:r>
            <a:endParaRPr lang="en-CA" sz="15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451AD1-A242-74E5-36E0-9D30019B224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2719068" y="6041473"/>
            <a:ext cx="211114" cy="2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7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D9D3E-2802-4FA6-9FB2-94E85610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29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A2AB4E-BB43-494A-B4DC-FA1BF95B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sz="3500" b="1" dirty="0"/>
          </a:p>
          <a:p>
            <a:pPr marL="0" indent="0" algn="ctr">
              <a:buNone/>
            </a:pPr>
            <a:endParaRPr lang="en-US" sz="3500" b="1" dirty="0"/>
          </a:p>
          <a:p>
            <a:pPr marL="0" indent="0" algn="ctr">
              <a:buNone/>
            </a:pPr>
            <a:r>
              <a:rPr lang="en-US" sz="3500" b="1" dirty="0"/>
              <a:t>Chapter 8. Teams and Teamwork</a:t>
            </a:r>
            <a:endParaRPr lang="en-CA" sz="35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091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D9D3E-2802-4FA6-9FB2-94E85610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3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A2AB4E-BB43-494A-B4DC-FA1BF95B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sz="3500" b="1" dirty="0"/>
          </a:p>
          <a:p>
            <a:pPr marL="0" indent="0" algn="ctr">
              <a:buNone/>
            </a:pPr>
            <a:endParaRPr lang="en-US" sz="3500" b="1" dirty="0"/>
          </a:p>
          <a:p>
            <a:pPr marL="0" indent="0" algn="ctr">
              <a:buNone/>
            </a:pPr>
            <a:r>
              <a:rPr lang="en-US" sz="3500" b="1" dirty="0"/>
              <a:t>Chapter 7. Group Dynamics</a:t>
            </a:r>
            <a:endParaRPr lang="en-CA" sz="35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275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0A4C-7557-8D49-4BC3-5B74F817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033" y="300085"/>
            <a:ext cx="10515600" cy="561467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a team? 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7109-876B-EEAD-DDBF-95F31718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691"/>
            <a:ext cx="10515600" cy="800453"/>
          </a:xfrm>
        </p:spPr>
        <p:txBody>
          <a:bodyPr>
            <a:normAutofit/>
          </a:bodyPr>
          <a:lstStyle/>
          <a:p>
            <a:r>
              <a:rPr lang="en-US" sz="2000" b="1" dirty="0"/>
              <a:t>Group: </a:t>
            </a:r>
            <a:r>
              <a:rPr lang="en-US" sz="2000" dirty="0"/>
              <a:t>“</a:t>
            </a:r>
            <a:r>
              <a:rPr lang="en-US" sz="2000" dirty="0">
                <a:solidFill>
                  <a:srgbClr val="212529"/>
                </a:solidFill>
              </a:rPr>
              <a:t>Two or more freely interacting individuals who share collective norms and goals and have a common identity.” (p.225) </a:t>
            </a:r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8DAA0-8F17-28EB-3392-264723AC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30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55E17-A415-312C-1D6F-359827D077AD}"/>
              </a:ext>
            </a:extLst>
          </p:cNvPr>
          <p:cNvSpPr txBox="1"/>
          <p:nvPr/>
        </p:nvSpPr>
        <p:spPr>
          <a:xfrm>
            <a:off x="1054009" y="1914144"/>
            <a:ext cx="2106472" cy="4708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Types of groups</a:t>
            </a:r>
          </a:p>
          <a:p>
            <a:pPr algn="ctr"/>
            <a:r>
              <a:rPr lang="en-US" sz="2000" b="1" dirty="0"/>
              <a:t>Formal group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Informal group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8F9D3-F086-F349-DE31-DE18D0C365C4}"/>
              </a:ext>
            </a:extLst>
          </p:cNvPr>
          <p:cNvSpPr txBox="1"/>
          <p:nvPr/>
        </p:nvSpPr>
        <p:spPr>
          <a:xfrm>
            <a:off x="3576121" y="1914143"/>
            <a:ext cx="404948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proxima-nova"/>
              </a:rPr>
              <a:t>Relatively permanent </a:t>
            </a:r>
          </a:p>
          <a:p>
            <a:r>
              <a:rPr lang="en-US" sz="2000" b="1" i="1" dirty="0">
                <a:effectLst/>
                <a:latin typeface="proxima-nova"/>
              </a:rPr>
              <a:t>Command group </a:t>
            </a:r>
            <a:r>
              <a:rPr lang="en-US" sz="2000" b="1" dirty="0">
                <a:latin typeface="proxima-nova"/>
              </a:rPr>
              <a:t>or </a:t>
            </a:r>
            <a:r>
              <a:rPr lang="en-US" sz="2000" b="1" i="1" dirty="0">
                <a:latin typeface="proxima-nova"/>
              </a:rPr>
              <a:t>functional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-nova"/>
              </a:rPr>
              <a:t>Finance department (CFO)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proxima-nova"/>
              </a:rPr>
              <a:t>Sales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proxima-nova"/>
              </a:rPr>
              <a:t>Board committees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proxima-nova"/>
              </a:rPr>
              <a:t>Audit committee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i="0" dirty="0">
                <a:effectLst/>
                <a:latin typeface="proxima-nova"/>
              </a:rPr>
              <a:t>Finance committee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proxima-nova"/>
              </a:rPr>
              <a:t>Compensation committee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i="0" dirty="0">
                <a:effectLst/>
                <a:latin typeface="proxima-nova"/>
              </a:rPr>
              <a:t>Sustainability committee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>
              <a:latin typeface="proxima-nova"/>
            </a:endParaRPr>
          </a:p>
          <a:p>
            <a:r>
              <a:rPr lang="en-US" sz="2000" b="1" i="1" dirty="0">
                <a:latin typeface="proxima-nova"/>
              </a:rPr>
              <a:t>Friendship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-nova"/>
              </a:rPr>
              <a:t>Common characteristics, such as age, gender, school of origin, political beliefs, religious values, or ethnic backgrounds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40A8C-84F3-26CC-978C-30F2A9CB1061}"/>
              </a:ext>
            </a:extLst>
          </p:cNvPr>
          <p:cNvSpPr txBox="1"/>
          <p:nvPr/>
        </p:nvSpPr>
        <p:spPr>
          <a:xfrm>
            <a:off x="8213000" y="1924205"/>
            <a:ext cx="251247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proxima-nova"/>
              </a:rPr>
              <a:t>Relatively temporary </a:t>
            </a:r>
          </a:p>
          <a:p>
            <a:r>
              <a:rPr lang="en-US" sz="2000" b="1" i="1" dirty="0">
                <a:effectLst/>
                <a:latin typeface="proxima-nova"/>
              </a:rPr>
              <a:t>Task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B050"/>
                </a:solidFill>
                <a:effectLst/>
                <a:latin typeface="proxima-nova"/>
              </a:rPr>
              <a:t>Task force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proxima-nova"/>
            </a:endParaRPr>
          </a:p>
          <a:p>
            <a:r>
              <a:rPr lang="en-US" sz="2000" b="1" i="1" dirty="0">
                <a:latin typeface="proxima-nova"/>
              </a:rPr>
              <a:t>Interest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-nova"/>
              </a:rPr>
              <a:t>Common interests</a:t>
            </a: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proxima-nova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C08695-F7F9-68EB-E139-BAD042F4D767}"/>
              </a:ext>
            </a:extLst>
          </p:cNvPr>
          <p:cNvCxnSpPr>
            <a:cxnSpLocks/>
          </p:cNvCxnSpPr>
          <p:nvPr/>
        </p:nvCxnSpPr>
        <p:spPr>
          <a:xfrm>
            <a:off x="1054009" y="2300566"/>
            <a:ext cx="96714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DAABA7-2BFB-CA2F-AED8-804AAB5B5EDB}"/>
              </a:ext>
            </a:extLst>
          </p:cNvPr>
          <p:cNvCxnSpPr>
            <a:cxnSpLocks/>
          </p:cNvCxnSpPr>
          <p:nvPr/>
        </p:nvCxnSpPr>
        <p:spPr>
          <a:xfrm>
            <a:off x="1054009" y="1914144"/>
            <a:ext cx="9671462" cy="201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83458A-176F-6FB3-4D24-750C6B2F4934}"/>
              </a:ext>
            </a:extLst>
          </p:cNvPr>
          <p:cNvCxnSpPr>
            <a:cxnSpLocks/>
          </p:cNvCxnSpPr>
          <p:nvPr/>
        </p:nvCxnSpPr>
        <p:spPr>
          <a:xfrm>
            <a:off x="1054009" y="6590652"/>
            <a:ext cx="96714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03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A258-7A3A-4BF8-1965-B703D6A6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a team? (</a:t>
            </a:r>
            <a:r>
              <a:rPr lang="en-US" sz="3200" i="1" dirty="0"/>
              <a:t>continued</a:t>
            </a:r>
            <a:r>
              <a:rPr lang="en-US" sz="3200" dirty="0"/>
              <a:t>)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ACC83-378C-EEE5-1A59-2C3921F7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Key elements of a team: 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>
                <a:solidFill>
                  <a:srgbClr val="424242"/>
                </a:solidFill>
                <a:latin typeface="Neue Helvetica W01"/>
              </a:rPr>
              <a:t>Common commitment and purpose</a:t>
            </a:r>
            <a:endParaRPr lang="en-US" sz="20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b="0" i="0" dirty="0">
                <a:solidFill>
                  <a:srgbClr val="424242"/>
                </a:solidFill>
                <a:effectLst/>
                <a:latin typeface="Neue Helvetica W01"/>
              </a:rPr>
              <a:t>Complementary skills 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b="0" i="0" dirty="0">
                <a:solidFill>
                  <a:srgbClr val="424242"/>
                </a:solidFill>
                <a:effectLst/>
                <a:latin typeface="Neue Helvetica W01"/>
              </a:rPr>
              <a:t>Commitment to how the work gets done 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b="0" i="0" dirty="0">
                <a:solidFill>
                  <a:srgbClr val="424242"/>
                </a:solidFill>
                <a:effectLst/>
                <a:latin typeface="Neue Helvetica W01"/>
              </a:rPr>
              <a:t>Mutual accountability</a:t>
            </a: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Team: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“A small number of people with complementary skills who are committed to a common purpose, performance goals and approach for which they hold themselves mutually accountable (Katzenbach and Smith 1993:45).” (p.255) </a:t>
            </a:r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76FB1-326E-431A-0914-899D9F83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088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195E-F7C9-46C5-B013-B9AD207D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31"/>
            <a:ext cx="10515600" cy="842352"/>
          </a:xfrm>
        </p:spPr>
        <p:txBody>
          <a:bodyPr>
            <a:normAutofit/>
          </a:bodyPr>
          <a:lstStyle/>
          <a:p>
            <a:r>
              <a:rPr lang="en-US" sz="3200" dirty="0"/>
              <a:t>What is a team? (</a:t>
            </a:r>
            <a:r>
              <a:rPr lang="en-US" sz="3200" i="1" dirty="0"/>
              <a:t>continued</a:t>
            </a:r>
            <a:r>
              <a:rPr lang="en-US" sz="3200" dirty="0"/>
              <a:t>)</a:t>
            </a:r>
            <a:endParaRPr lang="en-CA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E2C97-B91C-4CB5-AD12-19FFC232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32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9D5A0A-58B7-4D2D-B879-607608EA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989" y="2361082"/>
            <a:ext cx="5668488" cy="30565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2416F1-B6DC-4FD2-A1C4-7CCCCB1DD029}"/>
              </a:ext>
            </a:extLst>
          </p:cNvPr>
          <p:cNvSpPr txBox="1"/>
          <p:nvPr/>
        </p:nvSpPr>
        <p:spPr>
          <a:xfrm>
            <a:off x="3202382" y="5885776"/>
            <a:ext cx="4865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Five-Stage Theory of Group Development</a:t>
            </a:r>
          </a:p>
          <a:p>
            <a:pPr algn="ctr"/>
            <a:r>
              <a:rPr lang="en-US" sz="2000" b="1" dirty="0"/>
              <a:t>(Bruce W. Tuckman)</a:t>
            </a:r>
            <a:endParaRPr lang="en-CA" sz="2000" b="1" dirty="0"/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7A477617-61AD-4FA7-81F5-66295759E07C}"/>
              </a:ext>
            </a:extLst>
          </p:cNvPr>
          <p:cNvSpPr/>
          <p:nvPr/>
        </p:nvSpPr>
        <p:spPr>
          <a:xfrm>
            <a:off x="6026829" y="1258624"/>
            <a:ext cx="1829243" cy="603081"/>
          </a:xfrm>
          <a:prstGeom prst="borderCallout1">
            <a:avLst>
              <a:gd name="adj1" fmla="val 101530"/>
              <a:gd name="adj2" fmla="val 50226"/>
              <a:gd name="adj3" fmla="val 221723"/>
              <a:gd name="adj4" fmla="val 354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Group becomes team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89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39D6-46A0-8776-9B6B-E0E4B3E1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a team? (</a:t>
            </a:r>
            <a:r>
              <a:rPr lang="en-US" sz="3200" i="1" dirty="0"/>
              <a:t>continued</a:t>
            </a:r>
            <a:r>
              <a:rPr lang="en-US" sz="3200" dirty="0"/>
              <a:t>)</a:t>
            </a:r>
            <a:endParaRPr lang="en-CA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844D6-54DB-5EDF-EE40-874711AD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33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3B3B5E-E366-73DA-AECD-F90AA84653F1}"/>
              </a:ext>
            </a:extLst>
          </p:cNvPr>
          <p:cNvSpPr txBox="1">
            <a:spLocks/>
          </p:cNvSpPr>
          <p:nvPr/>
        </p:nvSpPr>
        <p:spPr>
          <a:xfrm>
            <a:off x="6281796" y="1564590"/>
            <a:ext cx="5004458" cy="4702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        TEAM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/>
              <a:t>Shared leadership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/>
              <a:t>Mutual accountability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/>
              <a:t>Specific project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R&amp;D, new products or services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Devising policies about diversity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/>
              <a:t>Quality of project outcomes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7C9CE4-6094-7124-6CD0-E1FDB9F3B867}"/>
              </a:ext>
            </a:extLst>
          </p:cNvPr>
          <p:cNvSpPr txBox="1"/>
          <p:nvPr/>
        </p:nvSpPr>
        <p:spPr>
          <a:xfrm>
            <a:off x="956951" y="1558599"/>
            <a:ext cx="5004458" cy="4708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        GROUP</a:t>
            </a:r>
          </a:p>
          <a:p>
            <a:endParaRPr lang="en-US" sz="2000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/>
              <a:t>Focused leader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Chief financial officer, Chief marketing officer etc.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/>
              <a:t>Individual accountability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/>
              <a:t>Purpose aligned with organizational goal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Financial works, marketing works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/>
              <a:t>Contribution to the organization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ROA (return on asset), ROS (return on sales), ROI (return on investment)</a:t>
            </a:r>
          </a:p>
        </p:txBody>
      </p:sp>
    </p:spTree>
    <p:extLst>
      <p:ext uri="{BB962C8B-B14F-4D97-AF65-F5344CB8AC3E}">
        <p14:creationId xmlns:p14="http://schemas.microsoft.com/office/powerpoint/2010/main" val="22852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2F53-811A-4457-B304-F5FEB709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423"/>
            <a:ext cx="10515600" cy="1133553"/>
          </a:xfrm>
        </p:spPr>
        <p:txBody>
          <a:bodyPr>
            <a:normAutofit/>
          </a:bodyPr>
          <a:lstStyle/>
          <a:p>
            <a:r>
              <a:rPr lang="en-US" sz="3200" b="1" dirty="0"/>
              <a:t>Team-based approach: </a:t>
            </a:r>
            <a:br>
              <a:rPr lang="en-US" sz="3200" b="1" dirty="0"/>
            </a:br>
            <a:r>
              <a:rPr lang="en-US" sz="3200" dirty="0"/>
              <a:t>Towards a flatter, flexible and responsive organization</a:t>
            </a:r>
            <a:endParaRPr lang="en-CA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9F2BF-643A-452D-8B5B-EF8CA140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34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30356-0B3C-4604-AF2C-722244C47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62" y="1945012"/>
            <a:ext cx="1366157" cy="1633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F06E66-02D4-4ED9-8018-DF942894A013}"/>
              </a:ext>
            </a:extLst>
          </p:cNvPr>
          <p:cNvSpPr txBox="1"/>
          <p:nvPr/>
        </p:nvSpPr>
        <p:spPr>
          <a:xfrm>
            <a:off x="3722914" y="1945012"/>
            <a:ext cx="76308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Peter Drucker (1988):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“The Coming of the New Organization”, </a:t>
            </a:r>
            <a:r>
              <a:rPr lang="en-CA" i="1" dirty="0"/>
              <a:t>Harvard Business Review</a:t>
            </a:r>
            <a:r>
              <a:rPr lang="en-CA" dirty="0"/>
              <a:t>, January-February: 45-53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i="1" dirty="0"/>
              <a:t>Tomorrow’s organizations will be flatter, information based and organized around teams</a:t>
            </a:r>
            <a:r>
              <a:rPr lang="en-US" dirty="0"/>
              <a:t>.” (p.254)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CA" b="1" dirty="0"/>
              <a:t>J. Richard Hackman (2002):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“</a:t>
            </a:r>
            <a:r>
              <a:rPr lang="en-CA" dirty="0"/>
              <a:t>Leading Teams: Setting the Stage for Great Performances</a:t>
            </a:r>
            <a:r>
              <a:rPr lang="en-CA" b="1" dirty="0"/>
              <a:t>”</a:t>
            </a:r>
            <a:r>
              <a:rPr lang="en-CA" dirty="0"/>
              <a:t>, Boston: Harvard Business School Press.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i="1" dirty="0"/>
              <a:t>Effective team leaders are those who have the subtle skills to get a team established on a good trajectory, and then to make small adjustments among the ways to help members succeed</a:t>
            </a:r>
            <a:r>
              <a:rPr lang="en-CA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9E159-8161-4440-A788-067F278427DD}"/>
              </a:ext>
            </a:extLst>
          </p:cNvPr>
          <p:cNvSpPr txBox="1"/>
          <p:nvPr/>
        </p:nvSpPr>
        <p:spPr>
          <a:xfrm>
            <a:off x="1051959" y="3552494"/>
            <a:ext cx="1366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200" dirty="0"/>
              <a:t>Peter Drucker</a:t>
            </a:r>
          </a:p>
          <a:p>
            <a:pPr algn="ctr"/>
            <a:r>
              <a:rPr lang="en-CA" sz="1200" dirty="0"/>
              <a:t>(1909-2005)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96B5F9-F6C2-43D7-969F-B8D58B812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960" y="4384273"/>
            <a:ext cx="1366157" cy="16337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8D67B1-B32B-49C8-966A-DE097A5867E4}"/>
              </a:ext>
            </a:extLst>
          </p:cNvPr>
          <p:cNvSpPr txBox="1"/>
          <p:nvPr/>
        </p:nvSpPr>
        <p:spPr>
          <a:xfrm>
            <a:off x="1051959" y="6008912"/>
            <a:ext cx="1366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200" dirty="0"/>
              <a:t>Richard Hackman</a:t>
            </a:r>
          </a:p>
          <a:p>
            <a:pPr algn="ctr"/>
            <a:r>
              <a:rPr lang="en-CA" sz="1200" dirty="0"/>
              <a:t>(1940-2013)</a:t>
            </a:r>
          </a:p>
        </p:txBody>
      </p:sp>
    </p:spTree>
    <p:extLst>
      <p:ext uri="{BB962C8B-B14F-4D97-AF65-F5344CB8AC3E}">
        <p14:creationId xmlns:p14="http://schemas.microsoft.com/office/powerpoint/2010/main" val="871546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A641-71CA-4169-874D-E6B1BFCA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75" y="240065"/>
            <a:ext cx="10515600" cy="597011"/>
          </a:xfrm>
        </p:spPr>
        <p:txBody>
          <a:bodyPr>
            <a:normAutofit/>
          </a:bodyPr>
          <a:lstStyle/>
          <a:p>
            <a:r>
              <a:rPr lang="en-US" sz="3200" b="1" i="1" dirty="0"/>
              <a:t>FYI: </a:t>
            </a:r>
            <a:r>
              <a:rPr lang="en-US" sz="3200" b="1" dirty="0"/>
              <a:t>Evolution of an Organization’s Control System</a:t>
            </a:r>
            <a:endParaRPr lang="en-CA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9166B-11D5-46BD-9014-13D7D351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35</a:t>
            </a:fld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33BDDB-498F-4CA2-BA0B-D7AD2158EBB7}"/>
              </a:ext>
            </a:extLst>
          </p:cNvPr>
          <p:cNvSpPr/>
          <p:nvPr/>
        </p:nvSpPr>
        <p:spPr>
          <a:xfrm>
            <a:off x="2241025" y="2979304"/>
            <a:ext cx="1311056" cy="9514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Direct </a:t>
            </a:r>
          </a:p>
          <a:p>
            <a:pPr algn="ctr"/>
            <a:r>
              <a:rPr lang="en-US" sz="1500" b="1" dirty="0">
                <a:solidFill>
                  <a:schemeClr val="tx1"/>
                </a:solidFill>
              </a:rPr>
              <a:t>control </a:t>
            </a:r>
          </a:p>
          <a:p>
            <a:pPr algn="ctr"/>
            <a:r>
              <a:rPr lang="en-US" sz="1500" b="1" dirty="0">
                <a:solidFill>
                  <a:schemeClr val="tx1"/>
                </a:solidFill>
              </a:rPr>
              <a:t>of labor</a:t>
            </a:r>
            <a:endParaRPr lang="en-CA" sz="15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611201-FDEC-452D-86A8-FECC9A7EA307}"/>
              </a:ext>
            </a:extLst>
          </p:cNvPr>
          <p:cNvSpPr/>
          <p:nvPr/>
        </p:nvSpPr>
        <p:spPr>
          <a:xfrm>
            <a:off x="4133801" y="2979303"/>
            <a:ext cx="1308998" cy="9514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Technical control </a:t>
            </a:r>
          </a:p>
          <a:p>
            <a:pPr algn="ctr"/>
            <a:r>
              <a:rPr lang="en-US" sz="1500" b="1" dirty="0">
                <a:solidFill>
                  <a:schemeClr val="tx1"/>
                </a:solidFill>
              </a:rPr>
              <a:t>of labor</a:t>
            </a:r>
            <a:endParaRPr lang="en-CA" sz="15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19370A-5CB3-43E5-913B-4F96B78A497A}"/>
              </a:ext>
            </a:extLst>
          </p:cNvPr>
          <p:cNvSpPr/>
          <p:nvPr/>
        </p:nvSpPr>
        <p:spPr>
          <a:xfrm>
            <a:off x="5996665" y="2979304"/>
            <a:ext cx="2520044" cy="951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Bureaucratic control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of labor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(Modern organization)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72BCCC-03B9-4C77-B48C-E857AA0B5AFB}"/>
              </a:ext>
            </a:extLst>
          </p:cNvPr>
          <p:cNvSpPr/>
          <p:nvPr/>
        </p:nvSpPr>
        <p:spPr>
          <a:xfrm>
            <a:off x="9092346" y="2979304"/>
            <a:ext cx="2520045" cy="951428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Post-bureaucratic control of labor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3C363-EA40-4596-840A-923231C563F5}"/>
              </a:ext>
            </a:extLst>
          </p:cNvPr>
          <p:cNvSpPr/>
          <p:nvPr/>
        </p:nvSpPr>
        <p:spPr>
          <a:xfrm>
            <a:off x="3660925" y="3365057"/>
            <a:ext cx="391886" cy="212272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5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01F2B95-6909-4FF3-8AFE-460A7B35BDAD}"/>
              </a:ext>
            </a:extLst>
          </p:cNvPr>
          <p:cNvSpPr/>
          <p:nvPr/>
        </p:nvSpPr>
        <p:spPr>
          <a:xfrm>
            <a:off x="5523789" y="3385793"/>
            <a:ext cx="391886" cy="212272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5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3B54971-EC42-44A3-A4BE-5A6FAE2433CB}"/>
              </a:ext>
            </a:extLst>
          </p:cNvPr>
          <p:cNvSpPr/>
          <p:nvPr/>
        </p:nvSpPr>
        <p:spPr>
          <a:xfrm>
            <a:off x="8619510" y="3385793"/>
            <a:ext cx="391886" cy="212272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500" b="1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B357C-C492-44BF-9E7F-76F599AFE48F}"/>
              </a:ext>
            </a:extLst>
          </p:cNvPr>
          <p:cNvSpPr txBox="1"/>
          <p:nvPr/>
        </p:nvSpPr>
        <p:spPr>
          <a:xfrm>
            <a:off x="9011356" y="4010737"/>
            <a:ext cx="29521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1980s to present</a:t>
            </a:r>
          </a:p>
          <a:p>
            <a:endParaRPr lang="en-US" sz="1500" dirty="0">
              <a:solidFill>
                <a:srgbClr val="C00000"/>
              </a:solidFill>
            </a:endParaRPr>
          </a:p>
          <a:p>
            <a:r>
              <a:rPr lang="en-US" sz="1500" b="1" dirty="0">
                <a:solidFill>
                  <a:srgbClr val="C00000"/>
                </a:solidFill>
              </a:rPr>
              <a:t>Teams and </a:t>
            </a:r>
            <a:r>
              <a:rPr lang="en-US" sz="1500" b="1" dirty="0" err="1">
                <a:solidFill>
                  <a:srgbClr val="C00000"/>
                </a:solidFill>
              </a:rPr>
              <a:t>teamworks</a:t>
            </a:r>
            <a:r>
              <a:rPr lang="en-US" sz="1500" b="1" dirty="0">
                <a:solidFill>
                  <a:srgbClr val="C00000"/>
                </a:solidFill>
              </a:rPr>
              <a:t> </a:t>
            </a:r>
            <a:r>
              <a:rPr lang="en-US" sz="1500" dirty="0">
                <a:solidFill>
                  <a:srgbClr val="C00000"/>
                </a:solidFill>
              </a:rPr>
              <a:t>(Ch 8)</a:t>
            </a:r>
          </a:p>
          <a:p>
            <a:endParaRPr lang="en-US" sz="1500" dirty="0"/>
          </a:p>
          <a:p>
            <a:r>
              <a:rPr lang="en-US" sz="1500" dirty="0"/>
              <a:t>Originated in Japanese companies (e.g., Toyota)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31374-4EEB-4878-8FD7-494452115129}"/>
              </a:ext>
            </a:extLst>
          </p:cNvPr>
          <p:cNvSpPr txBox="1"/>
          <p:nvPr/>
        </p:nvSpPr>
        <p:spPr>
          <a:xfrm>
            <a:off x="5996665" y="4010737"/>
            <a:ext cx="252004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Circa 1920s through 1970s</a:t>
            </a:r>
          </a:p>
          <a:p>
            <a:endParaRPr lang="en-US" sz="1500" dirty="0"/>
          </a:p>
          <a:p>
            <a:r>
              <a:rPr lang="en-US" sz="1500" dirty="0"/>
              <a:t>“Red tape”</a:t>
            </a:r>
          </a:p>
          <a:p>
            <a:endParaRPr lang="en-US" sz="1500" dirty="0"/>
          </a:p>
          <a:p>
            <a:r>
              <a:rPr lang="en-US" sz="1500" dirty="0"/>
              <a:t>“Hawthorne effect”</a:t>
            </a:r>
          </a:p>
          <a:p>
            <a:endParaRPr lang="en-US" sz="1500" dirty="0"/>
          </a:p>
          <a:p>
            <a:r>
              <a:rPr lang="en-US" sz="1500" dirty="0"/>
              <a:t>“Theory X and Y”</a:t>
            </a:r>
          </a:p>
          <a:p>
            <a:endParaRPr lang="en-US" sz="1500" dirty="0"/>
          </a:p>
          <a:p>
            <a:r>
              <a:rPr lang="en-US" sz="1500" dirty="0"/>
              <a:t>“Motivation theory”</a:t>
            </a:r>
          </a:p>
          <a:p>
            <a:endParaRPr lang="en-US" sz="1500" dirty="0"/>
          </a:p>
          <a:p>
            <a:r>
              <a:rPr lang="en-US" sz="1500" dirty="0"/>
              <a:t>“Group dynamics”</a:t>
            </a:r>
            <a:endParaRPr lang="en-CA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B860D7-2BD1-4DC2-867E-1B1490C8C031}"/>
              </a:ext>
            </a:extLst>
          </p:cNvPr>
          <p:cNvSpPr txBox="1"/>
          <p:nvPr/>
        </p:nvSpPr>
        <p:spPr>
          <a:xfrm>
            <a:off x="2231325" y="4010737"/>
            <a:ext cx="141647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Early capitalism</a:t>
            </a:r>
          </a:p>
          <a:p>
            <a:r>
              <a:rPr lang="en-US" sz="1500" dirty="0"/>
              <a:t>Family-owned company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3A1046-DBC2-413C-AAE5-F6A44E29573E}"/>
              </a:ext>
            </a:extLst>
          </p:cNvPr>
          <p:cNvSpPr txBox="1"/>
          <p:nvPr/>
        </p:nvSpPr>
        <p:spPr>
          <a:xfrm>
            <a:off x="2241025" y="2382596"/>
            <a:ext cx="937136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Market-driven capitalism</a:t>
            </a:r>
            <a:endParaRPr lang="en-CA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4760E2-D38D-41C7-9BC8-3C7A624209F9}"/>
              </a:ext>
            </a:extLst>
          </p:cNvPr>
          <p:cNvSpPr txBox="1"/>
          <p:nvPr/>
        </p:nvSpPr>
        <p:spPr>
          <a:xfrm>
            <a:off x="357121" y="2382596"/>
            <a:ext cx="1455349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Feudalism</a:t>
            </a:r>
            <a:endParaRPr lang="en-CA" sz="20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87E44D-EF1E-417F-9CA9-79C85AAB21A0}"/>
              </a:ext>
            </a:extLst>
          </p:cNvPr>
          <p:cNvCxnSpPr>
            <a:cxnSpLocks/>
          </p:cNvCxnSpPr>
          <p:nvPr/>
        </p:nvCxnSpPr>
        <p:spPr>
          <a:xfrm>
            <a:off x="2026747" y="2382595"/>
            <a:ext cx="0" cy="4234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6095B-A5BE-41E0-BDDC-E746C426D6CA}"/>
              </a:ext>
            </a:extLst>
          </p:cNvPr>
          <p:cNvCxnSpPr>
            <a:cxnSpLocks/>
          </p:cNvCxnSpPr>
          <p:nvPr/>
        </p:nvCxnSpPr>
        <p:spPr>
          <a:xfrm>
            <a:off x="8786789" y="2979304"/>
            <a:ext cx="0" cy="363794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B100863-01E0-49A0-B530-F63589BA3672}"/>
              </a:ext>
            </a:extLst>
          </p:cNvPr>
          <p:cNvSpPr txBox="1"/>
          <p:nvPr/>
        </p:nvSpPr>
        <p:spPr>
          <a:xfrm>
            <a:off x="2241025" y="1120736"/>
            <a:ext cx="914545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Chester Barnard </a:t>
            </a:r>
            <a:r>
              <a:rPr lang="en-US" sz="1400" dirty="0"/>
              <a:t>(former AT&amp;T executive) </a:t>
            </a:r>
          </a:p>
          <a:p>
            <a:pPr lvl="1"/>
            <a:r>
              <a:rPr lang="en-US" dirty="0"/>
              <a:t>“A key defining element of any organization was the necessity of individuals to subordinate, to an extent, their own desires to the collective will of the organization” </a:t>
            </a:r>
          </a:p>
          <a:p>
            <a:pPr algn="r"/>
            <a:r>
              <a:rPr lang="en-US" sz="1400" dirty="0"/>
              <a:t>(1968, </a:t>
            </a:r>
            <a:r>
              <a:rPr lang="en-US" sz="1400" i="1" dirty="0"/>
              <a:t>The Functions of the Executive</a:t>
            </a:r>
            <a:r>
              <a:rPr lang="en-US" sz="1400" dirty="0"/>
              <a:t>). </a:t>
            </a:r>
            <a:endParaRPr lang="en-CA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6B133-49D6-4481-B898-D3A5AD8F5287}"/>
              </a:ext>
            </a:extLst>
          </p:cNvPr>
          <p:cNvSpPr txBox="1"/>
          <p:nvPr/>
        </p:nvSpPr>
        <p:spPr>
          <a:xfrm>
            <a:off x="4052811" y="4011793"/>
            <a:ext cx="14527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Late 1800s and early 1900s</a:t>
            </a:r>
          </a:p>
          <a:p>
            <a:endParaRPr lang="en-US" sz="1400" dirty="0"/>
          </a:p>
          <a:p>
            <a:r>
              <a:rPr lang="en-US" sz="1400" dirty="0"/>
              <a:t>Assembly line</a:t>
            </a:r>
          </a:p>
          <a:p>
            <a:r>
              <a:rPr lang="en-US" sz="1400" dirty="0"/>
              <a:t>“Fordism”</a:t>
            </a:r>
          </a:p>
          <a:p>
            <a:endParaRPr lang="en-US" sz="1400" dirty="0"/>
          </a:p>
          <a:p>
            <a:r>
              <a:rPr lang="en-US" sz="1400" dirty="0"/>
              <a:t>Taylorism (1911)</a:t>
            </a:r>
          </a:p>
          <a:p>
            <a:r>
              <a:rPr lang="en-US" sz="1400" dirty="0"/>
              <a:t>“Scientific Management” </a:t>
            </a:r>
          </a:p>
          <a:p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233255-22C0-74C7-4196-1B241ACB9F2B}"/>
              </a:ext>
            </a:extLst>
          </p:cNvPr>
          <p:cNvSpPr/>
          <p:nvPr/>
        </p:nvSpPr>
        <p:spPr>
          <a:xfrm>
            <a:off x="364910" y="2994940"/>
            <a:ext cx="1455349" cy="9357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Control of arable land</a:t>
            </a:r>
            <a:endParaRPr lang="en-CA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77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A04-D592-4D00-B626-3616FF15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7825"/>
            <a:ext cx="10515600" cy="429073"/>
          </a:xfrm>
        </p:spPr>
        <p:txBody>
          <a:bodyPr>
            <a:noAutofit/>
          </a:bodyPr>
          <a:lstStyle/>
          <a:p>
            <a:r>
              <a:rPr lang="en-US" sz="3200" b="1" dirty="0"/>
              <a:t>What makes teams effective? 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E9B3-D275-4D5A-A224-81D8F7B60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4410"/>
            <a:ext cx="10853058" cy="521326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“Richard Hackman’s Team Effectiveness Model” (2002)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000" dirty="0"/>
              <a:t>Five requirements for an effective team: The team has to,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CA" sz="1700" b="1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CA" sz="1700" b="1" dirty="0"/>
              <a:t>be a real team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CA" sz="1700" dirty="0"/>
              <a:t>Teams work better when they have a boundary of membership, interdependence among members and stability of membership over time. 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CA" sz="1700" b="1" dirty="0"/>
              <a:t>have a compelling direction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CA" sz="1700" dirty="0"/>
              <a:t>Teams work better that they have a clear goal, both challenging and consequential. 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CA" sz="1700" b="1" dirty="0"/>
              <a:t>have an enabling structure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CA" sz="1700" dirty="0"/>
              <a:t>Teams work better that they have a clear task, membership composition and core norms of conduct. 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CA" sz="1700" b="1" dirty="0"/>
              <a:t>have a supportive context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CA" sz="1700" dirty="0"/>
              <a:t>Teams work better that they offer rewards for performance, skills and information.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CA" sz="1700" b="1" dirty="0"/>
              <a:t>have expert coaching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CA" sz="1700" dirty="0"/>
              <a:t>Teams work better that they help members to develop skills.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000" dirty="0"/>
              <a:t>Good team leaders can,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1700" dirty="0"/>
              <a:t>ensure that the team’s basic performance conditions are sound,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1700" dirty="0"/>
              <a:t>help team members take the greatest possible advantage of their favorable circumstances.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B88EC-6A3F-40DE-BF88-D7DEEBE1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366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8CFC-85BC-4A51-87AD-7622D2ED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8571"/>
          </a:xfrm>
        </p:spPr>
        <p:txBody>
          <a:bodyPr>
            <a:normAutofit/>
          </a:bodyPr>
          <a:lstStyle/>
          <a:p>
            <a:r>
              <a:rPr lang="en-US" sz="2800" dirty="0"/>
              <a:t>What makes teams effective? (</a:t>
            </a:r>
            <a:r>
              <a:rPr lang="en-US" sz="2800" i="1" dirty="0"/>
              <a:t>continued</a:t>
            </a:r>
            <a:r>
              <a:rPr lang="en-US" sz="2800" dirty="0"/>
              <a:t>)</a:t>
            </a:r>
            <a:endParaRPr lang="en-CA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8C3B-14A8-4AC9-9613-4F2E9CB6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662"/>
            <a:ext cx="6500751" cy="3610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“An Ecological Model of Work Team Effectiveness” </a:t>
            </a:r>
            <a:r>
              <a:rPr lang="en-US" sz="2000" dirty="0"/>
              <a:t>(Figure 8.4)</a:t>
            </a:r>
            <a:endParaRPr 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E49F8-4C42-4CAE-9A25-99C670F3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37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1DDD7-CB33-4468-845B-A535A2ED0FE4}"/>
              </a:ext>
            </a:extLst>
          </p:cNvPr>
          <p:cNvSpPr txBox="1"/>
          <p:nvPr/>
        </p:nvSpPr>
        <p:spPr>
          <a:xfrm>
            <a:off x="1887946" y="2003719"/>
            <a:ext cx="2524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Organizational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4D49C-8CF5-4568-8EEE-0BE0A13C5261}"/>
              </a:ext>
            </a:extLst>
          </p:cNvPr>
          <p:cNvSpPr txBox="1"/>
          <p:nvPr/>
        </p:nvSpPr>
        <p:spPr>
          <a:xfrm>
            <a:off x="1468350" y="2276213"/>
            <a:ext cx="15598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Culture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B1A0D-E82D-47B6-BC84-C7E92AD43C74}"/>
              </a:ext>
            </a:extLst>
          </p:cNvPr>
          <p:cNvSpPr txBox="1"/>
          <p:nvPr/>
        </p:nvSpPr>
        <p:spPr>
          <a:xfrm>
            <a:off x="3075711" y="2276213"/>
            <a:ext cx="2001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Reward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Administrative support/training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858A90-49B5-40E1-A9B2-87759058F2C9}"/>
              </a:ext>
            </a:extLst>
          </p:cNvPr>
          <p:cNvSpPr/>
          <p:nvPr/>
        </p:nvSpPr>
        <p:spPr>
          <a:xfrm>
            <a:off x="1679264" y="3906953"/>
            <a:ext cx="3069772" cy="2288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Work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Member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Interpersonal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Co-ordination with other work units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B2BFF5-36A7-4392-878D-1C61A6A9898D}"/>
              </a:ext>
            </a:extLst>
          </p:cNvPr>
          <p:cNvSpPr/>
          <p:nvPr/>
        </p:nvSpPr>
        <p:spPr>
          <a:xfrm>
            <a:off x="1258798" y="1911929"/>
            <a:ext cx="3878032" cy="4580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470307-143C-481B-9563-B0EA525EDD91}"/>
              </a:ext>
            </a:extLst>
          </p:cNvPr>
          <p:cNvCxnSpPr/>
          <p:nvPr/>
        </p:nvCxnSpPr>
        <p:spPr>
          <a:xfrm>
            <a:off x="4504103" y="4935012"/>
            <a:ext cx="49801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748A43-DFF3-47A3-B34D-09464EBF9EA6}"/>
              </a:ext>
            </a:extLst>
          </p:cNvPr>
          <p:cNvCxnSpPr/>
          <p:nvPr/>
        </p:nvCxnSpPr>
        <p:spPr>
          <a:xfrm>
            <a:off x="1430255" y="4935012"/>
            <a:ext cx="49801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7E3024-2836-4980-BCA7-5929A940A41E}"/>
              </a:ext>
            </a:extLst>
          </p:cNvPr>
          <p:cNvCxnSpPr>
            <a:cxnSpLocks/>
          </p:cNvCxnSpPr>
          <p:nvPr/>
        </p:nvCxnSpPr>
        <p:spPr>
          <a:xfrm>
            <a:off x="3216494" y="3638947"/>
            <a:ext cx="0" cy="4547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1A7AB9-1843-4247-BA35-91A37DAC3032}"/>
              </a:ext>
            </a:extLst>
          </p:cNvPr>
          <p:cNvCxnSpPr>
            <a:cxnSpLocks/>
          </p:cNvCxnSpPr>
          <p:nvPr/>
        </p:nvCxnSpPr>
        <p:spPr>
          <a:xfrm>
            <a:off x="3232349" y="5942976"/>
            <a:ext cx="0" cy="4547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2E23B8-2535-4C0A-8969-D264F64EDD0D}"/>
              </a:ext>
            </a:extLst>
          </p:cNvPr>
          <p:cNvSpPr txBox="1"/>
          <p:nvPr/>
        </p:nvSpPr>
        <p:spPr>
          <a:xfrm>
            <a:off x="6125326" y="2471703"/>
            <a:ext cx="3878032" cy="313932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Team effectiveness criteria</a:t>
            </a:r>
          </a:p>
          <a:p>
            <a:endParaRPr lang="en-US" dirty="0"/>
          </a:p>
          <a:p>
            <a:r>
              <a:rPr lang="en-US" b="1" dirty="0"/>
              <a:t>1.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output meets customers’ expectations </a:t>
            </a:r>
          </a:p>
          <a:p>
            <a:endParaRPr lang="en-US" dirty="0"/>
          </a:p>
          <a:p>
            <a:r>
              <a:rPr lang="en-US" b="1" dirty="0"/>
              <a:t>2. Team viability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Members satisfied with team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Members willing to continue contributing to team effort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10F3DD-933A-4347-8C0B-36EA87084FC7}"/>
              </a:ext>
            </a:extLst>
          </p:cNvPr>
          <p:cNvCxnSpPr>
            <a:cxnSpLocks/>
          </p:cNvCxnSpPr>
          <p:nvPr/>
        </p:nvCxnSpPr>
        <p:spPr>
          <a:xfrm>
            <a:off x="5227878" y="4041363"/>
            <a:ext cx="86812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6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8BA8-5324-4C78-89FA-45DC4F8A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21" y="273706"/>
            <a:ext cx="10515600" cy="630918"/>
          </a:xfrm>
        </p:spPr>
        <p:txBody>
          <a:bodyPr>
            <a:normAutofit/>
          </a:bodyPr>
          <a:lstStyle/>
          <a:p>
            <a:r>
              <a:rPr lang="en-US" sz="3200" dirty="0"/>
              <a:t>What makes teams effective? (</a:t>
            </a:r>
            <a:r>
              <a:rPr lang="en-US" sz="3200" i="1" dirty="0"/>
              <a:t>continued</a:t>
            </a:r>
            <a:r>
              <a:rPr lang="en-US" sz="3200" dirty="0"/>
              <a:t>)</a:t>
            </a:r>
            <a:endParaRPr lang="en-CA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AD0F7-E05A-4A85-A690-455843A3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38</a:t>
            </a:fld>
            <a:endParaRPr lang="en-CA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A653F55-C684-43B0-85C8-F0844C7B6D0A}"/>
              </a:ext>
            </a:extLst>
          </p:cNvPr>
          <p:cNvSpPr/>
          <p:nvPr/>
        </p:nvSpPr>
        <p:spPr>
          <a:xfrm>
            <a:off x="7990104" y="5185063"/>
            <a:ext cx="533402" cy="101691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0061F-C9B6-4405-8AC3-3553D0C57A44}"/>
              </a:ext>
            </a:extLst>
          </p:cNvPr>
          <p:cNvSpPr txBox="1"/>
          <p:nvPr/>
        </p:nvSpPr>
        <p:spPr>
          <a:xfrm>
            <a:off x="8550716" y="5215527"/>
            <a:ext cx="239486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Reduced </a:t>
            </a:r>
            <a:r>
              <a:rPr lang="en-US" b="1" i="1" dirty="0">
                <a:solidFill>
                  <a:srgbClr val="FF0000"/>
                </a:solidFill>
              </a:rPr>
              <a:t>cooperation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cohesiveness</a:t>
            </a:r>
            <a:r>
              <a:rPr lang="en-US" dirty="0">
                <a:solidFill>
                  <a:srgbClr val="FF0000"/>
                </a:solidFill>
              </a:rPr>
              <a:t> among team members 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B51826-CA25-4556-BFCB-1B0AD8AD70AD}"/>
              </a:ext>
            </a:extLst>
          </p:cNvPr>
          <p:cNvCxnSpPr/>
          <p:nvPr/>
        </p:nvCxnSpPr>
        <p:spPr>
          <a:xfrm>
            <a:off x="8322109" y="5698671"/>
            <a:ext cx="23405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71FAC-5226-4D47-A987-86582F26D5FB}"/>
              </a:ext>
            </a:extLst>
          </p:cNvPr>
          <p:cNvSpPr txBox="1"/>
          <p:nvPr/>
        </p:nvSpPr>
        <p:spPr>
          <a:xfrm>
            <a:off x="8141525" y="993770"/>
            <a:ext cx="3875322" cy="21698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500" b="1" i="1" dirty="0"/>
              <a:t>Note</a:t>
            </a:r>
            <a:r>
              <a:rPr lang="en-US" sz="1500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Trust</a:t>
            </a:r>
            <a:r>
              <a:rPr lang="en-US" sz="1500" dirty="0"/>
              <a:t> refers to “reciprocal faith in others’ intentions and behavior” (p.270)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Co-operation</a:t>
            </a:r>
            <a:r>
              <a:rPr lang="en-US" sz="1500" dirty="0"/>
              <a:t> occurs when team members’ efforts are integrated to achieve a collective goal. (p.269)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Cohesiveness</a:t>
            </a:r>
            <a:r>
              <a:rPr lang="en-US" sz="1500" dirty="0"/>
              <a:t> is a “process whereby a sense of we-ness emerges to transcend individual differences and motives. </a:t>
            </a:r>
            <a:endParaRPr lang="en-CA" sz="15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FC472-3234-E17D-1887-79A245F29E29}"/>
              </a:ext>
            </a:extLst>
          </p:cNvPr>
          <p:cNvSpPr txBox="1"/>
          <p:nvPr/>
        </p:nvSpPr>
        <p:spPr>
          <a:xfrm>
            <a:off x="880747" y="1265621"/>
            <a:ext cx="40930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“Why Work Teams Fail” </a:t>
            </a:r>
            <a:r>
              <a:rPr lang="en-US" sz="2000" dirty="0"/>
              <a:t>(Figure 8.5)</a:t>
            </a:r>
            <a:endParaRPr lang="en-CA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4DDE8-D271-5B5B-587E-457D134FAC1F}"/>
              </a:ext>
            </a:extLst>
          </p:cNvPr>
          <p:cNvSpPr txBox="1"/>
          <p:nvPr/>
        </p:nvSpPr>
        <p:spPr>
          <a:xfrm>
            <a:off x="2927261" y="3674608"/>
            <a:ext cx="252202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FFFF00"/>
                </a:solidFill>
              </a:rPr>
              <a:t>Unrealistic expectations </a:t>
            </a:r>
          </a:p>
          <a:p>
            <a:pPr algn="ctr"/>
            <a:r>
              <a:rPr lang="en-US" b="1" i="1" dirty="0">
                <a:solidFill>
                  <a:srgbClr val="FFFF00"/>
                </a:solidFill>
              </a:rPr>
              <a:t>resulting in frustration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5D4BA-C3BA-4B13-948C-DF4CCFB1FBA9}"/>
              </a:ext>
            </a:extLst>
          </p:cNvPr>
          <p:cNvSpPr/>
          <p:nvPr/>
        </p:nvSpPr>
        <p:spPr>
          <a:xfrm>
            <a:off x="2927261" y="3663629"/>
            <a:ext cx="5023757" cy="257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Problems typically experienced by </a:t>
            </a:r>
            <a:r>
              <a:rPr lang="en-US" b="1" i="1" u="sng" dirty="0">
                <a:solidFill>
                  <a:schemeClr val="tx1"/>
                </a:solidFill>
              </a:rPr>
              <a:t>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i="1" dirty="0">
                <a:solidFill>
                  <a:srgbClr val="FF0000"/>
                </a:solidFill>
              </a:rPr>
              <a:t>Lack of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Conflict over differences in personal work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Poor interpersonal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Poor interpersonal chemistry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E159A-4CB8-4529-9229-88BA4D06ADB1}"/>
              </a:ext>
            </a:extLst>
          </p:cNvPr>
          <p:cNvSpPr/>
          <p:nvPr/>
        </p:nvSpPr>
        <p:spPr>
          <a:xfrm>
            <a:off x="683822" y="1911925"/>
            <a:ext cx="4753584" cy="240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Mistakes typically made by </a:t>
            </a:r>
            <a:r>
              <a:rPr lang="en-US" b="1" i="1" u="sng" dirty="0">
                <a:solidFill>
                  <a:schemeClr val="tx1"/>
                </a:solidFill>
              </a:rPr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Lack of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Vague or conflicting team assignments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Inadequate team skills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Poor staffing of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36C306-4E19-97B6-3C7A-C31E3DA4876A}"/>
              </a:ext>
            </a:extLst>
          </p:cNvPr>
          <p:cNvSpPr/>
          <p:nvPr/>
        </p:nvSpPr>
        <p:spPr>
          <a:xfrm>
            <a:off x="680363" y="1911925"/>
            <a:ext cx="4753584" cy="24002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89AABA-6D72-158B-92C9-D596563D5566}"/>
              </a:ext>
            </a:extLst>
          </p:cNvPr>
          <p:cNvSpPr/>
          <p:nvPr/>
        </p:nvSpPr>
        <p:spPr>
          <a:xfrm>
            <a:off x="2925031" y="3664885"/>
            <a:ext cx="5023757" cy="25709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CA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68E191-5C1C-9771-11A6-11304AD3CA81}"/>
              </a:ext>
            </a:extLst>
          </p:cNvPr>
          <p:cNvSpPr txBox="1"/>
          <p:nvPr/>
        </p:nvSpPr>
        <p:spPr>
          <a:xfrm>
            <a:off x="8805794" y="4355015"/>
            <a:ext cx="18847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De-motivation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5A4F2A-2461-18D9-9656-5ED3DA3271F3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flipV="1">
            <a:off x="9748149" y="4724347"/>
            <a:ext cx="0" cy="4911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3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0586-F1BE-4317-B948-995AC601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21" y="396979"/>
            <a:ext cx="10593779" cy="794204"/>
          </a:xfrm>
        </p:spPr>
        <p:txBody>
          <a:bodyPr>
            <a:noAutofit/>
          </a:bodyPr>
          <a:lstStyle/>
          <a:p>
            <a:r>
              <a:rPr lang="en-US" sz="3200" b="1" dirty="0"/>
              <a:t>Does team composition matter to improve team effectiveness?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D578-7AFE-4813-8DF2-E23D51F4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33"/>
            <a:ext cx="10158351" cy="490011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i="1" dirty="0"/>
              <a:t>Example: </a:t>
            </a:r>
            <a:r>
              <a:rPr lang="en-CA" sz="1800" b="1" dirty="0"/>
              <a:t>Study of tank-crew team effectiveness at Tel Aviv University </a:t>
            </a:r>
            <a:r>
              <a:rPr lang="en-CA" sz="1800" dirty="0"/>
              <a:t>(p.256)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b="1" dirty="0"/>
              <a:t>Question: </a:t>
            </a:r>
            <a:r>
              <a:rPr lang="en-CA" sz="1800" dirty="0"/>
              <a:t>How does team composition (staffing) affect team effectiveness in Israeli tank crew members?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CA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b="1" dirty="0"/>
              <a:t>Experimental design: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CA" sz="1600" dirty="0"/>
              <a:t>Researchers formed </a:t>
            </a:r>
            <a:r>
              <a:rPr lang="en-CA" sz="1600" b="1" u="sng" dirty="0"/>
              <a:t>208 three-man tank crews </a:t>
            </a:r>
            <a:r>
              <a:rPr lang="en-CA" sz="1600" dirty="0"/>
              <a:t>from a pool of 624.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sz="1600" dirty="0"/>
              <a:t>Each soldier’s ability to operate tanks was coded as </a:t>
            </a:r>
            <a:r>
              <a:rPr lang="en-CA" sz="1600" b="1" dirty="0"/>
              <a:t>“</a:t>
            </a:r>
            <a:r>
              <a:rPr lang="en-CA" sz="1600" b="1" dirty="0">
                <a:solidFill>
                  <a:srgbClr val="00B050"/>
                </a:solidFill>
              </a:rPr>
              <a:t>High</a:t>
            </a:r>
            <a:r>
              <a:rPr lang="en-CA" sz="1600" b="1" dirty="0"/>
              <a:t>” or “</a:t>
            </a:r>
            <a:r>
              <a:rPr lang="en-CA" sz="1600" b="1" dirty="0">
                <a:solidFill>
                  <a:srgbClr val="FF0000"/>
                </a:solidFill>
              </a:rPr>
              <a:t>Low</a:t>
            </a:r>
            <a:r>
              <a:rPr lang="en-CA" sz="1600" b="1" dirty="0"/>
              <a:t>”</a:t>
            </a:r>
            <a:r>
              <a:rPr lang="en-CA" sz="1600" dirty="0"/>
              <a:t>.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sz="1600" dirty="0"/>
              <a:t>Then, all possible combinations of </a:t>
            </a:r>
            <a:r>
              <a:rPr lang="en-CA" sz="1600" b="1" dirty="0">
                <a:solidFill>
                  <a:srgbClr val="00B050"/>
                </a:solidFill>
              </a:rPr>
              <a:t>High-</a:t>
            </a:r>
            <a:r>
              <a:rPr lang="en-CA" sz="1600" dirty="0"/>
              <a:t> and </a:t>
            </a:r>
            <a:r>
              <a:rPr lang="en-CA" sz="1600" b="1" dirty="0">
                <a:solidFill>
                  <a:srgbClr val="00B050"/>
                </a:solidFill>
              </a:rPr>
              <a:t>Low-ability</a:t>
            </a:r>
            <a:r>
              <a:rPr lang="en-CA" sz="1600" dirty="0"/>
              <a:t> crew were studied (i.e., </a:t>
            </a:r>
            <a:r>
              <a:rPr lang="en-CA" sz="1600" b="1" dirty="0">
                <a:solidFill>
                  <a:srgbClr val="00B050"/>
                </a:solidFill>
              </a:rPr>
              <a:t>H-H-H</a:t>
            </a:r>
            <a:r>
              <a:rPr lang="en-CA" sz="1600" dirty="0"/>
              <a:t>; H-H-L; H-L-L; </a:t>
            </a:r>
            <a:r>
              <a:rPr lang="en-CA" sz="1600" b="1" dirty="0">
                <a:solidFill>
                  <a:srgbClr val="FF0000"/>
                </a:solidFill>
              </a:rPr>
              <a:t>L-L-L</a:t>
            </a:r>
            <a:r>
              <a:rPr lang="en-CA" sz="1600" dirty="0"/>
              <a:t>).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CA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b="1" dirty="0"/>
              <a:t>Findings: </a:t>
            </a: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CA" sz="1600" dirty="0"/>
              <a:t>Not surprisingly, </a:t>
            </a:r>
            <a:r>
              <a:rPr lang="en-CA" sz="1600" b="1" dirty="0">
                <a:solidFill>
                  <a:srgbClr val="00B050"/>
                </a:solidFill>
              </a:rPr>
              <a:t>the H-H-H team </a:t>
            </a:r>
            <a:r>
              <a:rPr lang="en-CA" sz="1600" dirty="0"/>
              <a:t>performed the best, and </a:t>
            </a:r>
            <a:r>
              <a:rPr lang="en-CA" sz="1600" b="1" dirty="0">
                <a:solidFill>
                  <a:srgbClr val="FF0000"/>
                </a:solidFill>
              </a:rPr>
              <a:t>the L-L-L team </a:t>
            </a:r>
            <a:r>
              <a:rPr lang="en-CA" sz="1600" dirty="0"/>
              <a:t>the worst.  </a:t>
            </a: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CA" sz="1600" dirty="0"/>
              <a:t>But they also found an interaction effect.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sz="1600" b="1" dirty="0">
                <a:solidFill>
                  <a:srgbClr val="00B050"/>
                </a:solidFill>
              </a:rPr>
              <a:t>The H-H-H team </a:t>
            </a:r>
            <a:r>
              <a:rPr lang="en-CA" sz="1600" dirty="0"/>
              <a:t>performed </a:t>
            </a:r>
            <a:r>
              <a:rPr lang="en-CA" sz="1600" b="1" i="1" dirty="0"/>
              <a:t>far above expected levels</a:t>
            </a:r>
            <a:r>
              <a:rPr lang="en-CA" sz="1600" dirty="0"/>
              <a:t>. 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sz="1600" dirty="0"/>
              <a:t>By contrast, </a:t>
            </a:r>
            <a:r>
              <a:rPr lang="en-CA" sz="1600" b="1" dirty="0">
                <a:solidFill>
                  <a:srgbClr val="FF0000"/>
                </a:solidFill>
              </a:rPr>
              <a:t>the L-L-L team </a:t>
            </a:r>
            <a:r>
              <a:rPr lang="en-CA" sz="1600" b="1" i="1" dirty="0"/>
              <a:t>far below expected levels</a:t>
            </a:r>
            <a:r>
              <a:rPr lang="en-CA" sz="1600" dirty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CA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b="1" dirty="0"/>
              <a:t>Implication: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CA" sz="1600" dirty="0"/>
              <a:t>Team membership composition (staffing) matters, as each member’s behavior and performance is influenced by other members.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4022D-7096-493A-BD44-692142A6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30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B6BD-BFF8-42F9-8C4A-D46B9366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506"/>
          </a:xfrm>
        </p:spPr>
        <p:txBody>
          <a:bodyPr>
            <a:normAutofit/>
          </a:bodyPr>
          <a:lstStyle/>
          <a:p>
            <a:r>
              <a:rPr lang="en-US" sz="3200" b="1" dirty="0"/>
              <a:t>Subject matter of group dynamics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910C2-734E-475D-A65E-66AF45FF3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431" y="1559170"/>
            <a:ext cx="6509240" cy="479718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/>
              <a:t>What is a group?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Definition; types of groups in workplace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b="1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/>
              <a:t>How groups function?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Organizational and individual functions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b="1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/>
              <a:t>How groups are structured?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Roles, norms, size (composition) and group cohesiveness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b="1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/>
              <a:t>How groups form and develop?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sz="1800" dirty="0"/>
              <a:t>Bruce W. Tuckman’s five-stage theory of group development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/>
              <a:t>What are the threats to group effectiveness?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The Asch effect, Social loafing, groupthink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CA" sz="18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1800" b="1" dirty="0"/>
              <a:t>Social network perspective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sz="1800" dirty="0"/>
              <a:t>Structural hole in communication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08855-05F6-47D4-8E12-0C59237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4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2F2CA-62A1-45D6-1463-43FFDF94365F}"/>
              </a:ext>
            </a:extLst>
          </p:cNvPr>
          <p:cNvSpPr txBox="1"/>
          <p:nvPr/>
        </p:nvSpPr>
        <p:spPr>
          <a:xfrm>
            <a:off x="392724" y="3141785"/>
            <a:ext cx="37924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effectLst/>
              </a:rPr>
              <a:t>Overarching question</a:t>
            </a:r>
            <a:r>
              <a:rPr lang="en-US" sz="2000" b="1" dirty="0">
                <a:solidFill>
                  <a:srgbClr val="0070C0"/>
                </a:solidFill>
                <a:effectLst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effectLst/>
              </a:rPr>
              <a:t>Why and how are some groups more effective than others?</a:t>
            </a:r>
            <a:endParaRPr lang="en-CA" sz="2000" dirty="0">
              <a:solidFill>
                <a:srgbClr val="0070C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F7CB559-7A40-E515-6E45-FA5B79AA7817}"/>
              </a:ext>
            </a:extLst>
          </p:cNvPr>
          <p:cNvSpPr/>
          <p:nvPr/>
        </p:nvSpPr>
        <p:spPr>
          <a:xfrm>
            <a:off x="4185139" y="1742098"/>
            <a:ext cx="814754" cy="443132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3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331F-E302-4BD7-A7D0-C7FD84C1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065"/>
          </a:xfrm>
        </p:spPr>
        <p:txBody>
          <a:bodyPr>
            <a:normAutofit/>
          </a:bodyPr>
          <a:lstStyle/>
          <a:p>
            <a:r>
              <a:rPr lang="en-US" sz="2800" dirty="0"/>
              <a:t>Does team composition matter to improve team effectiveness? (</a:t>
            </a:r>
            <a:r>
              <a:rPr lang="en-US" sz="2800" i="1" dirty="0"/>
              <a:t>continued</a:t>
            </a:r>
            <a:r>
              <a:rPr lang="en-US" sz="2800" dirty="0"/>
              <a:t>)</a:t>
            </a:r>
            <a:endParaRPr lang="en-CA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5AF74-E4B4-4F66-AEED-0A82A204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40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F06142-0B55-4BF4-9F1B-AA14B39B448D}"/>
              </a:ext>
            </a:extLst>
          </p:cNvPr>
          <p:cNvSpPr/>
          <p:nvPr/>
        </p:nvSpPr>
        <p:spPr>
          <a:xfrm>
            <a:off x="704612" y="3739811"/>
            <a:ext cx="1763479" cy="882064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b="1" dirty="0">
                <a:solidFill>
                  <a:schemeClr val="tx1"/>
                </a:solidFill>
              </a:rPr>
              <a:t>Staffing decision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6667ED-E05A-49B5-806D-36F84BB22FDE}"/>
              </a:ext>
            </a:extLst>
          </p:cNvPr>
          <p:cNvSpPr/>
          <p:nvPr/>
        </p:nvSpPr>
        <p:spPr>
          <a:xfrm>
            <a:off x="5196942" y="2960319"/>
            <a:ext cx="3178627" cy="989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Improve performance of all work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Train and develop new talent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23DC26-FC97-4404-8AE0-3E4125699D23}"/>
              </a:ext>
            </a:extLst>
          </p:cNvPr>
          <p:cNvSpPr/>
          <p:nvPr/>
        </p:nvSpPr>
        <p:spPr>
          <a:xfrm>
            <a:off x="5196943" y="4388113"/>
            <a:ext cx="3178627" cy="9892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Maximize performance of best group(s)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F4E456-F226-43CC-A15D-AEA65F022EA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68091" y="4180843"/>
            <a:ext cx="7892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39C98A-195D-4864-8743-D9CE2AE5CFCA}"/>
              </a:ext>
            </a:extLst>
          </p:cNvPr>
          <p:cNvCxnSpPr>
            <a:cxnSpLocks/>
          </p:cNvCxnSpPr>
          <p:nvPr/>
        </p:nvCxnSpPr>
        <p:spPr>
          <a:xfrm>
            <a:off x="3273635" y="3458725"/>
            <a:ext cx="0" cy="143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BA72AF-1E27-44A1-A889-08E97D508DC8}"/>
              </a:ext>
            </a:extLst>
          </p:cNvPr>
          <p:cNvCxnSpPr>
            <a:cxnSpLocks/>
          </p:cNvCxnSpPr>
          <p:nvPr/>
        </p:nvCxnSpPr>
        <p:spPr>
          <a:xfrm>
            <a:off x="3269181" y="3458727"/>
            <a:ext cx="1899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89CC87-6B66-4D5F-ABD8-FB99BEC7962C}"/>
              </a:ext>
            </a:extLst>
          </p:cNvPr>
          <p:cNvCxnSpPr>
            <a:cxnSpLocks/>
          </p:cNvCxnSpPr>
          <p:nvPr/>
        </p:nvCxnSpPr>
        <p:spPr>
          <a:xfrm>
            <a:off x="3289965" y="4884755"/>
            <a:ext cx="18723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7BC940-486E-4AE3-BFD4-1B5A894C90F7}"/>
              </a:ext>
            </a:extLst>
          </p:cNvPr>
          <p:cNvSpPr txBox="1"/>
          <p:nvPr/>
        </p:nvSpPr>
        <p:spPr>
          <a:xfrm>
            <a:off x="5158849" y="2567191"/>
            <a:ext cx="321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Organizational objective(s)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81BC6A-6A0C-4DA1-A103-8A80F157FC86}"/>
              </a:ext>
            </a:extLst>
          </p:cNvPr>
          <p:cNvSpPr txBox="1"/>
          <p:nvPr/>
        </p:nvSpPr>
        <p:spPr>
          <a:xfrm>
            <a:off x="2294405" y="3043944"/>
            <a:ext cx="2724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CA" b="1" i="1" dirty="0">
                <a:solidFill>
                  <a:srgbClr val="0070C0"/>
                </a:solidFill>
              </a:rPr>
              <a:t>Spread talent around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A8E445-D641-4A78-933C-040185D932EB}"/>
              </a:ext>
            </a:extLst>
          </p:cNvPr>
          <p:cNvSpPr txBox="1"/>
          <p:nvPr/>
        </p:nvSpPr>
        <p:spPr>
          <a:xfrm>
            <a:off x="2292432" y="4893941"/>
            <a:ext cx="272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CA" b="1" i="1" dirty="0">
                <a:solidFill>
                  <a:srgbClr val="00B050"/>
                </a:solidFill>
              </a:rPr>
              <a:t>Concentrate talent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CA118C-BFCE-4C9D-BC5A-1E187CE98D2F}"/>
              </a:ext>
            </a:extLst>
          </p:cNvPr>
          <p:cNvSpPr txBox="1"/>
          <p:nvPr/>
        </p:nvSpPr>
        <p:spPr>
          <a:xfrm>
            <a:off x="8868893" y="3119232"/>
            <a:ext cx="2887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Appropriate for high-volume production teams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359593F6-FF11-4F8C-9B57-A3135ADC1E58}"/>
              </a:ext>
            </a:extLst>
          </p:cNvPr>
          <p:cNvSpPr/>
          <p:nvPr/>
        </p:nvSpPr>
        <p:spPr>
          <a:xfrm>
            <a:off x="8553222" y="3007820"/>
            <a:ext cx="272134" cy="869156"/>
          </a:xfrm>
          <a:prstGeom prst="righ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7A1F73-D226-4E4A-B5C2-A4DE00C660CA}"/>
              </a:ext>
            </a:extLst>
          </p:cNvPr>
          <p:cNvSpPr txBox="1"/>
          <p:nvPr/>
        </p:nvSpPr>
        <p:spPr>
          <a:xfrm>
            <a:off x="8868893" y="4652483"/>
            <a:ext cx="2887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Appropriate for R&amp;D teams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AC08D93-015D-46F0-947B-F691826148EB}"/>
              </a:ext>
            </a:extLst>
          </p:cNvPr>
          <p:cNvSpPr/>
          <p:nvPr/>
        </p:nvSpPr>
        <p:spPr>
          <a:xfrm>
            <a:off x="8558664" y="4433858"/>
            <a:ext cx="272134" cy="869156"/>
          </a:xfrm>
          <a:prstGeom prst="righ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99469-068C-F007-35B1-9A933EAF868E}"/>
              </a:ext>
            </a:extLst>
          </p:cNvPr>
          <p:cNvSpPr txBox="1"/>
          <p:nvPr/>
        </p:nvSpPr>
        <p:spPr>
          <a:xfrm>
            <a:off x="861950" y="1762149"/>
            <a:ext cx="100395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/>
              <a:t>“A Contingency Model for Staffing Work Teams: Effective Use of Available Talent” </a:t>
            </a:r>
            <a:r>
              <a:rPr lang="en-CA" sz="2000" dirty="0"/>
              <a:t>(Figure 8.2)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6C773-A28C-174E-7A0D-6E265FD12DEB}"/>
              </a:ext>
            </a:extLst>
          </p:cNvPr>
          <p:cNvSpPr txBox="1"/>
          <p:nvPr/>
        </p:nvSpPr>
        <p:spPr>
          <a:xfrm>
            <a:off x="2878645" y="6094027"/>
            <a:ext cx="6262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b="1" dirty="0"/>
              <a:t>Implication:</a:t>
            </a:r>
            <a:r>
              <a:rPr lang="en-CA" dirty="0"/>
              <a:t> Managers have to take organizational objectives into account when making staffing decisions.</a:t>
            </a:r>
          </a:p>
        </p:txBody>
      </p:sp>
    </p:spTree>
    <p:extLst>
      <p:ext uri="{BB962C8B-B14F-4D97-AF65-F5344CB8AC3E}">
        <p14:creationId xmlns:p14="http://schemas.microsoft.com/office/powerpoint/2010/main" val="42146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25" grpId="0" animBg="1"/>
      <p:bldP spid="26" grpId="0"/>
      <p:bldP spid="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289E-2A1D-4EDA-AEBC-34C4AEDF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332"/>
            <a:ext cx="10515600" cy="646331"/>
          </a:xfrm>
        </p:spPr>
        <p:txBody>
          <a:bodyPr>
            <a:normAutofit/>
          </a:bodyPr>
          <a:lstStyle/>
          <a:p>
            <a:r>
              <a:rPr lang="en-US" sz="3200" b="1" dirty="0"/>
              <a:t>Typology of teams</a:t>
            </a:r>
            <a:endParaRPr lang="en-CA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F80D5-B868-4A02-8B81-553A395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41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9B413-E565-4B83-8A94-B5FAC2CD69A6}"/>
              </a:ext>
            </a:extLst>
          </p:cNvPr>
          <p:cNvSpPr txBox="1"/>
          <p:nvPr/>
        </p:nvSpPr>
        <p:spPr>
          <a:xfrm>
            <a:off x="838200" y="1870139"/>
            <a:ext cx="2954052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Typology</a:t>
            </a:r>
          </a:p>
          <a:p>
            <a:r>
              <a:rPr lang="en-US" b="1" i="1" dirty="0"/>
              <a:t>Advice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Quality circles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Committees</a:t>
            </a:r>
            <a:endParaRPr lang="en-CA" dirty="0"/>
          </a:p>
          <a:p>
            <a:endParaRPr lang="en-US" b="1" i="1" dirty="0"/>
          </a:p>
          <a:p>
            <a:r>
              <a:rPr lang="en-US" b="1" i="1" dirty="0"/>
              <a:t>Production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Assembly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Maintenance crews</a:t>
            </a:r>
          </a:p>
          <a:p>
            <a:endParaRPr lang="en-US" dirty="0"/>
          </a:p>
          <a:p>
            <a:r>
              <a:rPr lang="en-US" b="1" i="1" dirty="0"/>
              <a:t>Project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R&amp;D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Task force</a:t>
            </a:r>
            <a:endParaRPr lang="en-CA" dirty="0"/>
          </a:p>
          <a:p>
            <a:endParaRPr lang="en-US" dirty="0"/>
          </a:p>
          <a:p>
            <a:r>
              <a:rPr lang="en-US" b="1" i="1" dirty="0"/>
              <a:t>Action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Surgery teams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Athlete teams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26ECA-509F-5F39-A55E-0E41EC0CBA73}"/>
              </a:ext>
            </a:extLst>
          </p:cNvPr>
          <p:cNvSpPr txBox="1"/>
          <p:nvPr/>
        </p:nvSpPr>
        <p:spPr>
          <a:xfrm>
            <a:off x="838201" y="1398718"/>
            <a:ext cx="9108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 General Types of Work Teams and Their Outputs </a:t>
            </a:r>
            <a:r>
              <a:rPr lang="en-US" dirty="0"/>
              <a:t>(Table 8.3)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1E8F0A-7D54-0B54-03DE-EC07871C0D93}"/>
              </a:ext>
            </a:extLst>
          </p:cNvPr>
          <p:cNvSpPr txBox="1"/>
          <p:nvPr/>
        </p:nvSpPr>
        <p:spPr>
          <a:xfrm>
            <a:off x="3809331" y="1870139"/>
            <a:ext cx="352997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Objective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information needed for decision making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day-to-day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creative solutions for urgent organizational problems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Exhibiting peak performance on demand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98190-4C7C-F0CF-3C95-DD57BF81282A}"/>
              </a:ext>
            </a:extLst>
          </p:cNvPr>
          <p:cNvSpPr txBox="1"/>
          <p:nvPr/>
        </p:nvSpPr>
        <p:spPr>
          <a:xfrm>
            <a:off x="7356388" y="1870139"/>
            <a:ext cx="2590210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Typical outputs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Food, chemicals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service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Plans,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Reports, findings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Surgical operations</a:t>
            </a:r>
            <a:endParaRPr lang="en-CA" dirty="0"/>
          </a:p>
          <a:p>
            <a:endParaRPr lang="en-C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ACE62B-C6DE-48B6-9BE6-3A31A573E7A8}"/>
              </a:ext>
            </a:extLst>
          </p:cNvPr>
          <p:cNvCxnSpPr>
            <a:cxnSpLocks/>
          </p:cNvCxnSpPr>
          <p:nvPr/>
        </p:nvCxnSpPr>
        <p:spPr>
          <a:xfrm>
            <a:off x="838200" y="2199392"/>
            <a:ext cx="91083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B07567-0073-4547-AB1A-6CABE0872C70}"/>
              </a:ext>
            </a:extLst>
          </p:cNvPr>
          <p:cNvCxnSpPr>
            <a:cxnSpLocks/>
          </p:cNvCxnSpPr>
          <p:nvPr/>
        </p:nvCxnSpPr>
        <p:spPr>
          <a:xfrm>
            <a:off x="838200" y="6394454"/>
            <a:ext cx="9108398" cy="61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5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82E8-ED4D-4D95-9811-3887BD31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is group dynamics (or group processes)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AA543-7B82-4EC5-9EA9-49E939F2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Group dynamics: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000" b="1" dirty="0"/>
              <a:t>A social and psychological process </a:t>
            </a:r>
            <a:r>
              <a:rPr lang="en-CA" sz="2000" dirty="0"/>
              <a:t>wherein an actor influences other actors in their attitudes, behaviors and opinions.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000" b="1" dirty="0"/>
              <a:t>Group dynamics </a:t>
            </a:r>
            <a:r>
              <a:rPr lang="en-CA" sz="2000" dirty="0"/>
              <a:t>gives rise to a set of </a:t>
            </a:r>
            <a:r>
              <a:rPr lang="en-CA" sz="2000" b="1" dirty="0"/>
              <a:t>norms</a:t>
            </a:r>
            <a:r>
              <a:rPr lang="en-CA" sz="2000" dirty="0"/>
              <a:t>, </a:t>
            </a:r>
            <a:r>
              <a:rPr lang="en-CA" sz="2000" b="1" dirty="0"/>
              <a:t>identities</a:t>
            </a:r>
            <a:r>
              <a:rPr lang="en-CA" sz="2000" dirty="0"/>
              <a:t>, </a:t>
            </a:r>
            <a:r>
              <a:rPr lang="en-CA" sz="2000" b="1" dirty="0"/>
              <a:t>roles</a:t>
            </a:r>
            <a:r>
              <a:rPr lang="en-CA" sz="2000" dirty="0"/>
              <a:t>, </a:t>
            </a:r>
            <a:r>
              <a:rPr lang="en-CA" sz="2000" b="1" dirty="0"/>
              <a:t>goals</a:t>
            </a:r>
            <a:r>
              <a:rPr lang="en-CA" sz="2000" dirty="0"/>
              <a:t> and </a:t>
            </a:r>
            <a:r>
              <a:rPr lang="en-CA" sz="2000" b="1" dirty="0"/>
              <a:t>relations</a:t>
            </a:r>
            <a:r>
              <a:rPr lang="en-CA" sz="2000" dirty="0"/>
              <a:t> that define a particular group.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Premise: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i="1" dirty="0">
                <a:solidFill>
                  <a:srgbClr val="0070C0"/>
                </a:solidFill>
              </a:rPr>
              <a:t>The whole is not equal to the sum of its parts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 group has its own attitudinal and behavioral properties that cannot be reduced to the individual proprieties of people who make up the group.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The behaviors, attitudes and opinions of each group member are influenced by the structural properties of the group itself.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Therefore, we need to look at the structural properties of the group itself to understand the behavior and performance of each group member.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8E55-8ABA-433F-9B6B-275B858A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25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CB25-C8AF-4E99-A339-0A7D3AAD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20"/>
            <a:ext cx="10515600" cy="820671"/>
          </a:xfrm>
        </p:spPr>
        <p:txBody>
          <a:bodyPr>
            <a:normAutofit/>
          </a:bodyPr>
          <a:lstStyle/>
          <a:p>
            <a:r>
              <a:rPr lang="en-CA" sz="3200" b="1" dirty="0"/>
              <a:t>What is a group?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C264-194C-4AAE-B23F-6F3521DE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212" y="2540415"/>
            <a:ext cx="6162573" cy="2578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12529"/>
                </a:solidFill>
              </a:rPr>
              <a:t>A group refers to </a:t>
            </a:r>
            <a:r>
              <a:rPr lang="en-US" sz="2000" b="1" dirty="0">
                <a:solidFill>
                  <a:srgbClr val="212529"/>
                </a:solidFill>
              </a:rPr>
              <a:t>two or more freely interacting individuals </a:t>
            </a:r>
            <a:r>
              <a:rPr lang="en-US" sz="2000" dirty="0">
                <a:solidFill>
                  <a:srgbClr val="212529"/>
                </a:solidFill>
              </a:rPr>
              <a:t>who share </a:t>
            </a:r>
            <a:r>
              <a:rPr lang="en-US" sz="2000" b="1" dirty="0">
                <a:solidFill>
                  <a:srgbClr val="212529"/>
                </a:solidFill>
              </a:rPr>
              <a:t>collective norms </a:t>
            </a:r>
            <a:r>
              <a:rPr lang="en-US" sz="2000" dirty="0">
                <a:solidFill>
                  <a:srgbClr val="212529"/>
                </a:solidFill>
              </a:rPr>
              <a:t>and </a:t>
            </a:r>
            <a:r>
              <a:rPr lang="en-US" sz="2000" b="1" dirty="0">
                <a:solidFill>
                  <a:srgbClr val="212529"/>
                </a:solidFill>
              </a:rPr>
              <a:t>goals</a:t>
            </a:r>
            <a:r>
              <a:rPr lang="en-US" sz="2000" dirty="0">
                <a:solidFill>
                  <a:srgbClr val="212529"/>
                </a:solidFill>
              </a:rPr>
              <a:t> and have </a:t>
            </a:r>
            <a:r>
              <a:rPr lang="en-US" sz="2000" b="1" dirty="0">
                <a:solidFill>
                  <a:srgbClr val="212529"/>
                </a:solidFill>
              </a:rPr>
              <a:t>a common identity</a:t>
            </a:r>
            <a:r>
              <a:rPr lang="en-US" sz="2000" dirty="0">
                <a:solidFill>
                  <a:srgbClr val="212529"/>
                </a:solidFill>
              </a:rPr>
              <a:t>. (p.225)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rgbClr val="212529"/>
              </a:solidFill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b="1" dirty="0">
                <a:solidFill>
                  <a:srgbClr val="212529"/>
                </a:solidFill>
              </a:rPr>
              <a:t>Goals</a:t>
            </a:r>
            <a:r>
              <a:rPr lang="en-US" sz="2000" dirty="0">
                <a:solidFill>
                  <a:srgbClr val="212529"/>
                </a:solidFill>
              </a:rPr>
              <a:t>: Reason for group formation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b="1" dirty="0">
                <a:solidFill>
                  <a:srgbClr val="212529"/>
                </a:solidFill>
              </a:rPr>
              <a:t>Norms</a:t>
            </a:r>
            <a:r>
              <a:rPr lang="en-US" sz="2000" dirty="0">
                <a:solidFill>
                  <a:srgbClr val="212529"/>
                </a:solidFill>
              </a:rPr>
              <a:t>: Boundaries of acceptable behavior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b="1" dirty="0">
                <a:solidFill>
                  <a:srgbClr val="212529"/>
                </a:solidFill>
              </a:rPr>
              <a:t>Identity</a:t>
            </a:r>
            <a:r>
              <a:rPr lang="en-US" sz="2000" dirty="0">
                <a:solidFill>
                  <a:srgbClr val="212529"/>
                </a:solidFill>
              </a:rPr>
              <a:t>: Common sense of belonging to the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72E2F-B40C-4EB4-AC05-5D4C8A0E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6</a:t>
            </a:fld>
            <a:endParaRPr lang="en-CA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19ECFD7-92CB-4050-A993-537D7F88DA09}"/>
              </a:ext>
            </a:extLst>
          </p:cNvPr>
          <p:cNvSpPr/>
          <p:nvPr/>
        </p:nvSpPr>
        <p:spPr>
          <a:xfrm>
            <a:off x="554413" y="2686594"/>
            <a:ext cx="3855720" cy="228582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A8E88F7-8F48-453A-9568-953C110D7E62}"/>
              </a:ext>
            </a:extLst>
          </p:cNvPr>
          <p:cNvSpPr/>
          <p:nvPr/>
        </p:nvSpPr>
        <p:spPr>
          <a:xfrm rot="10800000">
            <a:off x="1575493" y="3782424"/>
            <a:ext cx="1813560" cy="118999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984C82-BA42-40D3-B9DC-C7507F1BA3DC}"/>
              </a:ext>
            </a:extLst>
          </p:cNvPr>
          <p:cNvSpPr txBox="1"/>
          <p:nvPr/>
        </p:nvSpPr>
        <p:spPr>
          <a:xfrm>
            <a:off x="1986973" y="3232633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Identity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BEFB7E-A48D-470B-BD4E-41600F808062}"/>
              </a:ext>
            </a:extLst>
          </p:cNvPr>
          <p:cNvSpPr txBox="1"/>
          <p:nvPr/>
        </p:nvSpPr>
        <p:spPr>
          <a:xfrm>
            <a:off x="2002213" y="3979393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Norms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55388D-484C-4786-95A6-DC5EF8A7D40E}"/>
              </a:ext>
            </a:extLst>
          </p:cNvPr>
          <p:cNvSpPr txBox="1"/>
          <p:nvPr/>
        </p:nvSpPr>
        <p:spPr>
          <a:xfrm>
            <a:off x="2916613" y="4390873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Goals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BCC97-F315-441F-A80B-A93D002CC477}"/>
              </a:ext>
            </a:extLst>
          </p:cNvPr>
          <p:cNvSpPr txBox="1"/>
          <p:nvPr/>
        </p:nvSpPr>
        <p:spPr>
          <a:xfrm>
            <a:off x="854868" y="4191413"/>
            <a:ext cx="1304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 + individuals</a:t>
            </a:r>
            <a:endParaRPr lang="en-US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EAE8F-C121-3CF1-8A05-27D899FD6E83}"/>
              </a:ext>
            </a:extLst>
          </p:cNvPr>
          <p:cNvSpPr txBox="1"/>
          <p:nvPr/>
        </p:nvSpPr>
        <p:spPr>
          <a:xfrm>
            <a:off x="554413" y="2005698"/>
            <a:ext cx="39389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/>
              <a:t>Four sociological criteria for a group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3877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D010-0EB3-4267-A54C-1B70950A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016161"/>
          </a:xfrm>
        </p:spPr>
        <p:txBody>
          <a:bodyPr>
            <a:normAutofit/>
          </a:bodyPr>
          <a:lstStyle/>
          <a:p>
            <a:r>
              <a:rPr lang="en-CA" sz="3200" dirty="0"/>
              <a:t>What is a group? (</a:t>
            </a:r>
            <a:r>
              <a:rPr lang="en-CA" sz="3200" i="1" dirty="0"/>
              <a:t>continued</a:t>
            </a:r>
            <a:r>
              <a:rPr lang="en-CA" sz="3200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4D0F8-1700-43DA-9D0B-25F893C6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>
                <a:solidFill>
                  <a:schemeClr val="tx1"/>
                </a:solidFill>
              </a:rPr>
              <a:t>7</a:t>
            </a:fld>
            <a:endParaRPr lang="en-CA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7D3BA-0485-A04C-E7AD-C162AA81FC01}"/>
              </a:ext>
            </a:extLst>
          </p:cNvPr>
          <p:cNvSpPr txBox="1"/>
          <p:nvPr/>
        </p:nvSpPr>
        <p:spPr>
          <a:xfrm>
            <a:off x="933202" y="2012495"/>
            <a:ext cx="2106472" cy="4708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Types of groups</a:t>
            </a:r>
          </a:p>
          <a:p>
            <a:pPr algn="ctr"/>
            <a:r>
              <a:rPr lang="en-US" sz="2000" b="1" dirty="0"/>
              <a:t>Formal group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Informal group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E1147-8DBF-7E90-C5DF-7C07B9515FE8}"/>
              </a:ext>
            </a:extLst>
          </p:cNvPr>
          <p:cNvSpPr txBox="1"/>
          <p:nvPr/>
        </p:nvSpPr>
        <p:spPr>
          <a:xfrm>
            <a:off x="3455314" y="2012494"/>
            <a:ext cx="404948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proxima-nova"/>
              </a:rPr>
              <a:t>Relatively permanent </a:t>
            </a:r>
          </a:p>
          <a:p>
            <a:r>
              <a:rPr lang="en-US" sz="2000" b="1" i="1" dirty="0">
                <a:effectLst/>
                <a:latin typeface="proxima-nova"/>
              </a:rPr>
              <a:t>Command group </a:t>
            </a:r>
            <a:r>
              <a:rPr lang="en-US" sz="2000" b="1" dirty="0">
                <a:latin typeface="proxima-nova"/>
              </a:rPr>
              <a:t>or </a:t>
            </a:r>
            <a:r>
              <a:rPr lang="en-US" sz="2000" b="1" i="1" dirty="0">
                <a:latin typeface="proxima-nova"/>
              </a:rPr>
              <a:t>functional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-nova"/>
              </a:rPr>
              <a:t>Finance department (CFO)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proxima-nova"/>
              </a:rPr>
              <a:t>Sales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proxima-nova"/>
              </a:rPr>
              <a:t>Board committees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proxima-nova"/>
              </a:rPr>
              <a:t>Audit committee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i="0" dirty="0">
                <a:effectLst/>
                <a:latin typeface="proxima-nova"/>
              </a:rPr>
              <a:t>Finance committee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proxima-nova"/>
              </a:rPr>
              <a:t>Compensation committee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i="0" dirty="0">
                <a:effectLst/>
                <a:latin typeface="proxima-nova"/>
              </a:rPr>
              <a:t>Sustainability committee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>
              <a:latin typeface="proxima-nova"/>
            </a:endParaRPr>
          </a:p>
          <a:p>
            <a:r>
              <a:rPr lang="en-US" sz="2000" b="1" i="1" dirty="0">
                <a:latin typeface="proxima-nova"/>
              </a:rPr>
              <a:t>Friendship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-nova"/>
              </a:rPr>
              <a:t>Common characteristics, such as age, gender, school of origin, political beliefs, religious values, or ethnic backgrounds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0A867-D576-1498-697C-6D76D6BB528A}"/>
              </a:ext>
            </a:extLst>
          </p:cNvPr>
          <p:cNvSpPr txBox="1"/>
          <p:nvPr/>
        </p:nvSpPr>
        <p:spPr>
          <a:xfrm>
            <a:off x="8092193" y="2022556"/>
            <a:ext cx="251247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proxima-nova"/>
              </a:rPr>
              <a:t>Relatively temporary </a:t>
            </a:r>
          </a:p>
          <a:p>
            <a:r>
              <a:rPr lang="en-US" sz="2000" b="1" i="1" dirty="0">
                <a:effectLst/>
                <a:latin typeface="proxima-nova"/>
              </a:rPr>
              <a:t>Task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proxima-nova"/>
              </a:rPr>
              <a:t>Task force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proxima-nova"/>
            </a:endParaRPr>
          </a:p>
          <a:p>
            <a:r>
              <a:rPr lang="en-US" sz="2000" b="1" i="1" dirty="0">
                <a:latin typeface="proxima-nova"/>
              </a:rPr>
              <a:t>Interest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-nova"/>
              </a:rPr>
              <a:t>Common interests</a:t>
            </a: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proxima-nova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9B80BE-EB16-49B2-974D-EDD8070A9F53}"/>
              </a:ext>
            </a:extLst>
          </p:cNvPr>
          <p:cNvCxnSpPr>
            <a:cxnSpLocks/>
          </p:cNvCxnSpPr>
          <p:nvPr/>
        </p:nvCxnSpPr>
        <p:spPr>
          <a:xfrm>
            <a:off x="933202" y="2398917"/>
            <a:ext cx="96714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EF949A-103D-4955-8F29-4F6A8E299354}"/>
              </a:ext>
            </a:extLst>
          </p:cNvPr>
          <p:cNvCxnSpPr>
            <a:cxnSpLocks/>
          </p:cNvCxnSpPr>
          <p:nvPr/>
        </p:nvCxnSpPr>
        <p:spPr>
          <a:xfrm>
            <a:off x="933202" y="2012495"/>
            <a:ext cx="9671462" cy="201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57E164-2791-4E1B-8980-F2EA30EEDCF1}"/>
              </a:ext>
            </a:extLst>
          </p:cNvPr>
          <p:cNvCxnSpPr>
            <a:cxnSpLocks/>
          </p:cNvCxnSpPr>
          <p:nvPr/>
        </p:nvCxnSpPr>
        <p:spPr>
          <a:xfrm>
            <a:off x="933202" y="6689003"/>
            <a:ext cx="96714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83D7B4-C4C3-EB6E-6945-6CFA1EF0D7ED}"/>
              </a:ext>
            </a:extLst>
          </p:cNvPr>
          <p:cNvSpPr txBox="1"/>
          <p:nvPr/>
        </p:nvSpPr>
        <p:spPr>
          <a:xfrm>
            <a:off x="838200" y="1498644"/>
            <a:ext cx="106333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212529"/>
                </a:solidFill>
              </a:rPr>
              <a:t>Organizations should be viewed as </a:t>
            </a:r>
            <a:r>
              <a:rPr lang="en-US" sz="2000" i="1" dirty="0">
                <a:solidFill>
                  <a:srgbClr val="212529"/>
                </a:solidFill>
              </a:rPr>
              <a:t>a collection of groups </a:t>
            </a:r>
            <a:r>
              <a:rPr lang="en-US" sz="2000" dirty="0">
                <a:solidFill>
                  <a:srgbClr val="212529"/>
                </a:solidFill>
              </a:rPr>
              <a:t>rather than individuals. (</a:t>
            </a:r>
            <a:r>
              <a:rPr lang="en-US" sz="2000" dirty="0" err="1">
                <a:solidFill>
                  <a:srgbClr val="212529"/>
                </a:solidFill>
              </a:rPr>
              <a:t>Rensis</a:t>
            </a:r>
            <a:r>
              <a:rPr lang="en-US" sz="2000" dirty="0">
                <a:solidFill>
                  <a:srgbClr val="212529"/>
                </a:solidFill>
              </a:rPr>
              <a:t> Likert 1961)</a:t>
            </a:r>
          </a:p>
        </p:txBody>
      </p:sp>
    </p:spTree>
    <p:extLst>
      <p:ext uri="{BB962C8B-B14F-4D97-AF65-F5344CB8AC3E}">
        <p14:creationId xmlns:p14="http://schemas.microsoft.com/office/powerpoint/2010/main" val="241422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288D-B258-B088-726E-CBA148E9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783"/>
          </a:xfrm>
        </p:spPr>
        <p:txBody>
          <a:bodyPr>
            <a:normAutofit/>
          </a:bodyPr>
          <a:lstStyle/>
          <a:p>
            <a:r>
              <a:rPr lang="en-CA" sz="3200" b="1" dirty="0"/>
              <a:t>How groups function? 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AC19-91A6-527A-8743-8B9AEE4F6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916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Groups fulfill organizational and individual functions (p.227)</a:t>
            </a:r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68F77-ED5A-0C63-E8C1-C7F7C3A9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8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2B660-C2E4-E933-A2B6-560DC30DBD12}"/>
              </a:ext>
            </a:extLst>
          </p:cNvPr>
          <p:cNvSpPr txBox="1"/>
          <p:nvPr/>
        </p:nvSpPr>
        <p:spPr>
          <a:xfrm>
            <a:off x="838201" y="1884284"/>
            <a:ext cx="5001491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CA" sz="2000" b="1" dirty="0"/>
              <a:t>     Organizational functions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Accomplish complex, interdependent tasks that are beyond the capabilities of individuals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Generate new or creative ideas and solutions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Co-ordinate interdepartmental efforts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Provide a problem-solving mechanism for complex problems requiring varied information and assessments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Implement complex decisions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Socialize and train newcomers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152DD-C97D-AC7D-F55C-DF30A90A72C7}"/>
              </a:ext>
            </a:extLst>
          </p:cNvPr>
          <p:cNvSpPr txBox="1"/>
          <p:nvPr/>
        </p:nvSpPr>
        <p:spPr>
          <a:xfrm>
            <a:off x="5887192" y="1884284"/>
            <a:ext cx="5001491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CA" sz="2000" b="1" dirty="0"/>
              <a:t>     Individual functions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Satisfy the individual’s need for affiliation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Develop, enhance and confirm the individual’s self-esteem and sense of identity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Give individual an opportunity to test and share their perceptions of social reality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Reduce the individual’s anxieties, and feelings of insecurity and powerlessness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Provide a problem-solving mechanism for personal and interpersonal problems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21789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E1BA-A3BC-4CB7-854A-D505D71B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1644"/>
          </a:xfrm>
        </p:spPr>
        <p:txBody>
          <a:bodyPr>
            <a:normAutofit/>
          </a:bodyPr>
          <a:lstStyle/>
          <a:p>
            <a:r>
              <a:rPr lang="en-CA" sz="3200" dirty="0"/>
              <a:t>How groups function? (</a:t>
            </a:r>
            <a:r>
              <a:rPr lang="en-CA" sz="3200" i="1" dirty="0"/>
              <a:t>continued</a:t>
            </a:r>
            <a:r>
              <a:rPr lang="en-CA" sz="3200" dirty="0"/>
              <a:t>)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C3FC-D825-4DF3-9FF6-02AACB639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561" y="1604231"/>
            <a:ext cx="5363308" cy="49296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b="1" i="1" dirty="0"/>
              <a:t>Example</a:t>
            </a:r>
            <a:r>
              <a:rPr lang="en-CA" sz="2000" b="1" dirty="0"/>
              <a:t>: The Hawthorne Effect </a:t>
            </a:r>
            <a:endParaRPr lang="en-CA" sz="2000" dirty="0"/>
          </a:p>
          <a:p>
            <a:r>
              <a:rPr lang="en-CA" sz="2000" b="1" dirty="0"/>
              <a:t>The Hawthorn experiments </a:t>
            </a:r>
            <a:r>
              <a:rPr lang="en-CA" sz="2000" dirty="0"/>
              <a:t>(Elton Mayo) at the Hawthorne plant of Western Electric Company in Illinois during the late 1920s and early 1930s.</a:t>
            </a:r>
          </a:p>
          <a:p>
            <a:endParaRPr lang="en-CA" sz="2000" dirty="0"/>
          </a:p>
          <a:p>
            <a:r>
              <a:rPr lang="en-CA" sz="2000" b="1" dirty="0"/>
              <a:t>Key finding: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Workers tend to work harder simply because they know that they are being observed. </a:t>
            </a:r>
          </a:p>
          <a:p>
            <a:endParaRPr lang="en-CA" sz="2000" dirty="0"/>
          </a:p>
          <a:p>
            <a:r>
              <a:rPr lang="en-CA" sz="2000" b="1" dirty="0"/>
              <a:t>Implication for group dynamics: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Worker’s job satisfaction and performance can increase through their participation in decisions rather than through short-term incentives.</a:t>
            </a:r>
          </a:p>
          <a:p>
            <a:endParaRPr lang="en-CA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AB051-CBBB-4FB1-BE04-4DAB586C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DBF-7F57-4C02-8C5A-D6DAB422EA8B}" type="slidenum">
              <a:rPr lang="en-CA" smtClean="0"/>
              <a:t>9</a:t>
            </a:fld>
            <a:endParaRPr lang="en-CA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AF0A52-A55A-42FA-8EC3-9A55BBB52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2" y="1768354"/>
            <a:ext cx="4955040" cy="37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7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20312</TotalTime>
  <Words>4073</Words>
  <Application>Microsoft Office PowerPoint</Application>
  <PresentationFormat>Widescreen</PresentationFormat>
  <Paragraphs>823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Neue Helvetica W01</vt:lpstr>
      <vt:lpstr>proxima-nova</vt:lpstr>
      <vt:lpstr>Arial</vt:lpstr>
      <vt:lpstr>Calibri</vt:lpstr>
      <vt:lpstr>Calibri Light</vt:lpstr>
      <vt:lpstr>Courier New</vt:lpstr>
      <vt:lpstr>Wingdings</vt:lpstr>
      <vt:lpstr>Office Theme</vt:lpstr>
      <vt:lpstr>Session 5: Group Dynamics, Relations and Teams (Chapters 7 &amp; 8)</vt:lpstr>
      <vt:lpstr>Carolina D. Happe (age 50) - CFO at General Electric since March 2020</vt:lpstr>
      <vt:lpstr>PowerPoint Presentation</vt:lpstr>
      <vt:lpstr>Subject matter of group dynamics</vt:lpstr>
      <vt:lpstr>What is group dynamics (or group processes)</vt:lpstr>
      <vt:lpstr>What is a group?</vt:lpstr>
      <vt:lpstr>What is a group? (continued)</vt:lpstr>
      <vt:lpstr>How groups function? </vt:lpstr>
      <vt:lpstr>How groups function? (continued)</vt:lpstr>
      <vt:lpstr>How groups are structured?</vt:lpstr>
      <vt:lpstr>(1) Roles</vt:lpstr>
      <vt:lpstr>(1) Roles (continued)</vt:lpstr>
      <vt:lpstr>(1) Roles (continued)</vt:lpstr>
      <vt:lpstr>(1) Roles (continued)</vt:lpstr>
      <vt:lpstr>(2) Group norms</vt:lpstr>
      <vt:lpstr>(3) Group size</vt:lpstr>
      <vt:lpstr>(3) Group size (continued)</vt:lpstr>
      <vt:lpstr>(3) Group size (continued)</vt:lpstr>
      <vt:lpstr>(4) Group cohesiveness</vt:lpstr>
      <vt:lpstr>How do groups develop? </vt:lpstr>
      <vt:lpstr>How do groups develop? (continued) </vt:lpstr>
      <vt:lpstr>How do groups develop? (continued) </vt:lpstr>
      <vt:lpstr>Further question regarding group dynamics</vt:lpstr>
      <vt:lpstr>Threats to group effectiveness</vt:lpstr>
      <vt:lpstr>Threats to group effectiveness (continued)</vt:lpstr>
      <vt:lpstr>Social network analysis (SNA)</vt:lpstr>
      <vt:lpstr>Social network analysis (continued)</vt:lpstr>
      <vt:lpstr>Social network analysis (continued)</vt:lpstr>
      <vt:lpstr>PowerPoint Presentation</vt:lpstr>
      <vt:lpstr>What is a team? </vt:lpstr>
      <vt:lpstr>What is a team? (continued)</vt:lpstr>
      <vt:lpstr>What is a team? (continued)</vt:lpstr>
      <vt:lpstr>What is a team? (continued)</vt:lpstr>
      <vt:lpstr>Team-based approach:  Towards a flatter, flexible and responsive organization</vt:lpstr>
      <vt:lpstr>FYI: Evolution of an Organization’s Control System</vt:lpstr>
      <vt:lpstr>What makes teams effective? </vt:lpstr>
      <vt:lpstr>What makes teams effective? (continued)</vt:lpstr>
      <vt:lpstr>What makes teams effective? (continued)</vt:lpstr>
      <vt:lpstr>Does team composition matter to improve team effectiveness?</vt:lpstr>
      <vt:lpstr>Does team composition matter to improve team effectiveness? (continued)</vt:lpstr>
      <vt:lpstr>Typology of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5 &amp; 6</dc:title>
  <dc:creator>Shoonchul Shin</dc:creator>
  <cp:lastModifiedBy>Shoonchul Shin</cp:lastModifiedBy>
  <cp:revision>100</cp:revision>
  <dcterms:created xsi:type="dcterms:W3CDTF">2022-01-10T17:18:03Z</dcterms:created>
  <dcterms:modified xsi:type="dcterms:W3CDTF">2023-02-14T03:50:23Z</dcterms:modified>
</cp:coreProperties>
</file>