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1301" r:id="rId2"/>
    <p:sldId id="1277" r:id="rId3"/>
    <p:sldId id="1321" r:id="rId4"/>
    <p:sldId id="1322" r:id="rId5"/>
    <p:sldId id="1340" r:id="rId6"/>
    <p:sldId id="1323" r:id="rId7"/>
    <p:sldId id="1347" r:id="rId8"/>
    <p:sldId id="1348" r:id="rId9"/>
    <p:sldId id="1309" r:id="rId10"/>
    <p:sldId id="1349" r:id="rId11"/>
    <p:sldId id="1358" r:id="rId12"/>
    <p:sldId id="1359" r:id="rId13"/>
    <p:sldId id="1350" r:id="rId14"/>
    <p:sldId id="1312" r:id="rId15"/>
    <p:sldId id="1290" r:id="rId16"/>
    <p:sldId id="1351" r:id="rId17"/>
    <p:sldId id="1352" r:id="rId18"/>
    <p:sldId id="1355" r:id="rId19"/>
    <p:sldId id="1357" r:id="rId20"/>
    <p:sldId id="1356" r:id="rId21"/>
    <p:sldId id="1341" r:id="rId22"/>
    <p:sldId id="1362" r:id="rId23"/>
    <p:sldId id="1363" r:id="rId24"/>
    <p:sldId id="1360" r:id="rId25"/>
    <p:sldId id="1337" r:id="rId26"/>
    <p:sldId id="1338" r:id="rId27"/>
    <p:sldId id="1296" r:id="rId28"/>
    <p:sldId id="11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A7FA5B-EEE9-C849-A8E3-075D7561AB33}">
          <p14:sldIdLst>
            <p14:sldId id="1301"/>
            <p14:sldId id="1277"/>
            <p14:sldId id="1321"/>
            <p14:sldId id="1322"/>
            <p14:sldId id="1340"/>
            <p14:sldId id="1323"/>
            <p14:sldId id="1347"/>
            <p14:sldId id="1348"/>
            <p14:sldId id="1309"/>
            <p14:sldId id="1349"/>
            <p14:sldId id="1358"/>
            <p14:sldId id="1359"/>
            <p14:sldId id="1350"/>
            <p14:sldId id="1312"/>
            <p14:sldId id="1290"/>
            <p14:sldId id="1351"/>
            <p14:sldId id="1352"/>
            <p14:sldId id="1355"/>
            <p14:sldId id="1357"/>
            <p14:sldId id="1356"/>
            <p14:sldId id="1341"/>
            <p14:sldId id="1362"/>
            <p14:sldId id="1363"/>
            <p14:sldId id="1360"/>
            <p14:sldId id="1337"/>
            <p14:sldId id="1338"/>
            <p14:sldId id="1296"/>
            <p14:sldId id="11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880"/>
    <p:restoredTop sz="91534"/>
  </p:normalViewPr>
  <p:slideViewPr>
    <p:cSldViewPr snapToGrid="0" snapToObjects="1">
      <p:cViewPr varScale="1">
        <p:scale>
          <a:sx n="98" d="100"/>
          <a:sy n="98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F6587-8F10-4442-B70E-70BE4FCA5547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B018-3540-BF4D-9E57-278F6DAE5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22B018-3540-BF4D-9E57-278F6DAE58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8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E2D6-4EA3-9A42-887D-BF646E87E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D68EB-8FE1-F140-967F-9B9716290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C7E47-9CA7-0843-BCD6-DE9AB8F6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F429-F25A-5A47-891F-4799C8CC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BEEE-428A-1C44-84F5-8BA42675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BFED-A7EE-2A46-ACAC-645DFCDE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327AD-4DB4-024D-84C2-9EB8CDF03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EB54-9C7F-2D49-B430-41FF6303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AB559-E60E-0A4C-BF39-05A8AD8D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7055-6FE4-E447-88E5-686D9086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B7F89-FF39-5144-BA1A-DBE32294C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BFA6-0B18-AB47-885B-632264998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B1D3-5FA9-9A4C-8E76-C74F6A2A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347D-2F84-3F44-A704-317F665C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97DE3-6445-2F44-B415-403E526D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947467-D102-B54D-8B7F-53F927C5A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5790067" y="896897"/>
            <a:ext cx="567925" cy="2116"/>
          </a:xfrm>
          <a:prstGeom prst="line">
            <a:avLst/>
          </a:prstGeom>
          <a:ln w="508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itle Placeholder 3"/>
          <p:cNvSpPr>
            <a:spLocks noGrp="1"/>
          </p:cNvSpPr>
          <p:nvPr>
            <p:ph type="title" hasCustomPrompt="1"/>
          </p:nvPr>
        </p:nvSpPr>
        <p:spPr>
          <a:xfrm>
            <a:off x="621496" y="1029824"/>
            <a:ext cx="10905067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sz="4267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Headline Goes Here.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idx="1" hasCustomPrompt="1"/>
          </p:nvPr>
        </p:nvSpPr>
        <p:spPr>
          <a:xfrm>
            <a:off x="632786" y="2588684"/>
            <a:ext cx="10893777" cy="7789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400" b="0" i="0" cap="none" baseline="0">
                <a:solidFill>
                  <a:schemeClr val="bg2"/>
                </a:solidFill>
                <a:latin typeface="Whitney Book" pitchFamily="2" charset="0"/>
                <a:cs typeface="Whitney Book" pitchFamily="2" charset="0"/>
              </a:defRPr>
            </a:lvl1pPr>
          </a:lstStyle>
          <a:p>
            <a:pPr lvl="0"/>
            <a:r>
              <a:rPr lang="en-US" dirty="0"/>
              <a:t>Place subhead 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C2271-413C-F442-9B50-C7C1B03FD5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041" y="3606801"/>
            <a:ext cx="2021977" cy="4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F68-47DD-644D-98C6-361490BE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52C4-9E0B-5643-AD29-8541ADC6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4D62-11AA-D24D-9D55-D556EA12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EC9E9-8229-7C4A-B749-79EB0732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5DF4-9136-F34E-AA8E-F676B7D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9C58-8604-7145-BCC6-FA79625D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57D4B-F97D-DC40-912A-0AF776F30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6FB1C-3D16-8441-A93A-9B839B592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FB19E-DE81-9D43-8361-C3D09299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BC3A9-8959-004B-BB49-2F14E97E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6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7E3B-AFE6-EA4A-8B74-37B8AE4C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01D9-FAC7-324C-9A59-00ABA6C81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2BC7E-72F8-8F4C-BEBB-96E174EB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80C49-901D-884A-B5D6-4431B8BD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7333B-6187-A24A-93D9-84511C83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91F06-F89C-1C4D-B225-0BC9A500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C295-6700-E94C-AA31-19BC1939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2DFA2-6B80-644F-A31C-5B460CBF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5EA18-816A-924A-8D3B-D41A3F47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1A511-42D8-D740-B823-BC8A4170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BA846-B980-DE41-B478-7C0AF0B85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19C8D-CF76-434D-A412-653C037D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1538A-0FEB-BF4B-BC25-C5CF009A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7454B-7C83-DE41-A6E5-8BB25C4A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53A0-709B-4A49-9B78-0313838E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69E08-A4FA-0642-89C2-01357900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ECAFF-AD94-2941-B998-2E9BEE1E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D6C63-F3CA-F84D-86F5-5340E771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BE91D-441E-7447-9EA3-467823EF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4F068-6998-1C48-9470-AEECDDA3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55CC4-5604-9C46-968A-E9364627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4915-7F33-7041-BE86-E745270A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FA01-8BB4-1D48-A8C2-44238956F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742D1-83C6-B04D-BE76-379D67F16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8C8C-8F33-184D-96BF-0FFA73C7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0D7E-39E1-1346-8B93-2EAF56CD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994FF-72C4-E743-83BB-D88849CD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8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7C4B-BE00-2D4C-BD18-657EF560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354DC-7006-0443-B9B3-98BB8210B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5B219-2DE3-CE4C-97DD-E2DD62FC3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1DEF5-B515-D947-90EB-58D7B269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5725-215A-964E-9EF8-08406951D270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02BC4-2B21-2046-A65C-522D8291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75661-DEF6-034D-8F4B-9051339F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6C986-0BCC-C645-9292-48B1DAA44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8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736DF-58B4-DC47-B021-BB04EA68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2B00-1954-4A47-AC38-E9CA909FF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FCC10-B20B-9545-88D8-43A46A150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415725-215A-964E-9EF8-08406951D270}" type="datetimeFigureOut">
              <a:rPr lang="en-US" smtClean="0"/>
              <a:pPr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9A2DB-D975-4D42-9A8C-02D6F9859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8BC9-2DE0-9F4B-A733-0BEA5C840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46C986-0BCC-C645-9292-48B1DAA44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6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8ED3-BC15-954C-BE9F-2F165530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 Alternative Interpretation of </a:t>
            </a:r>
            <a:br>
              <a:rPr lang="en-US" sz="3600" dirty="0"/>
            </a:br>
            <a:r>
              <a:rPr lang="en-US" sz="3600" dirty="0"/>
              <a:t>Apparent Failures to Learn From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7214-19E0-0A48-9662-52394D4E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86" y="2588684"/>
            <a:ext cx="10893777" cy="10016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Stephen A. Spiller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ACR, September 28, 2024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Preprint, data, materials, and code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www.StephenASpiller.com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1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A77A-0F61-0AD1-6406-9CC8396F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</p:spPr>
        <p:txBody>
          <a:bodyPr/>
          <a:lstStyle/>
          <a:p>
            <a:r>
              <a:rPr lang="en-US" dirty="0"/>
              <a:t>A Mathematical Model (Without Much Math*)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FE6CF-4E0B-2F55-32A4-88FD4AAF3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64334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Success Condition:</a:t>
                </a:r>
              </a:p>
              <a:p>
                <a:pPr marL="0" indent="0">
                  <a:buNone/>
                </a:pPr>
                <a:r>
                  <a:rPr lang="en-US" dirty="0"/>
                  <a:t>Prob(Correct) = </a:t>
                </a:r>
                <a:r>
                  <a:rPr lang="en-US" dirty="0">
                    <a:solidFill>
                      <a:srgbClr val="00B050"/>
                    </a:solidFill>
                  </a:rPr>
                  <a:t>Prob(Learn)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C00000"/>
                    </a:solidFill>
                  </a:rPr>
                  <a:t>Prob(Not Learn)</a:t>
                </a:r>
                <a:r>
                  <a:rPr lang="en-US" dirty="0"/>
                  <a:t> * </a:t>
                </a:r>
                <a:r>
                  <a:rPr lang="en-US" dirty="0">
                    <a:solidFill>
                      <a:srgbClr val="0432FF"/>
                    </a:solidFill>
                  </a:rPr>
                  <a:t>Prob(Consistent)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Failure Condition:</a:t>
                </a:r>
              </a:p>
              <a:p>
                <a:pPr marL="0" indent="0">
                  <a:buNone/>
                </a:pPr>
                <a:r>
                  <a:rPr lang="en-US" dirty="0"/>
                  <a:t>Prob(Correct) = </a:t>
                </a:r>
                <a:r>
                  <a:rPr lang="en-US" dirty="0">
                    <a:solidFill>
                      <a:srgbClr val="00B050"/>
                    </a:solidFill>
                  </a:rPr>
                  <a:t>Prob(Learn)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C00000"/>
                    </a:solidFill>
                  </a:rPr>
                  <a:t>Prob(Not Learn) </a:t>
                </a:r>
                <a:r>
                  <a:rPr lang="en-US" dirty="0"/>
                  <a:t>* </a:t>
                </a:r>
                <a:r>
                  <a:rPr lang="en-US" dirty="0">
                    <a:solidFill>
                      <a:srgbClr val="7030A0"/>
                    </a:solidFill>
                  </a:rPr>
                  <a:t>Prob(Inconsistent)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  <a:tabLst>
                    <a:tab pos="7078663" algn="l"/>
                  </a:tabLst>
                </a:pPr>
                <a:r>
                  <a:rPr lang="en-US" dirty="0"/>
                  <a:t>A difference in </a:t>
                </a:r>
                <a:r>
                  <a:rPr lang="en-US" b="1" dirty="0"/>
                  <a:t>accuracy</a:t>
                </a:r>
                <a:r>
                  <a:rPr lang="en-US" dirty="0"/>
                  <a:t> only implies a difference in </a:t>
                </a:r>
                <a:r>
                  <a:rPr lang="en-US" dirty="0">
                    <a:solidFill>
                      <a:srgbClr val="00B050"/>
                    </a:solidFill>
                  </a:rPr>
                  <a:t>learning</a:t>
                </a:r>
                <a:r>
                  <a:rPr lang="en-US" dirty="0"/>
                  <a:t> if: </a:t>
                </a:r>
              </a:p>
              <a:p>
                <a:pPr marL="292100" indent="0">
                  <a:buNone/>
                  <a:tabLst>
                    <a:tab pos="7078663" algn="l"/>
                  </a:tabLst>
                </a:pPr>
                <a:r>
                  <a:rPr lang="en-US" dirty="0">
                    <a:solidFill>
                      <a:srgbClr val="0432FF"/>
                    </a:solidFill>
                  </a:rPr>
                  <a:t>Prob(Consistent) 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Prob(Inconsistent)</a:t>
                </a:r>
                <a:endParaRPr lang="en-US" dirty="0"/>
              </a:p>
              <a:p>
                <a:pPr marL="0" indent="0">
                  <a:buNone/>
                  <a:tabLst>
                    <a:tab pos="7078663" algn="l"/>
                  </a:tabLst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0432FF"/>
                    </a:solidFill>
                  </a:rPr>
                  <a:t>Prob(Consistent)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Prob(Inconsistent)</a:t>
                </a:r>
                <a:r>
                  <a:rPr lang="en-US" dirty="0"/>
                  <a:t>,</a:t>
                </a:r>
                <a:r>
                  <a:rPr lang="en-US" dirty="0">
                    <a:solidFill>
                      <a:srgbClr val="7030A0"/>
                    </a:solidFill>
                  </a:rPr>
                  <a:t> 	</a:t>
                </a: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:r>
                  <a:rPr lang="en-US" i="1" dirty="0"/>
                  <a:t>A difference in accuracy does </a:t>
                </a:r>
                <a:r>
                  <a:rPr lang="en-US" b="1" i="1" dirty="0"/>
                  <a:t>not</a:t>
                </a:r>
                <a:r>
                  <a:rPr lang="en-US" i="1" dirty="0"/>
                  <a:t> imply a difference in learning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FE6CF-4E0B-2F55-32A4-88FD4AAF3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64334" cy="4351338"/>
              </a:xfrm>
              <a:blipFill>
                <a:blip r:embed="rId2"/>
                <a:stretch>
                  <a:fillRect l="-925" t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86C232-F541-F152-A6A4-B01FCD5A17C5}"/>
              </a:ext>
            </a:extLst>
          </p:cNvPr>
          <p:cNvSpPr txBox="1"/>
          <p:nvPr/>
        </p:nvSpPr>
        <p:spPr>
          <a:xfrm>
            <a:off x="9724658" y="6488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*see preprint for math</a:t>
            </a:r>
          </a:p>
        </p:txBody>
      </p:sp>
    </p:spTree>
    <p:extLst>
      <p:ext uri="{BB962C8B-B14F-4D97-AF65-F5344CB8AC3E}">
        <p14:creationId xmlns:p14="http://schemas.microsoft.com/office/powerpoint/2010/main" val="36953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A77A-0F61-0AD1-6406-9CC8396F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</p:spPr>
        <p:txBody>
          <a:bodyPr/>
          <a:lstStyle/>
          <a:p>
            <a:r>
              <a:rPr lang="en-US" dirty="0"/>
              <a:t>A Mathematical Model (Without Much Math*)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FE6CF-4E0B-2F55-32A4-88FD4AAF3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64334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Success Condition:</a:t>
                </a:r>
              </a:p>
              <a:p>
                <a:pPr marL="0" indent="0">
                  <a:buNone/>
                </a:pPr>
                <a:r>
                  <a:rPr lang="en-US" dirty="0"/>
                  <a:t>Prob(Correct) = </a:t>
                </a:r>
                <a:r>
                  <a:rPr lang="en-US" dirty="0">
                    <a:solidFill>
                      <a:srgbClr val="00B050"/>
                    </a:solidFill>
                  </a:rPr>
                  <a:t>Prob(Learn)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C00000"/>
                    </a:solidFill>
                  </a:rPr>
                  <a:t>Prob(Not Learn)</a:t>
                </a:r>
                <a:r>
                  <a:rPr lang="en-US" dirty="0"/>
                  <a:t> * </a:t>
                </a:r>
                <a:r>
                  <a:rPr lang="en-US" dirty="0">
                    <a:solidFill>
                      <a:srgbClr val="0432FF"/>
                    </a:solidFill>
                  </a:rPr>
                  <a:t>Prob(Consistent)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Failure Condition:</a:t>
                </a:r>
              </a:p>
              <a:p>
                <a:pPr marL="0" indent="0">
                  <a:buNone/>
                </a:pPr>
                <a:r>
                  <a:rPr lang="en-US" dirty="0"/>
                  <a:t>Prob(Correct) = </a:t>
                </a:r>
                <a:r>
                  <a:rPr lang="en-US" dirty="0">
                    <a:solidFill>
                      <a:srgbClr val="00B050"/>
                    </a:solidFill>
                  </a:rPr>
                  <a:t>Prob(Learn)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C00000"/>
                    </a:solidFill>
                  </a:rPr>
                  <a:t>Prob(Not Learn) </a:t>
                </a:r>
                <a:r>
                  <a:rPr lang="en-US" dirty="0"/>
                  <a:t>* </a:t>
                </a:r>
                <a:r>
                  <a:rPr lang="en-US" dirty="0">
                    <a:solidFill>
                      <a:srgbClr val="7030A0"/>
                    </a:solidFill>
                  </a:rPr>
                  <a:t>Prob(Inconsistent)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  <a:tabLst>
                    <a:tab pos="7078663" algn="l"/>
                  </a:tabLst>
                </a:pPr>
                <a:r>
                  <a:rPr lang="en-US" dirty="0"/>
                  <a:t>A difference in </a:t>
                </a:r>
                <a:r>
                  <a:rPr lang="en-US" b="1" dirty="0"/>
                  <a:t>accuracy</a:t>
                </a:r>
                <a:r>
                  <a:rPr lang="en-US" dirty="0"/>
                  <a:t> only implies a difference in </a:t>
                </a:r>
                <a:r>
                  <a:rPr lang="en-US" dirty="0">
                    <a:solidFill>
                      <a:srgbClr val="00B050"/>
                    </a:solidFill>
                  </a:rPr>
                  <a:t>learning</a:t>
                </a:r>
                <a:r>
                  <a:rPr lang="en-US" dirty="0"/>
                  <a:t> if: </a:t>
                </a:r>
              </a:p>
              <a:p>
                <a:pPr marL="292100" indent="0">
                  <a:buNone/>
                  <a:tabLst>
                    <a:tab pos="7078663" algn="l"/>
                  </a:tabLst>
                </a:pPr>
                <a:r>
                  <a:rPr lang="en-US" dirty="0">
                    <a:solidFill>
                      <a:srgbClr val="0432FF"/>
                    </a:solidFill>
                  </a:rPr>
                  <a:t>Prob(Consistent) 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Prob(Inconsistent)</a:t>
                </a:r>
                <a:endParaRPr lang="en-US" dirty="0"/>
              </a:p>
              <a:p>
                <a:pPr marL="12700" indent="0">
                  <a:buNone/>
                  <a:tabLst>
                    <a:tab pos="7078663" algn="l"/>
                  </a:tabLst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0432FF"/>
                    </a:solidFill>
                  </a:rPr>
                  <a:t>Prob(Consistent)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(1 - </a:t>
                </a:r>
                <a:r>
                  <a:rPr lang="en-US" dirty="0">
                    <a:solidFill>
                      <a:srgbClr val="0432FF"/>
                    </a:solidFill>
                  </a:rPr>
                  <a:t>Prob(Consistent)</a:t>
                </a:r>
                <a:r>
                  <a:rPr lang="en-US" dirty="0"/>
                  <a:t>),</a:t>
                </a:r>
                <a:r>
                  <a:rPr lang="en-US" dirty="0">
                    <a:solidFill>
                      <a:srgbClr val="7030A0"/>
                    </a:solidFill>
                  </a:rPr>
                  <a:t>	</a:t>
                </a: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:r>
                  <a:rPr lang="en-US" i="1" dirty="0"/>
                  <a:t>A difference in accuracy does </a:t>
                </a:r>
                <a:r>
                  <a:rPr lang="en-US" b="1" i="1" dirty="0"/>
                  <a:t>not</a:t>
                </a:r>
                <a:r>
                  <a:rPr lang="en-US" i="1" dirty="0"/>
                  <a:t> imply a difference in learning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FE6CF-4E0B-2F55-32A4-88FD4AAF3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64334" cy="4351338"/>
              </a:xfrm>
              <a:blipFill>
                <a:blip r:embed="rId2"/>
                <a:stretch>
                  <a:fillRect l="-925" t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86C232-F541-F152-A6A4-B01FCD5A17C5}"/>
              </a:ext>
            </a:extLst>
          </p:cNvPr>
          <p:cNvSpPr txBox="1"/>
          <p:nvPr/>
        </p:nvSpPr>
        <p:spPr>
          <a:xfrm>
            <a:off x="9724658" y="6488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*see preprint for math</a:t>
            </a:r>
          </a:p>
        </p:txBody>
      </p:sp>
    </p:spTree>
    <p:extLst>
      <p:ext uri="{BB962C8B-B14F-4D97-AF65-F5344CB8AC3E}">
        <p14:creationId xmlns:p14="http://schemas.microsoft.com/office/powerpoint/2010/main" val="282680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A77A-0F61-0AD1-6406-9CC8396F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192001" cy="1325563"/>
          </a:xfrm>
        </p:spPr>
        <p:txBody>
          <a:bodyPr/>
          <a:lstStyle/>
          <a:p>
            <a:r>
              <a:rPr lang="en-US" dirty="0"/>
              <a:t>A Mathematical Model (Without Much Math*)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FE6CF-4E0B-2F55-32A4-88FD4AAF3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64334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Success Condition:</a:t>
                </a:r>
              </a:p>
              <a:p>
                <a:pPr marL="0" indent="0">
                  <a:buNone/>
                </a:pPr>
                <a:r>
                  <a:rPr lang="en-US" dirty="0"/>
                  <a:t>Prob(Correct) = </a:t>
                </a:r>
                <a:r>
                  <a:rPr lang="en-US" dirty="0">
                    <a:solidFill>
                      <a:srgbClr val="00B050"/>
                    </a:solidFill>
                  </a:rPr>
                  <a:t>Prob(Learn)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C00000"/>
                    </a:solidFill>
                  </a:rPr>
                  <a:t>Prob(Not Learn)</a:t>
                </a:r>
                <a:r>
                  <a:rPr lang="en-US" dirty="0"/>
                  <a:t> * </a:t>
                </a:r>
                <a:r>
                  <a:rPr lang="en-US" dirty="0">
                    <a:solidFill>
                      <a:srgbClr val="0432FF"/>
                    </a:solidFill>
                  </a:rPr>
                  <a:t>Prob(Consistent)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Failure Condition:</a:t>
                </a:r>
              </a:p>
              <a:p>
                <a:pPr marL="0" indent="0">
                  <a:buNone/>
                </a:pPr>
                <a:r>
                  <a:rPr lang="en-US" dirty="0"/>
                  <a:t>Prob(Correct) = </a:t>
                </a:r>
                <a:r>
                  <a:rPr lang="en-US" dirty="0">
                    <a:solidFill>
                      <a:srgbClr val="00B050"/>
                    </a:solidFill>
                  </a:rPr>
                  <a:t>Prob(Learn) </a:t>
                </a:r>
                <a:r>
                  <a:rPr lang="en-US" dirty="0"/>
                  <a:t>+ </a:t>
                </a:r>
                <a:r>
                  <a:rPr lang="en-US" dirty="0">
                    <a:solidFill>
                      <a:srgbClr val="C00000"/>
                    </a:solidFill>
                  </a:rPr>
                  <a:t>Prob(Not Learn) </a:t>
                </a:r>
                <a:r>
                  <a:rPr lang="en-US" dirty="0"/>
                  <a:t>* </a:t>
                </a:r>
                <a:r>
                  <a:rPr lang="en-US" dirty="0">
                    <a:solidFill>
                      <a:srgbClr val="7030A0"/>
                    </a:solidFill>
                  </a:rPr>
                  <a:t>Prob(Inconsistent)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  <a:tabLst>
                    <a:tab pos="7078663" algn="l"/>
                  </a:tabLst>
                </a:pPr>
                <a:r>
                  <a:rPr lang="en-US" dirty="0"/>
                  <a:t>A difference in </a:t>
                </a:r>
                <a:r>
                  <a:rPr lang="en-US" b="1" dirty="0"/>
                  <a:t>accuracy</a:t>
                </a:r>
                <a:r>
                  <a:rPr lang="en-US" dirty="0"/>
                  <a:t> only implies a difference in </a:t>
                </a:r>
                <a:r>
                  <a:rPr lang="en-US" dirty="0">
                    <a:solidFill>
                      <a:srgbClr val="00B050"/>
                    </a:solidFill>
                  </a:rPr>
                  <a:t>learning</a:t>
                </a:r>
                <a:r>
                  <a:rPr lang="en-US" dirty="0"/>
                  <a:t> if: </a:t>
                </a:r>
              </a:p>
              <a:p>
                <a:pPr marL="292100" indent="0">
                  <a:buNone/>
                  <a:tabLst>
                    <a:tab pos="7078663" algn="l"/>
                  </a:tabLst>
                </a:pPr>
                <a:r>
                  <a:rPr lang="en-US" dirty="0">
                    <a:solidFill>
                      <a:srgbClr val="0432FF"/>
                    </a:solidFill>
                  </a:rPr>
                  <a:t>Prob(Consistent) </a:t>
                </a:r>
                <a:r>
                  <a:rPr lang="en-US" dirty="0"/>
                  <a:t>=</a:t>
                </a:r>
                <a:r>
                  <a:rPr 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Prob(Inconsistent)</a:t>
                </a:r>
                <a:endParaRPr lang="en-US" dirty="0"/>
              </a:p>
              <a:p>
                <a:pPr marL="0" indent="0">
                  <a:buNone/>
                  <a:tabLst>
                    <a:tab pos="7078663" algn="l"/>
                  </a:tabLst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rgbClr val="0432FF"/>
                    </a:solidFill>
                  </a:rPr>
                  <a:t>Prob(Consistent)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0.5,</a:t>
                </a:r>
                <a:r>
                  <a:rPr lang="en-US" dirty="0">
                    <a:solidFill>
                      <a:srgbClr val="7030A0"/>
                    </a:solidFill>
                  </a:rPr>
                  <a:t> 	</a:t>
                </a:r>
                <a:r>
                  <a:rPr lang="en-US" dirty="0"/>
                  <a:t>then:</a:t>
                </a:r>
              </a:p>
              <a:p>
                <a:pPr marL="0" indent="0">
                  <a:buNone/>
                </a:pPr>
                <a:r>
                  <a:rPr lang="en-US" i="1" dirty="0"/>
                  <a:t>A difference in accuracy does </a:t>
                </a:r>
                <a:r>
                  <a:rPr lang="en-US" b="1" i="1" dirty="0"/>
                  <a:t>not</a:t>
                </a:r>
                <a:r>
                  <a:rPr lang="en-US" i="1" dirty="0"/>
                  <a:t> imply a difference in learning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FE6CF-4E0B-2F55-32A4-88FD4AAF3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64334" cy="4351338"/>
              </a:xfrm>
              <a:blipFill>
                <a:blip r:embed="rId2"/>
                <a:stretch>
                  <a:fillRect l="-925" t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086C232-F541-F152-A6A4-B01FCD5A17C5}"/>
              </a:ext>
            </a:extLst>
          </p:cNvPr>
          <p:cNvSpPr txBox="1"/>
          <p:nvPr/>
        </p:nvSpPr>
        <p:spPr>
          <a:xfrm>
            <a:off x="9724658" y="6488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*see preprint for math</a:t>
            </a:r>
          </a:p>
        </p:txBody>
      </p:sp>
    </p:spTree>
    <p:extLst>
      <p:ext uri="{BB962C8B-B14F-4D97-AF65-F5344CB8AC3E}">
        <p14:creationId xmlns:p14="http://schemas.microsoft.com/office/powerpoint/2010/main" val="604690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31EE3-1F44-D351-C913-AE0CD0854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65224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Learn about half the time on average</a:t>
            </a:r>
          </a:p>
          <a:p>
            <a:pPr marL="0" indent="0">
              <a:buNone/>
            </a:pPr>
            <a:r>
              <a:rPr lang="en-US" sz="2400" dirty="0"/>
              <a:t>Learn </a:t>
            </a:r>
            <a:r>
              <a:rPr lang="en-US" sz="2400" dirty="0">
                <a:solidFill>
                  <a:srgbClr val="0432FF"/>
                </a:solidFill>
              </a:rPr>
              <a:t>20% less </a:t>
            </a:r>
            <a:r>
              <a:rPr lang="en-US" sz="2400" dirty="0"/>
              <a:t>after failure</a:t>
            </a:r>
          </a:p>
          <a:p>
            <a:pPr marL="0" indent="0">
              <a:buNone/>
            </a:pPr>
            <a:r>
              <a:rPr lang="en-US" sz="2400" dirty="0"/>
              <a:t>Answer </a:t>
            </a:r>
            <a:r>
              <a:rPr lang="en-US" sz="2400" dirty="0">
                <a:solidFill>
                  <a:srgbClr val="0432FF"/>
                </a:solidFill>
              </a:rPr>
              <a:t>randomly</a:t>
            </a:r>
            <a:r>
              <a:rPr lang="en-US" sz="2400" dirty="0"/>
              <a:t> when don’t learn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  <a:tabLst>
                <a:tab pos="1370013" algn="l"/>
              </a:tabLst>
            </a:pPr>
            <a:r>
              <a:rPr lang="en-US" sz="2400" dirty="0">
                <a:solidFill>
                  <a:srgbClr val="00B050"/>
                </a:solidFill>
              </a:rPr>
              <a:t>Success:	85% accuracy</a:t>
            </a:r>
          </a:p>
          <a:p>
            <a:pPr marL="0" indent="0">
              <a:buNone/>
              <a:tabLst>
                <a:tab pos="1370013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Failure:	65% accuracy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B5A5F1-6F2E-63E1-CD13-FFCC836ED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65224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Learn about half the time on average</a:t>
            </a:r>
          </a:p>
          <a:p>
            <a:pPr marL="0" indent="0">
              <a:buNone/>
            </a:pPr>
            <a:r>
              <a:rPr lang="en-US" sz="2400" dirty="0"/>
              <a:t>Learn </a:t>
            </a:r>
            <a:r>
              <a:rPr lang="en-US" sz="2400" dirty="0">
                <a:solidFill>
                  <a:srgbClr val="0432FF"/>
                </a:solidFill>
              </a:rPr>
              <a:t>equally well</a:t>
            </a:r>
            <a:r>
              <a:rPr lang="en-US" sz="2400" dirty="0"/>
              <a:t> after failure</a:t>
            </a:r>
          </a:p>
          <a:p>
            <a:pPr marL="0" indent="0">
              <a:buNone/>
            </a:pPr>
            <a:r>
              <a:rPr lang="en-US" sz="2400" dirty="0"/>
              <a:t>Answer </a:t>
            </a:r>
            <a:r>
              <a:rPr lang="en-US" sz="2400" dirty="0">
                <a:solidFill>
                  <a:srgbClr val="0432FF"/>
                </a:solidFill>
              </a:rPr>
              <a:t>consistently</a:t>
            </a:r>
            <a:r>
              <a:rPr lang="en-US" sz="2400" dirty="0"/>
              <a:t> when don’t learn</a:t>
            </a:r>
          </a:p>
          <a:p>
            <a:pPr marL="0" indent="0">
              <a:buNone/>
              <a:tabLst>
                <a:tab pos="1370013" algn="l"/>
              </a:tabLst>
            </a:pPr>
            <a:endParaRPr lang="en-US" sz="2400" dirty="0"/>
          </a:p>
          <a:p>
            <a:pPr marL="0" indent="0">
              <a:buNone/>
              <a:tabLst>
                <a:tab pos="1370013" algn="l"/>
              </a:tabLst>
            </a:pPr>
            <a:r>
              <a:rPr lang="en-US" sz="2400" dirty="0">
                <a:solidFill>
                  <a:srgbClr val="00B050"/>
                </a:solidFill>
              </a:rPr>
              <a:t>Success:	85% accuracy</a:t>
            </a:r>
          </a:p>
          <a:p>
            <a:pPr marL="0" indent="0">
              <a:buNone/>
              <a:tabLst>
                <a:tab pos="1370013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Failure:	65% accuracy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8C8AD-D913-FE9F-F03B-D7FF3122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069" y="3953934"/>
            <a:ext cx="5503861" cy="2680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DCEA6-7200-EBBF-DBB9-53835216718E}"/>
              </a:ext>
            </a:extLst>
          </p:cNvPr>
          <p:cNvSpPr txBox="1"/>
          <p:nvPr/>
        </p:nvSpPr>
        <p:spPr>
          <a:xfrm>
            <a:off x="838200" y="709644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Original Interpretation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13825-9DF0-CCFC-1722-2DD09B9CF875}"/>
              </a:ext>
            </a:extLst>
          </p:cNvPr>
          <p:cNvSpPr txBox="1"/>
          <p:nvPr/>
        </p:nvSpPr>
        <p:spPr>
          <a:xfrm>
            <a:off x="6172200" y="709644"/>
            <a:ext cx="3844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Alternative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29743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B7EF-9F8D-4875-5540-90174DD8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Why Might Participants Answer Consistently?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ECB6B-757A-F5BD-0526-B9BEC2A5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385"/>
            <a:ext cx="10515600" cy="3669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Participants may rely on prior knowledge in both Rounds</a:t>
            </a:r>
          </a:p>
          <a:p>
            <a:pPr marL="922338" indent="-922338">
              <a:lnSpc>
                <a:spcPct val="100000"/>
              </a:lnSpc>
              <a:buNone/>
            </a:pPr>
            <a:r>
              <a:rPr lang="en-US" sz="2000" dirty="0"/>
              <a:t>			Q3: Which of the following characters in </a:t>
            </a:r>
            <a:br>
              <a:rPr lang="en-US" sz="2000" dirty="0"/>
            </a:br>
            <a:r>
              <a:rPr lang="en-US" sz="2000" dirty="0"/>
              <a:t>		an ancient script represents a bird?</a:t>
            </a:r>
          </a:p>
          <a:p>
            <a:pPr marL="922338" indent="-922338">
              <a:lnSpc>
                <a:spcPct val="100000"/>
              </a:lnSpc>
              <a:buNone/>
            </a:pPr>
            <a:r>
              <a:rPr lang="en-US" sz="2000" dirty="0"/>
              <a:t>			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12700" indent="0">
              <a:lnSpc>
                <a:spcPct val="100000"/>
              </a:lnSpc>
              <a:buNone/>
            </a:pPr>
            <a:endParaRPr lang="en-US" dirty="0"/>
          </a:p>
          <a:p>
            <a:pPr marL="12700" indent="0">
              <a:lnSpc>
                <a:spcPct val="100000"/>
              </a:lnSpc>
              <a:buNone/>
            </a:pPr>
            <a:r>
              <a:rPr lang="en-US" dirty="0"/>
              <a:t>Participants may align beliefs through answering Round 1, and/or</a:t>
            </a:r>
          </a:p>
          <a:p>
            <a:pPr marL="12700" indent="0">
              <a:lnSpc>
                <a:spcPct val="100000"/>
              </a:lnSpc>
              <a:buNone/>
            </a:pPr>
            <a:r>
              <a:rPr lang="en-US" dirty="0"/>
              <a:t>Participants may recall Round 1 in order to answer Round 2</a:t>
            </a:r>
          </a:p>
        </p:txBody>
      </p:sp>
      <p:pic>
        <p:nvPicPr>
          <p:cNvPr id="5" name="Picture 2" descr="Premium Vector | Bird footprints bird paws steps hand drawn illustration">
            <a:extLst>
              <a:ext uri="{FF2B5EF4-FFF2-40B4-BE49-F238E27FC236}">
                <a16:creationId xmlns:a16="http://schemas.microsoft.com/office/drawing/2014/main" id="{186B65D3-4289-2070-C203-E6304619D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2" r="32516"/>
          <a:stretch/>
        </p:blipFill>
        <p:spPr bwMode="auto">
          <a:xfrm rot="2311005">
            <a:off x="8194323" y="2284949"/>
            <a:ext cx="505429" cy="152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156647-2C98-7287-C859-1F6D86D1419D}"/>
              </a:ext>
            </a:extLst>
          </p:cNvPr>
          <p:cNvSpPr txBox="1"/>
          <p:nvPr/>
        </p:nvSpPr>
        <p:spPr>
          <a:xfrm>
            <a:off x="838200" y="1410989"/>
            <a:ext cx="7083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partially stable preexisting beliefs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7517A-D512-1BB0-5D3A-3ADA4CEB0177}"/>
              </a:ext>
            </a:extLst>
          </p:cNvPr>
          <p:cNvSpPr txBox="1"/>
          <p:nvPr/>
        </p:nvSpPr>
        <p:spPr>
          <a:xfrm>
            <a:off x="838200" y="3694235"/>
            <a:ext cx="842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beliefs constructed through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B01A4-C1C1-CFAF-8726-038347EC3C1E}"/>
              </a:ext>
            </a:extLst>
          </p:cNvPr>
          <p:cNvSpPr txBox="1"/>
          <p:nvPr/>
        </p:nvSpPr>
        <p:spPr>
          <a:xfrm>
            <a:off x="838200" y="5574389"/>
            <a:ext cx="895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is evidence both types of consistency may arise*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E724C4-3EE2-31E6-5343-AFD999110B73}"/>
              </a:ext>
            </a:extLst>
          </p:cNvPr>
          <p:cNvSpPr txBox="1"/>
          <p:nvPr/>
        </p:nvSpPr>
        <p:spPr>
          <a:xfrm>
            <a:off x="9583594" y="647041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*see posttest in preprint</a:t>
            </a:r>
          </a:p>
        </p:txBody>
      </p:sp>
    </p:spTree>
    <p:extLst>
      <p:ext uri="{BB962C8B-B14F-4D97-AF65-F5344CB8AC3E}">
        <p14:creationId xmlns:p14="http://schemas.microsoft.com/office/powerpoint/2010/main" val="25933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0000-C1E9-8A7E-1FC5-EAB077B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A Placebo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3D88-40A4-E506-290B-84B3BB549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 = 395 participants after removing 6 with missing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Replication of the original paradigm (Study 2a), except: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no feedback,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Condition is assigned after participants finish the study.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E076F2-5F36-D632-19A9-9476D915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" y="0"/>
            <a:ext cx="10515600" cy="1325563"/>
          </a:xfrm>
        </p:spPr>
        <p:txBody>
          <a:bodyPr/>
          <a:lstStyle/>
          <a:p>
            <a:r>
              <a:rPr lang="en-US" dirty="0"/>
              <a:t>Experiment: A Placebo Replication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83A6-133D-016D-4664-E828ECC4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4086"/>
            <a:ext cx="5157787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Round 1: </a:t>
            </a:r>
            <a:r>
              <a:rPr lang="en-US" sz="2000" dirty="0"/>
              <a:t>Which of the following characters in an ancient script represents a bird?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Round 2: </a:t>
            </a:r>
            <a:r>
              <a:rPr lang="en-US" sz="2000" dirty="0"/>
              <a:t>Which of the following characters represents a non-living, stationary object?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end of the study, assigned to condition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BA7778-D722-E3D2-1CD4-375C96780B68}"/>
              </a:ext>
            </a:extLst>
          </p:cNvPr>
          <p:cNvSpPr/>
          <p:nvPr/>
        </p:nvSpPr>
        <p:spPr>
          <a:xfrm>
            <a:off x="3488266" y="2481789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D71E44-89E6-B93B-7F3F-1488D12AD2D1}"/>
              </a:ext>
            </a:extLst>
          </p:cNvPr>
          <p:cNvSpPr/>
          <p:nvPr/>
        </p:nvSpPr>
        <p:spPr>
          <a:xfrm>
            <a:off x="1658401" y="3989012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E076F2-5F36-D632-19A9-9476D915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" y="0"/>
            <a:ext cx="10515600" cy="1325563"/>
          </a:xfrm>
        </p:spPr>
        <p:txBody>
          <a:bodyPr/>
          <a:lstStyle/>
          <a:p>
            <a:r>
              <a:rPr lang="en-US" dirty="0"/>
              <a:t>Experiment: A Placebo Replication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07B0B-035B-E19F-CEE9-E11C9857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5563"/>
            <a:ext cx="5157787" cy="478523"/>
          </a:xfrm>
        </p:spPr>
        <p:txBody>
          <a:bodyPr/>
          <a:lstStyle/>
          <a:p>
            <a:r>
              <a:rPr lang="en-US" dirty="0"/>
              <a:t>Success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83A6-133D-016D-4664-E828ECC4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4086"/>
            <a:ext cx="5157787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Round 1: </a:t>
            </a:r>
            <a:r>
              <a:rPr lang="en-US" sz="2000" dirty="0"/>
              <a:t>Which of the following characters in an ancient script represents a bird?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Round 2: </a:t>
            </a:r>
            <a:r>
              <a:rPr lang="en-US" sz="2000" dirty="0"/>
              <a:t>Which of the following characters represents a non-living, stationary object?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F0597-AAB9-8DE4-74B7-D11B041D2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5563"/>
            <a:ext cx="5183188" cy="478523"/>
          </a:xfrm>
        </p:spPr>
        <p:txBody>
          <a:bodyPr/>
          <a:lstStyle/>
          <a:p>
            <a:r>
              <a:rPr lang="en-US" dirty="0"/>
              <a:t>Failure Condition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AD855F-6F9F-F7AC-1D7A-069EB893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4086"/>
            <a:ext cx="5443151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Round 1: </a:t>
            </a:r>
            <a:r>
              <a:rPr lang="en-US" sz="2000" dirty="0"/>
              <a:t>Which of the following characters in an ancient script represents a bird?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Round 2: </a:t>
            </a:r>
            <a:r>
              <a:rPr lang="en-US" sz="2000" dirty="0"/>
              <a:t>Which of the following characters represents a non-living, stationary object?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BA7778-D722-E3D2-1CD4-375C96780B68}"/>
              </a:ext>
            </a:extLst>
          </p:cNvPr>
          <p:cNvSpPr/>
          <p:nvPr/>
        </p:nvSpPr>
        <p:spPr>
          <a:xfrm>
            <a:off x="3488266" y="2481789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9B555-E826-4D51-8CF1-902D40B350D8}"/>
              </a:ext>
            </a:extLst>
          </p:cNvPr>
          <p:cNvSpPr txBox="1"/>
          <p:nvPr/>
        </p:nvSpPr>
        <p:spPr>
          <a:xfrm>
            <a:off x="3241666" y="28204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7D222-FBD2-0A7E-6A2C-D875C6482A90}"/>
              </a:ext>
            </a:extLst>
          </p:cNvPr>
          <p:cNvSpPr txBox="1"/>
          <p:nvPr/>
        </p:nvSpPr>
        <p:spPr>
          <a:xfrm>
            <a:off x="8508677" y="280246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>
                <a:latin typeface="Arial" panose="020B0604020202020204" pitchFamily="34" charset="0"/>
                <a:cs typeface="Arial" panose="020B0604020202020204" pitchFamily="34" charset="0"/>
              </a:rPr>
              <a:t>Incorrect!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E0FA6C-D140-7137-10FC-2C5068778176}"/>
              </a:ext>
            </a:extLst>
          </p:cNvPr>
          <p:cNvSpPr/>
          <p:nvPr/>
        </p:nvSpPr>
        <p:spPr>
          <a:xfrm>
            <a:off x="8823678" y="2481791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17A5B-2826-1CCB-5507-D25242BBF8C9}"/>
              </a:ext>
            </a:extLst>
          </p:cNvPr>
          <p:cNvSpPr txBox="1"/>
          <p:nvPr/>
        </p:nvSpPr>
        <p:spPr>
          <a:xfrm>
            <a:off x="3981707" y="2402300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85068-EAC8-8C94-853B-D79A4BE229DD}"/>
              </a:ext>
            </a:extLst>
          </p:cNvPr>
          <p:cNvSpPr txBox="1"/>
          <p:nvPr/>
        </p:nvSpPr>
        <p:spPr>
          <a:xfrm>
            <a:off x="9323211" y="2420291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C00000"/>
                </a:solidFill>
                <a:effectLst/>
                <a:latin typeface="Google Sans"/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0633B-67A2-C803-AE22-1E5043E109AD}"/>
              </a:ext>
            </a:extLst>
          </p:cNvPr>
          <p:cNvSpPr txBox="1"/>
          <p:nvPr/>
        </p:nvSpPr>
        <p:spPr>
          <a:xfrm>
            <a:off x="7501587" y="2420291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CF320D-0CD2-B9E5-735C-0937B4BF6DC5}"/>
              </a:ext>
            </a:extLst>
          </p:cNvPr>
          <p:cNvSpPr txBox="1"/>
          <p:nvPr/>
        </p:nvSpPr>
        <p:spPr>
          <a:xfrm>
            <a:off x="2157934" y="3927515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AD71E44-89E6-B93B-7F3F-1488D12AD2D1}"/>
              </a:ext>
            </a:extLst>
          </p:cNvPr>
          <p:cNvSpPr/>
          <p:nvPr/>
        </p:nvSpPr>
        <p:spPr>
          <a:xfrm>
            <a:off x="1658401" y="3989012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B8D5A3-F734-6DF0-5167-B48D501B05C4}"/>
              </a:ext>
            </a:extLst>
          </p:cNvPr>
          <p:cNvSpPr/>
          <p:nvPr/>
        </p:nvSpPr>
        <p:spPr>
          <a:xfrm>
            <a:off x="6987378" y="3989011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E5462-83AE-15CE-349A-16D1C26CC65B}"/>
              </a:ext>
            </a:extLst>
          </p:cNvPr>
          <p:cNvSpPr txBox="1"/>
          <p:nvPr/>
        </p:nvSpPr>
        <p:spPr>
          <a:xfrm>
            <a:off x="7502998" y="3927511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C00000"/>
                </a:solidFill>
                <a:effectLst/>
                <a:latin typeface="Google Sans"/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F4BD4-8D60-AFA1-39F5-D481124B150D}"/>
              </a:ext>
            </a:extLst>
          </p:cNvPr>
          <p:cNvSpPr txBox="1"/>
          <p:nvPr/>
        </p:nvSpPr>
        <p:spPr>
          <a:xfrm>
            <a:off x="839788" y="4521722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100%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DFAFCF-DC29-0BE4-090D-21E260BAFF81}"/>
              </a:ext>
            </a:extLst>
          </p:cNvPr>
          <p:cNvSpPr txBox="1"/>
          <p:nvPr/>
        </p:nvSpPr>
        <p:spPr>
          <a:xfrm>
            <a:off x="6172200" y="4521722"/>
            <a:ext cx="1423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Score: 0%</a:t>
            </a:r>
          </a:p>
        </p:txBody>
      </p:sp>
    </p:spTree>
    <p:extLst>
      <p:ext uri="{BB962C8B-B14F-4D97-AF65-F5344CB8AC3E}">
        <p14:creationId xmlns:p14="http://schemas.microsoft.com/office/powerpoint/2010/main" val="31994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20" grpId="0"/>
      <p:bldP spid="19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graph of a graph of success and failure&#10;&#10;Description automatically generated">
            <a:extLst>
              <a:ext uri="{FF2B5EF4-FFF2-40B4-BE49-F238E27FC236}">
                <a16:creationId xmlns:a16="http://schemas.microsoft.com/office/drawing/2014/main" id="{158426EC-47D6-6EC0-A6C3-D1AE9BF3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31" y="1825628"/>
            <a:ext cx="4351335" cy="4351335"/>
          </a:xfrm>
          <a:prstGeom prst="rect">
            <a:avLst/>
          </a:prstGeom>
        </p:spPr>
      </p:pic>
      <p:pic>
        <p:nvPicPr>
          <p:cNvPr id="29" name="Picture 28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15EAD87D-B2B4-FEE2-3807-404C1110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29" y="1825626"/>
            <a:ext cx="4351337" cy="4351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48BBF-4788-850E-9CBB-DE60C348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7E65D9-E984-3F4D-0414-47CCE5214446}"/>
              </a:ext>
            </a:extLst>
          </p:cNvPr>
          <p:cNvSpPr txBox="1"/>
          <p:nvPr/>
        </p:nvSpPr>
        <p:spPr>
          <a:xfrm>
            <a:off x="2526314" y="145629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(393) = 1.41,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.158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127911-C617-04EC-5A7E-93875FB120B0}"/>
              </a:ext>
            </a:extLst>
          </p:cNvPr>
          <p:cNvSpPr txBox="1"/>
          <p:nvPr/>
        </p:nvSpPr>
        <p:spPr>
          <a:xfrm>
            <a:off x="7791038" y="1456293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(393) = 32.65,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.001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66FDD-7302-260F-9AD0-B247A8F5DD32}"/>
              </a:ext>
            </a:extLst>
          </p:cNvPr>
          <p:cNvSpPr txBox="1"/>
          <p:nvPr/>
        </p:nvSpPr>
        <p:spPr>
          <a:xfrm>
            <a:off x="2526314" y="27890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95135-9A74-1058-D31F-BEA7F23AFF59}"/>
              </a:ext>
            </a:extLst>
          </p:cNvPr>
          <p:cNvSpPr txBox="1"/>
          <p:nvPr/>
        </p:nvSpPr>
        <p:spPr>
          <a:xfrm>
            <a:off x="4347325" y="27890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31F9C-5575-C10E-F382-2B4F16DB3C42}"/>
              </a:ext>
            </a:extLst>
          </p:cNvPr>
          <p:cNvSpPr txBox="1"/>
          <p:nvPr/>
        </p:nvSpPr>
        <p:spPr>
          <a:xfrm>
            <a:off x="7849896" y="27890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EFEF-111F-0CD9-60DD-40833B7FC4E0}"/>
              </a:ext>
            </a:extLst>
          </p:cNvPr>
          <p:cNvSpPr txBox="1"/>
          <p:nvPr/>
        </p:nvSpPr>
        <p:spPr>
          <a:xfrm>
            <a:off x="9702895" y="4673983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403DC-CC80-FE06-0AF4-0AA4A8462B20}"/>
              </a:ext>
            </a:extLst>
          </p:cNvPr>
          <p:cNvSpPr txBox="1"/>
          <p:nvPr/>
        </p:nvSpPr>
        <p:spPr>
          <a:xfrm>
            <a:off x="0" y="648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bars represent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882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graph of success and failure&#10;&#10;Description automatically generated">
            <a:extLst>
              <a:ext uri="{FF2B5EF4-FFF2-40B4-BE49-F238E27FC236}">
                <a16:creationId xmlns:a16="http://schemas.microsoft.com/office/drawing/2014/main" id="{552D2F25-E334-DCE4-7651-2FDDA39E5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32" y="1820865"/>
            <a:ext cx="4351335" cy="4351335"/>
          </a:xfrm>
          <a:prstGeom prst="rect">
            <a:avLst/>
          </a:prstGeom>
        </p:spPr>
      </p:pic>
      <p:pic>
        <p:nvPicPr>
          <p:cNvPr id="18" name="Picture 17" descr="A graph with dots and numbers&#10;&#10;Description automatically generated">
            <a:extLst>
              <a:ext uri="{FF2B5EF4-FFF2-40B4-BE49-F238E27FC236}">
                <a16:creationId xmlns:a16="http://schemas.microsoft.com/office/drawing/2014/main" id="{9B300068-4EC7-B21C-2C3B-70827209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30" y="1825625"/>
            <a:ext cx="4351337" cy="4351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48BBF-4788-850E-9CBB-DE60C348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D2DC5-A09F-8691-B3B8-F6D560305E73}"/>
              </a:ext>
            </a:extLst>
          </p:cNvPr>
          <p:cNvSpPr txBox="1"/>
          <p:nvPr/>
        </p:nvSpPr>
        <p:spPr>
          <a:xfrm>
            <a:off x="7778338" y="1179294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conditions: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(393) = 32.65,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.001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2EA9A-89A1-0FD3-AC9F-D0FCC244CFC5}"/>
              </a:ext>
            </a:extLst>
          </p:cNvPr>
          <p:cNvSpPr txBox="1"/>
          <p:nvPr/>
        </p:nvSpPr>
        <p:spPr>
          <a:xfrm>
            <a:off x="2382718" y="118297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of means vs. 50%: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(393) = 32.65,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.001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5B619-8132-F562-8AA7-F21397C65A3A}"/>
              </a:ext>
            </a:extLst>
          </p:cNvPr>
          <p:cNvCxnSpPr>
            <a:cxnSpLocks/>
          </p:cNvCxnSpPr>
          <p:nvPr/>
        </p:nvCxnSpPr>
        <p:spPr>
          <a:xfrm flipV="1">
            <a:off x="3735937" y="2763520"/>
            <a:ext cx="0" cy="1084580"/>
          </a:xfrm>
          <a:prstGeom prst="straightConnector1">
            <a:avLst/>
          </a:prstGeom>
          <a:ln w="38100"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5A3DF4-6A6A-37E0-CA92-6778EC384EFB}"/>
              </a:ext>
            </a:extLst>
          </p:cNvPr>
          <p:cNvCxnSpPr>
            <a:cxnSpLocks/>
          </p:cNvCxnSpPr>
          <p:nvPr/>
        </p:nvCxnSpPr>
        <p:spPr>
          <a:xfrm flipV="1">
            <a:off x="9080570" y="2763520"/>
            <a:ext cx="0" cy="2354580"/>
          </a:xfrm>
          <a:prstGeom prst="straightConnector1">
            <a:avLst/>
          </a:prstGeom>
          <a:ln w="38100"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1F019C4-59F8-2934-850F-069B16943857}"/>
              </a:ext>
            </a:extLst>
          </p:cNvPr>
          <p:cNvSpPr txBox="1"/>
          <p:nvPr/>
        </p:nvSpPr>
        <p:spPr>
          <a:xfrm>
            <a:off x="6445812" y="6514584"/>
            <a:ext cx="574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Abelson 1995;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Brauer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Judd 2000; Shaffer 1977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6A7AF-8015-EA94-6463-13B4974D0CC0}"/>
              </a:ext>
            </a:extLst>
          </p:cNvPr>
          <p:cNvSpPr txBox="1"/>
          <p:nvPr/>
        </p:nvSpPr>
        <p:spPr>
          <a:xfrm>
            <a:off x="0" y="648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bars represent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76565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A3E7-2E07-4C90-9D25-BACC8E03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F5C6-6A8D-81C6-E175-D2C65256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Original Finding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Script Task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Argument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Descriptive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Placebo Replication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Implications and Takeaways</a:t>
            </a:r>
          </a:p>
        </p:txBody>
      </p:sp>
    </p:spTree>
    <p:extLst>
      <p:ext uri="{BB962C8B-B14F-4D97-AF65-F5344CB8AC3E}">
        <p14:creationId xmlns:p14="http://schemas.microsoft.com/office/powerpoint/2010/main" val="78782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with a blue dot&#10;&#10;Description automatically generated">
            <a:extLst>
              <a:ext uri="{FF2B5EF4-FFF2-40B4-BE49-F238E27FC236}">
                <a16:creationId xmlns:a16="http://schemas.microsoft.com/office/drawing/2014/main" id="{5147F17A-DC11-ADD8-BA54-50DADBFF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32" y="1820865"/>
            <a:ext cx="4351335" cy="4351335"/>
          </a:xfrm>
          <a:prstGeom prst="rect">
            <a:avLst/>
          </a:prstGeom>
        </p:spPr>
      </p:pic>
      <p:pic>
        <p:nvPicPr>
          <p:cNvPr id="15" name="Picture 14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E105B24D-34B8-C424-CCA5-5BB67016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30" y="1820865"/>
            <a:ext cx="4351335" cy="4351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F48BBF-4788-850E-9CBB-DE60C348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2F830-B28E-FC6F-AF34-5CC37248233D}"/>
              </a:ext>
            </a:extLst>
          </p:cNvPr>
          <p:cNvSpPr txBox="1"/>
          <p:nvPr/>
        </p:nvSpPr>
        <p:spPr>
          <a:xfrm>
            <a:off x="2515053" y="1179294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conditions: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(393) = 1.41,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.158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78D13-99F9-A784-7631-6DBC01E37EDE}"/>
              </a:ext>
            </a:extLst>
          </p:cNvPr>
          <p:cNvSpPr txBox="1"/>
          <p:nvPr/>
        </p:nvSpPr>
        <p:spPr>
          <a:xfrm>
            <a:off x="7716301" y="117929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of means vs. 50%: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(393) = 1.41,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.158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62C2BD-6CC7-843A-3012-F5802BE51A99}"/>
              </a:ext>
            </a:extLst>
          </p:cNvPr>
          <p:cNvCxnSpPr/>
          <p:nvPr/>
        </p:nvCxnSpPr>
        <p:spPr>
          <a:xfrm flipV="1">
            <a:off x="3755136" y="2573020"/>
            <a:ext cx="0" cy="146304"/>
          </a:xfrm>
          <a:prstGeom prst="straightConnector1">
            <a:avLst/>
          </a:prstGeom>
          <a:ln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F765E2-7844-D018-1510-5A5592B973D1}"/>
              </a:ext>
            </a:extLst>
          </p:cNvPr>
          <p:cNvCxnSpPr>
            <a:cxnSpLocks/>
          </p:cNvCxnSpPr>
          <p:nvPr/>
        </p:nvCxnSpPr>
        <p:spPr>
          <a:xfrm flipV="1">
            <a:off x="8999704" y="3838565"/>
            <a:ext cx="0" cy="146304"/>
          </a:xfrm>
          <a:prstGeom prst="straightConnector1">
            <a:avLst/>
          </a:prstGeom>
          <a:ln>
            <a:solidFill>
              <a:srgbClr val="0432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FE3F78-E0B3-65C6-B970-FC36F768DD20}"/>
              </a:ext>
            </a:extLst>
          </p:cNvPr>
          <p:cNvSpPr txBox="1"/>
          <p:nvPr/>
        </p:nvSpPr>
        <p:spPr>
          <a:xfrm>
            <a:off x="6445812" y="6464581"/>
            <a:ext cx="574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Abelson 1995;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Brauer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Judd 2000; Shaffer 1977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7C43E-873A-38DF-FAF0-8B1B7DB598C2}"/>
              </a:ext>
            </a:extLst>
          </p:cNvPr>
          <p:cNvSpPr txBox="1"/>
          <p:nvPr/>
        </p:nvSpPr>
        <p:spPr>
          <a:xfrm>
            <a:off x="0" y="648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bars represent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73461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2921-D493-DD62-1321-A23AA4E3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7F3E-50B9-A11A-9FEE-E2B442A2B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This alternative can account for each of the original findings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Careful stimulus selection can generate systematic </a:t>
            </a:r>
            <a:r>
              <a:rPr lang="en-US" b="1" i="1" dirty="0"/>
              <a:t>inconsistency</a:t>
            </a:r>
            <a:r>
              <a:rPr lang="en-US" dirty="0"/>
              <a:t> across rounds</a:t>
            </a:r>
          </a:p>
          <a:p>
            <a:pPr lvl="1"/>
            <a:r>
              <a:rPr lang="en-US" dirty="0"/>
              <a:t>With such stimuli, performance is better after failure than success, reversing the effect (Experiment S1)</a:t>
            </a:r>
          </a:p>
        </p:txBody>
      </p:sp>
    </p:spTree>
    <p:extLst>
      <p:ext uri="{BB962C8B-B14F-4D97-AF65-F5344CB8AC3E}">
        <p14:creationId xmlns:p14="http://schemas.microsoft.com/office/powerpoint/2010/main" val="371455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E076F2-5F36-D632-19A9-9476D915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" y="0"/>
            <a:ext cx="10515600" cy="1325563"/>
          </a:xfrm>
        </p:spPr>
        <p:txBody>
          <a:bodyPr/>
          <a:lstStyle/>
          <a:p>
            <a:r>
              <a:rPr lang="en-US" dirty="0"/>
              <a:t>Experiment S1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07B0B-035B-E19F-CEE9-E11C9857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5563"/>
            <a:ext cx="5157787" cy="478523"/>
          </a:xfrm>
        </p:spPr>
        <p:txBody>
          <a:bodyPr/>
          <a:lstStyle/>
          <a:p>
            <a:r>
              <a:rPr lang="en-US" dirty="0"/>
              <a:t>Success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83A6-133D-016D-4664-E828ECC4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4086"/>
            <a:ext cx="5157787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Round 1: </a:t>
            </a:r>
            <a:r>
              <a:rPr lang="en-US" sz="2000" dirty="0"/>
              <a:t>Which of the following characters in an ancient script represents a </a:t>
            </a:r>
            <a:r>
              <a:rPr lang="en-US" sz="2000" dirty="0">
                <a:solidFill>
                  <a:srgbClr val="0432FF"/>
                </a:solidFill>
              </a:rPr>
              <a:t>torch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Round 2: </a:t>
            </a:r>
            <a:r>
              <a:rPr lang="en-US" sz="2000" dirty="0"/>
              <a:t>Which of the following characters represents a </a:t>
            </a:r>
            <a:r>
              <a:rPr lang="en-US" sz="2000" dirty="0">
                <a:solidFill>
                  <a:srgbClr val="0432FF"/>
                </a:solidFill>
              </a:rPr>
              <a:t>scarecrow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Success condition, internally-consistent Round 2 answers are </a:t>
            </a:r>
            <a:r>
              <a:rPr lang="en-US" sz="2000" b="1" dirty="0">
                <a:solidFill>
                  <a:srgbClr val="00B050"/>
                </a:solidFill>
              </a:rPr>
              <a:t>correct</a:t>
            </a:r>
            <a:r>
              <a:rPr lang="en-US" sz="2000" dirty="0"/>
              <a:t>… </a:t>
            </a:r>
            <a:br>
              <a:rPr lang="en-US" sz="2000" dirty="0"/>
            </a:br>
            <a:r>
              <a:rPr lang="en-US" sz="2000" dirty="0"/>
              <a:t>but people tend to answer </a:t>
            </a:r>
            <a:r>
              <a:rPr lang="en-US" sz="2000" b="1" i="1" dirty="0"/>
              <a:t>inconsistently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F0597-AAB9-8DE4-74B7-D11B041D2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5563"/>
            <a:ext cx="5183188" cy="478523"/>
          </a:xfrm>
        </p:spPr>
        <p:txBody>
          <a:bodyPr/>
          <a:lstStyle/>
          <a:p>
            <a:r>
              <a:rPr lang="en-US" dirty="0"/>
              <a:t>Failure Condition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AD855F-6F9F-F7AC-1D7A-069EB893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1804086"/>
            <a:ext cx="5180012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Round 1: </a:t>
            </a:r>
            <a:r>
              <a:rPr lang="en-US" sz="2000" dirty="0"/>
              <a:t>Which of the following characters in an ancient script represents a </a:t>
            </a:r>
            <a:r>
              <a:rPr lang="en-US" sz="2000" dirty="0">
                <a:solidFill>
                  <a:srgbClr val="0432FF"/>
                </a:solidFill>
              </a:rPr>
              <a:t>torch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Round 2: </a:t>
            </a:r>
            <a:r>
              <a:rPr lang="en-US" sz="2000" dirty="0"/>
              <a:t>Which of the following characters represents a </a:t>
            </a:r>
            <a:r>
              <a:rPr lang="en-US" sz="2000" dirty="0">
                <a:solidFill>
                  <a:srgbClr val="0432FF"/>
                </a:solidFill>
              </a:rPr>
              <a:t>scarecrow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Failure condition, internally-consistent Round 2 answers are again </a:t>
            </a:r>
            <a:r>
              <a:rPr lang="en-US" sz="2000" b="1" dirty="0">
                <a:solidFill>
                  <a:srgbClr val="C00000"/>
                </a:solidFill>
              </a:rPr>
              <a:t>incorrect</a:t>
            </a:r>
            <a:r>
              <a:rPr lang="en-US" sz="2000" dirty="0"/>
              <a:t>… </a:t>
            </a:r>
            <a:br>
              <a:rPr lang="en-US" sz="2000" dirty="0"/>
            </a:br>
            <a:r>
              <a:rPr lang="en-US" sz="2000" dirty="0"/>
              <a:t>but people tend to answer </a:t>
            </a:r>
            <a:r>
              <a:rPr lang="en-US" sz="2000" b="1" i="1" dirty="0"/>
              <a:t>inconsistently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BA7778-D722-E3D2-1CD4-375C96780B68}"/>
              </a:ext>
            </a:extLst>
          </p:cNvPr>
          <p:cNvSpPr/>
          <p:nvPr/>
        </p:nvSpPr>
        <p:spPr>
          <a:xfrm>
            <a:off x="3488266" y="2481789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9B555-E826-4D51-8CF1-902D40B350D8}"/>
              </a:ext>
            </a:extLst>
          </p:cNvPr>
          <p:cNvSpPr txBox="1"/>
          <p:nvPr/>
        </p:nvSpPr>
        <p:spPr>
          <a:xfrm>
            <a:off x="3241666" y="28204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7D222-FBD2-0A7E-6A2C-D875C6482A90}"/>
              </a:ext>
            </a:extLst>
          </p:cNvPr>
          <p:cNvSpPr txBox="1"/>
          <p:nvPr/>
        </p:nvSpPr>
        <p:spPr>
          <a:xfrm>
            <a:off x="8508677" y="280246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Incorrect!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E0FA6C-D140-7137-10FC-2C5068778176}"/>
              </a:ext>
            </a:extLst>
          </p:cNvPr>
          <p:cNvSpPr/>
          <p:nvPr/>
        </p:nvSpPr>
        <p:spPr>
          <a:xfrm>
            <a:off x="8823678" y="2481791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17A5B-2826-1CCB-5507-D25242BBF8C9}"/>
              </a:ext>
            </a:extLst>
          </p:cNvPr>
          <p:cNvSpPr txBox="1"/>
          <p:nvPr/>
        </p:nvSpPr>
        <p:spPr>
          <a:xfrm>
            <a:off x="3981707" y="2402300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85068-EAC8-8C94-853B-D79A4BE229DD}"/>
              </a:ext>
            </a:extLst>
          </p:cNvPr>
          <p:cNvSpPr txBox="1"/>
          <p:nvPr/>
        </p:nvSpPr>
        <p:spPr>
          <a:xfrm>
            <a:off x="9323211" y="2420291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C00000"/>
                </a:solidFill>
                <a:effectLst/>
                <a:latin typeface="Google Sans"/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0633B-67A2-C803-AE22-1E5043E109AD}"/>
              </a:ext>
            </a:extLst>
          </p:cNvPr>
          <p:cNvSpPr txBox="1"/>
          <p:nvPr/>
        </p:nvSpPr>
        <p:spPr>
          <a:xfrm>
            <a:off x="7501587" y="2420291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DC09D6-46A4-3DCB-41B5-2333E9FF86EB}"/>
              </a:ext>
            </a:extLst>
          </p:cNvPr>
          <p:cNvSpPr/>
          <p:nvPr/>
        </p:nvSpPr>
        <p:spPr>
          <a:xfrm>
            <a:off x="3489123" y="3968846"/>
            <a:ext cx="499533" cy="3386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56DFD2-AAF4-B61E-642C-DF28872038DA}"/>
              </a:ext>
            </a:extLst>
          </p:cNvPr>
          <p:cNvSpPr/>
          <p:nvPr/>
        </p:nvSpPr>
        <p:spPr>
          <a:xfrm>
            <a:off x="8823678" y="3968846"/>
            <a:ext cx="499533" cy="33866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3531E-C588-5A7A-A9B6-CF9F214D4F67}"/>
              </a:ext>
            </a:extLst>
          </p:cNvPr>
          <p:cNvSpPr txBox="1"/>
          <p:nvPr/>
        </p:nvSpPr>
        <p:spPr>
          <a:xfrm>
            <a:off x="3988540" y="3927514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C00000"/>
                </a:solidFill>
                <a:effectLst/>
                <a:latin typeface="Google Sans"/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5F079-8931-8289-C285-6855A43A4484}"/>
              </a:ext>
            </a:extLst>
          </p:cNvPr>
          <p:cNvSpPr txBox="1"/>
          <p:nvPr/>
        </p:nvSpPr>
        <p:spPr>
          <a:xfrm>
            <a:off x="2157934" y="3927515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EA498-2386-E448-5179-2DB2D2389A82}"/>
              </a:ext>
            </a:extLst>
          </p:cNvPr>
          <p:cNvSpPr txBox="1"/>
          <p:nvPr/>
        </p:nvSpPr>
        <p:spPr>
          <a:xfrm>
            <a:off x="9317118" y="3927514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7AF70-36F5-B562-C2CF-E5B3020E9813}"/>
              </a:ext>
            </a:extLst>
          </p:cNvPr>
          <p:cNvSpPr/>
          <p:nvPr/>
        </p:nvSpPr>
        <p:spPr>
          <a:xfrm>
            <a:off x="-298174" y="4530730"/>
            <a:ext cx="12940747" cy="1669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7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000D-0F47-06EB-1F53-D933C7AB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Reverses With Different Stimuli</a:t>
            </a:r>
          </a:p>
        </p:txBody>
      </p:sp>
      <p:pic>
        <p:nvPicPr>
          <p:cNvPr id="7" name="Picture 6" descr="A graph of a graph of success and failure&#10;&#10;Description automatically generated">
            <a:extLst>
              <a:ext uri="{FF2B5EF4-FFF2-40B4-BE49-F238E27FC236}">
                <a16:creationId xmlns:a16="http://schemas.microsoft.com/office/drawing/2014/main" id="{AC8337E3-F597-D710-B56E-94F6EE4A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965" y="2141539"/>
            <a:ext cx="4351335" cy="4351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BFADA5-FD4D-88AE-1605-B342308802D1}"/>
              </a:ext>
            </a:extLst>
          </p:cNvPr>
          <p:cNvSpPr txBox="1"/>
          <p:nvPr/>
        </p:nvSpPr>
        <p:spPr>
          <a:xfrm>
            <a:off x="1954299" y="1618318"/>
            <a:ext cx="3502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Earlier Placebo Experiment</a:t>
            </a:r>
          </a:p>
        </p:txBody>
      </p:sp>
      <p:pic>
        <p:nvPicPr>
          <p:cNvPr id="12" name="Picture 11" descr="A graph of a graph with dots&#10;&#10;Description automatically generated with medium confidence">
            <a:extLst>
              <a:ext uri="{FF2B5EF4-FFF2-40B4-BE49-F238E27FC236}">
                <a16:creationId xmlns:a16="http://schemas.microsoft.com/office/drawing/2014/main" id="{D64C380A-6527-DC6D-714D-06341926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02" y="2147863"/>
            <a:ext cx="4351334" cy="4351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20B0B6-E0F0-0E93-F04E-54BD95013D92}"/>
              </a:ext>
            </a:extLst>
          </p:cNvPr>
          <p:cNvSpPr txBox="1"/>
          <p:nvPr/>
        </p:nvSpPr>
        <p:spPr>
          <a:xfrm>
            <a:off x="7210289" y="1618318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Experiment S1 (with feedback)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BF785-28EF-670E-E79B-70040B8ABD47}"/>
              </a:ext>
            </a:extLst>
          </p:cNvPr>
          <p:cNvSpPr txBox="1"/>
          <p:nvPr/>
        </p:nvSpPr>
        <p:spPr>
          <a:xfrm>
            <a:off x="0" y="6488668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Error bars represent 95%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1645706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2921-D493-DD62-1321-A23AA4E3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7F3E-50B9-A11A-9FEE-E2B442A2B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131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This alternative can account for each of the original findings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Careful stimulus selection can generate systematic </a:t>
            </a:r>
            <a:r>
              <a:rPr lang="en-US" b="1" i="1" dirty="0"/>
              <a:t>inconsistency</a:t>
            </a:r>
            <a:r>
              <a:rPr lang="en-US" dirty="0"/>
              <a:t> across rounds</a:t>
            </a:r>
          </a:p>
          <a:p>
            <a:pPr lvl="1"/>
            <a:r>
              <a:rPr lang="en-US" dirty="0"/>
              <a:t>With such stimuli, performance is better after failure than success, reversing the effect (Experiment S1)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reverse or randomize condition labels in original data, and then re-score quizzes, </a:t>
            </a:r>
            <a:r>
              <a:rPr lang="en-US" b="1" i="1" dirty="0"/>
              <a:t>success still outperforms failure</a:t>
            </a:r>
          </a:p>
          <a:p>
            <a:pPr lvl="1"/>
            <a:r>
              <a:rPr lang="en-US" dirty="0"/>
              <a:t>Reinforces that the answer key is a critical part of manipulation</a:t>
            </a:r>
          </a:p>
        </p:txBody>
      </p:sp>
    </p:spTree>
    <p:extLst>
      <p:ext uri="{BB962C8B-B14F-4D97-AF65-F5344CB8AC3E}">
        <p14:creationId xmlns:p14="http://schemas.microsoft.com/office/powerpoint/2010/main" val="272501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DC5A-CEAD-9313-402D-23CEB8C8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Condition 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92F89-9B2F-6C2A-8892-63FA05574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you reverse all condition labels and rescore with implied answer key…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…difference is again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Indeed, reversing all conditions in original data and rescoring quizzes recovers the original effects</a:t>
                </a:r>
              </a:p>
              <a:p>
                <a:pPr lvl="1"/>
                <a:r>
                  <a:rPr lang="en-US" dirty="0"/>
                  <a:t>Precise effect sizes and test statistics</a:t>
                </a:r>
              </a:p>
              <a:p>
                <a:pPr lvl="1"/>
                <a:r>
                  <a:rPr lang="en-US" dirty="0"/>
                  <a:t>Table S8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92F89-9B2F-6C2A-8892-63FA05574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322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DC5A-CEAD-9313-402D-23CEB8C8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 Condition Labels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92F89-9B2F-6C2A-8892-63FA05574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Randomizing condition labels can be considered as a set of swaps,</a:t>
                </a:r>
              </a:p>
              <a:p>
                <a:pPr lvl="1"/>
                <a:r>
                  <a:rPr lang="en-US" dirty="0"/>
                  <a:t>some swaps result in condition reversals (success &lt;&gt; failure)</a:t>
                </a:r>
              </a:p>
              <a:p>
                <a:pPr lvl="1"/>
                <a:r>
                  <a:rPr lang="en-US" dirty="0"/>
                  <a:t>some swaps do not (success &lt;&gt; success, failure &lt;&gt; failure)</a:t>
                </a:r>
              </a:p>
              <a:p>
                <a:pPr marL="0" indent="0">
                  <a:buNone/>
                </a:pPr>
                <a:r>
                  <a:rPr lang="en-US" dirty="0"/>
                  <a:t>Difference is a weighted average of the two effect sizes</a:t>
                </a:r>
              </a:p>
              <a:p>
                <a:pPr lvl="1"/>
                <a:r>
                  <a:rPr lang="en-US" dirty="0"/>
                  <a:t>When reversed?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not reversed?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randomizing condition labels ought to find the same effect!</a:t>
                </a:r>
              </a:p>
              <a:p>
                <a:pPr marL="0" indent="0">
                  <a:buNone/>
                </a:pPr>
                <a:r>
                  <a:rPr lang="en-US" dirty="0"/>
                  <a:t>Randomizing labels and rescoring tests recovers the original effects </a:t>
                </a:r>
              </a:p>
              <a:p>
                <a:pPr lvl="1"/>
                <a:r>
                  <a:rPr lang="en-US" dirty="0"/>
                  <a:t>Nearly exact effect sizes, attributable to imperfectly balanced cell sizes</a:t>
                </a:r>
              </a:p>
              <a:p>
                <a:pPr lvl="1"/>
                <a:r>
                  <a:rPr lang="en-US" dirty="0"/>
                  <a:t>Different test statistics because standard deviations tend to be larger</a:t>
                </a:r>
              </a:p>
              <a:p>
                <a:pPr lvl="1"/>
                <a:r>
                  <a:rPr lang="en-US" dirty="0"/>
                  <a:t>Table S9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692F89-9B2F-6C2A-8892-63FA05574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82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3E83-8EBD-6536-2069-826343CA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1C2A-80AC-EE11-2678-5C9F0A53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may need to rethink what we think we know about </a:t>
            </a:r>
            <a:br>
              <a:rPr lang="en-US" dirty="0"/>
            </a:br>
            <a:r>
              <a:rPr lang="en-US" dirty="0"/>
              <a:t>learning from failure vs. learning from success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Sometimes lack of knowledge is a strong assumption, </a:t>
            </a:r>
            <a:br>
              <a:rPr lang="en-US" dirty="0"/>
            </a:br>
            <a:r>
              <a:rPr lang="en-US" dirty="0"/>
              <a:t>even when there is no ground truth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Observing a 50/50 split does not imply random answering</a:t>
            </a:r>
          </a:p>
          <a:p>
            <a:pPr lvl="1"/>
            <a:r>
              <a:rPr lang="en-US" dirty="0"/>
              <a:t>Heterogeneity matters a lot!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vigilant when differentially transforming dependent variables by condition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Useful to consider: What would a null model predict?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6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084DB0-6E8F-DBD9-4518-05D827F04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96" y="1029824"/>
            <a:ext cx="10905067" cy="2007844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 you!</a:t>
            </a:r>
            <a:br>
              <a:rPr lang="en-US" dirty="0"/>
            </a:br>
            <a:br>
              <a:rPr lang="en-US" dirty="0"/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Preprint, data, materials, and code at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www.StephenASpiller.com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1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2754-EBE0-3013-79F5-EF021E35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/>
              <a:t>The Original Finding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AD60DF-E555-0478-0EDD-A55B96EC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60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People learn less from failure than from success</a:t>
            </a:r>
          </a:p>
          <a:p>
            <a:pPr marL="0" indent="0">
              <a:buNone/>
            </a:pPr>
            <a:r>
              <a:rPr lang="en-US" dirty="0"/>
              <a:t>Why?</a:t>
            </a:r>
          </a:p>
          <a:p>
            <a:pPr lvl="1"/>
            <a:r>
              <a:rPr lang="en-US" dirty="0"/>
              <a:t>Experiencing failure threatens one’s ego</a:t>
            </a:r>
          </a:p>
          <a:p>
            <a:pPr lvl="1"/>
            <a:r>
              <a:rPr lang="en-US" dirty="0"/>
              <a:t>Ego-threat causes people to “tune out” and not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has been replicated by multiple research teams</a:t>
            </a:r>
          </a:p>
          <a:p>
            <a:pPr marL="0" indent="0">
              <a:buNone/>
            </a:pPr>
            <a:r>
              <a:rPr lang="en-US" dirty="0"/>
              <a:t>Finding is impactful, per citations and practitioner-oriented articles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1931F-03BD-8A63-6250-1ABF68AE5852}"/>
              </a:ext>
            </a:extLst>
          </p:cNvPr>
          <p:cNvSpPr txBox="1"/>
          <p:nvPr/>
        </p:nvSpPr>
        <p:spPr>
          <a:xfrm>
            <a:off x="2286724" y="6488668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Eskreis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-Winkler &amp; Fishbach, 2019,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PsycSci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Keith et al., 2022,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JEP:G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Gok &amp; Fyfe, 2024,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JEP:G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2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2A1F3-8DD9-F73A-33E7-0D6ECBF9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Finding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53AB0-ECBE-EBD1-E4DE-069E8D2E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362" y="1825625"/>
            <a:ext cx="893327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EDC0AE-79C7-EBC1-A18F-008020AD9A95}"/>
              </a:ext>
            </a:extLst>
          </p:cNvPr>
          <p:cNvSpPr txBox="1"/>
          <p:nvPr/>
        </p:nvSpPr>
        <p:spPr>
          <a:xfrm>
            <a:off x="6121107" y="6488668"/>
            <a:ext cx="607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Eskreis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-Winkler &amp; Fishbach, 2019,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Psychological Science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1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5D49-B279-9D8C-3303-07219686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(Replications of) The Original Finding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3994B-C00A-1FAA-3D3C-F85F174C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741"/>
            <a:ext cx="3765576" cy="5495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DC93E-20FD-6E83-AF9B-A1FE54CD8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76" y="1825625"/>
            <a:ext cx="8426424" cy="404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93FC90-D6E2-FD80-D579-52B7066B1AD8}"/>
              </a:ext>
            </a:extLst>
          </p:cNvPr>
          <p:cNvSpPr txBox="1"/>
          <p:nvPr/>
        </p:nvSpPr>
        <p:spPr>
          <a:xfrm>
            <a:off x="527288" y="6488668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Keith et al., 2022,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JEP:G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2716C-CBB1-3E79-F48A-C992E414BE0D}"/>
              </a:ext>
            </a:extLst>
          </p:cNvPr>
          <p:cNvSpPr txBox="1"/>
          <p:nvPr/>
        </p:nvSpPr>
        <p:spPr>
          <a:xfrm>
            <a:off x="4178966" y="5868415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Gok &amp; Fyfe, 2024,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JEP:G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D5291-3CAA-A30F-6D7F-98C36FC41DD0}"/>
              </a:ext>
            </a:extLst>
          </p:cNvPr>
          <p:cNvSpPr/>
          <p:nvPr/>
        </p:nvSpPr>
        <p:spPr>
          <a:xfrm>
            <a:off x="2279904" y="1924550"/>
            <a:ext cx="1353312" cy="183884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DBD129-4E80-2548-2BCB-230206FD3252}"/>
              </a:ext>
            </a:extLst>
          </p:cNvPr>
          <p:cNvSpPr/>
          <p:nvPr/>
        </p:nvSpPr>
        <p:spPr>
          <a:xfrm>
            <a:off x="2279904" y="4348482"/>
            <a:ext cx="1353312" cy="192740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4D8B4-29C9-4006-1C4B-5EE3EE976B2C}"/>
              </a:ext>
            </a:extLst>
          </p:cNvPr>
          <p:cNvSpPr/>
          <p:nvPr/>
        </p:nvSpPr>
        <p:spPr>
          <a:xfrm>
            <a:off x="6625475" y="2404933"/>
            <a:ext cx="5013751" cy="34634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2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E076F2-5F36-D632-19A9-9476D915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" y="0"/>
            <a:ext cx="10515600" cy="1325563"/>
          </a:xfrm>
        </p:spPr>
        <p:txBody>
          <a:bodyPr/>
          <a:lstStyle/>
          <a:p>
            <a:r>
              <a:rPr lang="en-US" dirty="0"/>
              <a:t>The Script Task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07B0B-035B-E19F-CEE9-E11C9857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5563"/>
            <a:ext cx="5157787" cy="478523"/>
          </a:xfrm>
        </p:spPr>
        <p:txBody>
          <a:bodyPr/>
          <a:lstStyle/>
          <a:p>
            <a:r>
              <a:rPr lang="en-US" dirty="0"/>
              <a:t>Round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83A6-133D-016D-4664-E828ECC4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4086"/>
            <a:ext cx="5157787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Q1. Which of the following characters in an ancient script represents </a:t>
            </a:r>
            <a:r>
              <a:rPr lang="en-US" sz="2000" dirty="0">
                <a:solidFill>
                  <a:srgbClr val="0432FF"/>
                </a:solidFill>
              </a:rPr>
              <a:t>an animal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ᛚ</a:t>
            </a:r>
            <a:r>
              <a:rPr lang="en-US" sz="2200" dirty="0"/>
              <a:t>		</a:t>
            </a:r>
            <a:r>
              <a:rPr lang="en-US" sz="2200" dirty="0" err="1"/>
              <a:t>ᛖ</a:t>
            </a:r>
            <a:endParaRPr lang="en-US" sz="2200" dirty="0"/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Q2. Which of the following characters in an ancient script represents </a:t>
            </a:r>
            <a:r>
              <a:rPr lang="en-US" sz="2000" dirty="0">
                <a:solidFill>
                  <a:srgbClr val="0432FF"/>
                </a:solidFill>
              </a:rPr>
              <a:t>a person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ᛇ</a:t>
            </a:r>
            <a:r>
              <a:rPr lang="en-US" sz="2200" dirty="0"/>
              <a:t>		</a:t>
            </a:r>
            <a:r>
              <a:rPr lang="en-US" sz="2200" dirty="0" err="1"/>
              <a:t>ᚾ</a:t>
            </a:r>
            <a:endParaRPr lang="en-US" sz="2200" dirty="0"/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Q3. Which of the following characters in an ancient script represents </a:t>
            </a:r>
            <a:r>
              <a:rPr lang="en-US" sz="2000" dirty="0">
                <a:solidFill>
                  <a:srgbClr val="0432FF"/>
                </a:solidFill>
              </a:rPr>
              <a:t>a bird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ᛗ</a:t>
            </a:r>
            <a:r>
              <a:rPr lang="en-US" sz="2200" dirty="0"/>
              <a:t>		</a:t>
            </a:r>
            <a:r>
              <a:rPr lang="en-US" sz="2200" dirty="0" err="1"/>
              <a:t>ᛉ</a:t>
            </a:r>
            <a:endParaRPr lang="en-US" sz="2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F0597-AAB9-8DE4-74B7-D11B041D2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5563"/>
            <a:ext cx="5183188" cy="478523"/>
          </a:xfrm>
        </p:spPr>
        <p:txBody>
          <a:bodyPr/>
          <a:lstStyle/>
          <a:p>
            <a:r>
              <a:rPr lang="en-US" dirty="0"/>
              <a:t>Round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AD855F-6F9F-F7AC-1D7A-069EB893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4086"/>
            <a:ext cx="5443151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Q1. Which of the following characters represents </a:t>
            </a:r>
            <a:r>
              <a:rPr lang="en-US" sz="2000" dirty="0">
                <a:solidFill>
                  <a:srgbClr val="0432FF"/>
                </a:solidFill>
              </a:rPr>
              <a:t>a non-living, stationary object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ᛚ</a:t>
            </a:r>
            <a:r>
              <a:rPr lang="en-US" sz="2200" dirty="0"/>
              <a:t>		</a:t>
            </a:r>
            <a:r>
              <a:rPr lang="en-US" sz="2200" dirty="0" err="1"/>
              <a:t>ᛖ</a:t>
            </a:r>
            <a:endParaRPr lang="en-US" sz="2200" dirty="0"/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Q2. Which of the following characters represents </a:t>
            </a:r>
            <a:r>
              <a:rPr lang="en-US" sz="2000" dirty="0">
                <a:solidFill>
                  <a:srgbClr val="0432FF"/>
                </a:solidFill>
              </a:rPr>
              <a:t>a non-living, stationary object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ᛇ</a:t>
            </a:r>
            <a:r>
              <a:rPr lang="en-US" sz="2200" dirty="0"/>
              <a:t>		</a:t>
            </a:r>
            <a:r>
              <a:rPr lang="en-US" sz="2200" dirty="0" err="1"/>
              <a:t>ᚾ</a:t>
            </a:r>
            <a:endParaRPr lang="en-US" sz="2200" dirty="0"/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2000" dirty="0"/>
              <a:t>Q3. Which of the following characters represents </a:t>
            </a:r>
            <a:r>
              <a:rPr lang="en-US" sz="2000" dirty="0">
                <a:solidFill>
                  <a:srgbClr val="0432FF"/>
                </a:solidFill>
              </a:rPr>
              <a:t>a non-living, stationary object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err="1"/>
              <a:t>ᛗ</a:t>
            </a:r>
            <a:r>
              <a:rPr lang="en-US" sz="2200" dirty="0"/>
              <a:t>		</a:t>
            </a:r>
            <a:r>
              <a:rPr lang="en-US" sz="2200" dirty="0" err="1"/>
              <a:t>ᛉ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070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build="p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E076F2-5F36-D632-19A9-9476D915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" y="0"/>
            <a:ext cx="10515600" cy="1325563"/>
          </a:xfrm>
        </p:spPr>
        <p:txBody>
          <a:bodyPr/>
          <a:lstStyle/>
          <a:p>
            <a:r>
              <a:rPr lang="en-US" dirty="0"/>
              <a:t>The Script Task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07B0B-035B-E19F-CEE9-E11C9857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5563"/>
            <a:ext cx="5157787" cy="478523"/>
          </a:xfrm>
        </p:spPr>
        <p:txBody>
          <a:bodyPr/>
          <a:lstStyle/>
          <a:p>
            <a:r>
              <a:rPr lang="en-US" dirty="0"/>
              <a:t>Success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83A6-133D-016D-4664-E828ECC4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4086"/>
            <a:ext cx="5157787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Round 1: </a:t>
            </a:r>
            <a:r>
              <a:rPr lang="en-US" sz="2000" dirty="0"/>
              <a:t>Which of the following characters in an ancient script represents a bird?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Round 2: </a:t>
            </a:r>
            <a:r>
              <a:rPr lang="en-US" sz="2000" dirty="0"/>
              <a:t>Which of the following characters represents a non-living, stationary object?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F0597-AAB9-8DE4-74B7-D11B041D2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5563"/>
            <a:ext cx="5183188" cy="478523"/>
          </a:xfrm>
        </p:spPr>
        <p:txBody>
          <a:bodyPr/>
          <a:lstStyle/>
          <a:p>
            <a:r>
              <a:rPr lang="en-US" dirty="0"/>
              <a:t>Failure Condition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AD855F-6F9F-F7AC-1D7A-069EB893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4086"/>
            <a:ext cx="5443151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Round 1: </a:t>
            </a:r>
            <a:r>
              <a:rPr lang="en-US" sz="2000" dirty="0"/>
              <a:t>Which of the following characters in an ancient script represents a bird?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Round 2: </a:t>
            </a:r>
            <a:r>
              <a:rPr lang="en-US" sz="2000" dirty="0"/>
              <a:t>Which of the following characters represents a non-living, stationary object?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BA7778-D722-E3D2-1CD4-375C96780B68}"/>
              </a:ext>
            </a:extLst>
          </p:cNvPr>
          <p:cNvSpPr/>
          <p:nvPr/>
        </p:nvSpPr>
        <p:spPr>
          <a:xfrm>
            <a:off x="3488266" y="2481789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DC6CC9-0E2E-26B4-036B-2CA79CE70E44}"/>
              </a:ext>
            </a:extLst>
          </p:cNvPr>
          <p:cNvSpPr/>
          <p:nvPr/>
        </p:nvSpPr>
        <p:spPr>
          <a:xfrm>
            <a:off x="1664494" y="2481792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5B8FF-4781-29DF-9785-1FAE91F0C08D}"/>
              </a:ext>
            </a:extLst>
          </p:cNvPr>
          <p:cNvSpPr txBox="1"/>
          <p:nvPr/>
        </p:nvSpPr>
        <p:spPr>
          <a:xfrm>
            <a:off x="1411558" y="282045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9B555-E826-4D51-8CF1-902D40B350D8}"/>
              </a:ext>
            </a:extLst>
          </p:cNvPr>
          <p:cNvSpPr txBox="1"/>
          <p:nvPr/>
        </p:nvSpPr>
        <p:spPr>
          <a:xfrm>
            <a:off x="3241666" y="28204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7D222-FBD2-0A7E-6A2C-D875C6482A90}"/>
              </a:ext>
            </a:extLst>
          </p:cNvPr>
          <p:cNvSpPr txBox="1"/>
          <p:nvPr/>
        </p:nvSpPr>
        <p:spPr>
          <a:xfrm>
            <a:off x="8508677" y="280246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Incorrect!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E0FA6C-D140-7137-10FC-2C5068778176}"/>
              </a:ext>
            </a:extLst>
          </p:cNvPr>
          <p:cNvSpPr/>
          <p:nvPr/>
        </p:nvSpPr>
        <p:spPr>
          <a:xfrm>
            <a:off x="8823678" y="2481791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BA145-0C2E-185F-106B-833A5F05A64C}"/>
              </a:ext>
            </a:extLst>
          </p:cNvPr>
          <p:cNvSpPr txBox="1"/>
          <p:nvPr/>
        </p:nvSpPr>
        <p:spPr>
          <a:xfrm>
            <a:off x="2164027" y="2402300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17A5B-2826-1CCB-5507-D25242BBF8C9}"/>
              </a:ext>
            </a:extLst>
          </p:cNvPr>
          <p:cNvSpPr txBox="1"/>
          <p:nvPr/>
        </p:nvSpPr>
        <p:spPr>
          <a:xfrm>
            <a:off x="3981707" y="2402300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85068-EAC8-8C94-853B-D79A4BE229DD}"/>
              </a:ext>
            </a:extLst>
          </p:cNvPr>
          <p:cNvSpPr txBox="1"/>
          <p:nvPr/>
        </p:nvSpPr>
        <p:spPr>
          <a:xfrm>
            <a:off x="9323211" y="2420291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C00000"/>
                </a:solidFill>
                <a:effectLst/>
                <a:latin typeface="Google Sans"/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0633B-67A2-C803-AE22-1E5043E109AD}"/>
              </a:ext>
            </a:extLst>
          </p:cNvPr>
          <p:cNvSpPr txBox="1"/>
          <p:nvPr/>
        </p:nvSpPr>
        <p:spPr>
          <a:xfrm>
            <a:off x="7501587" y="2420291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CF320D-0CD2-B9E5-735C-0937B4BF6DC5}"/>
              </a:ext>
            </a:extLst>
          </p:cNvPr>
          <p:cNvSpPr txBox="1"/>
          <p:nvPr/>
        </p:nvSpPr>
        <p:spPr>
          <a:xfrm>
            <a:off x="2157934" y="3927515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C5952-48DC-6D25-EAE2-326DE6BCDE0A}"/>
              </a:ext>
            </a:extLst>
          </p:cNvPr>
          <p:cNvSpPr txBox="1"/>
          <p:nvPr/>
        </p:nvSpPr>
        <p:spPr>
          <a:xfrm>
            <a:off x="9317118" y="3927514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4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build="p"/>
      <p:bldP spid="9" grpId="0" uiExpand="1" build="p"/>
      <p:bldP spid="5" grpId="0" animBg="1"/>
      <p:bldP spid="10" grpId="0" animBg="1"/>
      <p:bldP spid="10" grpId="1" animBg="1"/>
      <p:bldP spid="11" grpId="0"/>
      <p:bldP spid="11" grpId="1"/>
      <p:bldP spid="12" grpId="0"/>
      <p:bldP spid="13" grpId="0"/>
      <p:bldP spid="14" grpId="0" animBg="1"/>
      <p:bldP spid="15" grpId="0"/>
      <p:bldP spid="15" grpId="1"/>
      <p:bldP spid="16" grpId="0"/>
      <p:bldP spid="17" grpId="0"/>
      <p:bldP spid="18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E076F2-5F36-D632-19A9-9476D915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3" y="0"/>
            <a:ext cx="10515600" cy="1325563"/>
          </a:xfrm>
        </p:spPr>
        <p:txBody>
          <a:bodyPr/>
          <a:lstStyle/>
          <a:p>
            <a:r>
              <a:rPr lang="en-US" dirty="0"/>
              <a:t>The Script Task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107B0B-035B-E19F-CEE9-E11C98570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25563"/>
            <a:ext cx="5157787" cy="478523"/>
          </a:xfrm>
        </p:spPr>
        <p:txBody>
          <a:bodyPr/>
          <a:lstStyle/>
          <a:p>
            <a:r>
              <a:rPr lang="en-US" dirty="0"/>
              <a:t>Success Condition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C83A6-133D-016D-4664-E828ECC4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4086"/>
            <a:ext cx="5157787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Round 1: </a:t>
            </a:r>
            <a:r>
              <a:rPr lang="en-US" sz="2000" dirty="0"/>
              <a:t>Which of the following characters in an ancient script represents a bird?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Round 2: </a:t>
            </a:r>
            <a:r>
              <a:rPr lang="en-US" sz="2000" dirty="0"/>
              <a:t>Which of the following characters represents a non-living, stationary object?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Success condition, internally-consistent Round 2 answers are </a:t>
            </a:r>
            <a:r>
              <a:rPr lang="en-US" sz="2000" b="1" dirty="0">
                <a:solidFill>
                  <a:srgbClr val="00B050"/>
                </a:solidFill>
              </a:rPr>
              <a:t>correct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BF0597-AAB9-8DE4-74B7-D11B041D2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25563"/>
            <a:ext cx="5183188" cy="478523"/>
          </a:xfrm>
        </p:spPr>
        <p:txBody>
          <a:bodyPr/>
          <a:lstStyle/>
          <a:p>
            <a:r>
              <a:rPr lang="en-US" dirty="0"/>
              <a:t>Failure Condition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AD855F-6F9F-F7AC-1D7A-069EB893B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4086"/>
            <a:ext cx="5443151" cy="4708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Round 1: </a:t>
            </a:r>
            <a:r>
              <a:rPr lang="en-US" sz="2000" dirty="0"/>
              <a:t>Which of the following characters in an ancient script represents a bird?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Round 2: </a:t>
            </a:r>
            <a:r>
              <a:rPr lang="en-US" sz="2000" dirty="0"/>
              <a:t>Which of the following characters represents a non-living, stationary object?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ᛗ</a:t>
            </a:r>
            <a:r>
              <a:rPr lang="en-US" sz="2000" dirty="0"/>
              <a:t>		</a:t>
            </a:r>
            <a:r>
              <a:rPr lang="en-US" sz="2000" dirty="0" err="1"/>
              <a:t>ᛉ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Failure condition, internally-</a:t>
            </a:r>
            <a:br>
              <a:rPr lang="en-US" sz="2000" dirty="0"/>
            </a:br>
            <a:r>
              <a:rPr lang="en-US" sz="2000" dirty="0"/>
              <a:t>consistent Round 2 answers are </a:t>
            </a:r>
            <a:r>
              <a:rPr lang="en-US" sz="2000" b="1" dirty="0">
                <a:solidFill>
                  <a:srgbClr val="C00000"/>
                </a:solidFill>
              </a:rPr>
              <a:t>incorrect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BA7778-D722-E3D2-1CD4-375C96780B68}"/>
              </a:ext>
            </a:extLst>
          </p:cNvPr>
          <p:cNvSpPr/>
          <p:nvPr/>
        </p:nvSpPr>
        <p:spPr>
          <a:xfrm>
            <a:off x="3488266" y="2481789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9B555-E826-4D51-8CF1-902D40B350D8}"/>
              </a:ext>
            </a:extLst>
          </p:cNvPr>
          <p:cNvSpPr txBox="1"/>
          <p:nvPr/>
        </p:nvSpPr>
        <p:spPr>
          <a:xfrm>
            <a:off x="3241666" y="282045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7D222-FBD2-0A7E-6A2C-D875C6482A90}"/>
              </a:ext>
            </a:extLst>
          </p:cNvPr>
          <p:cNvSpPr txBox="1"/>
          <p:nvPr/>
        </p:nvSpPr>
        <p:spPr>
          <a:xfrm>
            <a:off x="8508677" y="2802467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Incorrect!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E0FA6C-D140-7137-10FC-2C5068778176}"/>
              </a:ext>
            </a:extLst>
          </p:cNvPr>
          <p:cNvSpPr/>
          <p:nvPr/>
        </p:nvSpPr>
        <p:spPr>
          <a:xfrm>
            <a:off x="8823678" y="2481791"/>
            <a:ext cx="499533" cy="33866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417A5B-2826-1CCB-5507-D25242BBF8C9}"/>
              </a:ext>
            </a:extLst>
          </p:cNvPr>
          <p:cNvSpPr txBox="1"/>
          <p:nvPr/>
        </p:nvSpPr>
        <p:spPr>
          <a:xfrm>
            <a:off x="3981707" y="2402300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85068-EAC8-8C94-853B-D79A4BE229DD}"/>
              </a:ext>
            </a:extLst>
          </p:cNvPr>
          <p:cNvSpPr txBox="1"/>
          <p:nvPr/>
        </p:nvSpPr>
        <p:spPr>
          <a:xfrm>
            <a:off x="9323211" y="2420291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C00000"/>
                </a:solidFill>
                <a:effectLst/>
                <a:latin typeface="Google Sans"/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0633B-67A2-C803-AE22-1E5043E109AD}"/>
              </a:ext>
            </a:extLst>
          </p:cNvPr>
          <p:cNvSpPr txBox="1"/>
          <p:nvPr/>
        </p:nvSpPr>
        <p:spPr>
          <a:xfrm>
            <a:off x="7501587" y="2420291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8DC09D6-46A4-3DCB-41B5-2333E9FF86EB}"/>
              </a:ext>
            </a:extLst>
          </p:cNvPr>
          <p:cNvSpPr/>
          <p:nvPr/>
        </p:nvSpPr>
        <p:spPr>
          <a:xfrm>
            <a:off x="1664494" y="3973868"/>
            <a:ext cx="499533" cy="33866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56DFD2-AAF4-B61E-642C-DF28872038DA}"/>
              </a:ext>
            </a:extLst>
          </p:cNvPr>
          <p:cNvSpPr/>
          <p:nvPr/>
        </p:nvSpPr>
        <p:spPr>
          <a:xfrm>
            <a:off x="6995360" y="3968847"/>
            <a:ext cx="499533" cy="3386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3531E-C588-5A7A-A9B6-CF9F214D4F67}"/>
              </a:ext>
            </a:extLst>
          </p:cNvPr>
          <p:cNvSpPr txBox="1"/>
          <p:nvPr/>
        </p:nvSpPr>
        <p:spPr>
          <a:xfrm>
            <a:off x="7486396" y="3927514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C00000"/>
                </a:solidFill>
                <a:effectLst/>
                <a:latin typeface="Google Sans"/>
              </a:rPr>
              <a:t>X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5F079-8931-8289-C285-6855A43A4484}"/>
              </a:ext>
            </a:extLst>
          </p:cNvPr>
          <p:cNvSpPr txBox="1"/>
          <p:nvPr/>
        </p:nvSpPr>
        <p:spPr>
          <a:xfrm>
            <a:off x="2157934" y="3927515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EA498-2386-E448-5179-2DB2D2389A82}"/>
              </a:ext>
            </a:extLst>
          </p:cNvPr>
          <p:cNvSpPr txBox="1"/>
          <p:nvPr/>
        </p:nvSpPr>
        <p:spPr>
          <a:xfrm>
            <a:off x="9317118" y="3927514"/>
            <a:ext cx="361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B050"/>
                </a:solidFill>
                <a:effectLst/>
                <a:latin typeface="Google Sans"/>
              </a:rPr>
              <a:t>✓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7BCB0-457F-45C6-7318-EAD29516C61A}"/>
              </a:ext>
            </a:extLst>
          </p:cNvPr>
          <p:cNvSpPr/>
          <p:nvPr/>
        </p:nvSpPr>
        <p:spPr>
          <a:xfrm>
            <a:off x="6096000" y="4619728"/>
            <a:ext cx="6525729" cy="81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FD95-8C89-8290-E61F-78C5385C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3A05-5921-03FE-DFAE-657C7CCE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A stable response tendency (i.e., consistent responding) leads to higher performance following success than failure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consequence: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evidence is consistent with equal learning from failure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Retroactive condition assignment replicates the finding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Different stimuli can reverse the apparent effect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Reversing or randomizing condition labels recovers the effect</a:t>
            </a:r>
          </a:p>
        </p:txBody>
      </p:sp>
    </p:spTree>
    <p:extLst>
      <p:ext uri="{BB962C8B-B14F-4D97-AF65-F5344CB8AC3E}">
        <p14:creationId xmlns:p14="http://schemas.microsoft.com/office/powerpoint/2010/main" val="122338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78445</TotalTime>
  <Words>1893</Words>
  <Application>Microsoft Macintosh PowerPoint</Application>
  <PresentationFormat>Widescreen</PresentationFormat>
  <Paragraphs>290</Paragraphs>
  <Slides>28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Google Sans</vt:lpstr>
      <vt:lpstr>Whitney Book</vt:lpstr>
      <vt:lpstr>Office Theme</vt:lpstr>
      <vt:lpstr>An Alternative Interpretation of  Apparent Failures to Learn From Failure</vt:lpstr>
      <vt:lpstr>Roadmap</vt:lpstr>
      <vt:lpstr>The Original Finding</vt:lpstr>
      <vt:lpstr>The Original Finding</vt:lpstr>
      <vt:lpstr>(Replications of) The Original Finding</vt:lpstr>
      <vt:lpstr>The Script Task</vt:lpstr>
      <vt:lpstr>The Script Task</vt:lpstr>
      <vt:lpstr>The Script Task</vt:lpstr>
      <vt:lpstr>My Argument</vt:lpstr>
      <vt:lpstr>A Mathematical Model (Without Much Math*)</vt:lpstr>
      <vt:lpstr>A Mathematical Model (Without Much Math*)</vt:lpstr>
      <vt:lpstr>A Mathematical Model (Without Much Math*)</vt:lpstr>
      <vt:lpstr>PowerPoint Presentation</vt:lpstr>
      <vt:lpstr>Why Might Participants Answer Consistently?</vt:lpstr>
      <vt:lpstr>Experiment: A Placebo Replication</vt:lpstr>
      <vt:lpstr>Experiment: A Placebo Replication</vt:lpstr>
      <vt:lpstr>Experiment: A Placebo Replication</vt:lpstr>
      <vt:lpstr>Experiment Results</vt:lpstr>
      <vt:lpstr>Experiment Results</vt:lpstr>
      <vt:lpstr>Experiment Results</vt:lpstr>
      <vt:lpstr>Additional Findings</vt:lpstr>
      <vt:lpstr>Experiment S1 Example</vt:lpstr>
      <vt:lpstr>Effect Reverses With Different Stimuli</vt:lpstr>
      <vt:lpstr>Additional Findings</vt:lpstr>
      <vt:lpstr>Reverse Condition Labels</vt:lpstr>
      <vt:lpstr>Randomize Condition Labels</vt:lpstr>
      <vt:lpstr>Takeaways</vt:lpstr>
      <vt:lpstr>Thank you!  Preprint, data, materials, and code at www.StephenASpiller.com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Spiller, Stephen</dc:creator>
  <cp:lastModifiedBy>Spiller, Stephen</cp:lastModifiedBy>
  <cp:revision>1132</cp:revision>
  <cp:lastPrinted>2022-09-14T19:05:31Z</cp:lastPrinted>
  <dcterms:created xsi:type="dcterms:W3CDTF">2021-02-13T20:04:50Z</dcterms:created>
  <dcterms:modified xsi:type="dcterms:W3CDTF">2024-09-27T09:39:16Z</dcterms:modified>
</cp:coreProperties>
</file>