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2" r:id="rId5"/>
    <p:sldId id="257" r:id="rId6"/>
    <p:sldId id="258" r:id="rId7"/>
    <p:sldId id="259" r:id="rId8"/>
    <p:sldId id="261" r:id="rId9"/>
    <p:sldId id="260" r:id="rId10"/>
    <p:sldId id="264" r:id="rId11"/>
    <p:sldId id="266" r:id="rId12"/>
    <p:sldId id="268" r:id="rId13"/>
    <p:sldId id="269" r:id="rId14"/>
    <p:sldId id="271" r:id="rId15"/>
    <p:sldId id="273" r:id="rId16"/>
    <p:sldId id="274" r:id="rId17"/>
    <p:sldId id="276" r:id="rId18"/>
    <p:sldId id="277" r:id="rId19"/>
    <p:sldId id="279" r:id="rId20"/>
    <p:sldId id="280" r:id="rId21"/>
    <p:sldId id="281" r:id="rId22"/>
    <p:sldId id="283" r:id="rId23"/>
    <p:sldId id="282" r:id="rId24"/>
    <p:sldId id="287"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tiff"/><Relationship Id="rId1"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无监督域适应介绍</a:t>
            </a:r>
            <a:endParaRPr lang="zh-CN" altLang="en-US" dirty="0"/>
          </a:p>
        </p:txBody>
      </p:sp>
      <p:sp>
        <p:nvSpPr>
          <p:cNvPr id="3" name="Subtitle 2"/>
          <p:cNvSpPr>
            <a:spLocks noGrp="1"/>
          </p:cNvSpPr>
          <p:nvPr>
            <p:ph type="subTitle" idx="1"/>
          </p:nvPr>
        </p:nvSpPr>
        <p:spPr/>
        <p:txBody>
          <a:bodyPr>
            <a:normAutofit lnSpcReduction="20000"/>
          </a:bodyPr>
          <a:lstStyle/>
          <a:p>
            <a:endParaRPr lang="zh-CN" altLang="en-US"/>
          </a:p>
          <a:p>
            <a:r>
              <a:rPr lang="zh-CN" altLang="en-US"/>
              <a:t>李瑞</a:t>
            </a:r>
            <a:endParaRPr lang="zh-CN" altLang="en-US"/>
          </a:p>
          <a:p>
            <a:r>
              <a:rPr lang="en-US" altLang="zh-CN"/>
              <a:t>2020</a:t>
            </a:r>
            <a:r>
              <a:rPr lang="zh-CN" altLang="en-US"/>
              <a:t>年</a:t>
            </a:r>
            <a:r>
              <a:rPr lang="en-US" altLang="zh-CN"/>
              <a:t>7</a:t>
            </a:r>
            <a:r>
              <a:rPr lang="zh-CN" altLang="en-US"/>
              <a:t>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442575" cy="4351655"/>
          </a:xfrm>
        </p:spPr>
        <p:txBody>
          <a:bodyPr/>
          <a:p>
            <a:r>
              <a:rPr lang="zh-CN"/>
              <a:t>常见的方法基于减小源域和目标域之间的数据分布差异（包括边缘分布，条件分布，联合分布）。一般的框架如下：</a:t>
            </a:r>
            <a:endParaRPr lang="zh-CN"/>
          </a:p>
          <a:p>
            <a:pPr lvl="1"/>
            <a:endParaRPr lang="zh-CN" altLang="en-US"/>
          </a:p>
          <a:p>
            <a:endParaRPr lang="zh-CN" altLang="en-US"/>
          </a:p>
        </p:txBody>
      </p:sp>
      <p:pic>
        <p:nvPicPr>
          <p:cNvPr id="6" name="Picture 5" descr="DA_general_arc"/>
          <p:cNvPicPr>
            <a:picLocks noChangeAspect="1"/>
          </p:cNvPicPr>
          <p:nvPr/>
        </p:nvPicPr>
        <p:blipFill>
          <a:blip r:embed="rId1"/>
          <a:stretch>
            <a:fillRect/>
          </a:stretch>
        </p:blipFill>
        <p:spPr>
          <a:xfrm>
            <a:off x="1658620" y="2937510"/>
            <a:ext cx="8802370" cy="3364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987550"/>
            <a:ext cx="5181600" cy="4351338"/>
          </a:xfrm>
        </p:spPr>
        <p:txBody>
          <a:bodyPr/>
          <a:p>
            <a:endParaRPr lang="zh-CN"/>
          </a:p>
          <a:p>
            <a:pPr lvl="1"/>
            <a:endParaRPr lang="zh-CN" altLang="en-US"/>
          </a:p>
          <a:p>
            <a:endParaRPr lang="zh-CN" altLang="en-US"/>
          </a:p>
        </p:txBody>
      </p:sp>
      <p:pic>
        <p:nvPicPr>
          <p:cNvPr id="4" name="Content Placeholder 3"/>
          <p:cNvPicPr>
            <a:picLocks noChangeAspect="1"/>
          </p:cNvPicPr>
          <p:nvPr>
            <p:ph sz="half" idx="2"/>
          </p:nvPr>
        </p:nvPicPr>
        <p:blipFill>
          <a:blip r:embed="rId1"/>
          <a:stretch>
            <a:fillRect/>
          </a:stretch>
        </p:blipFill>
        <p:spPr>
          <a:xfrm>
            <a:off x="1303655" y="2390140"/>
            <a:ext cx="3732530" cy="3131820"/>
          </a:xfrm>
          <a:prstGeom prst="rect">
            <a:avLst/>
          </a:prstGeom>
        </p:spPr>
      </p:pic>
      <p:sp>
        <p:nvSpPr>
          <p:cNvPr id="5" name="Content Placeholder 2"/>
          <p:cNvSpPr>
            <a:spLocks noGrp="1"/>
          </p:cNvSpPr>
          <p:nvPr/>
        </p:nvSpPr>
        <p:spPr>
          <a:xfrm>
            <a:off x="6443980" y="19875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p>
          <a:p>
            <a:r>
              <a:rPr lang="zh-CN" altLang="en-US"/>
              <a:t>是否共享中间层</a:t>
            </a:r>
            <a:r>
              <a:rPr lang="en-US" altLang="zh-CN"/>
              <a:t>(</a:t>
            </a:r>
            <a:r>
              <a:rPr lang="en-US" altLang="zh-CN"/>
              <a:t>Layers)</a:t>
            </a:r>
            <a:endParaRPr lang="zh-CN" altLang="en-US"/>
          </a:p>
          <a:p>
            <a:endParaRPr lang="zh-CN" altLang="en-US"/>
          </a:p>
          <a:p>
            <a:r>
              <a:rPr lang="zh-CN" altLang="en-US"/>
              <a:t>判别模型或者生成模型</a:t>
            </a:r>
            <a:r>
              <a:rPr lang="en-US" altLang="zh-CN"/>
              <a:t>(discriminative or generative)</a:t>
            </a:r>
            <a:endParaRPr lang="en-US" altLang="zh-CN"/>
          </a:p>
          <a:p>
            <a:endParaRPr lang="en-US" altLang="zh-CN"/>
          </a:p>
          <a:p>
            <a:r>
              <a:rPr lang="zh-CN"/>
              <a:t>是否使用多个特征 </a:t>
            </a:r>
            <a:r>
              <a:rPr lang="en-US" altLang="zh-CN"/>
              <a:t>(Multi-features)</a:t>
            </a:r>
            <a:endParaRPr lang="zh-CN"/>
          </a:p>
          <a:p>
            <a:pPr lvl="1"/>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987550"/>
            <a:ext cx="5181600" cy="4351338"/>
          </a:xfrm>
        </p:spPr>
        <p:txBody>
          <a:bodyPr/>
          <a:p>
            <a:endParaRPr lang="zh-CN"/>
          </a:p>
          <a:p>
            <a:pPr lvl="1"/>
            <a:endParaRPr lang="zh-CN" altLang="en-US"/>
          </a:p>
          <a:p>
            <a:endParaRPr lang="zh-CN" altLang="en-US"/>
          </a:p>
        </p:txBody>
      </p:sp>
      <p:sp>
        <p:nvSpPr>
          <p:cNvPr id="5" name="Content Placeholder 2"/>
          <p:cNvSpPr>
            <a:spLocks noGrp="1"/>
          </p:cNvSpPr>
          <p:nvPr/>
        </p:nvSpPr>
        <p:spPr>
          <a:xfrm>
            <a:off x="6443980" y="19875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t>常见的度量：</a:t>
            </a:r>
            <a:endParaRPr lang="zh-CN"/>
          </a:p>
          <a:p>
            <a:pPr lvl="1"/>
            <a:r>
              <a:rPr lang="en-US" altLang="zh-CN" sz="2400"/>
              <a:t>MMD (Deep Domain Confusion)</a:t>
            </a:r>
            <a:endParaRPr lang="en-US" altLang="zh-CN" sz="2400"/>
          </a:p>
          <a:p>
            <a:pPr lvl="1"/>
            <a:r>
              <a:rPr lang="en-US" altLang="zh-CN" sz="2400"/>
              <a:t>MK-MMD (Deep Adaptation Network)</a:t>
            </a:r>
            <a:endParaRPr lang="en-US" altLang="zh-CN" sz="2400"/>
          </a:p>
          <a:p>
            <a:pPr lvl="1"/>
            <a:r>
              <a:rPr lang="en-US" altLang="zh-CN"/>
              <a:t>Variance (Deep CORAL)</a:t>
            </a:r>
            <a:endParaRPr lang="en-US" altLang="zh-CN"/>
          </a:p>
          <a:p>
            <a:pPr lvl="1"/>
            <a:r>
              <a:rPr lang="en-US" altLang="zh-CN"/>
              <a:t>CMD (Central Moment Discrepancy)</a:t>
            </a:r>
            <a:endParaRPr lang="en-US" altLang="zh-CN"/>
          </a:p>
          <a:p>
            <a:pPr lvl="0"/>
            <a:r>
              <a:rPr lang="zh-CN" altLang="en-US"/>
              <a:t>对抗训练：</a:t>
            </a:r>
            <a:endParaRPr lang="zh-CN" altLang="en-US"/>
          </a:p>
          <a:p>
            <a:pPr lvl="1"/>
            <a:r>
              <a:rPr lang="en-US" altLang="zh-CN" sz="2400"/>
              <a:t>DANN</a:t>
            </a:r>
            <a:endParaRPr lang="en-US" altLang="zh-CN" sz="2400"/>
          </a:p>
          <a:p>
            <a:pPr lvl="1"/>
            <a:r>
              <a:rPr lang="en-US" altLang="zh-CN" sz="2400"/>
              <a:t>ADDA</a:t>
            </a:r>
            <a:endParaRPr lang="en-US" altLang="zh-CN"/>
          </a:p>
          <a:p>
            <a:pPr lvl="1"/>
            <a:endParaRPr lang="en-US" altLang="zh-CN"/>
          </a:p>
          <a:p>
            <a:pPr lvl="0"/>
            <a:endParaRPr lang="zh-CN"/>
          </a:p>
          <a:p>
            <a:pPr lvl="1"/>
            <a:endParaRPr lang="zh-CN" altLang="en-US"/>
          </a:p>
          <a:p>
            <a:endParaRPr lang="zh-CN" altLang="en-US"/>
          </a:p>
        </p:txBody>
      </p:sp>
      <p:pic>
        <p:nvPicPr>
          <p:cNvPr id="7" name="Content Placeholder 6"/>
          <p:cNvPicPr>
            <a:picLocks noChangeAspect="1"/>
          </p:cNvPicPr>
          <p:nvPr>
            <p:ph sz="half" idx="2"/>
          </p:nvPr>
        </p:nvPicPr>
        <p:blipFill>
          <a:blip r:embed="rId1"/>
          <a:stretch>
            <a:fillRect/>
          </a:stretch>
        </p:blipFill>
        <p:spPr>
          <a:xfrm>
            <a:off x="967105" y="2451735"/>
            <a:ext cx="4473575" cy="311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516235" cy="4351655"/>
          </a:xfrm>
        </p:spPr>
        <p:txBody>
          <a:bodyPr/>
          <a:p>
            <a:r>
              <a:rPr lang="en-US" altLang="zh-CN"/>
              <a:t>Domain-Adversarial Training of Neural Networks (DANN, feature-level alignment, discriminative model)</a:t>
            </a:r>
            <a:endParaRPr lang="en-US" altLang="zh-CN"/>
          </a:p>
          <a:p>
            <a:endParaRPr lang="zh-CN" altLang="en-US"/>
          </a:p>
        </p:txBody>
      </p:sp>
      <p:pic>
        <p:nvPicPr>
          <p:cNvPr id="6" name="Content Placeholder 5"/>
          <p:cNvPicPr>
            <a:picLocks noChangeAspect="1"/>
          </p:cNvPicPr>
          <p:nvPr>
            <p:ph sz="half" idx="2"/>
          </p:nvPr>
        </p:nvPicPr>
        <p:blipFill>
          <a:blip r:embed="rId1"/>
          <a:stretch>
            <a:fillRect/>
          </a:stretch>
        </p:blipFill>
        <p:spPr>
          <a:xfrm>
            <a:off x="2054860" y="2855595"/>
            <a:ext cx="8083550" cy="3458210"/>
          </a:xfrm>
          <a:prstGeom prst="rect">
            <a:avLst/>
          </a:prstGeom>
        </p:spPr>
      </p:pic>
      <p:sp>
        <p:nvSpPr>
          <p:cNvPr id="32" name="Text Box 31"/>
          <p:cNvSpPr txBox="1"/>
          <p:nvPr/>
        </p:nvSpPr>
        <p:spPr>
          <a:xfrm>
            <a:off x="1270" y="6504940"/>
            <a:ext cx="8841740" cy="368300"/>
          </a:xfrm>
          <a:prstGeom prst="rect">
            <a:avLst/>
          </a:prstGeom>
          <a:noFill/>
        </p:spPr>
        <p:txBody>
          <a:bodyPr wrap="square" rtlCol="0" anchor="t">
            <a:spAutoFit/>
          </a:bodyPr>
          <a:p>
            <a:r>
              <a:rPr lang="en-US"/>
              <a:t>Courtesy: [DANN] http://jmlr.org/papers/volume17/15-239/15-239.pdf</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1117580" cy="4351655"/>
          </a:xfrm>
        </p:spPr>
        <p:txBody>
          <a:bodyPr/>
          <a:p>
            <a:r>
              <a:rPr lang="en-US" altLang="zh-CN"/>
              <a:t>Unsupervised Pixel–Level Domain Adaptation with Generative Adversarial Networks (PixelDA, data-level alignment, generative model)</a:t>
            </a:r>
            <a:endParaRPr lang="en-US" altLang="zh-CN"/>
          </a:p>
          <a:p>
            <a:endParaRPr lang="zh-CN" altLang="en-US"/>
          </a:p>
        </p:txBody>
      </p:sp>
      <p:pic>
        <p:nvPicPr>
          <p:cNvPr id="5" name="Content Placeholder 4"/>
          <p:cNvPicPr>
            <a:picLocks noChangeAspect="1"/>
          </p:cNvPicPr>
          <p:nvPr>
            <p:ph sz="half" idx="2"/>
          </p:nvPr>
        </p:nvPicPr>
        <p:blipFill>
          <a:blip r:embed="rId1"/>
          <a:stretch>
            <a:fillRect/>
          </a:stretch>
        </p:blipFill>
        <p:spPr>
          <a:xfrm>
            <a:off x="1677670" y="2713355"/>
            <a:ext cx="8488045" cy="3663950"/>
          </a:xfrm>
          <a:prstGeom prst="rect">
            <a:avLst/>
          </a:prstGeom>
        </p:spPr>
      </p:pic>
      <p:sp>
        <p:nvSpPr>
          <p:cNvPr id="32" name="Text Box 31"/>
          <p:cNvSpPr txBox="1"/>
          <p:nvPr/>
        </p:nvSpPr>
        <p:spPr>
          <a:xfrm>
            <a:off x="1270" y="6504940"/>
            <a:ext cx="12106275" cy="368300"/>
          </a:xfrm>
          <a:prstGeom prst="rect">
            <a:avLst/>
          </a:prstGeom>
          <a:noFill/>
        </p:spPr>
        <p:txBody>
          <a:bodyPr wrap="square" rtlCol="0" anchor="t">
            <a:spAutoFit/>
          </a:bodyPr>
          <a:p>
            <a:r>
              <a:rPr lang="en-US"/>
              <a:t>Courtesy: [PixelDA] https://arxiv.org/pdf/1612.05424.pdf</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a:t>
            </a:r>
            <a:r>
              <a:rPr lang="zh-CN" altLang="en-US">
                <a:sym typeface="+mn-ea"/>
              </a:rPr>
              <a:t>领域自适应方法</a:t>
            </a:r>
            <a:endParaRPr lang="en-US"/>
          </a:p>
        </p:txBody>
      </p:sp>
      <p:sp>
        <p:nvSpPr>
          <p:cNvPr id="3" name="Content Placeholder 2"/>
          <p:cNvSpPr>
            <a:spLocks noGrp="1"/>
          </p:cNvSpPr>
          <p:nvPr>
            <p:ph sz="half" idx="1"/>
          </p:nvPr>
        </p:nvSpPr>
        <p:spPr>
          <a:xfrm>
            <a:off x="838200" y="1825625"/>
            <a:ext cx="10694670" cy="4351655"/>
          </a:xfrm>
        </p:spPr>
        <p:txBody>
          <a:bodyPr/>
          <a:p>
            <a:r>
              <a:rPr lang="en-US" altLang="zh-CN"/>
              <a:t>A Dirt-t Approach to </a:t>
            </a:r>
            <a:r>
              <a:rPr lang="en-US" altLang="zh-CN">
                <a:sym typeface="+mn-ea"/>
              </a:rPr>
              <a:t>Unsupervised Domain Adaptation</a:t>
            </a:r>
            <a:r>
              <a:rPr lang="en-US" altLang="zh-CN"/>
              <a:t> (Dirt-t, feature-level alignment) [Extra Constraint for Target Generalization]</a:t>
            </a:r>
            <a:endParaRPr lang="en-US" altLang="zh-CN"/>
          </a:p>
          <a:p>
            <a:endParaRPr lang="zh-CN" altLang="en-US"/>
          </a:p>
        </p:txBody>
      </p:sp>
      <p:sp>
        <p:nvSpPr>
          <p:cNvPr id="32" name="Text Box 31"/>
          <p:cNvSpPr txBox="1"/>
          <p:nvPr/>
        </p:nvSpPr>
        <p:spPr>
          <a:xfrm>
            <a:off x="1270" y="6504940"/>
            <a:ext cx="7879715" cy="368300"/>
          </a:xfrm>
          <a:prstGeom prst="rect">
            <a:avLst/>
          </a:prstGeom>
          <a:noFill/>
        </p:spPr>
        <p:txBody>
          <a:bodyPr wrap="square" rtlCol="0" anchor="t">
            <a:spAutoFit/>
          </a:bodyPr>
          <a:p>
            <a:r>
              <a:rPr lang="en-US"/>
              <a:t>Courtesy: [Dirt-t] https://arxiv.org/pdf/1802.08735.pdf</a:t>
            </a:r>
            <a:endParaRPr lang="en-US"/>
          </a:p>
        </p:txBody>
      </p:sp>
      <p:pic>
        <p:nvPicPr>
          <p:cNvPr id="6" name="Content Placeholder 5"/>
          <p:cNvPicPr>
            <a:picLocks noChangeAspect="1"/>
          </p:cNvPicPr>
          <p:nvPr>
            <p:ph sz="half" idx="2"/>
          </p:nvPr>
        </p:nvPicPr>
        <p:blipFill>
          <a:blip r:embed="rId1"/>
          <a:stretch>
            <a:fillRect/>
          </a:stretch>
        </p:blipFill>
        <p:spPr>
          <a:xfrm>
            <a:off x="963295" y="3041650"/>
            <a:ext cx="6917055" cy="2793365"/>
          </a:xfrm>
          <a:prstGeom prst="rect">
            <a:avLst/>
          </a:prstGeom>
        </p:spPr>
      </p:pic>
      <p:pic>
        <p:nvPicPr>
          <p:cNvPr id="8" name="Picture 7"/>
          <p:cNvPicPr>
            <a:picLocks noChangeAspect="1"/>
          </p:cNvPicPr>
          <p:nvPr/>
        </p:nvPicPr>
        <p:blipFill>
          <a:blip r:embed="rId2"/>
          <a:stretch>
            <a:fillRect/>
          </a:stretch>
        </p:blipFill>
        <p:spPr>
          <a:xfrm>
            <a:off x="7955280" y="4531995"/>
            <a:ext cx="3398520" cy="396240"/>
          </a:xfrm>
          <a:prstGeom prst="rect">
            <a:avLst/>
          </a:prstGeom>
        </p:spPr>
      </p:pic>
      <p:pic>
        <p:nvPicPr>
          <p:cNvPr id="9" name="Picture 8"/>
          <p:cNvPicPr>
            <a:picLocks noChangeAspect="1"/>
          </p:cNvPicPr>
          <p:nvPr/>
        </p:nvPicPr>
        <p:blipFill>
          <a:blip r:embed="rId3"/>
          <a:stretch>
            <a:fillRect/>
          </a:stretch>
        </p:blipFill>
        <p:spPr>
          <a:xfrm>
            <a:off x="7676515" y="5202555"/>
            <a:ext cx="4259580" cy="6324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solidFill>
                  <a:schemeClr val="bg1">
                    <a:lumMod val="65000"/>
                  </a:schemeClr>
                </a:solidFill>
              </a:rPr>
              <a:t>领域自适应问题</a:t>
            </a:r>
            <a:endParaRPr lang="zh-CN" altLang="en-US">
              <a:solidFill>
                <a:schemeClr val="bg1">
                  <a:lumMod val="65000"/>
                </a:schemeClr>
              </a:solidFill>
            </a:endParaRPr>
          </a:p>
          <a:p>
            <a:endParaRPr lang="zh-CN" altLang="en-US">
              <a:solidFill>
                <a:schemeClr val="bg1">
                  <a:lumMod val="65000"/>
                </a:schemeClr>
              </a:solidFill>
            </a:endParaRPr>
          </a:p>
          <a:p>
            <a:r>
              <a:rPr lang="zh-CN" altLang="en-US">
                <a:solidFill>
                  <a:schemeClr val="bg1">
                    <a:lumMod val="65000"/>
                  </a:schemeClr>
                </a:solidFill>
              </a:rPr>
              <a:t>领域自适应方法</a:t>
            </a:r>
            <a:endParaRPr lang="zh-CN" altLang="en-US">
              <a:solidFill>
                <a:schemeClr val="bg1">
                  <a:lumMod val="65000"/>
                </a:schemeClr>
              </a:solidFill>
            </a:endParaRPr>
          </a:p>
          <a:p>
            <a:endParaRPr lang="zh-CN" altLang="en-US">
              <a:solidFill>
                <a:schemeClr val="tx1"/>
              </a:solidFill>
            </a:endParaRPr>
          </a:p>
          <a:p>
            <a:r>
              <a:rPr lang="zh-CN" altLang="en-US">
                <a:solidFill>
                  <a:schemeClr val="tx1"/>
                </a:solidFill>
              </a:rPr>
              <a:t>最新的研究思考</a:t>
            </a:r>
            <a:endParaRPr lang="zh-CN" alt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ltLang="en-US"/>
              <a:t>现有的方法有以下几个待改进的方面：</a:t>
            </a:r>
            <a:endParaRPr lang="zh-CN" altLang="en-US"/>
          </a:p>
          <a:p>
            <a:endParaRPr lang="zh-CN" altLang="en-US"/>
          </a:p>
          <a:p>
            <a:pPr lvl="1"/>
            <a:r>
              <a:rPr lang="zh-CN" altLang="en-US"/>
              <a:t>当两个领域之间的差异较大的情况下，现有的方法很难取得满意的性能。</a:t>
            </a:r>
            <a:endParaRPr lang="zh-CN" altLang="en-US"/>
          </a:p>
          <a:p>
            <a:pPr lvl="1"/>
            <a:endParaRPr lang="zh-CN" altLang="en-US"/>
          </a:p>
          <a:p>
            <a:pPr lvl="1"/>
            <a:r>
              <a:rPr lang="zh-CN" altLang="en-US"/>
              <a:t>减小两个领域间的边缘分布的差异，并不能保证类层级</a:t>
            </a:r>
            <a:r>
              <a:rPr lang="en-US" altLang="zh-CN"/>
              <a:t>(class-level)</a:t>
            </a:r>
            <a:r>
              <a:rPr lang="zh-CN" altLang="en-US"/>
              <a:t>迁移。</a:t>
            </a:r>
            <a:endParaRPr lang="zh-CN" altLang="en-US"/>
          </a:p>
          <a:p>
            <a:pPr lvl="1"/>
            <a:endParaRPr lang="zh-CN" altLang="en-US"/>
          </a:p>
          <a:p>
            <a:pPr lvl="1"/>
            <a:r>
              <a:rPr lang="zh-CN" altLang="en-US"/>
              <a:t>需要源数据</a:t>
            </a:r>
            <a:r>
              <a:rPr lang="en-US" altLang="zh-CN"/>
              <a:t>(Source Data)</a:t>
            </a:r>
            <a:r>
              <a:rPr lang="zh-CN" altLang="en-US"/>
              <a:t>加入训练过程。</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r>
              <a:rPr lang="zh-CN" altLang="en-US">
                <a:sym typeface="+mn-ea"/>
              </a:rPr>
              <a:t>最新的研究思考</a:t>
            </a:r>
            <a:endParaRPr lang="en-US"/>
          </a:p>
        </p:txBody>
      </p:sp>
      <p:sp>
        <p:nvSpPr>
          <p:cNvPr id="3" name="Content Placeholder 2"/>
          <p:cNvSpPr>
            <a:spLocks noGrp="1"/>
          </p:cNvSpPr>
          <p:nvPr>
            <p:ph idx="1"/>
          </p:nvPr>
        </p:nvSpPr>
        <p:spPr/>
        <p:txBody>
          <a:bodyPr/>
          <a:p>
            <a:r>
              <a:rPr lang="en-US"/>
              <a:t>Label to Image Translation (TIP 2020)</a:t>
            </a:r>
            <a:endParaRPr lang="en-US"/>
          </a:p>
        </p:txBody>
      </p:sp>
      <p:pic>
        <p:nvPicPr>
          <p:cNvPr id="16"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100" y="3154934"/>
            <a:ext cx="5145505" cy="2607056"/>
          </a:xfrm>
          <a:prstGeom prst="rect">
            <a:avLst/>
          </a:prstGeom>
        </p:spPr>
      </p:pic>
      <p:pic>
        <p:nvPicPr>
          <p:cNvPr id="17"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5156" y="3937928"/>
            <a:ext cx="5037220" cy="1508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ltLang="en-US"/>
              <a:t>比较下</a:t>
            </a:r>
            <a:r>
              <a:rPr lang="en-US" altLang="zh-CN"/>
              <a:t>PixelDA</a:t>
            </a:r>
            <a:r>
              <a:rPr lang="zh-CN" altLang="en-US"/>
              <a:t>和</a:t>
            </a:r>
            <a:r>
              <a:rPr lang="en-US" altLang="zh-CN"/>
              <a:t>Label2ImageDA</a:t>
            </a:r>
            <a:endParaRPr lang="en-US" altLang="zh-CN"/>
          </a:p>
        </p:txBody>
      </p:sp>
      <p:pic>
        <p:nvPicPr>
          <p:cNvPr id="5"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84373" y="2888937"/>
            <a:ext cx="3281301" cy="3969063"/>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3105" y="3065079"/>
            <a:ext cx="5110310" cy="3260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t>领域自适应问题</a:t>
            </a:r>
            <a:endParaRPr lang="zh-CN" altLang="en-US"/>
          </a:p>
          <a:p>
            <a:endParaRPr lang="zh-CN" altLang="en-US"/>
          </a:p>
          <a:p>
            <a:r>
              <a:rPr lang="zh-CN" altLang="en-US">
                <a:solidFill>
                  <a:schemeClr val="tx1"/>
                </a:solidFill>
              </a:rPr>
              <a:t>领域自适应方法</a:t>
            </a:r>
            <a:endParaRPr lang="zh-CN" altLang="en-US">
              <a:solidFill>
                <a:schemeClr val="tx1"/>
              </a:solidFill>
            </a:endParaRPr>
          </a:p>
          <a:p>
            <a:endParaRPr lang="zh-CN" altLang="en-US">
              <a:solidFill>
                <a:schemeClr val="tx1"/>
              </a:solidFill>
            </a:endParaRPr>
          </a:p>
          <a:p>
            <a:r>
              <a:rPr lang="zh-CN" altLang="en-US">
                <a:solidFill>
                  <a:schemeClr val="tx1"/>
                </a:solidFill>
              </a:rPr>
              <a:t>最新的研究思考</a:t>
            </a:r>
            <a:endParaRPr lang="zh-CN" alt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idx="1"/>
          </p:nvPr>
        </p:nvSpPr>
        <p:spPr/>
        <p:txBody>
          <a:bodyPr/>
          <a:p>
            <a:r>
              <a:rPr lang="zh-CN"/>
              <a:t>实验结果（图片分类）</a:t>
            </a:r>
            <a:endParaRPr lang="zh-CN"/>
          </a:p>
        </p:txBody>
      </p:sp>
      <p:pic>
        <p:nvPicPr>
          <p:cNvPr id="4" name="Picture 3"/>
          <p:cNvPicPr>
            <a:picLocks noChangeAspect="1"/>
          </p:cNvPicPr>
          <p:nvPr/>
        </p:nvPicPr>
        <p:blipFill>
          <a:blip r:embed="rId1"/>
          <a:stretch>
            <a:fillRect/>
          </a:stretch>
        </p:blipFill>
        <p:spPr>
          <a:xfrm>
            <a:off x="1906622" y="2337098"/>
            <a:ext cx="8196262" cy="4400728"/>
          </a:xfrm>
          <a:prstGeom prst="rect">
            <a:avLst/>
          </a:prstGeom>
        </p:spPr>
      </p:pic>
      <p:sp>
        <p:nvSpPr>
          <p:cNvPr id="6" name="矩形 4"/>
          <p:cNvSpPr/>
          <p:nvPr/>
        </p:nvSpPr>
        <p:spPr>
          <a:xfrm>
            <a:off x="7580860" y="2337098"/>
            <a:ext cx="2286000" cy="45167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5"/>
          <p:cNvSpPr/>
          <p:nvPr/>
        </p:nvSpPr>
        <p:spPr>
          <a:xfrm>
            <a:off x="1891092" y="4592531"/>
            <a:ext cx="8196261" cy="14688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zh-CN"/>
              <a:t>实验结果（图片生成）</a:t>
            </a:r>
            <a:endParaRPr lang="zh-CN"/>
          </a:p>
        </p:txBody>
      </p:sp>
      <p:pic>
        <p:nvPicPr>
          <p:cNvPr id="5" name="图片 3"/>
          <p:cNvPicPr>
            <a:picLocks noChangeAspect="1"/>
          </p:cNvPicPr>
          <p:nvPr>
            <p:ph sz="half" idx="2"/>
          </p:nvPr>
        </p:nvPicPr>
        <p:blipFill>
          <a:blip r:embed="rId1"/>
          <a:stretch>
            <a:fillRect/>
          </a:stretch>
        </p:blipFill>
        <p:spPr>
          <a:xfrm>
            <a:off x="1942465" y="2474595"/>
            <a:ext cx="8307070" cy="38715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p:txBody>
          <a:bodyPr/>
          <a:p>
            <a:r>
              <a:rPr lang="zh-CN"/>
              <a:t>实验结果（图片分割）</a:t>
            </a:r>
            <a:endParaRPr lang="zh-CN"/>
          </a:p>
        </p:txBody>
      </p:sp>
      <p:pic>
        <p:nvPicPr>
          <p:cNvPr id="8" name="图片 7"/>
          <p:cNvPicPr>
            <a:picLocks noChangeAspect="1"/>
          </p:cNvPicPr>
          <p:nvPr>
            <p:ph sz="half" idx="2"/>
          </p:nvPr>
        </p:nvPicPr>
        <p:blipFill>
          <a:blip r:embed="rId1"/>
          <a:stretch>
            <a:fillRect/>
          </a:stretch>
        </p:blipFill>
        <p:spPr>
          <a:xfrm>
            <a:off x="1197610" y="2746375"/>
            <a:ext cx="9797415" cy="3269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3.</a:t>
            </a:r>
            <a:r>
              <a:rPr lang="zh-CN" altLang="en-US">
                <a:sym typeface="+mn-ea"/>
              </a:rPr>
              <a:t>最新的研究思考</a:t>
            </a:r>
            <a:endParaRPr lang="en-US"/>
          </a:p>
        </p:txBody>
      </p:sp>
      <p:sp>
        <p:nvSpPr>
          <p:cNvPr id="3" name="Content Placeholder 2"/>
          <p:cNvSpPr>
            <a:spLocks noGrp="1"/>
          </p:cNvSpPr>
          <p:nvPr>
            <p:ph sz="half" idx="1"/>
          </p:nvPr>
        </p:nvSpPr>
        <p:spPr>
          <a:xfrm>
            <a:off x="838200" y="1825625"/>
            <a:ext cx="10992485" cy="4351655"/>
          </a:xfrm>
        </p:spPr>
        <p:txBody>
          <a:bodyPr/>
          <a:p>
            <a:r>
              <a:rPr lang="zh-CN"/>
              <a:t>实验结果（无源数据）</a:t>
            </a:r>
            <a:r>
              <a:rPr lang="en-US" altLang="zh-CN"/>
              <a:t>CVPR 2020</a:t>
            </a:r>
            <a:endParaRPr lang="en-US" altLang="zh-CN"/>
          </a:p>
        </p:txBody>
      </p:sp>
      <p:pic>
        <p:nvPicPr>
          <p:cNvPr id="6" name="图片 5"/>
          <p:cNvPicPr>
            <a:picLocks noChangeAspect="1"/>
          </p:cNvPicPr>
          <p:nvPr>
            <p:ph sz="half" idx="2"/>
          </p:nvPr>
        </p:nvPicPr>
        <p:blipFill rotWithShape="1">
          <a:blip r:embed="rId1"/>
          <a:srcRect t="5597" b="4403"/>
          <a:stretch>
            <a:fillRect/>
          </a:stretch>
        </p:blipFill>
        <p:spPr>
          <a:xfrm>
            <a:off x="2187575" y="2393950"/>
            <a:ext cx="6882130" cy="42995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838200" y="3573145"/>
            <a:ext cx="10515600" cy="1325563"/>
          </a:xfrm>
        </p:spPr>
        <p:txBody>
          <a:bodyPr/>
          <a:p>
            <a:r>
              <a:rPr lang="en-US" altLang="zh-CN" dirty="0"/>
              <a:t>Thanks, Q &amp; A</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领域自适应背景</a:t>
            </a:r>
            <a:endParaRPr lang="zh-CN" altLang="en-US"/>
          </a:p>
        </p:txBody>
      </p:sp>
      <p:sp>
        <p:nvSpPr>
          <p:cNvPr id="3" name="Content Placeholder 2"/>
          <p:cNvSpPr>
            <a:spLocks noGrp="1"/>
          </p:cNvSpPr>
          <p:nvPr>
            <p:ph idx="1"/>
          </p:nvPr>
        </p:nvSpPr>
        <p:spPr/>
        <p:txBody>
          <a:bodyPr/>
          <a:p>
            <a:r>
              <a:rPr lang="zh-CN" altLang="en-US"/>
              <a:t>大部分的数据没有标注信息，很难参与传统方法的训练。</a:t>
            </a:r>
            <a:endParaRPr lang="zh-CN" altLang="en-US"/>
          </a:p>
          <a:p>
            <a:r>
              <a:rPr lang="zh-CN" altLang="en-US"/>
              <a:t>利用人工标注收集数据来重新训练模型的代价昂贵和时间成本高。</a:t>
            </a:r>
            <a:endParaRPr lang="zh-CN" altLang="en-US"/>
          </a:p>
          <a:p>
            <a:endParaRPr lang="zh-CN" altLang="en-US"/>
          </a:p>
          <a:p>
            <a:endParaRPr lang="zh-CN" altLang="en-US"/>
          </a:p>
          <a:p>
            <a:r>
              <a:rPr lang="zh-CN" altLang="en-US"/>
              <a:t>利用无标签的数据快速迭代现有的模型来适应新的环境是一个重要的科研课题，</a:t>
            </a:r>
            <a:r>
              <a:rPr lang="en-US" altLang="zh-CN"/>
              <a:t>‘</a:t>
            </a:r>
            <a:r>
              <a:rPr lang="zh-CN" altLang="en-US"/>
              <a:t>领域自适应</a:t>
            </a:r>
            <a:r>
              <a:rPr lang="en-US" altLang="zh-CN"/>
              <a:t>’</a:t>
            </a:r>
            <a:r>
              <a:rPr lang="zh-CN" altLang="en-US"/>
              <a:t>算法需要解决：</a:t>
            </a:r>
            <a:endParaRPr lang="zh-CN" altLang="en-US"/>
          </a:p>
          <a:p>
            <a:pPr lvl="1"/>
            <a:r>
              <a:rPr lang="zh-CN" altLang="en-US"/>
              <a:t>如何使用无标签数据加入训练</a:t>
            </a:r>
            <a:endParaRPr lang="zh-CN" altLang="en-US"/>
          </a:p>
          <a:p>
            <a:pPr lvl="1"/>
            <a:r>
              <a:rPr lang="zh-CN" altLang="en-US"/>
              <a:t>新的数据与原先的训练数据分布有差异</a:t>
            </a:r>
            <a:endParaRPr lang="zh-CN" altLang="en-US"/>
          </a:p>
          <a:p>
            <a:pPr lvl="1"/>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t>领域自适应问题</a:t>
            </a:r>
            <a:endParaRPr lang="zh-CN" altLang="en-US"/>
          </a:p>
          <a:p>
            <a:endParaRPr lang="zh-CN" altLang="en-US"/>
          </a:p>
          <a:p>
            <a:r>
              <a:rPr lang="zh-CN" altLang="en-US">
                <a:solidFill>
                  <a:schemeClr val="bg1">
                    <a:lumMod val="65000"/>
                  </a:schemeClr>
                </a:solidFill>
              </a:rPr>
              <a:t>领域自适应方法</a:t>
            </a:r>
            <a:endParaRPr lang="zh-CN" altLang="en-US">
              <a:solidFill>
                <a:schemeClr val="bg1">
                  <a:lumMod val="65000"/>
                </a:schemeClr>
              </a:solidFill>
            </a:endParaRPr>
          </a:p>
          <a:p>
            <a:endParaRPr lang="zh-CN" altLang="en-US">
              <a:solidFill>
                <a:schemeClr val="bg1">
                  <a:lumMod val="65000"/>
                </a:schemeClr>
              </a:solidFill>
            </a:endParaRPr>
          </a:p>
          <a:p>
            <a:r>
              <a:rPr lang="zh-CN" altLang="en-US">
                <a:solidFill>
                  <a:schemeClr val="bg1">
                    <a:lumMod val="65000"/>
                  </a:schemeClr>
                </a:solidFill>
              </a:rPr>
              <a:t>最新的研究思考</a:t>
            </a:r>
            <a:endParaRPr lang="zh-CN" altLang="en-US">
              <a:solidFill>
                <a:schemeClr val="bg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351135" cy="4351655"/>
          </a:xfrm>
        </p:spPr>
        <p:txBody>
          <a:bodyPr/>
          <a:p>
            <a:r>
              <a:rPr lang="zh-CN" altLang="en-US"/>
              <a:t>由于训练数据</a:t>
            </a:r>
            <a:r>
              <a:rPr lang="en-US" altLang="zh-CN"/>
              <a:t>(Source Data)</a:t>
            </a:r>
            <a:r>
              <a:rPr lang="zh-CN" altLang="en-US"/>
              <a:t>和测试数据</a:t>
            </a:r>
            <a:r>
              <a:rPr lang="en-US" altLang="zh-CN"/>
              <a:t>(Target Data)</a:t>
            </a:r>
            <a:r>
              <a:rPr lang="zh-CN" altLang="en-US"/>
              <a:t>之间的分布差异，训练好的模型</a:t>
            </a:r>
            <a:r>
              <a:rPr lang="en-US" altLang="zh-CN"/>
              <a:t>(Pre-trained Model)</a:t>
            </a:r>
            <a:r>
              <a:rPr lang="zh-CN" altLang="en-US"/>
              <a:t>在测试数据上的性能往往会下降，这是</a:t>
            </a:r>
            <a:r>
              <a:rPr lang="en-US" altLang="zh-CN"/>
              <a:t>domain shift</a:t>
            </a:r>
            <a:r>
              <a:rPr lang="zh-CN" altLang="en-US"/>
              <a:t>造成的</a:t>
            </a:r>
            <a:r>
              <a:rPr lang="zh-CN" altLang="en-US"/>
              <a:t>。</a:t>
            </a:r>
            <a:endParaRPr lang="zh-CN" altLang="en-US"/>
          </a:p>
          <a:p>
            <a:endParaRPr lang="zh-CN" altLang="en-US"/>
          </a:p>
        </p:txBody>
      </p:sp>
      <p:pic>
        <p:nvPicPr>
          <p:cNvPr id="4" name="Content Placeholder 3"/>
          <p:cNvPicPr>
            <a:picLocks noChangeAspect="1"/>
          </p:cNvPicPr>
          <p:nvPr>
            <p:ph sz="half" idx="2"/>
          </p:nvPr>
        </p:nvPicPr>
        <p:blipFill>
          <a:blip r:embed="rId1"/>
          <a:stretch>
            <a:fillRect/>
          </a:stretch>
        </p:blipFill>
        <p:spPr>
          <a:xfrm>
            <a:off x="2941320" y="3085465"/>
            <a:ext cx="6309995" cy="3245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780395" cy="4351655"/>
          </a:xfrm>
        </p:spPr>
        <p:txBody>
          <a:bodyPr/>
          <a:p>
            <a:r>
              <a:rPr lang="zh-CN"/>
              <a:t>真实的例子：</a:t>
            </a:r>
            <a:r>
              <a:rPr lang="en-US" altLang="zh-CN"/>
              <a:t>MNIST</a:t>
            </a:r>
            <a:r>
              <a:rPr lang="zh-CN" altLang="en-US"/>
              <a:t>作为训练数据，得到的模型分别在</a:t>
            </a:r>
            <a:r>
              <a:rPr lang="en-US" altLang="zh-CN"/>
              <a:t>MNIST</a:t>
            </a:r>
            <a:r>
              <a:rPr lang="zh-CN" altLang="en-US"/>
              <a:t>和</a:t>
            </a:r>
            <a:r>
              <a:rPr lang="en-US" altLang="zh-CN"/>
              <a:t>MNIST-M</a:t>
            </a:r>
            <a:r>
              <a:rPr lang="zh-CN" altLang="en-US"/>
              <a:t>上测试得到的结果如下</a:t>
            </a:r>
            <a:r>
              <a:rPr lang="zh-CN" altLang="en-US"/>
              <a:t>。</a:t>
            </a:r>
            <a:endParaRPr lang="zh-CN" altLang="en-US"/>
          </a:p>
          <a:p>
            <a:endParaRPr lang="zh-CN" altLang="en-US"/>
          </a:p>
        </p:txBody>
      </p:sp>
      <p:pic>
        <p:nvPicPr>
          <p:cNvPr id="6" name="Content Placeholder 5"/>
          <p:cNvPicPr>
            <a:picLocks noChangeAspect="1"/>
          </p:cNvPicPr>
          <p:nvPr>
            <p:ph sz="half" idx="2"/>
          </p:nvPr>
        </p:nvPicPr>
        <p:blipFill>
          <a:blip r:embed="rId1"/>
          <a:stretch>
            <a:fillRect/>
          </a:stretch>
        </p:blipFill>
        <p:spPr>
          <a:xfrm>
            <a:off x="2424430" y="3128645"/>
            <a:ext cx="7343140" cy="2760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6" name="Rectangles 5"/>
          <p:cNvSpPr/>
          <p:nvPr/>
        </p:nvSpPr>
        <p:spPr>
          <a:xfrm>
            <a:off x="4664075" y="156210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输入数据</a:t>
            </a:r>
            <a:r>
              <a:rPr lang="en-US" altLang="zh-CN"/>
              <a:t>X</a:t>
            </a:r>
            <a:r>
              <a:rPr lang="zh-CN" altLang="en-US"/>
              <a:t>的边缘分布</a:t>
            </a:r>
            <a:r>
              <a:rPr lang="en-US" altLang="zh-CN"/>
              <a:t>P</a:t>
            </a:r>
            <a:r>
              <a:rPr lang="en-US" altLang="zh-CN"/>
              <a:t>(X)</a:t>
            </a:r>
            <a:r>
              <a:rPr lang="zh-CN" altLang="en-US"/>
              <a:t>是否相同</a:t>
            </a:r>
            <a:endParaRPr lang="en-US" altLang="zh-CN"/>
          </a:p>
        </p:txBody>
      </p:sp>
      <p:sp>
        <p:nvSpPr>
          <p:cNvPr id="8" name="Rectangles 7"/>
          <p:cNvSpPr/>
          <p:nvPr/>
        </p:nvSpPr>
        <p:spPr>
          <a:xfrm>
            <a:off x="2313940" y="3413125"/>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任务</a:t>
            </a:r>
            <a:r>
              <a:rPr lang="en-US" altLang="zh-CN"/>
              <a:t>(</a:t>
            </a:r>
            <a:r>
              <a:rPr lang="zh-CN" altLang="en-US"/>
              <a:t>输出</a:t>
            </a:r>
            <a:r>
              <a:rPr lang="en-US" altLang="zh-CN"/>
              <a:t>Y</a:t>
            </a:r>
            <a:r>
              <a:rPr lang="en-US" altLang="zh-CN"/>
              <a:t>)</a:t>
            </a:r>
            <a:r>
              <a:rPr lang="zh-CN" altLang="en-US"/>
              <a:t>是否相同</a:t>
            </a:r>
            <a:endParaRPr lang="en-US" altLang="zh-CN"/>
          </a:p>
        </p:txBody>
      </p:sp>
      <p:sp>
        <p:nvSpPr>
          <p:cNvPr id="11" name="Rectangles 10"/>
          <p:cNvSpPr/>
          <p:nvPr/>
        </p:nvSpPr>
        <p:spPr>
          <a:xfrm>
            <a:off x="7439660" y="3413125"/>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任务</a:t>
            </a:r>
            <a:r>
              <a:rPr lang="en-US" altLang="zh-CN"/>
              <a:t>(</a:t>
            </a:r>
            <a:r>
              <a:rPr lang="zh-CN" altLang="en-US"/>
              <a:t>输出</a:t>
            </a:r>
            <a:r>
              <a:rPr lang="en-US" altLang="zh-CN"/>
              <a:t>Y</a:t>
            </a:r>
            <a:r>
              <a:rPr lang="en-US" altLang="zh-CN"/>
              <a:t>)</a:t>
            </a:r>
            <a:r>
              <a:rPr lang="zh-CN" altLang="en-US"/>
              <a:t>是否相同</a:t>
            </a:r>
            <a:endParaRPr lang="en-US" altLang="zh-CN"/>
          </a:p>
        </p:txBody>
      </p:sp>
      <p:cxnSp>
        <p:nvCxnSpPr>
          <p:cNvPr id="12" name="Straight Arrow Connector 11"/>
          <p:cNvCxnSpPr>
            <a:stCxn id="6" idx="2"/>
            <a:endCxn id="8" idx="0"/>
          </p:cNvCxnSpPr>
          <p:nvPr/>
        </p:nvCxnSpPr>
        <p:spPr>
          <a:xfrm flipH="1">
            <a:off x="3616325" y="2442210"/>
            <a:ext cx="2350135" cy="970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1" idx="0"/>
          </p:cNvCxnSpPr>
          <p:nvPr/>
        </p:nvCxnSpPr>
        <p:spPr>
          <a:xfrm>
            <a:off x="5966460" y="2442210"/>
            <a:ext cx="2775585" cy="97091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4" name="Text Box 13"/>
          <p:cNvSpPr txBox="1"/>
          <p:nvPr/>
        </p:nvSpPr>
        <p:spPr>
          <a:xfrm>
            <a:off x="3887470" y="2743835"/>
            <a:ext cx="684530" cy="368300"/>
          </a:xfrm>
          <a:prstGeom prst="rect">
            <a:avLst/>
          </a:prstGeom>
          <a:noFill/>
        </p:spPr>
        <p:txBody>
          <a:bodyPr wrap="square" rtlCol="0">
            <a:spAutoFit/>
          </a:bodyPr>
          <a:p>
            <a:r>
              <a:rPr lang="en-US"/>
              <a:t>Yes</a:t>
            </a:r>
            <a:endParaRPr lang="en-US"/>
          </a:p>
        </p:txBody>
      </p:sp>
      <p:sp>
        <p:nvSpPr>
          <p:cNvPr id="15" name="Text Box 14"/>
          <p:cNvSpPr txBox="1"/>
          <p:nvPr/>
        </p:nvSpPr>
        <p:spPr>
          <a:xfrm>
            <a:off x="7872730" y="2743835"/>
            <a:ext cx="684530" cy="368300"/>
          </a:xfrm>
          <a:prstGeom prst="rect">
            <a:avLst/>
          </a:prstGeom>
          <a:noFill/>
        </p:spPr>
        <p:txBody>
          <a:bodyPr wrap="square" rtlCol="0">
            <a:spAutoFit/>
          </a:bodyPr>
          <a:p>
            <a:r>
              <a:rPr lang="en-US"/>
              <a:t>No</a:t>
            </a:r>
            <a:endParaRPr lang="en-US"/>
          </a:p>
        </p:txBody>
      </p:sp>
      <p:sp>
        <p:nvSpPr>
          <p:cNvPr id="16" name="Rectangles 15"/>
          <p:cNvSpPr/>
          <p:nvPr/>
        </p:nvSpPr>
        <p:spPr>
          <a:xfrm>
            <a:off x="15811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传统的训练假设</a:t>
            </a:r>
            <a:endParaRPr lang="zh-CN"/>
          </a:p>
        </p:txBody>
      </p:sp>
      <p:cxnSp>
        <p:nvCxnSpPr>
          <p:cNvPr id="17" name="Straight Arrow Connector 16"/>
          <p:cNvCxnSpPr>
            <a:stCxn id="8" idx="2"/>
            <a:endCxn id="16" idx="0"/>
          </p:cNvCxnSpPr>
          <p:nvPr/>
        </p:nvCxnSpPr>
        <p:spPr>
          <a:xfrm flipH="1">
            <a:off x="1460500" y="4293235"/>
            <a:ext cx="2155825" cy="90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s 17"/>
          <p:cNvSpPr/>
          <p:nvPr/>
        </p:nvSpPr>
        <p:spPr>
          <a:xfrm>
            <a:off x="326453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推导迁移</a:t>
            </a:r>
            <a:endParaRPr lang="zh-CN"/>
          </a:p>
          <a:p>
            <a:pPr algn="ctr"/>
            <a:r>
              <a:rPr lang="en-US" altLang="zh-CN"/>
              <a:t>Inductive transfer </a:t>
            </a:r>
            <a:endParaRPr lang="en-US" altLang="zh-CN"/>
          </a:p>
        </p:txBody>
      </p:sp>
      <p:sp>
        <p:nvSpPr>
          <p:cNvPr id="19" name="Text Box 18"/>
          <p:cNvSpPr txBox="1"/>
          <p:nvPr/>
        </p:nvSpPr>
        <p:spPr>
          <a:xfrm>
            <a:off x="1471295" y="4387850"/>
            <a:ext cx="684530" cy="368300"/>
          </a:xfrm>
          <a:prstGeom prst="rect">
            <a:avLst/>
          </a:prstGeom>
          <a:noFill/>
        </p:spPr>
        <p:txBody>
          <a:bodyPr wrap="square" rtlCol="0">
            <a:spAutoFit/>
          </a:bodyPr>
          <a:p>
            <a:r>
              <a:rPr lang="en-US"/>
              <a:t>Yes</a:t>
            </a:r>
            <a:endParaRPr lang="en-US"/>
          </a:p>
        </p:txBody>
      </p:sp>
      <p:cxnSp>
        <p:nvCxnSpPr>
          <p:cNvPr id="20" name="Straight Arrow Connector 19"/>
          <p:cNvCxnSpPr>
            <a:endCxn id="18" idx="0"/>
          </p:cNvCxnSpPr>
          <p:nvPr/>
        </p:nvCxnSpPr>
        <p:spPr>
          <a:xfrm>
            <a:off x="3614420" y="4301490"/>
            <a:ext cx="952500" cy="89408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21" name="Text Box 20"/>
          <p:cNvSpPr txBox="1"/>
          <p:nvPr/>
        </p:nvSpPr>
        <p:spPr>
          <a:xfrm>
            <a:off x="4234815" y="4387850"/>
            <a:ext cx="684530" cy="368300"/>
          </a:xfrm>
          <a:prstGeom prst="rect">
            <a:avLst/>
          </a:prstGeom>
          <a:noFill/>
        </p:spPr>
        <p:txBody>
          <a:bodyPr wrap="square" rtlCol="0">
            <a:spAutoFit/>
          </a:bodyPr>
          <a:p>
            <a:r>
              <a:rPr lang="en-US"/>
              <a:t>No</a:t>
            </a:r>
            <a:endParaRPr lang="en-US"/>
          </a:p>
        </p:txBody>
      </p:sp>
      <p:sp>
        <p:nvSpPr>
          <p:cNvPr id="22" name="Rectangles 21"/>
          <p:cNvSpPr/>
          <p:nvPr/>
        </p:nvSpPr>
        <p:spPr>
          <a:xfrm>
            <a:off x="6127115" y="5195570"/>
            <a:ext cx="2625725" cy="880110"/>
          </a:xfrm>
          <a:prstGeom prst="rect">
            <a:avLst/>
          </a:prstGeom>
          <a:solidFill>
            <a:schemeClr val="accent1">
              <a:lumMod val="60000"/>
              <a:lumOff val="4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p>
            <a:pPr algn="ctr"/>
            <a:r>
              <a:rPr lang="zh-CN" altLang="en-US"/>
              <a:t>转导迁移</a:t>
            </a:r>
            <a:endParaRPr lang="zh-CN" altLang="en-US"/>
          </a:p>
          <a:p>
            <a:pPr algn="ctr"/>
            <a:r>
              <a:rPr lang="en-US" altLang="zh-CN"/>
              <a:t>transductive transfer</a:t>
            </a:r>
            <a:endParaRPr lang="en-US" altLang="zh-CN"/>
          </a:p>
        </p:txBody>
      </p:sp>
      <p:sp>
        <p:nvSpPr>
          <p:cNvPr id="23" name="Rectangles 22"/>
          <p:cNvSpPr/>
          <p:nvPr/>
        </p:nvSpPr>
        <p:spPr>
          <a:xfrm>
            <a:off x="9357995" y="5195570"/>
            <a:ext cx="2625725" cy="88011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zh-CN"/>
              <a:t>推导迁移</a:t>
            </a:r>
            <a:endParaRPr lang="zh-CN"/>
          </a:p>
          <a:p>
            <a:pPr algn="ctr"/>
            <a:r>
              <a:rPr lang="en-US" altLang="zh-CN"/>
              <a:t>Inductive transfer learning</a:t>
            </a:r>
            <a:endParaRPr lang="en-US" altLang="zh-CN"/>
          </a:p>
        </p:txBody>
      </p:sp>
      <p:cxnSp>
        <p:nvCxnSpPr>
          <p:cNvPr id="24" name="Straight Arrow Connector 23"/>
          <p:cNvCxnSpPr>
            <a:stCxn id="11" idx="2"/>
            <a:endCxn id="22" idx="0"/>
          </p:cNvCxnSpPr>
          <p:nvPr/>
        </p:nvCxnSpPr>
        <p:spPr>
          <a:xfrm flipH="1">
            <a:off x="7429500" y="4293235"/>
            <a:ext cx="1312545" cy="902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3" idx="0"/>
          </p:cNvCxnSpPr>
          <p:nvPr/>
        </p:nvCxnSpPr>
        <p:spPr>
          <a:xfrm>
            <a:off x="8728710" y="4278630"/>
            <a:ext cx="1931670" cy="9169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26" name="Text Box 25"/>
          <p:cNvSpPr txBox="1"/>
          <p:nvPr/>
        </p:nvSpPr>
        <p:spPr>
          <a:xfrm>
            <a:off x="7188200" y="4387850"/>
            <a:ext cx="684530" cy="368300"/>
          </a:xfrm>
          <a:prstGeom prst="rect">
            <a:avLst/>
          </a:prstGeom>
          <a:noFill/>
        </p:spPr>
        <p:txBody>
          <a:bodyPr wrap="square" rtlCol="0">
            <a:spAutoFit/>
          </a:bodyPr>
          <a:p>
            <a:r>
              <a:rPr lang="en-US"/>
              <a:t>Yes</a:t>
            </a:r>
            <a:endParaRPr lang="en-US"/>
          </a:p>
        </p:txBody>
      </p:sp>
      <p:sp>
        <p:nvSpPr>
          <p:cNvPr id="29" name="Text Box 28"/>
          <p:cNvSpPr txBox="1"/>
          <p:nvPr/>
        </p:nvSpPr>
        <p:spPr>
          <a:xfrm>
            <a:off x="9906000" y="4387850"/>
            <a:ext cx="684530" cy="368300"/>
          </a:xfrm>
          <a:prstGeom prst="rect">
            <a:avLst/>
          </a:prstGeom>
          <a:noFill/>
        </p:spPr>
        <p:txBody>
          <a:bodyPr wrap="square" rtlCol="0">
            <a:spAutoFit/>
          </a:bodyPr>
          <a:p>
            <a:r>
              <a:rPr lang="en-US"/>
              <a:t>No</a:t>
            </a:r>
            <a:endParaRPr lang="en-US"/>
          </a:p>
        </p:txBody>
      </p:sp>
      <p:sp>
        <p:nvSpPr>
          <p:cNvPr id="30" name="Rectangles 29"/>
          <p:cNvSpPr/>
          <p:nvPr/>
        </p:nvSpPr>
        <p:spPr>
          <a:xfrm>
            <a:off x="3134360" y="4817110"/>
            <a:ext cx="8926830" cy="1626870"/>
          </a:xfrm>
          <a:prstGeom prst="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Text Box 30"/>
          <p:cNvSpPr txBox="1"/>
          <p:nvPr/>
        </p:nvSpPr>
        <p:spPr>
          <a:xfrm>
            <a:off x="6102985" y="6075680"/>
            <a:ext cx="2625725" cy="368300"/>
          </a:xfrm>
          <a:prstGeom prst="rect">
            <a:avLst/>
          </a:prstGeom>
          <a:noFill/>
        </p:spPr>
        <p:txBody>
          <a:bodyPr wrap="square" rtlCol="0">
            <a:spAutoFit/>
          </a:bodyPr>
          <a:p>
            <a:pPr algn="ctr"/>
            <a:r>
              <a:rPr lang="en-US"/>
              <a:t>Domain adaptation</a:t>
            </a:r>
            <a:endParaRPr lang="en-US"/>
          </a:p>
        </p:txBody>
      </p:sp>
      <p:sp>
        <p:nvSpPr>
          <p:cNvPr id="32" name="Text Box 31"/>
          <p:cNvSpPr txBox="1"/>
          <p:nvPr/>
        </p:nvSpPr>
        <p:spPr>
          <a:xfrm>
            <a:off x="1270" y="6504940"/>
            <a:ext cx="8841740" cy="368300"/>
          </a:xfrm>
          <a:prstGeom prst="rect">
            <a:avLst/>
          </a:prstGeom>
          <a:noFill/>
        </p:spPr>
        <p:txBody>
          <a:bodyPr wrap="square" rtlCol="0" anchor="t">
            <a:spAutoFit/>
          </a:bodyPr>
          <a:p>
            <a:r>
              <a:rPr lang="en-US"/>
              <a:t>Courtesy: [Advances in Domain Adaptation Theory] https://arxiv.org/pdf/2004.11829.pdf</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a:t>
            </a:r>
            <a:r>
              <a:rPr lang="zh-CN" altLang="en-US">
                <a:sym typeface="+mn-ea"/>
              </a:rPr>
              <a:t>领域自适应问题</a:t>
            </a:r>
            <a:endParaRPr lang="en-US"/>
          </a:p>
        </p:txBody>
      </p:sp>
      <p:sp>
        <p:nvSpPr>
          <p:cNvPr id="3" name="Content Placeholder 2"/>
          <p:cNvSpPr>
            <a:spLocks noGrp="1"/>
          </p:cNvSpPr>
          <p:nvPr>
            <p:ph sz="half" idx="1"/>
          </p:nvPr>
        </p:nvSpPr>
        <p:spPr>
          <a:xfrm>
            <a:off x="838200" y="1825625"/>
            <a:ext cx="10442575" cy="4351655"/>
          </a:xfrm>
        </p:spPr>
        <p:txBody>
          <a:bodyPr/>
          <a:p>
            <a:r>
              <a:rPr lang="zh-CN"/>
              <a:t>领域自适应算法目标是利用有标签的源数据</a:t>
            </a:r>
            <a:r>
              <a:rPr lang="en-US" altLang="zh-CN"/>
              <a:t>Ds</a:t>
            </a:r>
            <a:r>
              <a:rPr lang="zh-CN"/>
              <a:t>和无标签（或少量标签）的目标数据</a:t>
            </a:r>
            <a:r>
              <a:rPr lang="en-US" altLang="zh-CN"/>
              <a:t>Dt</a:t>
            </a:r>
            <a:r>
              <a:rPr lang="zh-CN" altLang="en-US"/>
              <a:t>，训练得到在目标域表现良好的模型。</a:t>
            </a:r>
            <a:endParaRPr lang="zh-CN"/>
          </a:p>
          <a:p>
            <a:pPr lvl="1"/>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2755265" y="2785110"/>
            <a:ext cx="6682105" cy="3166745"/>
          </a:xfrm>
          <a:prstGeom prst="rect">
            <a:avLst/>
          </a:prstGeom>
        </p:spPr>
      </p:pic>
      <p:pic>
        <p:nvPicPr>
          <p:cNvPr id="9" name="Picture 8"/>
          <p:cNvPicPr>
            <a:picLocks noChangeAspect="1"/>
          </p:cNvPicPr>
          <p:nvPr/>
        </p:nvPicPr>
        <p:blipFill>
          <a:blip r:embed="rId2"/>
          <a:stretch>
            <a:fillRect/>
          </a:stretch>
        </p:blipFill>
        <p:spPr>
          <a:xfrm>
            <a:off x="3117215" y="5871845"/>
            <a:ext cx="2435225" cy="458470"/>
          </a:xfrm>
          <a:prstGeom prst="rect">
            <a:avLst/>
          </a:prstGeom>
        </p:spPr>
      </p:pic>
      <p:pic>
        <p:nvPicPr>
          <p:cNvPr id="10" name="Picture 9"/>
          <p:cNvPicPr>
            <a:picLocks noChangeAspect="1"/>
          </p:cNvPicPr>
          <p:nvPr/>
        </p:nvPicPr>
        <p:blipFill>
          <a:blip r:embed="rId3"/>
          <a:stretch>
            <a:fillRect/>
          </a:stretch>
        </p:blipFill>
        <p:spPr>
          <a:xfrm>
            <a:off x="6748145" y="5895340"/>
            <a:ext cx="2348230" cy="411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目录</a:t>
            </a:r>
            <a:endParaRPr lang="zh-CN" altLang="en-US"/>
          </a:p>
        </p:txBody>
      </p:sp>
      <p:sp>
        <p:nvSpPr>
          <p:cNvPr id="3" name="Content Placeholder 2"/>
          <p:cNvSpPr>
            <a:spLocks noGrp="1"/>
          </p:cNvSpPr>
          <p:nvPr>
            <p:ph idx="1"/>
          </p:nvPr>
        </p:nvSpPr>
        <p:spPr/>
        <p:txBody>
          <a:bodyPr/>
          <a:p>
            <a:r>
              <a:rPr lang="zh-CN" altLang="en-US">
                <a:solidFill>
                  <a:schemeClr val="bg1">
                    <a:lumMod val="65000"/>
                  </a:schemeClr>
                </a:solidFill>
              </a:rPr>
              <a:t>领域自适应问题</a:t>
            </a:r>
            <a:endParaRPr lang="zh-CN" altLang="en-US">
              <a:solidFill>
                <a:schemeClr val="bg1">
                  <a:lumMod val="65000"/>
                </a:schemeClr>
              </a:solidFill>
            </a:endParaRPr>
          </a:p>
          <a:p>
            <a:endParaRPr lang="zh-CN" altLang="en-US"/>
          </a:p>
          <a:p>
            <a:r>
              <a:rPr lang="zh-CN" altLang="en-US">
                <a:solidFill>
                  <a:schemeClr val="tx1"/>
                </a:solidFill>
              </a:rPr>
              <a:t>领域自适应方法</a:t>
            </a:r>
            <a:endParaRPr lang="zh-CN" altLang="en-US">
              <a:solidFill>
                <a:schemeClr val="tx1"/>
              </a:solidFill>
            </a:endParaRPr>
          </a:p>
          <a:p>
            <a:endParaRPr lang="zh-CN" altLang="en-US">
              <a:solidFill>
                <a:schemeClr val="bg1">
                  <a:lumMod val="65000"/>
                </a:schemeClr>
              </a:solidFill>
            </a:endParaRPr>
          </a:p>
          <a:p>
            <a:r>
              <a:rPr lang="zh-CN" altLang="en-US">
                <a:solidFill>
                  <a:schemeClr val="bg1">
                    <a:lumMod val="65000"/>
                  </a:schemeClr>
                </a:solidFill>
              </a:rPr>
              <a:t>最新的研究思考</a:t>
            </a:r>
            <a:endParaRPr lang="zh-CN" altLang="en-US">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1893</Words>
  <Application>WPS Presentation</Application>
  <PresentationFormat>Widescreen</PresentationFormat>
  <Paragraphs>193</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Calibri Light</vt:lpstr>
      <vt:lpstr>Calibri</vt:lpstr>
      <vt:lpstr>Microsoft YaHei</vt:lpstr>
      <vt:lpstr>Arial Unicode MS</vt:lpstr>
      <vt:lpstr>Office Theme</vt:lpstr>
      <vt:lpstr>PowerPoint 演示文稿</vt:lpstr>
      <vt:lpstr>目录</vt:lpstr>
      <vt:lpstr>PowerPoint 演示文稿</vt:lpstr>
      <vt:lpstr>PowerPoint 演示文稿</vt:lpstr>
      <vt:lpstr>PowerPoint 演示文稿</vt:lpstr>
      <vt:lpstr>1.领域自适应问题</vt:lpstr>
      <vt:lpstr>1.领域自适应问题</vt:lpstr>
      <vt:lpstr>1.领域自适应问题</vt:lpstr>
      <vt:lpstr>目录</vt:lpstr>
      <vt:lpstr>1.领域自适应问题</vt:lpstr>
      <vt:lpstr>2.领域自适应方法</vt:lpstr>
      <vt:lpstr>2.领域自适应方法</vt:lpstr>
      <vt:lpstr>2.领域自适应方法</vt:lpstr>
      <vt:lpstr>2.领域自适应方法</vt:lpstr>
      <vt:lpstr>2.领域自适应方法</vt:lpstr>
      <vt:lpstr>目录</vt:lpstr>
      <vt:lpstr>PowerPoint 演示文稿</vt:lpstr>
      <vt:lpstr>3.最新的研究思考</vt:lpstr>
      <vt:lpstr>PowerPoint 演示文稿</vt:lpstr>
      <vt:lpstr>3.最新的研究思考</vt:lpstr>
      <vt:lpstr>3.最新的研究思考</vt:lpstr>
      <vt:lpstr>3.最新的研究思考</vt:lpstr>
      <vt:lpstr>3.最新的研究思考</vt:lpstr>
      <vt:lpstr>Thanks, 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无监督域适应研究</dc:title>
  <dc:creator/>
  <cp:lastModifiedBy>ruili52-c</cp:lastModifiedBy>
  <cp:revision>19</cp:revision>
  <dcterms:created xsi:type="dcterms:W3CDTF">2020-07-05T04:14:07Z</dcterms:created>
  <dcterms:modified xsi:type="dcterms:W3CDTF">2020-07-05T16:04:52Z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