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4"/>
  </p:notesMasterIdLst>
  <p:handoutMasterIdLst>
    <p:handoutMasterId r:id="rId55"/>
  </p:handoutMasterIdLst>
  <p:sldIdLst>
    <p:sldId id="342" r:id="rId2"/>
    <p:sldId id="276" r:id="rId3"/>
    <p:sldId id="286" r:id="rId4"/>
    <p:sldId id="307" r:id="rId5"/>
    <p:sldId id="340" r:id="rId6"/>
    <p:sldId id="364" r:id="rId7"/>
    <p:sldId id="284" r:id="rId8"/>
    <p:sldId id="362" r:id="rId9"/>
    <p:sldId id="309" r:id="rId10"/>
    <p:sldId id="310" r:id="rId11"/>
    <p:sldId id="312" r:id="rId12"/>
    <p:sldId id="377" r:id="rId13"/>
    <p:sldId id="359" r:id="rId14"/>
    <p:sldId id="336" r:id="rId15"/>
    <p:sldId id="313" r:id="rId16"/>
    <p:sldId id="360" r:id="rId17"/>
    <p:sldId id="361" r:id="rId18"/>
    <p:sldId id="378" r:id="rId19"/>
    <p:sldId id="358" r:id="rId20"/>
    <p:sldId id="330" r:id="rId21"/>
    <p:sldId id="334" r:id="rId22"/>
    <p:sldId id="316" r:id="rId23"/>
    <p:sldId id="317" r:id="rId24"/>
    <p:sldId id="365" r:id="rId25"/>
    <p:sldId id="346" r:id="rId26"/>
    <p:sldId id="328" r:id="rId27"/>
    <p:sldId id="318" r:id="rId28"/>
    <p:sldId id="344" r:id="rId29"/>
    <p:sldId id="343" r:id="rId30"/>
    <p:sldId id="345" r:id="rId31"/>
    <p:sldId id="379" r:id="rId32"/>
    <p:sldId id="366" r:id="rId33"/>
    <p:sldId id="350" r:id="rId34"/>
    <p:sldId id="351" r:id="rId35"/>
    <p:sldId id="353" r:id="rId36"/>
    <p:sldId id="337" r:id="rId37"/>
    <p:sldId id="368" r:id="rId38"/>
    <p:sldId id="369" r:id="rId39"/>
    <p:sldId id="370" r:id="rId40"/>
    <p:sldId id="371" r:id="rId41"/>
    <p:sldId id="372" r:id="rId42"/>
    <p:sldId id="373" r:id="rId43"/>
    <p:sldId id="374" r:id="rId44"/>
    <p:sldId id="375" r:id="rId45"/>
    <p:sldId id="354" r:id="rId46"/>
    <p:sldId id="349" r:id="rId47"/>
    <p:sldId id="341" r:id="rId48"/>
    <p:sldId id="348" r:id="rId49"/>
    <p:sldId id="376" r:id="rId50"/>
    <p:sldId id="367" r:id="rId51"/>
    <p:sldId id="339" r:id="rId52"/>
    <p:sldId id="338"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3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30.08.2016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30/08/2016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52</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30/08/2016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30/08/2016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30/08/2016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30/08/2016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30/08/2016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30/08/2016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30/08/2016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12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3258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cloneOf</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Design introspection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00807"/>
            <a:ext cx="51689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2159969" y="3933056"/>
            <a:ext cx="5004319" cy="255454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a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UInt</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smtClean="0">
                <a:ln>
                  <a:noFill/>
                </a:ln>
                <a:solidFill>
                  <a:srgbClr val="0000FF"/>
                </a:solidFill>
                <a:effectLst/>
                <a:latin typeface="+mj-lt"/>
                <a:cs typeface="Courier New" pitchFamily="49" charset="0"/>
              </a:rPr>
              <a:t>8 </a:t>
            </a:r>
            <a:r>
              <a:rPr kumimoji="0" lang="en-US" sz="1600" b="1" i="0" u="none" strike="noStrike" cap="none" normalizeH="0" baseline="0" dirty="0" smtClean="0">
                <a:ln>
                  <a:noFill/>
                </a:ln>
                <a:solidFill>
                  <a:srgbClr val="000000"/>
                </a:solidFill>
                <a:effectLst/>
                <a:latin typeface="+mj-lt"/>
                <a:cs typeface="Courier New" pitchFamily="49" charset="0"/>
              </a:rPr>
              <a:t>bits)</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complicatedLogic</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660E7A"/>
                </a:solidFill>
                <a:effectLst/>
                <a:latin typeface="+mj-lt"/>
                <a:cs typeface="Courier New" pitchFamily="49" charset="0"/>
              </a:rPr>
              <a:t>a</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000000"/>
                </a:solidFill>
                <a:effectLst/>
                <a:latin typeface="+mj-lt"/>
                <a:cs typeface="Courier New" pitchFamily="49" charset="0"/>
              </a:rPr>
              <a:t>LatencyAnalysis</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Delay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a:t>
            </a:r>
            <a:r>
              <a:rPr kumimoji="0" lang="en-US" sz="1600" b="1" i="0" u="none" strike="noStrike" cap="none" normalizeH="0" baseline="0" dirty="0" err="1" smtClean="0">
                <a:ln>
                  <a:noFill/>
                </a:ln>
                <a:solidFill>
                  <a:srgbClr val="000000"/>
                </a:solidFill>
                <a:effectLst/>
                <a:latin typeface="+mj-lt"/>
                <a:cs typeface="Courier New" pitchFamily="49" charset="0"/>
              </a:rPr>
              <a:t>,cycleCount</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aCalcResultLatency</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result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aCalcResult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bDelayed</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41698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 y="2534968"/>
            <a:ext cx="9043965" cy="353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a:t>
            </a:r>
            <a:r>
              <a:rPr lang="en-GB" dirty="0" smtClean="0"/>
              <a:t>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IO / instances / direct connections</a:t>
            </a:r>
            <a:endParaRPr lang="en-US" dirty="0" smtClean="0">
              <a:solidFill>
                <a:srgbClr val="FF0000"/>
              </a:solidFill>
              <a:latin typeface="+mj-lt"/>
            </a:endParaRPr>
          </a:p>
        </p:txBody>
      </p:sp>
      <p:sp>
        <p:nvSpPr>
          <p:cNvPr id="4" name="Rectangle 2"/>
          <p:cNvSpPr>
            <a:spLocks noChangeArrowheads="1"/>
          </p:cNvSpPr>
          <p:nvPr/>
        </p:nvSpPr>
        <p:spPr bwMode="auto">
          <a:xfrm>
            <a:off x="1403648" y="2204864"/>
            <a:ext cx="5390578" cy="403187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smtClean="0">
                <a:ln>
                  <a:noFill/>
                </a:ln>
                <a:solidFill>
                  <a:srgbClr val="000000"/>
                </a:solidFill>
                <a:effectLst/>
                <a:latin typeface="+mj-lt"/>
                <a:cs typeface="Courier New" pitchFamily="49" charset="0"/>
              </a:rPr>
              <a:t>Apb3UartCtrl(</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000000"/>
                </a:solidFill>
                <a:effectLst/>
                <a:latin typeface="+mj-lt"/>
                <a:cs typeface="Courier New" pitchFamily="49" charset="0"/>
              </a:rPr>
              <a:t>Apb3</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addressWidth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dataWidth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32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 </a:t>
            </a:r>
            <a:r>
              <a:rPr lang="en-US" sz="1600" b="1" i="1" dirty="0">
                <a:solidFill>
                  <a:srgbClr val="808080"/>
                </a:solidFill>
                <a:latin typeface="+mj-lt"/>
                <a:cs typeface="Courier New" pitchFamily="49" charset="0"/>
              </a:rPr>
              <a:t>Instantiate an </a:t>
            </a:r>
            <a:r>
              <a:rPr kumimoji="0" lang="en-US" sz="1600" b="1" i="1" u="none" strike="noStrike" cap="none" normalizeH="0" baseline="0" dirty="0" smtClean="0">
                <a:ln>
                  <a:noFill/>
                </a:ln>
                <a:solidFill>
                  <a:srgbClr val="808080"/>
                </a:solidFill>
                <a:effectLst/>
                <a:latin typeface="+mj-lt"/>
                <a:cs typeface="Courier New" pitchFamily="49" charset="0"/>
              </a:rPr>
              <a:t>simple UART controller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//Connect its UART bus</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//Here we have to implement the “bridge logic”.</a:t>
            </a:r>
            <a:r>
              <a:rPr kumimoji="0" lang="en-US" sz="1600" b="1" i="1" u="none" strike="noStrike" cap="none" normalizeH="0" dirty="0" smtClean="0">
                <a:ln>
                  <a:noFill/>
                </a:ln>
                <a:solidFill>
                  <a:srgbClr val="80808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a:solidFill>
                  <a:srgbClr val="808080"/>
                </a:solidFill>
                <a:latin typeface="+mj-lt"/>
                <a:cs typeface="Courier New" pitchFamily="49" charset="0"/>
              </a:rPr>
              <a:t> </a:t>
            </a:r>
            <a:r>
              <a:rPr lang="en-US" sz="1600" b="1" i="1" dirty="0" smtClean="0">
                <a:solidFill>
                  <a:srgbClr val="808080"/>
                </a:solidFill>
                <a:latin typeface="+mj-lt"/>
                <a:cs typeface="Courier New" pitchFamily="49" charset="0"/>
              </a:rPr>
              <a:t> //</a:t>
            </a:r>
            <a:r>
              <a:rPr kumimoji="0" lang="en-US" sz="1600" b="1" i="1" u="none" strike="noStrike" cap="none" normalizeH="0" dirty="0" smtClean="0">
                <a:ln>
                  <a:noFill/>
                </a:ln>
                <a:solidFill>
                  <a:srgbClr val="808080"/>
                </a:solidFill>
                <a:effectLst/>
                <a:latin typeface="+mj-lt"/>
                <a:cs typeface="Courier New" pitchFamily="49" charset="0"/>
              </a:rPr>
              <a:t>All the code of next slides should be inserted there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baseline="0" dirty="0">
                <a:solidFill>
                  <a:srgbClr val="808080"/>
                </a:solidFill>
                <a:latin typeface="+mj-lt"/>
                <a:cs typeface="Courier New" pitchFamily="49" charset="0"/>
              </a:rPr>
              <a:t> </a:t>
            </a:r>
            <a:r>
              <a:rPr lang="en-US" sz="1600" b="1" i="1" baseline="0" dirty="0" smtClean="0">
                <a:solidFill>
                  <a:srgbClr val="808080"/>
                </a:solidFill>
                <a:latin typeface="+mj-lt"/>
                <a:cs typeface="Courier New" pitchFamily="49" charset="0"/>
              </a:rPr>
              <a:t> //…</a:t>
            </a:r>
            <a:endParaRPr kumimoji="0" lang="en-US" sz="1600" b="1" i="1" u="none" strike="noStrike" cap="none" normalizeH="0" baseline="0" dirty="0" smtClean="0">
              <a:ln>
                <a:noFill/>
              </a:ln>
              <a:solidFill>
                <a:srgbClr val="80808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67190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Apb3SlaveFactory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678348" y="5534719"/>
            <a:ext cx="3437031" cy="33855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a:t>
            </a:r>
            <a:r>
              <a:rPr kumimoji="0" lang="en-US" sz="1600" b="1" i="0" u="none" strike="noStrike" cap="none" normalizeH="0" baseline="0" dirty="0" err="1" smtClean="0">
                <a:ln>
                  <a:noFill/>
                </a:ln>
                <a:solidFill>
                  <a:srgbClr val="000000"/>
                </a:solidFill>
                <a:effectLst/>
                <a:latin typeface="+mj-lt"/>
                <a:cs typeface="Courier New" pitchFamily="49" charset="0"/>
              </a:rPr>
              <a:t>io.bus</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784830"/>
          </a:xfrm>
          <a:prstGeom prst="rect">
            <a:avLst/>
          </a:prstGeom>
          <a:noFill/>
        </p:spPr>
        <p:txBody>
          <a:bodyPr wrap="square">
            <a:spAutoFit/>
          </a:bodyPr>
          <a:lstStyle/>
          <a:p>
            <a:pPr lvl="0" fontAlgn="base">
              <a:spcBef>
                <a:spcPct val="0"/>
              </a:spcBef>
              <a:spcAft>
                <a:spcPct val="0"/>
              </a:spcAft>
            </a:pPr>
            <a:r>
              <a:rPr lang="en-US" sz="1500" b="1" i="1" dirty="0">
                <a:solidFill>
                  <a:srgbClr val="808080"/>
                </a:solidFill>
                <a:latin typeface="+mj-lt"/>
                <a:cs typeface="Courier New" pitchFamily="49" charset="0"/>
              </a:rPr>
              <a:t>// Ask the </a:t>
            </a:r>
            <a:r>
              <a:rPr lang="en-US" sz="1500" b="1" i="1" dirty="0" err="1">
                <a:solidFill>
                  <a:srgbClr val="808080"/>
                </a:solidFill>
                <a:latin typeface="+mj-lt"/>
                <a:cs typeface="Courier New" pitchFamily="49" charset="0"/>
              </a:rPr>
              <a:t>busCtrl</a:t>
            </a:r>
            <a:r>
              <a:rPr lang="en-US" sz="1500" b="1" i="1" dirty="0">
                <a:solidFill>
                  <a:srgbClr val="808080"/>
                </a:solidFill>
                <a:latin typeface="+mj-lt"/>
                <a:cs typeface="Courier New" pitchFamily="49" charset="0"/>
              </a:rPr>
              <a:t> to create a readable/writable register at the address 0</a:t>
            </a:r>
            <a:br>
              <a:rPr lang="en-US" sz="1500" b="1" i="1" dirty="0">
                <a:solidFill>
                  <a:srgbClr val="808080"/>
                </a:solidFill>
                <a:latin typeface="+mj-lt"/>
                <a:cs typeface="Courier New" pitchFamily="49" charset="0"/>
              </a:rPr>
            </a:br>
            <a:r>
              <a:rPr lang="en-US" sz="1500" b="1" i="1" dirty="0">
                <a:solidFill>
                  <a:srgbClr val="808080"/>
                </a:solidFill>
                <a:latin typeface="+mj-lt"/>
                <a:cs typeface="Courier New" pitchFamily="49" charset="0"/>
              </a:rPr>
              <a:t>// and drive </a:t>
            </a:r>
            <a:r>
              <a:rPr lang="en-US" sz="1500" b="1" i="1" dirty="0" err="1">
                <a:solidFill>
                  <a:srgbClr val="808080"/>
                </a:solidFill>
                <a:latin typeface="+mj-lt"/>
                <a:cs typeface="Courier New" pitchFamily="49" charset="0"/>
              </a:rPr>
              <a:t>uartCtrl.io.config.clockDivider</a:t>
            </a:r>
            <a:r>
              <a:rPr lang="en-US" sz="1500" b="1" i="1" dirty="0">
                <a:solidFill>
                  <a:srgbClr val="808080"/>
                </a:solidFill>
                <a:latin typeface="+mj-lt"/>
                <a:cs typeface="Courier New" pitchFamily="49" charset="0"/>
              </a:rPr>
              <a:t> with this register</a:t>
            </a:r>
            <a:br>
              <a:rPr lang="en-US" sz="1500" b="1" i="1" dirty="0">
                <a:solidFill>
                  <a:srgbClr val="808080"/>
                </a:solidFill>
                <a:latin typeface="+mj-lt"/>
                <a:cs typeface="Courier New" pitchFamily="49" charset="0"/>
              </a:rPr>
            </a:b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35782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013176"/>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3152998"/>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41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426958" y="1988840"/>
            <a:ext cx="8537530"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Ask the </a:t>
            </a:r>
            <a:r>
              <a:rPr kumimoji="0" lang="en-US" sz="1600" b="1" i="1" u="none" strike="noStrike" cap="none" normalizeH="0" baseline="0" dirty="0" err="1" smtClean="0">
                <a:ln>
                  <a:noFill/>
                </a:ln>
                <a:solidFill>
                  <a:srgbClr val="808080"/>
                </a:solidFill>
                <a:effectLst/>
                <a:latin typeface="+mj-lt"/>
                <a:cs typeface="Courier New" pitchFamily="49" charset="0"/>
              </a:rPr>
              <a:t>busCtrl</a:t>
            </a:r>
            <a:r>
              <a:rPr kumimoji="0" lang="en-US" sz="1600" b="1" i="1" u="none" strike="noStrike" cap="none" normalizeH="0" baseline="0" dirty="0" smtClean="0">
                <a:ln>
                  <a:noFill/>
                </a:ln>
                <a:solidFill>
                  <a:srgbClr val="808080"/>
                </a:solidFill>
                <a:effectLst/>
                <a:latin typeface="+mj-lt"/>
                <a:cs typeface="Courier New" pitchFamily="49" charset="0"/>
              </a:rPr>
              <a:t> to create a writable Flow[Bits] (valid/payload) at the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convert it into a stream, add a register </a:t>
            </a:r>
            <a:r>
              <a:rPr kumimoji="0" lang="en-US" sz="1600" b="1" i="1" u="none" strike="noStrike" cap="none" normalizeH="0" baseline="0" dirty="0" err="1" smtClean="0">
                <a:ln>
                  <a:noFill/>
                </a:ln>
                <a:solidFill>
                  <a:srgbClr val="808080"/>
                </a:solidFill>
                <a:effectLst/>
                <a:latin typeface="+mj-lt"/>
                <a:cs typeface="Courier New" pitchFamily="49" charset="0"/>
              </a:rPr>
              <a:t>register</a:t>
            </a:r>
            <a:r>
              <a:rPr kumimoji="0" lang="en-US" sz="1600" b="1" i="1" u="none" strike="noStrike" cap="none" normalizeH="0" baseline="0" dirty="0" smtClean="0">
                <a:ln>
                  <a:noFill/>
                </a:ln>
                <a:solidFill>
                  <a:srgbClr val="808080"/>
                </a:solidFill>
                <a:effectLst/>
                <a:latin typeface="+mj-lt"/>
                <a:cs typeface="Courier New" pitchFamily="49" charset="0"/>
              </a:rPr>
              <a:t> stage and connect it to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a:t>
            </a: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0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161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44</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060848"/>
            <a:ext cx="8563947" cy="132343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Take </a:t>
            </a:r>
            <a:r>
              <a:rPr kumimoji="0" lang="en-US" sz="1600" b="1" i="1" u="none" strike="noStrike" cap="none" normalizeH="0" baseline="0" dirty="0" err="1" smtClean="0">
                <a:ln>
                  <a:noFill/>
                </a:ln>
                <a:solidFill>
                  <a:srgbClr val="808080"/>
                </a:solidFill>
                <a:effectLst/>
                <a:latin typeface="+mj-lt"/>
                <a:cs typeface="Courier New" pitchFamily="49" charset="0"/>
              </a:rPr>
              <a:t>uartCtrl.io.read</a:t>
            </a:r>
            <a:r>
              <a:rPr kumimoji="0" lang="en-US" sz="1600" b="1" i="1" u="none" strike="noStrike" cap="none" normalizeH="0" baseline="0" dirty="0" smtClean="0">
                <a:ln>
                  <a:noFill/>
                </a:ln>
                <a:solidFill>
                  <a:srgbClr val="808080"/>
                </a:solidFill>
                <a:effectLst/>
                <a:latin typeface="+mj-lt"/>
                <a:cs typeface="Courier New" pitchFamily="49" charset="0"/>
              </a:rPr>
              <a:t>, convert it into a Stream, then connect it to the input of a FIFO</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make the output of the FIFO readable at the address 12 by using a non blocking protocol</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(bit 31 =&gt; data valid, bits 7 </a:t>
            </a:r>
            <a:r>
              <a:rPr kumimoji="0" lang="en-US" sz="1600" b="1" i="1" u="none" strike="noStrike" cap="none" normalizeH="0" baseline="0" dirty="0" err="1" smtClean="0">
                <a:ln>
                  <a:noFill/>
                </a:ln>
                <a:solidFill>
                  <a:srgbClr val="808080"/>
                </a:solidFill>
                <a:effectLst/>
                <a:latin typeface="+mj-lt"/>
                <a:cs typeface="Courier New" pitchFamily="49" charset="0"/>
              </a:rPr>
              <a:t>downto</a:t>
            </a:r>
            <a:r>
              <a:rPr kumimoji="0" lang="en-US" sz="1600" b="1" i="1" u="none" strike="noStrike" cap="none" normalizeH="0" baseline="0" dirty="0" smtClean="0">
                <a:ln>
                  <a:noFill/>
                </a:ln>
                <a:solidFill>
                  <a:srgbClr val="808080"/>
                </a:solidFill>
                <a:effectLst/>
                <a:latin typeface="+mj-lt"/>
                <a:cs typeface="Courier New" pitchFamily="49" charset="0"/>
              </a:rPr>
              <a:t> 0 =&gt; data)</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52</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22295</TotalTime>
  <Words>1685</Words>
  <Application>Microsoft Office PowerPoint</Application>
  <PresentationFormat>Affichage à l'écran (4:3)</PresentationFormat>
  <Paragraphs>383</Paragraphs>
  <Slides>52</Slides>
  <Notes>52</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Advanced examples</vt:lpstr>
      <vt:lpstr>Functional programming</vt:lpstr>
      <vt:lpstr>Basic abstractions</vt:lpstr>
      <vt:lpstr>Flow, Stream</vt:lpstr>
      <vt:lpstr>Stream components</vt:lpstr>
      <vt:lpstr>Stream functions</vt:lpstr>
      <vt:lpstr>Scala is here to help you</vt:lpstr>
      <vt:lpstr>Design introspection</vt:lpstr>
      <vt:lpstr>Meta-hardware description examples</vt:lpstr>
      <vt:lpstr>FSM</vt:lpstr>
      <vt:lpstr>FSM style A</vt:lpstr>
      <vt:lpstr>FSM style B</vt:lpstr>
      <vt:lpstr> Bus Slave Factory</vt:lpstr>
      <vt:lpstr> Bus Slave Factory</vt:lpstr>
      <vt:lpstr> Bus Slave Factory</vt:lpstr>
      <vt:lpstr> Bus Slave Factory</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883</cp:revision>
  <dcterms:created xsi:type="dcterms:W3CDTF">2014-06-07T19:29:55Z</dcterms:created>
  <dcterms:modified xsi:type="dcterms:W3CDTF">2016-08-30T18:51:12Z</dcterms:modified>
</cp:coreProperties>
</file>