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289" r:id="rId4"/>
    <p:sldId id="286" r:id="rId5"/>
    <p:sldId id="307" r:id="rId6"/>
    <p:sldId id="284" r:id="rId7"/>
    <p:sldId id="308" r:id="rId8"/>
    <p:sldId id="309" r:id="rId9"/>
    <p:sldId id="310" r:id="rId10"/>
    <p:sldId id="312" r:id="rId11"/>
    <p:sldId id="330" r:id="rId12"/>
    <p:sldId id="320" r:id="rId13"/>
    <p:sldId id="311" r:id="rId14"/>
    <p:sldId id="313" r:id="rId15"/>
    <p:sldId id="327" r:id="rId16"/>
    <p:sldId id="314" r:id="rId17"/>
    <p:sldId id="315" r:id="rId18"/>
    <p:sldId id="316" r:id="rId19"/>
    <p:sldId id="317" r:id="rId20"/>
    <p:sldId id="328" r:id="rId21"/>
    <p:sldId id="318" r:id="rId22"/>
    <p:sldId id="322" r:id="rId23"/>
    <p:sldId id="324" r:id="rId24"/>
    <p:sldId id="323" r:id="rId25"/>
    <p:sldId id="325" r:id="rId26"/>
    <p:sldId id="326" r:id="rId27"/>
    <p:sldId id="299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5" autoAdjust="0"/>
    <p:restoredTop sz="74587" autoAdjust="0"/>
  </p:normalViewPr>
  <p:slideViewPr>
    <p:cSldViewPr>
      <p:cViewPr>
        <p:scale>
          <a:sx n="66" d="100"/>
          <a:sy n="66" d="100"/>
        </p:scale>
        <p:origin x="-1829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11.01.2016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11/01/2016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!</a:t>
            </a:r>
          </a:p>
          <a:p>
            <a:r>
              <a:rPr lang="fr-CH" baseline="0" dirty="0" smtClean="0"/>
              <a:t>Reg1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simple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no reset</a:t>
            </a:r>
          </a:p>
          <a:p>
            <a:r>
              <a:rPr lang="fr-CH" baseline="0" dirty="0" smtClean="0"/>
              <a:t>Reg2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reset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false</a:t>
            </a:r>
          </a:p>
          <a:p>
            <a:r>
              <a:rPr lang="fr-CH" baseline="0" dirty="0" smtClean="0"/>
              <a:t>Reg3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than</a:t>
            </a:r>
            <a:r>
              <a:rPr lang="fr-CH" baseline="0" dirty="0" smtClean="0"/>
              <a:t> Reg2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more compact </a:t>
            </a:r>
            <a:r>
              <a:rPr lang="fr-CH" baseline="0" dirty="0" err="1" smtClean="0"/>
              <a:t>syntax</a:t>
            </a:r>
            <a:endParaRPr lang="fr-CH" baseline="0" dirty="0" smtClean="0"/>
          </a:p>
          <a:p>
            <a:r>
              <a:rPr lang="fr-CH" baseline="0" dirty="0" smtClean="0"/>
              <a:t>Reg4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take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add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init</a:t>
            </a:r>
            <a:r>
              <a:rPr lang="fr-CH" baseline="0" dirty="0" smtClean="0"/>
              <a:t>(XXX)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a reset value.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input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Then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has a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. All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is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allowed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because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cross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ClockDomain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safe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). You must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a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special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tag to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or use the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BufferCC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function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that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2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register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(default)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syncronisation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stages. 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array</a:t>
            </a:r>
            <a:r>
              <a:rPr lang="fr-CH" baseline="0" dirty="0" smtClean="0"/>
              <a:t> of data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</a:t>
            </a:r>
            <a:r>
              <a:rPr lang="fr-CH" baseline="0" dirty="0" smtClean="0"/>
              <a:t>(</a:t>
            </a:r>
            <a:r>
              <a:rPr lang="fr-CH" baseline="0" dirty="0" err="1" smtClean="0"/>
              <a:t>numberOfElement,dataType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For hardware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blocks,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 {} </a:t>
            </a:r>
            <a:br>
              <a:rPr lang="fr-CH" baseline="0" dirty="0" smtClean="0"/>
            </a:br>
            <a:r>
              <a:rPr lang="fr-CH" baseline="0" dirty="0" smtClean="0"/>
              <a:t>The dot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mandatory</a:t>
            </a:r>
            <a:r>
              <a:rPr lang="fr-CH" baseline="0" dirty="0" smtClean="0"/>
              <a:t>, but not for the 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of scala.</a:t>
            </a:r>
          </a:p>
          <a:p>
            <a:endParaRPr lang="fr-CH" baseline="0" dirty="0" smtClean="0"/>
          </a:p>
          <a:p>
            <a:r>
              <a:rPr lang="fr-CH" baseline="0" dirty="0" smtClean="0"/>
              <a:t>N.B. En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mix assignement of </a:t>
            </a:r>
            <a:r>
              <a:rPr lang="fr-CH" baseline="0" dirty="0" err="1" smtClean="0"/>
              <a:t>syncronous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asyncronous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have the VHDL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barrier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 </a:t>
            </a:r>
            <a:r>
              <a:rPr lang="fr-CH" baseline="0" dirty="0" err="1" smtClean="0"/>
              <a:t>agree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SpinalEnum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the best. Probable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subject</a:t>
            </a:r>
            <a:r>
              <a:rPr lang="fr-CH" baseline="0" dirty="0" smtClean="0"/>
              <a:t> to change (not the concept).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concept of Area,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part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component. That help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keep</a:t>
            </a:r>
            <a:r>
              <a:rPr lang="fr-CH" baseline="0" dirty="0" smtClean="0"/>
              <a:t> a good structure.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switch </a:t>
            </a:r>
            <a:r>
              <a:rPr lang="fr-CH" baseline="0" dirty="0" err="1" smtClean="0"/>
              <a:t>statement</a:t>
            </a:r>
            <a:r>
              <a:rPr lang="fr-CH" baseline="0" dirty="0" smtClean="0"/>
              <a:t> to.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This component has a construction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(size).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generics</a:t>
            </a:r>
            <a:r>
              <a:rPr lang="fr-CH" baseline="0" dirty="0" smtClean="0"/>
              <a:t> in VHDL.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 carry </a:t>
            </a:r>
            <a:r>
              <a:rPr lang="fr-CH" baseline="0" dirty="0" err="1" smtClean="0"/>
              <a:t>adder</a:t>
            </a:r>
            <a:r>
              <a:rPr lang="fr-CH" baseline="0" dirty="0" smtClean="0"/>
              <a:t> use a carry variable (c) . Variable in spinal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scala var.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totaly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override</a:t>
            </a:r>
            <a:r>
              <a:rPr lang="fr-CH" baseline="0" dirty="0" smtClean="0"/>
              <a:t> the value of the variable,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= assignement. 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do a </a:t>
            </a:r>
            <a:r>
              <a:rPr lang="fr-CH" baseline="0" dirty="0" err="1" smtClean="0"/>
              <a:t>incremental</a:t>
            </a:r>
            <a:r>
              <a:rPr lang="fr-CH" baseline="0" dirty="0" smtClean="0"/>
              <a:t> assignement, (for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) assignement),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must use the \= assignement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intermediate</a:t>
            </a:r>
            <a:r>
              <a:rPr lang="fr-CH" baseline="0" dirty="0" smtClean="0"/>
              <a:t> value (</a:t>
            </a:r>
            <a:r>
              <a:rPr lang="fr-CH" baseline="0" dirty="0" err="1" smtClean="0"/>
              <a:t>a,b</a:t>
            </a:r>
            <a:r>
              <a:rPr lang="fr-CH" baseline="0" dirty="0" smtClean="0"/>
              <a:t>) in the for.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(or not) data structure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Bundle class.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in component IO !</a:t>
            </a:r>
          </a:p>
          <a:p>
            <a:r>
              <a:rPr lang="fr-CH" baseline="0" dirty="0" smtClean="0"/>
              <a:t>Sources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vector</a:t>
            </a:r>
            <a:r>
              <a:rPr lang="fr-CH" baseline="0" dirty="0" smtClean="0"/>
              <a:t> on a </a:t>
            </a:r>
            <a:r>
              <a:rPr lang="fr-CH" baseline="0" dirty="0" err="1" smtClean="0"/>
              <a:t>paremetrized</a:t>
            </a:r>
            <a:r>
              <a:rPr lang="fr-CH" baseline="0" dirty="0" smtClean="0"/>
              <a:t> data structure in a IO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.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builtin</a:t>
            </a:r>
            <a:r>
              <a:rPr lang="fr-CH" baseline="0" dirty="0" smtClean="0"/>
              <a:t> log2Up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encode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state.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pack a data structure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Bits value,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toBits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(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to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assignFromBits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extend</a:t>
            </a:r>
            <a:r>
              <a:rPr lang="fr-CH" baseline="0" dirty="0" smtClean="0"/>
              <a:t> a bundle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all user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the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Bundle(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overflow</a:t>
            </a:r>
            <a:r>
              <a:rPr lang="fr-CH" baseline="0" dirty="0" smtClean="0"/>
              <a:t> protection).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inner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channelAdd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AdderAndCarry</a:t>
            </a:r>
            <a:r>
              <a:rPr lang="fr-CH" baseline="0" dirty="0" smtClean="0"/>
              <a:t> return 2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2 </a:t>
            </a:r>
            <a:r>
              <a:rPr lang="fr-CH" baseline="0" dirty="0" err="1" smtClean="0"/>
              <a:t>Uint</a:t>
            </a:r>
            <a:r>
              <a:rPr lang="fr-CH" baseline="0" dirty="0" smtClean="0"/>
              <a:t> and the carry value. (scala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return </a:t>
            </a:r>
            <a:r>
              <a:rPr lang="fr-CH" baseline="0" dirty="0" err="1" smtClean="0"/>
              <a:t>mutiple</a:t>
            </a:r>
            <a:r>
              <a:rPr lang="fr-CH" baseline="0" dirty="0" smtClean="0"/>
              <a:t> value in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type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Tuple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block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input, and a </a:t>
            </a:r>
            <a:r>
              <a:rPr lang="fr-CH" baseline="0" dirty="0" err="1" smtClean="0"/>
              <a:t>result</a:t>
            </a:r>
            <a:r>
              <a:rPr lang="fr-CH" baseline="0" dirty="0" smtClean="0"/>
              <a:t> output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all </a:t>
            </a:r>
            <a:r>
              <a:rPr lang="fr-CH" baseline="0" dirty="0" err="1" smtClean="0"/>
              <a:t>colors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precedent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</a:t>
            </a:r>
            <a:r>
              <a:rPr lang="fr-CH" baseline="0" dirty="0" smtClean="0"/>
              <a:t>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Some</a:t>
            </a:r>
            <a:r>
              <a:rPr lang="fr-CH" baseline="0" dirty="0" smtClean="0"/>
              <a:t> basics abstraction are </a:t>
            </a:r>
            <a:r>
              <a:rPr lang="fr-CH" baseline="0" dirty="0" err="1" smtClean="0"/>
              <a:t>defined</a:t>
            </a:r>
            <a:r>
              <a:rPr lang="fr-CH" baseline="0" dirty="0" smtClean="0"/>
              <a:t> in the Spinal </a:t>
            </a:r>
            <a:r>
              <a:rPr lang="fr-CH" baseline="0" smtClean="0"/>
              <a:t>Lib.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</a:t>
            </a:r>
            <a:r>
              <a:rPr lang="fr-CH" baseline="0" smtClean="0"/>
              <a:t>, Stream, </a:t>
            </a:r>
            <a:r>
              <a:rPr lang="fr-CH" baseline="0" dirty="0" smtClean="0"/>
              <a:t>Fragment</a:t>
            </a:r>
            <a:r>
              <a:rPr lang="fr-CH" baseline="0" smtClean="0"/>
              <a:t>. Stream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</a:t>
            </a:r>
            <a:r>
              <a:rPr lang="fr-CH" baseline="0" smtClean="0"/>
              <a:t>a «Stream </a:t>
            </a:r>
            <a:r>
              <a:rPr lang="fr-CH" baseline="0" dirty="0" smtClean="0"/>
              <a:t>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exemple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component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err="1" smtClean="0"/>
              <a:t>using</a:t>
            </a:r>
            <a:r>
              <a:rPr lang="fr-CH" baseline="0" smtClean="0"/>
              <a:t> Stream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err="1" smtClean="0"/>
              <a:t>using</a:t>
            </a:r>
            <a:r>
              <a:rPr lang="fr-CH" baseline="0" smtClean="0"/>
              <a:t> Stream,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utils</a:t>
            </a:r>
            <a:r>
              <a:rPr lang="fr-CH" baseline="0" dirty="0" smtClean="0"/>
              <a:t> are free.</a:t>
            </a:r>
          </a:p>
          <a:p>
            <a:r>
              <a:rPr lang="fr-CH" baseline="0" dirty="0" smtClean="0"/>
              <a:t>&lt;&lt;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direct </a:t>
            </a:r>
            <a:r>
              <a:rPr lang="fr-CH" baseline="0" dirty="0" err="1" smtClean="0"/>
              <a:t>connection</a:t>
            </a:r>
            <a:endParaRPr lang="fr-CH" baseline="0" dirty="0" smtClean="0"/>
          </a:p>
          <a:p>
            <a:r>
              <a:rPr lang="fr-CH" baseline="0" dirty="0" smtClean="0"/>
              <a:t>&lt;-&lt;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master to slave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slave to master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&lt;-/&lt;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flipflip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master and the slave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StreamReadSync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take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Stream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to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and a « 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It return </a:t>
            </a:r>
            <a:r>
              <a:rPr lang="fr-CH" baseline="0" smtClean="0"/>
              <a:t>a Stream </a:t>
            </a:r>
            <a:r>
              <a:rPr lang="fr-CH" baseline="0" dirty="0" smtClean="0"/>
              <a:t>of «</a:t>
            </a:r>
            <a:r>
              <a:rPr lang="fr-CH" baseline="0" dirty="0" err="1" smtClean="0"/>
              <a:t>readed</a:t>
            </a:r>
            <a:r>
              <a:rPr lang="fr-CH" baseline="0" dirty="0" smtClean="0"/>
              <a:t> value and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context</a:t>
            </a:r>
            <a:r>
              <a:rPr lang="fr-CH" baseline="0" dirty="0" smtClean="0"/>
              <a:t>» value»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 </a:t>
            </a:r>
            <a:r>
              <a:rPr lang="fr-CH" baseline="0" dirty="0" err="1" smtClean="0"/>
              <a:t>implementation</a:t>
            </a:r>
            <a:r>
              <a:rPr lang="fr-CH" baseline="0" dirty="0" smtClean="0"/>
              <a:t>. 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define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analyser.</a:t>
            </a:r>
          </a:p>
          <a:p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look the first fragment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If the value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doesn’t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transmited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behind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translate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Bits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into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given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emit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if the first fragment of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argument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24</a:t>
            </a:fld>
            <a:endParaRPr lang="fr-C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spinal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library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SignalTape</a:t>
            </a:r>
            <a:r>
              <a:rPr lang="fr-CH" baseline="0" dirty="0" smtClean="0"/>
              <a:t> II </a:t>
            </a:r>
            <a:r>
              <a:rPr lang="fr-CH" baseline="0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Altera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To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one,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LogicAnalyserBuilder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wish</a:t>
            </a:r>
            <a:r>
              <a:rPr lang="fr-CH" baseline="0" dirty="0" smtClean="0"/>
              <a:t> and the call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 «</a:t>
            </a:r>
            <a:r>
              <a:rPr lang="fr-CH" baseline="0" dirty="0" err="1" smtClean="0"/>
              <a:t>builder</a:t>
            </a:r>
            <a:r>
              <a:rPr lang="fr-CH" baseline="0" dirty="0" smtClean="0"/>
              <a:t> pattern».</a:t>
            </a:r>
          </a:p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somewhere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hierarchy</a:t>
            </a:r>
            <a:r>
              <a:rPr lang="fr-CH" baseline="0" dirty="0" smtClean="0"/>
              <a:t>, Spinal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possibility</a:t>
            </a:r>
            <a:r>
              <a:rPr lang="fr-CH" baseline="0" dirty="0" smtClean="0"/>
              <a:t> to «pull»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throug</a:t>
            </a:r>
            <a:r>
              <a:rPr lang="fr-CH" baseline="0" dirty="0" smtClean="0"/>
              <a:t> the design. It’ </a:t>
            </a:r>
            <a:r>
              <a:rPr lang="fr-CH" baseline="0" dirty="0" err="1" smtClean="0"/>
              <a:t>could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usefull</a:t>
            </a:r>
            <a:r>
              <a:rPr lang="fr-CH" baseline="0" dirty="0" smtClean="0"/>
              <a:t> for FPGA design in the </a:t>
            </a:r>
            <a:r>
              <a:rPr lang="fr-CH" baseline="0" dirty="0" err="1" smtClean="0"/>
              <a:t>developpment</a:t>
            </a:r>
            <a:r>
              <a:rPr lang="fr-CH" baseline="0" dirty="0" smtClean="0"/>
              <a:t> phase.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25</a:t>
            </a:fld>
            <a:endParaRPr lang="fr-C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Because</a:t>
            </a:r>
            <a:r>
              <a:rPr lang="fr-CH" baseline="0" dirty="0" smtClean="0"/>
              <a:t> spinal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netlist</a:t>
            </a:r>
            <a:r>
              <a:rPr lang="fr-CH" baseline="0" dirty="0" smtClean="0"/>
              <a:t> in the memory,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extract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information,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latency</a:t>
            </a:r>
            <a:r>
              <a:rPr lang="fr-CH" baseline="0" dirty="0" smtClean="0"/>
              <a:t> (in cycle)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points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design.</a:t>
            </a:r>
          </a:p>
          <a:p>
            <a:r>
              <a:rPr lang="fr-CH" baseline="0" dirty="0" smtClean="0"/>
              <a:t>To do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, call </a:t>
            </a:r>
            <a:r>
              <a:rPr lang="fr-CH" baseline="0" dirty="0" err="1" smtClean="0"/>
              <a:t>LatencyAnalysis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as argument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start</a:t>
            </a:r>
            <a:r>
              <a:rPr lang="fr-CH" baseline="0" dirty="0" smtClean="0"/>
              <a:t> point,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check point and the end point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. It look for the </a:t>
            </a:r>
            <a:r>
              <a:rPr lang="fr-CH" baseline="0" dirty="0" err="1" smtClean="0"/>
              <a:t>shortest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and return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cycle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smtClean="0"/>
              <a:t>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26</a:t>
            </a:fld>
            <a:endParaRPr lang="fr-C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27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It’s</a:t>
            </a:r>
            <a:r>
              <a:rPr lang="fr-CH" baseline="0" dirty="0" smtClean="0"/>
              <a:t> scala,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pretty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(in </a:t>
            </a:r>
            <a:r>
              <a:rPr lang="fr-CH" baseline="0" dirty="0" err="1" smtClean="0"/>
              <a:t>Bool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case)</a:t>
            </a:r>
          </a:p>
          <a:p>
            <a:r>
              <a:rPr lang="fr-CH" baseline="0" dirty="0" smtClean="0"/>
              <a:t>New Bundle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of a new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, a </a:t>
            </a:r>
            <a:r>
              <a:rPr lang="fr-CH" baseline="0" dirty="0" err="1" smtClean="0"/>
              <a:t>little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records in VHDL or </a:t>
            </a:r>
            <a:r>
              <a:rPr lang="fr-CH" baseline="0" dirty="0" err="1" smtClean="0"/>
              <a:t>struct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individual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element</a:t>
            </a:r>
            <a:r>
              <a:rPr lang="fr-CH" baseline="0" dirty="0" smtClean="0"/>
              <a:t> direction </a:t>
            </a:r>
            <a:r>
              <a:rPr lang="fr-CH" baseline="0" dirty="0" err="1" smtClean="0"/>
              <a:t>specification</a:t>
            </a:r>
            <a:endParaRPr lang="fr-CH" baseline="0" dirty="0" smtClean="0"/>
          </a:p>
          <a:p>
            <a:r>
              <a:rPr lang="fr-CH" baseline="0" dirty="0" smtClean="0"/>
              <a:t>This code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io.output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Like</a:t>
            </a:r>
            <a:r>
              <a:rPr lang="fr-CH" baseline="0" dirty="0" smtClean="0"/>
              <a:t>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do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Spinal check if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loop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print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error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one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detected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Anyway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read</a:t>
            </a:r>
            <a:r>
              <a:rPr lang="fr-CH" baseline="0" dirty="0" smtClean="0"/>
              <a:t> the value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out signal,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 VHDL buffer.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affect the value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 (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signal)</a:t>
            </a:r>
            <a:r>
              <a:rPr lang="fr-CH" baseline="0" dirty="0" smtClean="0"/>
              <a:t>. </a:t>
            </a:r>
          </a:p>
          <a:p>
            <a:r>
              <a:rPr lang="fr-CH" baseline="0" dirty="0" smtClean="0"/>
              <a:t>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assigne </a:t>
            </a:r>
            <a:r>
              <a:rPr lang="fr-CH" baseline="0" dirty="0" err="1" smtClean="0"/>
              <a:t>a_and_b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any</a:t>
            </a:r>
            <a:r>
              <a:rPr lang="fr-CH" baseline="0" dirty="0" smtClean="0"/>
              <a:t> value, </a:t>
            </a:r>
            <a:r>
              <a:rPr lang="fr-CH" baseline="0" dirty="0" err="1" smtClean="0"/>
              <a:t>spinalHDL</a:t>
            </a:r>
            <a:r>
              <a:rPr lang="fr-CH" baseline="0" dirty="0" smtClean="0"/>
              <a:t> tell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avoid</a:t>
            </a:r>
            <a:r>
              <a:rPr lang="fr-CH" baseline="0" dirty="0" smtClean="0"/>
              <a:t> the split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signal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and the signal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11/01/2016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11/01/2016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11/01/2016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11/01/2016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11/01/2016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11/01/2016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11/01/2016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11/01/2016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11/01/2016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11/01/2016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11/01/2016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11/01/2016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mtClean="0">
                <a:solidFill>
                  <a:schemeClr val="tx1"/>
                </a:solidFill>
              </a:rPr>
              <a:t>Spinal 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/>
          </a:bodyPr>
          <a:lstStyle/>
          <a:p>
            <a:r>
              <a:rPr lang="fr-C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alternative to standard HDL</a:t>
            </a:r>
            <a:endParaRPr lang="fr-C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5793" y="2492896"/>
            <a:ext cx="4860032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reg1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reg2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reg3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reg4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RegNext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7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67744" y="2636912"/>
            <a:ext cx="3191899" cy="203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//Memory of 1024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//Read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.readAsync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read1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ClockDomains</a:t>
            </a:r>
            <a:r>
              <a:rPr lang="en-GB" dirty="0" smtClean="0"/>
              <a:t>, Area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969095"/>
            <a:ext cx="882047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MyTopLevel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//Not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BufferCC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07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83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Uint</a:t>
            </a:r>
            <a:r>
              <a:rPr lang="en-GB" dirty="0" smtClean="0"/>
              <a:t>, </a:t>
            </a:r>
            <a:r>
              <a:rPr lang="en-GB" dirty="0" err="1" smtClean="0"/>
              <a:t>Vec</a:t>
            </a:r>
            <a:r>
              <a:rPr lang="en-GB" dirty="0" smtClean="0"/>
              <a:t>, When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2585" y="2213000"/>
            <a:ext cx="4139952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,Bool)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otherwise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7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Enum</a:t>
            </a:r>
            <a:r>
              <a:rPr lang="en-GB" dirty="0" smtClean="0"/>
              <a:t>, Area, switch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1720" y="1628800"/>
            <a:ext cx="5125121" cy="5047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SpinalEnum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anotherState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Value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fsm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._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switch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default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For, Variable, Generics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1881" y="1988840"/>
            <a:ext cx="522007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CarryAdder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(size: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 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 := a ^ b ^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(a &amp; b) | (a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(b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2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Bundle, Generics, </a:t>
            </a:r>
            <a:r>
              <a:rPr lang="en-GB" dirty="0" err="1" smtClean="0"/>
              <a:t>Vec</a:t>
            </a:r>
            <a:r>
              <a:rPr lang="en-GB" dirty="0" smtClean="0"/>
              <a:t>, Packing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2071301"/>
            <a:ext cx="856895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MyColorSelector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Int,channelWidth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Bits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toBits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85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2569" y="1700808"/>
            <a:ext cx="5876930" cy="46166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right: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(value, carry)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adderAndCarry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(right,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Mux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(carry,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left.maxValue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value)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2348880"/>
            <a:ext cx="8454559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MyColorSumming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But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you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do all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stuff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by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balanced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bonus :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//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io.sources.reduceBalancedSpinal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(_ + _)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</a:p>
          <a:p>
            <a:r>
              <a:rPr lang="en-GB" dirty="0" smtClean="0"/>
              <a:t>Language introduction / dissection</a:t>
            </a:r>
          </a:p>
          <a:p>
            <a:r>
              <a:rPr lang="en-GB" dirty="0" smtClean="0"/>
              <a:t>Examples (a lot)</a:t>
            </a:r>
          </a:p>
          <a:p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Basic abstractions from Lib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6624" y="2348299"/>
            <a:ext cx="8454559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conversion to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.clear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Clear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the flag and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Create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of 10 states (0 to 9)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r-FR" sz="14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.clear</a:t>
            </a:r>
            <a:r>
              <a:rPr lang="fr-FR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   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called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reset the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It's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not a flag</a:t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4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.increment</a:t>
            </a:r>
            <a:r>
              <a:rPr lang="fr-F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called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increment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the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It's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not a flag</a:t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current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.willO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//Flag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indicate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if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cycle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implicitly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</a:t>
            </a:r>
            <a:r>
              <a:rPr lang="en-GB" smtClean="0"/>
              <a:t>, Stream, </a:t>
            </a:r>
            <a:r>
              <a:rPr lang="en-GB" dirty="0" smtClean="0"/>
              <a:t>Fragment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060848"/>
            <a:ext cx="6736139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Fragment[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mtClean="0"/>
              <a:t>Stream </a:t>
            </a:r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333" y="1765260"/>
            <a:ext cx="8884163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StreamFifo[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occupancy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StreamArbiter[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chosen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StreamFork[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7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mtClean="0"/>
              <a:t>Stream </a:t>
            </a:r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916832"/>
            <a:ext cx="7165744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haltedPort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.haltWhen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filteredPort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.throwWhen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outPortWithMsb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.translateWith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.msb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.streamReadSync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Readed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 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memReadCmd.data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 of Fragment example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718" y="1988840"/>
            <a:ext cx="8884163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samplesLeftAfterTrigger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Flow Fragment(Bits(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waitTrigger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5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Generator, Logic Analyser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2420888"/>
            <a:ext cx="5232523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LogicAnalyserBuilder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.write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.masterPort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36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analyser / Latency analysis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2528610"/>
            <a:ext cx="8239756" cy="3108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MyComponentWithLatencyAssert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r-FR" sz="14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These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3 line are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equivalent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io.slavePort.queue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(16) &gt;/-&gt;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io.masterPort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bit)),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&gt;/-&gt;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Because of current HDL</a:t>
            </a:r>
          </a:p>
          <a:p>
            <a:pPr lvl="1"/>
            <a:r>
              <a:rPr lang="en-GB" dirty="0" smtClean="0"/>
              <a:t>Verbosity, endless wiring, copy past</a:t>
            </a:r>
          </a:p>
          <a:p>
            <a:pPr lvl="1"/>
            <a:r>
              <a:rPr lang="en-GB" dirty="0" smtClean="0"/>
              <a:t>Wire level, can’t define abstractions</a:t>
            </a:r>
          </a:p>
          <a:p>
            <a:pPr lvl="1"/>
            <a:r>
              <a:rPr lang="en-GB" dirty="0"/>
              <a:t>Broken </a:t>
            </a:r>
            <a:r>
              <a:rPr lang="en-GB" dirty="0" smtClean="0"/>
              <a:t>features </a:t>
            </a:r>
          </a:p>
          <a:p>
            <a:pPr lvl="2"/>
            <a:r>
              <a:rPr lang="en-GB" dirty="0" smtClean="0"/>
              <a:t>Can’t parameterize records</a:t>
            </a:r>
          </a:p>
          <a:p>
            <a:pPr lvl="2"/>
            <a:r>
              <a:rPr lang="en-GB" dirty="0" smtClean="0"/>
              <a:t>Can’t define record’s elements </a:t>
            </a:r>
            <a:r>
              <a:rPr lang="en-GB" dirty="0"/>
              <a:t>directions individually</a:t>
            </a:r>
            <a:endParaRPr lang="en-GB" dirty="0" smtClean="0"/>
          </a:p>
          <a:p>
            <a:pPr lvl="2"/>
            <a:r>
              <a:rPr lang="en-GB" dirty="0" err="1" smtClean="0"/>
              <a:t>SystemVerilog</a:t>
            </a:r>
            <a:r>
              <a:rPr lang="en-GB" dirty="0" smtClean="0"/>
              <a:t> interface parameterized </a:t>
            </a:r>
            <a:r>
              <a:rPr lang="en-GB" dirty="0" err="1" smtClean="0"/>
              <a:t>datatype</a:t>
            </a:r>
            <a:endParaRPr lang="en-GB" dirty="0" smtClean="0"/>
          </a:p>
          <a:p>
            <a:pPr lvl="1"/>
            <a:r>
              <a:rPr lang="en-GB" dirty="0" smtClean="0"/>
              <a:t>They were initially designed for simulation</a:t>
            </a:r>
          </a:p>
          <a:p>
            <a:pPr lvl="1"/>
            <a:r>
              <a:rPr lang="en-GB" dirty="0" smtClean="0"/>
              <a:t>Heavy legacy</a:t>
            </a:r>
            <a:endParaRPr lang="en-GB" dirty="0"/>
          </a:p>
          <a:p>
            <a:pPr marL="667512" lvl="2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39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Open Source </a:t>
            </a:r>
            <a:r>
              <a:rPr lang="fr-CH" sz="2400" dirty="0" smtClean="0"/>
              <a:t>, </a:t>
            </a:r>
            <a:r>
              <a:rPr lang="fr-CH" sz="2400" dirty="0" err="1" smtClean="0"/>
              <a:t>started</a:t>
            </a:r>
            <a:r>
              <a:rPr lang="fr-CH" sz="2400" dirty="0" smtClean="0"/>
              <a:t> in </a:t>
            </a:r>
            <a:r>
              <a:rPr lang="fr-CH" sz="2400" dirty="0" err="1" smtClean="0"/>
              <a:t>december</a:t>
            </a:r>
            <a:r>
              <a:rPr lang="fr-CH" sz="2400" dirty="0" smtClean="0"/>
              <a:t> 2014</a:t>
            </a:r>
          </a:p>
          <a:p>
            <a:r>
              <a:rPr lang="en-GB" dirty="0" smtClean="0"/>
              <a:t>Is designed for RTL</a:t>
            </a:r>
          </a:p>
          <a:p>
            <a:r>
              <a:rPr lang="en-GB" dirty="0"/>
              <a:t>Compatibility is assured</a:t>
            </a:r>
            <a:endParaRPr lang="en-GB" dirty="0" smtClean="0"/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generate</a:t>
            </a:r>
            <a:r>
              <a:rPr lang="fr-CH" dirty="0" smtClean="0"/>
              <a:t> a </a:t>
            </a:r>
            <a:r>
              <a:rPr lang="fr-CH" dirty="0"/>
              <a:t>VHDL file</a:t>
            </a:r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/>
              <a:t>integrate</a:t>
            </a:r>
            <a:r>
              <a:rPr lang="fr-CH" dirty="0"/>
              <a:t> VHDL IP as </a:t>
            </a:r>
            <a:r>
              <a:rPr lang="fr-CH" dirty="0" err="1" smtClean="0"/>
              <a:t>blackbox</a:t>
            </a:r>
            <a:endParaRPr lang="en-GB" dirty="0" smtClean="0"/>
          </a:p>
          <a:p>
            <a:r>
              <a:rPr lang="en-GB" dirty="0" smtClean="0"/>
              <a:t>Abstraction level :</a:t>
            </a:r>
          </a:p>
          <a:p>
            <a:pPr lvl="1"/>
            <a:r>
              <a:rPr lang="en-GB" dirty="0" smtClean="0"/>
              <a:t>Start at the same level than VHDL</a:t>
            </a:r>
          </a:p>
          <a:p>
            <a:pPr lvl="1"/>
            <a:r>
              <a:rPr lang="en-GB" dirty="0" smtClean="0"/>
              <a:t>Finish between VHDL and HLS</a:t>
            </a:r>
          </a:p>
          <a:p>
            <a:pPr lvl="1"/>
            <a:r>
              <a:rPr lang="en-GB" dirty="0" smtClean="0"/>
              <a:t>The user can create new levels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err="1" smtClean="0"/>
              <a:t>SpinalHDL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a «Scala </a:t>
            </a:r>
            <a:r>
              <a:rPr lang="fr-CH" sz="2400" dirty="0" err="1" smtClean="0"/>
              <a:t>internal</a:t>
            </a:r>
            <a:r>
              <a:rPr lang="fr-CH" sz="2400" dirty="0" smtClean="0"/>
              <a:t> DSL»</a:t>
            </a:r>
          </a:p>
          <a:p>
            <a:pPr lvl="1"/>
            <a:r>
              <a:rPr lang="fr-CH" dirty="0" smtClean="0"/>
              <a:t>You </a:t>
            </a:r>
            <a:r>
              <a:rPr lang="fr-CH" dirty="0" err="1" smtClean="0"/>
              <a:t>can</a:t>
            </a:r>
            <a:r>
              <a:rPr lang="fr-CH" dirty="0" smtClean="0"/>
              <a:t> use all Scala </a:t>
            </a:r>
            <a:r>
              <a:rPr lang="fr-CH" dirty="0" err="1" smtClean="0"/>
              <a:t>syntax</a:t>
            </a:r>
            <a:r>
              <a:rPr lang="fr-CH" dirty="0" smtClean="0"/>
              <a:t> / </a:t>
            </a:r>
            <a:r>
              <a:rPr lang="fr-CH" dirty="0" err="1" smtClean="0"/>
              <a:t>library</a:t>
            </a:r>
            <a:endParaRPr lang="fr-CH" dirty="0" smtClean="0"/>
          </a:p>
          <a:p>
            <a:pPr lvl="1"/>
            <a:r>
              <a:rPr lang="fr-CH" dirty="0" smtClean="0"/>
              <a:t>Scala IDE are mature and free</a:t>
            </a:r>
          </a:p>
          <a:p>
            <a:pPr lvl="1"/>
            <a:r>
              <a:rPr lang="fr-CH" dirty="0" smtClean="0"/>
              <a:t>Object </a:t>
            </a:r>
            <a:r>
              <a:rPr lang="fr-CH" dirty="0" err="1" smtClean="0"/>
              <a:t>oriented</a:t>
            </a:r>
            <a:r>
              <a:rPr lang="fr-CH" dirty="0" smtClean="0"/>
              <a:t> and </a:t>
            </a:r>
            <a:r>
              <a:rPr lang="fr-CH" dirty="0" err="1" smtClean="0"/>
              <a:t>functional</a:t>
            </a:r>
            <a:r>
              <a:rPr lang="fr-CH" dirty="0"/>
              <a:t> </a:t>
            </a:r>
            <a:r>
              <a:rPr lang="fr-CH" dirty="0" err="1" smtClean="0"/>
              <a:t>paradigms</a:t>
            </a:r>
            <a:endParaRPr lang="fr-CH" dirty="0" smtClean="0"/>
          </a:p>
          <a:p>
            <a:r>
              <a:rPr lang="fr-CH" dirty="0"/>
              <a:t>How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 smtClean="0"/>
              <a:t>work</a:t>
            </a:r>
            <a:endParaRPr lang="fr-CH" dirty="0" smtClean="0"/>
          </a:p>
          <a:p>
            <a:pPr lvl="1"/>
            <a:r>
              <a:rPr lang="fr-CH" dirty="0" smtClean="0"/>
              <a:t>Use the </a:t>
            </a:r>
            <a:r>
              <a:rPr lang="fr-CH" dirty="0" err="1" smtClean="0"/>
              <a:t>library</a:t>
            </a:r>
            <a:r>
              <a:rPr lang="fr-CH" dirty="0" smtClean="0"/>
              <a:t> =&gt;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build</a:t>
            </a:r>
            <a:r>
              <a:rPr lang="fr-CH" dirty="0" smtClean="0"/>
              <a:t> </a:t>
            </a:r>
            <a:r>
              <a:rPr lang="fr-CH" dirty="0" err="1" smtClean="0"/>
              <a:t>internal</a:t>
            </a:r>
            <a:r>
              <a:rPr lang="fr-CH" dirty="0" smtClean="0"/>
              <a:t> </a:t>
            </a:r>
            <a:r>
              <a:rPr lang="fr-CH" dirty="0" err="1" smtClean="0"/>
              <a:t>netlist</a:t>
            </a:r>
            <a:r>
              <a:rPr lang="fr-CH" dirty="0" smtClean="0"/>
              <a:t> =&gt; VHDL</a:t>
            </a:r>
            <a:endParaRPr lang="fr-CH" dirty="0"/>
          </a:p>
          <a:p>
            <a:r>
              <a:rPr lang="fr-CH" dirty="0" smtClean="0"/>
              <a:t>2 </a:t>
            </a:r>
            <a:r>
              <a:rPr lang="fr-CH" dirty="0" err="1" smtClean="0"/>
              <a:t>layers</a:t>
            </a:r>
            <a:endParaRPr lang="fr-CH" dirty="0" smtClean="0"/>
          </a:p>
          <a:p>
            <a:pPr lvl="1"/>
            <a:r>
              <a:rPr lang="fr-CH" dirty="0" err="1" smtClean="0"/>
              <a:t>Core</a:t>
            </a:r>
            <a:r>
              <a:rPr lang="fr-CH" dirty="0" smtClean="0"/>
              <a:t>   	(</a:t>
            </a:r>
            <a:r>
              <a:rPr lang="fr-CH" dirty="0" err="1" smtClean="0"/>
              <a:t>low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r>
              <a:rPr lang="fr-CH" dirty="0" smtClean="0"/>
              <a:t> RTL)</a:t>
            </a:r>
          </a:p>
          <a:p>
            <a:pPr lvl="1"/>
            <a:r>
              <a:rPr lang="fr-CH" dirty="0" smtClean="0"/>
              <a:t>Lib  	(high </a:t>
            </a:r>
            <a:r>
              <a:rPr lang="fr-CH" dirty="0" err="1" smtClean="0"/>
              <a:t>level</a:t>
            </a:r>
            <a:r>
              <a:rPr lang="fr-CH" dirty="0" smtClean="0"/>
              <a:t> RTL, </a:t>
            </a:r>
            <a:r>
              <a:rPr lang="fr-CH" dirty="0" err="1" smtClean="0"/>
              <a:t>based</a:t>
            </a:r>
            <a:r>
              <a:rPr lang="fr-CH" dirty="0" smtClean="0"/>
              <a:t> on </a:t>
            </a:r>
            <a:r>
              <a:rPr lang="fr-CH" dirty="0" err="1" smtClean="0"/>
              <a:t>Core</a:t>
            </a:r>
            <a:r>
              <a:rPr lang="fr-CH" dirty="0" smtClean="0"/>
              <a:t> </a:t>
            </a:r>
            <a:r>
              <a:rPr lang="fr-CH" dirty="0" smtClean="0"/>
              <a:t>layer)</a:t>
            </a:r>
          </a:p>
          <a:p>
            <a:pPr lvl="1"/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dissection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 simple component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904038"/>
            <a:ext cx="5004048" cy="20621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Combinatorial, Latch/Loop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617454"/>
            <a:ext cx="5760401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4910663"/>
            <a:ext cx="849694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//…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Latch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detected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, not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44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Signals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3648" y="2232585"/>
            <a:ext cx="5688632" cy="3046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endParaRPr kumimoji="0" lang="fr-FR" sz="1600" b="0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a_and_b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2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Generated VHDL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823" y="2074020"/>
            <a:ext cx="5688632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16016" y="2122398"/>
            <a:ext cx="4392488" cy="37548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port(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architecture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begin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(not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5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16092</TotalTime>
  <Words>1563</Words>
  <Application>Microsoft Office PowerPoint</Application>
  <PresentationFormat>Affichage à l'écran (4:3)</PresentationFormat>
  <Paragraphs>212</Paragraphs>
  <Slides>27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Débit</vt:lpstr>
      <vt:lpstr>Spinal HDL</vt:lpstr>
      <vt:lpstr>Summary</vt:lpstr>
      <vt:lpstr>Why a new language</vt:lpstr>
      <vt:lpstr>Language introduction</vt:lpstr>
      <vt:lpstr>Language dissection</vt:lpstr>
      <vt:lpstr>A simple component</vt:lpstr>
      <vt:lpstr>Combinatorial, Latch/Loop</vt:lpstr>
      <vt:lpstr>Signals</vt:lpstr>
      <vt:lpstr>Generated VHDL</vt:lpstr>
      <vt:lpstr>Registers</vt:lpstr>
      <vt:lpstr>Memory</vt:lpstr>
      <vt:lpstr>ClockDomains, Area</vt:lpstr>
      <vt:lpstr>Component instance</vt:lpstr>
      <vt:lpstr>Uint, Vec, When</vt:lpstr>
      <vt:lpstr>Enum, Area, switch</vt:lpstr>
      <vt:lpstr>For, Variable, Generics</vt:lpstr>
      <vt:lpstr>Bundle, Generics, Vec, Packing</vt:lpstr>
      <vt:lpstr>Function, User utils (1)</vt:lpstr>
      <vt:lpstr>Function, User utils (2)</vt:lpstr>
      <vt:lpstr>Basic abstractions from Lib</vt:lpstr>
      <vt:lpstr>Flow, Stream, Fragment</vt:lpstr>
      <vt:lpstr>Stream examples</vt:lpstr>
      <vt:lpstr>Stream functions</vt:lpstr>
      <vt:lpstr>Flow of Fragment example</vt:lpstr>
      <vt:lpstr>Generator, Logic Analyser</vt:lpstr>
      <vt:lpstr>Netlist analyser / Latency analysis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PIC32F_USER</cp:lastModifiedBy>
  <cp:revision>640</cp:revision>
  <dcterms:created xsi:type="dcterms:W3CDTF">2014-06-07T19:29:55Z</dcterms:created>
  <dcterms:modified xsi:type="dcterms:W3CDTF">2016-01-11T18:36:22Z</dcterms:modified>
</cp:coreProperties>
</file>